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8" r:id="rId3"/>
    <p:sldId id="259" r:id="rId4"/>
    <p:sldId id="2788" r:id="rId5"/>
    <p:sldId id="2790" r:id="rId6"/>
    <p:sldId id="317" r:id="rId7"/>
    <p:sldId id="2791" r:id="rId8"/>
    <p:sldId id="318" r:id="rId9"/>
    <p:sldId id="300" r:id="rId10"/>
    <p:sldId id="320" r:id="rId11"/>
    <p:sldId id="2792" r:id="rId12"/>
    <p:sldId id="323" r:id="rId13"/>
    <p:sldId id="2794" r:id="rId14"/>
    <p:sldId id="324" r:id="rId15"/>
    <p:sldId id="280" r:id="rId16"/>
    <p:sldId id="326" r:id="rId17"/>
    <p:sldId id="2793" r:id="rId18"/>
    <p:sldId id="2795" r:id="rId19"/>
    <p:sldId id="2796" r:id="rId20"/>
    <p:sldId id="327" r:id="rId21"/>
    <p:sldId id="2798" r:id="rId22"/>
    <p:sldId id="330" r:id="rId23"/>
    <p:sldId id="331" r:id="rId24"/>
    <p:sldId id="332" r:id="rId25"/>
    <p:sldId id="334" r:id="rId26"/>
    <p:sldId id="333" r:id="rId27"/>
    <p:sldId id="335" r:id="rId28"/>
    <p:sldId id="336" r:id="rId29"/>
    <p:sldId id="337" r:id="rId30"/>
    <p:sldId id="338" r:id="rId31"/>
    <p:sldId id="339" r:id="rId32"/>
    <p:sldId id="340" r:id="rId33"/>
    <p:sldId id="257" r:id="rId34"/>
    <p:sldId id="2799" r:id="rId35"/>
    <p:sldId id="2800" r:id="rId36"/>
    <p:sldId id="328" r:id="rId37"/>
    <p:sldId id="329" r:id="rId38"/>
    <p:sldId id="395" r:id="rId39"/>
    <p:sldId id="2801" r:id="rId40"/>
    <p:sldId id="396" r:id="rId41"/>
    <p:sldId id="2802"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A22D2-3C0A-471D-85AE-86791A5359B2}" v="4" dt="2024-04-23T09:59:03.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p:cViewPr varScale="1">
        <p:scale>
          <a:sx n="48" d="100"/>
          <a:sy n="48" d="100"/>
        </p:scale>
        <p:origin x="53" y="9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eu Nguyen Minh" userId="fff01cbccd383b1e" providerId="LiveId" clId="{6FDA22D2-3C0A-471D-85AE-86791A5359B2}"/>
    <pc:docChg chg="custSel modSld">
      <pc:chgData name="Hieu Nguyen Minh" userId="fff01cbccd383b1e" providerId="LiveId" clId="{6FDA22D2-3C0A-471D-85AE-86791A5359B2}" dt="2024-04-23T09:59:03.588" v="4" actId="20577"/>
      <pc:docMkLst>
        <pc:docMk/>
      </pc:docMkLst>
      <pc:sldChg chg="modSp mod">
        <pc:chgData name="Hieu Nguyen Minh" userId="fff01cbccd383b1e" providerId="LiveId" clId="{6FDA22D2-3C0A-471D-85AE-86791A5359B2}" dt="2024-04-23T09:59:00.073" v="1" actId="27636"/>
        <pc:sldMkLst>
          <pc:docMk/>
          <pc:sldMk cId="411738385" sldId="339"/>
        </pc:sldMkLst>
        <pc:spChg chg="mod">
          <ac:chgData name="Hieu Nguyen Minh" userId="fff01cbccd383b1e" providerId="LiveId" clId="{6FDA22D2-3C0A-471D-85AE-86791A5359B2}" dt="2024-04-23T09:59:00.073" v="1" actId="27636"/>
          <ac:spMkLst>
            <pc:docMk/>
            <pc:sldMk cId="411738385" sldId="339"/>
            <ac:spMk id="3" creationId="{FA31F34A-53FC-5842-B862-870FDE9A7B33}"/>
          </ac:spMkLst>
        </pc:spChg>
      </pc:sldChg>
      <pc:sldChg chg="modSp">
        <pc:chgData name="Hieu Nguyen Minh" userId="fff01cbccd383b1e" providerId="LiveId" clId="{6FDA22D2-3C0A-471D-85AE-86791A5359B2}" dt="2024-04-23T09:59:03.588" v="4" actId="20577"/>
        <pc:sldMkLst>
          <pc:docMk/>
          <pc:sldMk cId="1642086024" sldId="2792"/>
        </pc:sldMkLst>
        <pc:spChg chg="mod">
          <ac:chgData name="Hieu Nguyen Minh" userId="fff01cbccd383b1e" providerId="LiveId" clId="{6FDA22D2-3C0A-471D-85AE-86791A5359B2}" dt="2024-04-23T09:59:03.588" v="4" actId="20577"/>
          <ac:spMkLst>
            <pc:docMk/>
            <pc:sldMk cId="1642086024" sldId="2792"/>
            <ac:spMk id="3" creationId="{F534FADD-258D-DC43-ADCE-86713BA8CA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3D6E8-2505-A04C-A535-5300855B12D7}" type="datetimeFigureOut">
              <a:rPr kumimoji="1" lang="ja-JP" altLang="en-US" smtClean="0"/>
              <a:t>2024/4/23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2B44B-4D50-9C45-9851-D155AF04E4EF}" type="slidenum">
              <a:rPr kumimoji="1" lang="ja-JP" altLang="en-US" smtClean="0"/>
              <a:t>‹#›</a:t>
            </a:fld>
            <a:endParaRPr kumimoji="1" lang="ja-JP" altLang="en-US"/>
          </a:p>
        </p:txBody>
      </p:sp>
    </p:spTree>
    <p:extLst>
      <p:ext uri="{BB962C8B-B14F-4D97-AF65-F5344CB8AC3E}">
        <p14:creationId xmlns:p14="http://schemas.microsoft.com/office/powerpoint/2010/main" val="25960249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A0CE427-96F5-6646-84B8-BDAAAF490FF9}" type="slidenum">
              <a:rPr kumimoji="1" lang="ja-JP" altLang="en-US" smtClean="0"/>
              <a:t>18</a:t>
            </a:fld>
            <a:endParaRPr kumimoji="1" lang="ja-JP" altLang="en-US"/>
          </a:p>
        </p:txBody>
      </p:sp>
    </p:spTree>
    <p:extLst>
      <p:ext uri="{BB962C8B-B14F-4D97-AF65-F5344CB8AC3E}">
        <p14:creationId xmlns:p14="http://schemas.microsoft.com/office/powerpoint/2010/main" val="160698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2E2B44B-4D50-9C45-9851-D155AF04E4EF}" type="slidenum">
              <a:rPr kumimoji="1" lang="ja-JP" altLang="en-US" smtClean="0"/>
              <a:t>19</a:t>
            </a:fld>
            <a:endParaRPr kumimoji="1" lang="ja-JP" altLang="en-US"/>
          </a:p>
        </p:txBody>
      </p:sp>
    </p:spTree>
    <p:extLst>
      <p:ext uri="{BB962C8B-B14F-4D97-AF65-F5344CB8AC3E}">
        <p14:creationId xmlns:p14="http://schemas.microsoft.com/office/powerpoint/2010/main" val="165832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0D99C0-10EA-1EEF-E27E-7F949DB520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0667438-2C40-831B-D127-73BF4D20D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3927A4A-BD35-EEAA-03A1-67422A7290C6}"/>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5E8B2B0-5589-4440-E65C-E04E0AAD62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6AB4AC-73ED-83FA-5EC4-37660A005B1B}"/>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366655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1C21F-0510-3CB9-90F4-121B057FF8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E5EB53-927F-2FC3-59B7-D292842FDF8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3C8CEF-491C-FBB2-C322-0B3B6F09C4EA}"/>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80D53568-9123-0F27-EE65-251DA8E096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93EC6-EF4C-8FEE-E3EE-2D1DD5784859}"/>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366651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54C344-B675-3C59-9124-4302033108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473431-8E94-9B03-C38E-391A59B71A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1691FE-5FEE-314F-9F8E-FE90D9C9192E}"/>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334E28B7-193D-4AF6-1642-CDA13B46F0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EF672-1C08-9917-45E4-3EFEF824D2AC}"/>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345990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2AECA-EA18-B808-547A-6DA1995004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70E581-1B03-B3CE-4358-804A97398A7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738CFD-0C76-4D95-24A6-A539A9EF8D1E}"/>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B6CB1945-171B-F4AF-39B2-78F100AB50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4C716D-31D8-3F5D-80DB-5D0BC1F51D3F}"/>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250303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8FFE1-F47A-0D92-16B3-53C7D153530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CB8420-48B8-718E-5314-65BDEC01A6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2C75F4A-D5D2-6793-62AB-8C4B53E35E65}"/>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B5A83F0F-559D-D523-789E-D50737B138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EF3D6E-8E85-825B-C72D-C3FC15100045}"/>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281143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7A960-149B-CC14-5652-09D21422A5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D976BD-D805-158F-0BF3-37E74B3FA1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6DF376C-FC33-51A6-2DD9-16CD9EEFB9D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AC7CD31-2767-FCC0-EB54-2F384E02D6FE}"/>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AB16DE9C-4B4E-9040-15DA-0C72B2821F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A42B23-5A3E-80B1-4B28-8BBF6A420A58}"/>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355061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9EB222-244B-7D14-D39E-B294C6B391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C19D4A-DD15-BF28-8184-325BC31DA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7043544-9787-3365-D6C7-A47F6C84596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5F8631-355E-F2E7-84E8-8813568F7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0CD11B-2FF1-68B0-B1E7-3D9F329248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B7D9BC-6564-1A1B-1127-84A8D5394D7B}"/>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8" name="フッター プレースホルダー 7">
            <a:extLst>
              <a:ext uri="{FF2B5EF4-FFF2-40B4-BE49-F238E27FC236}">
                <a16:creationId xmlns:a16="http://schemas.microsoft.com/office/drawing/2014/main" id="{05B22854-D210-9A91-A073-353ED2D56C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F780F3C-4C59-E647-B394-682F1768CD6A}"/>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170212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C2C91-E77F-BE3B-AFC9-B4EE2D7728E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B7ABC66-3E65-4491-FE82-54042599085F}"/>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4" name="フッター プレースホルダー 3">
            <a:extLst>
              <a:ext uri="{FF2B5EF4-FFF2-40B4-BE49-F238E27FC236}">
                <a16:creationId xmlns:a16="http://schemas.microsoft.com/office/drawing/2014/main" id="{D003FBF9-E708-65A7-EF62-A82C4385F3D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F123FB9-DBF8-25EA-FA50-FC0D14F38C8A}"/>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24591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83C9D98-D452-9C64-2E21-E9F885269F7A}"/>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3" name="フッター プレースホルダー 2">
            <a:extLst>
              <a:ext uri="{FF2B5EF4-FFF2-40B4-BE49-F238E27FC236}">
                <a16:creationId xmlns:a16="http://schemas.microsoft.com/office/drawing/2014/main" id="{612A5B81-D5E8-D66F-7DEC-488662A966E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13BCD95-2759-3864-1418-E26FA1F827D9}"/>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231474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C0D18-031A-36F3-326C-2821D03453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35A371-BB8E-BDE9-B08F-65F3C16F1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6B1C0C-3818-F5CD-49A6-9A43884EB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A6B3B5-E63F-1EF8-804F-53B36ED569FA}"/>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AD8DD94C-73AD-E36E-A80C-2AD0AD3DC5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449727-2253-B66C-490A-9F711ADA5649}"/>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264910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D8F5F-BDBE-0BB6-4C07-8BC4D6FB9E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7F3887F-D5D5-20F5-0455-67FDE4538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01D95C-8A1A-05F5-36A3-3515F35A1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D0F89E-E913-28CC-C9E2-2B389534866A}"/>
              </a:ext>
            </a:extLst>
          </p:cNvPr>
          <p:cNvSpPr>
            <a:spLocks noGrp="1"/>
          </p:cNvSpPr>
          <p:nvPr>
            <p:ph type="dt" sz="half" idx="10"/>
          </p:nvPr>
        </p:nvSpPr>
        <p:spPr/>
        <p:txBody>
          <a:bodyPr/>
          <a:lstStyle/>
          <a:p>
            <a:fld id="{12E26C2F-64CC-6141-B5CC-5F1919E5A0C6}"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6235AACF-6CBA-1913-340D-9C9D2A3568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4CD39A-F58F-4ACE-03B2-F41ABDD3D592}"/>
              </a:ext>
            </a:extLst>
          </p:cNvPr>
          <p:cNvSpPr>
            <a:spLocks noGrp="1"/>
          </p:cNvSpPr>
          <p:nvPr>
            <p:ph type="sldNum" sz="quarter" idx="12"/>
          </p:nvPr>
        </p:nvSpPr>
        <p:spPr/>
        <p:txBody>
          <a:body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251847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37A372-6626-4F99-B136-16A246F6C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2AED49-D7B9-88A4-2EC5-8CF85F751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E0BFE5-55C0-9F4F-7D47-DD4FF441F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E26C2F-64CC-6141-B5CC-5F1919E5A0C6}"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9BC005E6-B406-09FF-4C11-5C9CA45E6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FE014EF-5463-5CDC-7440-338EDD1CA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E56B2B-DE3A-204D-B4BE-1693EC9F28B0}" type="slidenum">
              <a:rPr kumimoji="1" lang="ja-JP" altLang="en-US" smtClean="0"/>
              <a:t>‹#›</a:t>
            </a:fld>
            <a:endParaRPr kumimoji="1" lang="ja-JP" altLang="en-US"/>
          </a:p>
        </p:txBody>
      </p:sp>
    </p:spTree>
    <p:extLst>
      <p:ext uri="{BB962C8B-B14F-4D97-AF65-F5344CB8AC3E}">
        <p14:creationId xmlns:p14="http://schemas.microsoft.com/office/powerpoint/2010/main" val="1032486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0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ja.wikipedia.org/wiki/RGB"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18.png"/><Relationship Id="rId1" Type="http://schemas.openxmlformats.org/officeDocument/2006/relationships/slideLayout" Target="../slideLayouts/slideLayout2.xml"/><Relationship Id="rId9" Type="http://schemas.openxmlformats.org/officeDocument/2006/relationships/image" Target="NUL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roceedings.neurips.cc/paper_files/paper/2017/file/3f5ee243547dee91fbd053c1c4a845aa-Paper.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ceedings.neurips.cc/paper_files/paper/2017/file/3f5ee243547dee91fbd053c1c4a845aa-Paper.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roceedings.neurips.cc/paper_files/paper/2017/file/3f5ee243547dee91fbd053c1c4a845aa-Paper.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proceedings.neurips.cc/paper_files/paper/2017/file/3f5ee243547dee91fbd053c1c4a845aa-Paper.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DCF8D-D75E-F3FD-AAC8-5BB4B5A5C7B2}"/>
              </a:ext>
            </a:extLst>
          </p:cNvPr>
          <p:cNvSpPr>
            <a:spLocks noGrp="1"/>
          </p:cNvSpPr>
          <p:nvPr>
            <p:ph type="ctrTitle"/>
          </p:nvPr>
        </p:nvSpPr>
        <p:spPr/>
        <p:txBody>
          <a:bodyPr>
            <a:normAutofit fontScale="90000"/>
          </a:bodyPr>
          <a:lstStyle/>
          <a:p>
            <a:r>
              <a:rPr lang="en-US" altLang="ja-JP" dirty="0"/>
              <a:t>Space and Metrics(Review for Linear Algebra), and its application to “Transformer”</a:t>
            </a:r>
            <a:endParaRPr kumimoji="1" lang="ja-JP" altLang="en-US"/>
          </a:p>
        </p:txBody>
      </p:sp>
      <p:sp>
        <p:nvSpPr>
          <p:cNvPr id="3" name="字幕 2">
            <a:extLst>
              <a:ext uri="{FF2B5EF4-FFF2-40B4-BE49-F238E27FC236}">
                <a16:creationId xmlns:a16="http://schemas.microsoft.com/office/drawing/2014/main" id="{1ADC7BCD-7FCD-DB78-D6A8-3C28F54FC9FA}"/>
              </a:ext>
            </a:extLst>
          </p:cNvPr>
          <p:cNvSpPr>
            <a:spLocks noGrp="1"/>
          </p:cNvSpPr>
          <p:nvPr>
            <p:ph type="subTitle" idx="1"/>
          </p:nvPr>
        </p:nvSpPr>
        <p:spPr/>
        <p:txBody>
          <a:bodyPr/>
          <a:lstStyle/>
          <a:p>
            <a:r>
              <a:rPr lang="en" altLang="ja-JP" dirty="0" err="1"/>
              <a:t>Musashino</a:t>
            </a:r>
            <a:r>
              <a:rPr lang="en" altLang="ja-JP" dirty="0"/>
              <a:t> University Graduate School of Data Science</a:t>
            </a:r>
            <a:br>
              <a:rPr lang="en" altLang="ja-JP" dirty="0"/>
            </a:br>
            <a:r>
              <a:rPr kumimoji="1" lang="en-US" altLang="ja-JP" dirty="0" err="1"/>
              <a:t>Takafumi</a:t>
            </a:r>
            <a:r>
              <a:rPr kumimoji="1" lang="en-US" altLang="ja-JP" dirty="0"/>
              <a:t> Nakanishi</a:t>
            </a:r>
            <a:endParaRPr kumimoji="1" lang="ja-JP" altLang="en-US"/>
          </a:p>
          <a:p>
            <a:endParaRPr kumimoji="1" lang="ja-JP" altLang="en-US"/>
          </a:p>
        </p:txBody>
      </p:sp>
    </p:spTree>
    <p:extLst>
      <p:ext uri="{BB962C8B-B14F-4D97-AF65-F5344CB8AC3E}">
        <p14:creationId xmlns:p14="http://schemas.microsoft.com/office/powerpoint/2010/main" val="368508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3DC1F-9E87-2243-A9F0-0058314ABE97}"/>
              </a:ext>
            </a:extLst>
          </p:cNvPr>
          <p:cNvSpPr>
            <a:spLocks noGrp="1"/>
          </p:cNvSpPr>
          <p:nvPr>
            <p:ph type="title"/>
          </p:nvPr>
        </p:nvSpPr>
        <p:spPr>
          <a:xfrm>
            <a:off x="838200" y="365125"/>
            <a:ext cx="11172568" cy="1325563"/>
          </a:xfrm>
        </p:spPr>
        <p:txBody>
          <a:bodyPr/>
          <a:lstStyle/>
          <a:p>
            <a:r>
              <a:rPr kumimoji="1" lang="en" altLang="ja-JP" dirty="0"/>
              <a:t>Distance (Euclidean distance)</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0AAA8A5-8D15-CE4B-9285-D2563DB35AA1}"/>
                  </a:ext>
                </a:extLst>
              </p:cNvPr>
              <p:cNvSpPr>
                <a:spLocks noGrp="1"/>
              </p:cNvSpPr>
              <p:nvPr>
                <p:ph idx="1"/>
              </p:nvPr>
            </p:nvSpPr>
            <p:spPr>
              <a:xfrm>
                <a:off x="838200" y="1825625"/>
                <a:ext cx="11172568" cy="4351338"/>
              </a:xfrm>
            </p:spPr>
            <p:txBody>
              <a:bodyPr>
                <a:normAutofit fontScale="92500" lnSpcReduction="10000"/>
              </a:bodyPr>
              <a:lstStyle/>
              <a:p>
                <a:r>
                  <a:rPr lang="en-US" altLang="ja-JP" dirty="0"/>
                  <a:t>When</a:t>
                </a:r>
                <a:r>
                  <a:rPr lang="en-US" altLang="ja-JP" b="1" dirty="0"/>
                  <a:t> </a:t>
                </a:r>
                <a14:m>
                  <m:oMath xmlns:m="http://schemas.openxmlformats.org/officeDocument/2006/math">
                    <m:r>
                      <a:rPr lang="en-US" altLang="ja-JP" b="1" i="1" smtClean="0">
                        <a:latin typeface="Cambria Math" panose="02040503050406030204" pitchFamily="18" charset="0"/>
                      </a:rPr>
                      <m:t>𝒙</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m:rPr>
                                  <m:nor/>
                                </m:rPr>
                                <a:rPr lang="ja-JP" altLang="en-US"/>
                                <m:t> </m:t>
                              </m:r>
                            </m:e>
                          </m:mr>
                          <m:m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m:t>
                                  </m:r>
                                </m:sub>
                              </m:sSub>
                            </m:e>
                          </m:mr>
                        </m:m>
                      </m:e>
                    </m:d>
                  </m:oMath>
                </a14:m>
                <a:r>
                  <a:rPr kumimoji="1" lang="en-US" altLang="ja-JP" dirty="0"/>
                  <a:t>,</a:t>
                </a:r>
                <a:r>
                  <a:rPr lang="en-US" altLang="ja-JP" b="1" dirty="0"/>
                  <a:t> </a:t>
                </a:r>
                <a14:m>
                  <m:oMath xmlns:m="http://schemas.openxmlformats.org/officeDocument/2006/math">
                    <m:r>
                      <a:rPr lang="en-US" altLang="ja-JP" b="1" i="1" smtClean="0">
                        <a:latin typeface="Cambria Math" panose="02040503050406030204" pitchFamily="18" charset="0"/>
                      </a:rPr>
                      <m:t>𝒚</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m:rPr>
                                  <m:nor/>
                                </m:rPr>
                                <a:rPr lang="ja-JP" altLang="en-US"/>
                                <m:t> </m:t>
                              </m:r>
                            </m:e>
                          </m:mr>
                          <m:m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𝑁</m:t>
                                  </m:r>
                                </m:sub>
                              </m:sSub>
                            </m:e>
                          </m:mr>
                        </m:m>
                      </m:e>
                    </m:d>
                  </m:oMath>
                </a14:m>
                <a:r>
                  <a:rPr lang="en-US" altLang="ja-JP" dirty="0"/>
                  <a:t>, the </a:t>
                </a:r>
                <a:r>
                  <a:rPr lang="en" altLang="ja-JP" dirty="0"/>
                  <a:t>Euclidean distance between vectors is defined as follows</a:t>
                </a:r>
                <a:endParaRPr lang="en-US" altLang="ja-JP" dirty="0"/>
              </a:p>
              <a:p>
                <a:pPr lvl="1"/>
                <a14:m>
                  <m:oMath xmlns:m="http://schemas.openxmlformats.org/officeDocument/2006/math">
                    <m:r>
                      <a:rPr lang="ja-JP" altLang="en-US" i="1">
                        <a:latin typeface="Cambria Math" panose="02040503050406030204" pitchFamily="18" charset="0"/>
                      </a:rPr>
                      <m:t>𝜌</m:t>
                    </m:r>
                    <m:d>
                      <m:dPr>
                        <m:ctrlPr>
                          <a:rPr kumimoji="1" lang="en-US" altLang="ja-JP" b="0" i="1" smtClean="0">
                            <a:latin typeface="Cambria Math" panose="02040503050406030204" pitchFamily="18" charset="0"/>
                          </a:rPr>
                        </m:ctrlPr>
                      </m:dPr>
                      <m:e>
                        <m:r>
                          <a:rPr lang="en-US" altLang="ja-JP" b="1" i="1" smtClean="0">
                            <a:latin typeface="Cambria Math" panose="02040503050406030204" pitchFamily="18" charset="0"/>
                          </a:rPr>
                          <m:t>𝒙</m:t>
                        </m:r>
                        <m:r>
                          <a:rPr lang="en-US" altLang="ja-JP" b="0" i="1" smtClean="0">
                            <a:latin typeface="Cambria Math" panose="02040503050406030204" pitchFamily="18" charset="0"/>
                          </a:rPr>
                          <m:t>,</m:t>
                        </m:r>
                        <m:r>
                          <a:rPr lang="en-US" altLang="ja-JP" b="1" i="1" smtClean="0">
                            <a:latin typeface="Cambria Math" panose="02040503050406030204" pitchFamily="18" charset="0"/>
                          </a:rPr>
                          <m:t>𝒚</m:t>
                        </m:r>
                      </m:e>
                    </m:d>
                    <m:r>
                      <a:rPr kumimoji="1" lang="en-US" altLang="ja-JP" b="0" i="1" smtClean="0">
                        <a:latin typeface="Cambria Math" panose="02040503050406030204" pitchFamily="18" charset="0"/>
                      </a:rPr>
                      <m:t>=</m:t>
                    </m:r>
                    <m:r>
                      <a:rPr lang="ja-JP" altLang="en-US" i="1">
                        <a:latin typeface="Cambria Math" panose="02040503050406030204" pitchFamily="18" charset="0"/>
                      </a:rPr>
                      <m:t>𝜌</m:t>
                    </m:r>
                    <m:d>
                      <m:dPr>
                        <m:ctrlPr>
                          <a:rPr lang="en-US" altLang="ja-JP" i="1">
                            <a:latin typeface="Cambria Math" panose="02040503050406030204" pitchFamily="18" charset="0"/>
                          </a:rPr>
                        </m:ctrlPr>
                      </m:dPr>
                      <m:e>
                        <m:r>
                          <a:rPr lang="en-US" altLang="ja-JP" b="1" i="1" smtClean="0">
                            <a:latin typeface="Cambria Math" panose="02040503050406030204" pitchFamily="18" charset="0"/>
                          </a:rPr>
                          <m:t>𝒚</m:t>
                        </m:r>
                        <m:r>
                          <a:rPr lang="en-US" altLang="ja-JP" b="1" i="1" smtClean="0">
                            <a:latin typeface="Cambria Math" panose="02040503050406030204" pitchFamily="18" charset="0"/>
                          </a:rPr>
                          <m:t>,</m:t>
                        </m:r>
                        <m:r>
                          <a:rPr lang="en-US" altLang="ja-JP" b="1" i="1" smtClean="0">
                            <a:latin typeface="Cambria Math" panose="02040503050406030204" pitchFamily="18" charset="0"/>
                          </a:rPr>
                          <m:t>𝒙</m:t>
                        </m:r>
                        <m:r>
                          <a:rPr lang="en-US" altLang="ja-JP" b="1" i="1" smtClean="0">
                            <a:latin typeface="Cambria Math" panose="02040503050406030204" pitchFamily="18" charset="0"/>
                          </a:rPr>
                          <m:t> </m:t>
                        </m:r>
                      </m:e>
                    </m:d>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e>
                            </m:d>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𝑁</m:t>
                                    </m:r>
                                  </m:sub>
                                </m:s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𝑁</m:t>
                                    </m:r>
                                  </m:sub>
                                </m:sSub>
                              </m:e>
                            </m:d>
                          </m:e>
                          <m:sup>
                            <m:r>
                              <a:rPr lang="en-US" altLang="ja-JP" i="1">
                                <a:latin typeface="Cambria Math" panose="02040503050406030204" pitchFamily="18" charset="0"/>
                              </a:rPr>
                              <m:t>2</m:t>
                            </m:r>
                          </m:sup>
                        </m:sSup>
                      </m:e>
                    </m:rad>
                  </m:oMath>
                </a14:m>
                <a:endParaRPr lang="en-US" altLang="ja-JP" b="0" dirty="0"/>
              </a:p>
              <a:p>
                <a:pPr lvl="1"/>
                <a:endParaRPr kumimoji="1" lang="en-US" altLang="ja-JP" dirty="0"/>
              </a:p>
              <a:p>
                <a:r>
                  <a:rPr lang="ja-JP" altLang="en-US"/>
                  <a:t>例</a:t>
                </a:r>
                <a:r>
                  <a:rPr lang="en-US" altLang="ja-JP" dirty="0"/>
                  <a:t>)</a:t>
                </a:r>
              </a:p>
              <a:p>
                <a:pPr lvl="1"/>
                <a:r>
                  <a:rPr lang="en-US" altLang="ja-JP" b="1" dirty="0"/>
                  <a:t>When </a:t>
                </a:r>
                <a14:m>
                  <m:oMath xmlns:m="http://schemas.openxmlformats.org/officeDocument/2006/math">
                    <m:r>
                      <a:rPr lang="en-US" altLang="ja-JP" b="1" i="1" smtClean="0">
                        <a:latin typeface="Cambria Math" panose="02040503050406030204" pitchFamily="18" charset="0"/>
                      </a:rPr>
                      <m:t>𝒙</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4</m:t>
                              </m:r>
                            </m:e>
                          </m:mr>
                          <m:mr>
                            <m:e>
                              <m:r>
                                <a:rPr lang="en-US" altLang="ja-JP" b="0" i="1" smtClean="0">
                                  <a:latin typeface="Cambria Math" panose="02040503050406030204" pitchFamily="18" charset="0"/>
                                </a:rPr>
                                <m:t>−3</m:t>
                              </m:r>
                            </m:e>
                          </m:mr>
                        </m:m>
                      </m:e>
                    </m:d>
                  </m:oMath>
                </a14:m>
                <a:r>
                  <a:rPr kumimoji="1" lang="en-US" altLang="ja-JP" dirty="0"/>
                  <a:t>,</a:t>
                </a:r>
                <a:r>
                  <a:rPr lang="en-US" altLang="ja-JP" dirty="0"/>
                  <a:t> </a:t>
                </a:r>
                <a14:m>
                  <m:oMath xmlns:m="http://schemas.openxmlformats.org/officeDocument/2006/math">
                    <m:r>
                      <a:rPr lang="en-US" altLang="ja-JP" b="1" i="0" smtClean="0">
                        <a:latin typeface="Cambria Math" panose="02040503050406030204" pitchFamily="18" charset="0"/>
                      </a:rPr>
                      <m:t>𝐲</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2</m:t>
                              </m:r>
                            </m:e>
                          </m:mr>
                          <m:mr>
                            <m:e>
                              <m:r>
                                <a:rPr lang="en-US" altLang="ja-JP" b="0" i="1" smtClean="0">
                                  <a:latin typeface="Cambria Math" panose="02040503050406030204" pitchFamily="18" charset="0"/>
                                </a:rPr>
                                <m:t>4</m:t>
                              </m:r>
                            </m:e>
                          </m:mr>
                        </m:m>
                      </m:e>
                    </m:d>
                  </m:oMath>
                </a14:m>
                <a:r>
                  <a:rPr lang="en-US" altLang="ja-JP" dirty="0"/>
                  <a:t>, the </a:t>
                </a:r>
                <a:r>
                  <a:rPr lang="en" altLang="ja-JP" dirty="0"/>
                  <a:t>Euclidean distance is…</a:t>
                </a:r>
                <a:endParaRPr lang="en-US" altLang="ja-JP" i="1" dirty="0">
                  <a:latin typeface="Cambria Math" panose="02040503050406030204" pitchFamily="18" charset="0"/>
                </a:endParaRPr>
              </a:p>
              <a:p>
                <a:pPr lvl="2"/>
                <a14:m>
                  <m:oMath xmlns:m="http://schemas.openxmlformats.org/officeDocument/2006/math">
                    <m:r>
                      <a:rPr lang="ja-JP" altLang="en-US" i="1">
                        <a:latin typeface="Cambria Math" panose="02040503050406030204" pitchFamily="18" charset="0"/>
                      </a:rPr>
                      <m:t>𝜌</m:t>
                    </m:r>
                    <m:d>
                      <m:dPr>
                        <m:ctrlPr>
                          <a:rPr lang="en-US" altLang="ja-JP" i="1">
                            <a:latin typeface="Cambria Math" panose="02040503050406030204" pitchFamily="18" charset="0"/>
                          </a:rPr>
                        </m:ctrlPr>
                      </m:dPr>
                      <m:e>
                        <m:r>
                          <a:rPr lang="en-US" altLang="ja-JP" b="1" i="1" smtClean="0">
                            <a:latin typeface="Cambria Math" panose="02040503050406030204" pitchFamily="18" charset="0"/>
                          </a:rPr>
                          <m:t>𝒙</m:t>
                        </m:r>
                        <m:r>
                          <a:rPr lang="en-US" altLang="ja-JP" b="0" i="1" smtClean="0">
                            <a:latin typeface="Cambria Math" panose="02040503050406030204" pitchFamily="18" charset="0"/>
                          </a:rPr>
                          <m:t>,</m:t>
                        </m:r>
                        <m:r>
                          <a:rPr lang="en-US" altLang="ja-JP" b="1" i="1" smtClean="0">
                            <a:latin typeface="Cambria Math" panose="02040503050406030204" pitchFamily="18" charset="0"/>
                          </a:rPr>
                          <m:t>𝒚</m:t>
                        </m:r>
                      </m:e>
                    </m:d>
                    <m:r>
                      <a:rPr lang="en-US" altLang="ja-JP" i="1">
                        <a:latin typeface="Cambria Math" panose="02040503050406030204" pitchFamily="18" charset="0"/>
                      </a:rPr>
                      <m:t>=</m:t>
                    </m:r>
                    <m:rad>
                      <m:radPr>
                        <m:degHide m:val="on"/>
                        <m:ctrlPr>
                          <a:rPr lang="en-US" altLang="ja-JP" b="0" i="1" smtClean="0">
                            <a:latin typeface="Cambria Math" panose="02040503050406030204" pitchFamily="18" charset="0"/>
                          </a:rPr>
                        </m:ctrlPr>
                      </m:radPr>
                      <m:deg/>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4−2</m:t>
                                </m:r>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−3−4</m:t>
                                </m:r>
                              </m:e>
                            </m:d>
                          </m:e>
                          <m:sup>
                            <m:r>
                              <a:rPr lang="en-US" altLang="ja-JP" i="1">
                                <a:latin typeface="Cambria Math" panose="02040503050406030204" pitchFamily="18" charset="0"/>
                              </a:rPr>
                              <m:t>2</m:t>
                            </m:r>
                          </m:sup>
                        </m:sSup>
                      </m:e>
                    </m:rad>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2</m:t>
                                </m:r>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−7</m:t>
                                </m:r>
                              </m:e>
                            </m:d>
                          </m:e>
                          <m:sup>
                            <m:r>
                              <a:rPr lang="en-US" altLang="ja-JP" i="1">
                                <a:latin typeface="Cambria Math" panose="02040503050406030204" pitchFamily="18" charset="0"/>
                              </a:rPr>
                              <m:t>2</m:t>
                            </m:r>
                          </m:sup>
                        </m:sSup>
                      </m:e>
                    </m:rad>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r>
                          <a:rPr lang="en-US" altLang="ja-JP" i="1" smtClean="0">
                            <a:latin typeface="Cambria Math" panose="02040503050406030204" pitchFamily="18" charset="0"/>
                          </a:rPr>
                          <m:t>4</m:t>
                        </m:r>
                        <m:r>
                          <a:rPr lang="en-US" altLang="ja-JP" i="1">
                            <a:latin typeface="Cambria Math" panose="02040503050406030204" pitchFamily="18" charset="0"/>
                          </a:rPr>
                          <m:t>+</m:t>
                        </m:r>
                        <m:r>
                          <a:rPr lang="en-US" altLang="ja-JP" i="1" smtClean="0">
                            <a:latin typeface="Cambria Math" panose="02040503050406030204" pitchFamily="18" charset="0"/>
                          </a:rPr>
                          <m:t>4</m:t>
                        </m:r>
                        <m:r>
                          <a:rPr lang="en-US" altLang="ja-JP" b="0" i="1" smtClean="0">
                            <a:latin typeface="Cambria Math" panose="02040503050406030204" pitchFamily="18" charset="0"/>
                          </a:rPr>
                          <m:t>9</m:t>
                        </m:r>
                      </m:e>
                    </m:rad>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53</m:t>
                        </m:r>
                      </m:e>
                    </m:rad>
                    <m:r>
                      <a:rPr lang="en-US" altLang="ja-JP" b="0" i="1" smtClean="0">
                        <a:latin typeface="Cambria Math" panose="02040503050406030204" pitchFamily="18" charset="0"/>
                      </a:rPr>
                      <m:t>=</m:t>
                    </m:r>
                  </m:oMath>
                </a14:m>
                <a:r>
                  <a:rPr lang="ja-JP" altLang="en-US"/>
                  <a:t> </a:t>
                </a:r>
                <a:r>
                  <a:rPr lang="en-US" altLang="ja-JP" dirty="0"/>
                  <a:t>7.28..</a:t>
                </a:r>
                <a:br>
                  <a:rPr lang="en-US" altLang="ja-JP" dirty="0"/>
                </a:br>
                <a:endParaRPr lang="en-US" altLang="ja-JP" dirty="0"/>
              </a:p>
              <a:p>
                <a:r>
                  <a:rPr kumimoji="1" lang="en-US" altLang="ja-JP" dirty="0"/>
                  <a:t>Calculation by python </a:t>
                </a:r>
                <a:r>
                  <a:rPr lang="en-US" altLang="ja-JP" dirty="0" err="1"/>
                  <a:t>np.linalg.norm</a:t>
                </a:r>
                <a:r>
                  <a:rPr lang="en-US" altLang="ja-JP" dirty="0"/>
                  <a:t>(x-y)</a:t>
                </a:r>
              </a:p>
            </p:txBody>
          </p:sp>
        </mc:Choice>
        <mc:Fallback xmlns="">
          <p:sp>
            <p:nvSpPr>
              <p:cNvPr id="3" name="コンテンツ プレースホルダー 2">
                <a:extLst>
                  <a:ext uri="{FF2B5EF4-FFF2-40B4-BE49-F238E27FC236}">
                    <a16:creationId xmlns:a16="http://schemas.microsoft.com/office/drawing/2014/main" id="{C0AAA8A5-8D15-CE4B-9285-D2563DB35AA1}"/>
                  </a:ext>
                </a:extLst>
              </p:cNvPr>
              <p:cNvSpPr>
                <a:spLocks noGrp="1" noRot="1" noChangeAspect="1" noMove="1" noResize="1" noEditPoints="1" noAdjustHandles="1" noChangeArrowheads="1" noChangeShapeType="1" noTextEdit="1"/>
              </p:cNvSpPr>
              <p:nvPr>
                <p:ph idx="1"/>
              </p:nvPr>
            </p:nvSpPr>
            <p:spPr>
              <a:xfrm>
                <a:off x="838200" y="1825625"/>
                <a:ext cx="11172568" cy="4351338"/>
              </a:xfrm>
              <a:blipFill>
                <a:blip r:embed="rId2"/>
                <a:stretch>
                  <a:fillRect l="-909" t="-78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854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5FD11-F041-A349-89C7-C3AD25D4AC19}"/>
              </a:ext>
            </a:extLst>
          </p:cNvPr>
          <p:cNvSpPr>
            <a:spLocks noGrp="1"/>
          </p:cNvSpPr>
          <p:nvPr>
            <p:ph type="title"/>
          </p:nvPr>
        </p:nvSpPr>
        <p:spPr/>
        <p:txBody>
          <a:bodyPr/>
          <a:lstStyle/>
          <a:p>
            <a:r>
              <a:rPr kumimoji="1" lang="en" altLang="ja-JP" dirty="0"/>
              <a:t>Axiom of inner product (strictly)</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534FADD-258D-DC43-ADCE-86713BA8CA53}"/>
                  </a:ext>
                </a:extLst>
              </p:cNvPr>
              <p:cNvSpPr>
                <a:spLocks noGrp="1"/>
              </p:cNvSpPr>
              <p:nvPr>
                <p:ph idx="1"/>
              </p:nvPr>
            </p:nvSpPr>
            <p:spPr/>
            <p:txBody>
              <a:bodyPr/>
              <a:lstStyle/>
              <a:p>
                <a:r>
                  <a:rPr lang="en-US" altLang="ja-JP" dirty="0"/>
                  <a:t>When we can determine 𝒙∙𝒚 between the elements 𝒙, 𝒚, and 𝒛 in space satisfying the following properties, we call this an inner product</a:t>
                </a:r>
              </a:p>
              <a:p>
                <a:pPr lvl="1"/>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𝑎</m:t>
                    </m:r>
                    <m:r>
                      <a:rPr lang="en-US" altLang="ja-JP" b="1" i="1" smtClean="0">
                        <a:latin typeface="Cambria Math" panose="02040503050406030204" pitchFamily="18" charset="0"/>
                      </a:rPr>
                      <m:t>𝒙</m:t>
                    </m:r>
                    <m:r>
                      <a:rPr lang="en-US" altLang="ja-JP" b="1" i="1" smtClean="0">
                        <a:latin typeface="Cambria Math" panose="02040503050406030204" pitchFamily="18" charset="0"/>
                      </a:rPr>
                      <m:t>+</m:t>
                    </m:r>
                    <m:r>
                      <a:rPr lang="en-US" altLang="ja-JP" b="0" i="1" smtClean="0">
                        <a:latin typeface="Cambria Math" panose="02040503050406030204" pitchFamily="18" charset="0"/>
                      </a:rPr>
                      <m:t>𝑏</m:t>
                    </m:r>
                    <m:r>
                      <a:rPr lang="en-US" altLang="ja-JP" b="1" i="1" smtClean="0">
                        <a:latin typeface="Cambria Math" panose="02040503050406030204" pitchFamily="18" charset="0"/>
                      </a:rPr>
                      <m:t>𝒚</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𝒛</m:t>
                    </m:r>
                    <m:r>
                      <a:rPr lang="en-US" altLang="ja-JP" b="1" i="1" smtClean="0">
                        <a:latin typeface="Cambria Math" panose="02040503050406030204" pitchFamily="18" charset="0"/>
                      </a:rPr>
                      <m:t>=</m:t>
                    </m:r>
                    <m:r>
                      <a:rPr lang="en-US" altLang="ja-JP" b="0" i="1" smtClean="0">
                        <a:latin typeface="Cambria Math" panose="02040503050406030204" pitchFamily="18" charset="0"/>
                      </a:rPr>
                      <m:t>𝑎</m:t>
                    </m:r>
                    <m:r>
                      <a:rPr lang="en-US" altLang="ja-JP" b="0" i="0" smtClean="0">
                        <a:latin typeface="Cambria Math" panose="02040503050406030204" pitchFamily="18" charset="0"/>
                      </a:rPr>
                      <m:t>(</m:t>
                    </m:r>
                    <m:r>
                      <a:rPr lang="en-US" altLang="ja-JP" b="1" i="1" smtClean="0">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𝒛</m:t>
                    </m:r>
                    <m:r>
                      <a:rPr lang="en-US" altLang="ja-JP" b="0" i="0" smtClean="0">
                        <a:latin typeface="Cambria Math" panose="02040503050406030204" pitchFamily="18" charset="0"/>
                      </a:rPr>
                      <m:t>)+</m:t>
                    </m:r>
                    <m:r>
                      <a:rPr lang="en-US" altLang="ja-JP" b="0" i="1" smtClean="0">
                        <a:latin typeface="Cambria Math" panose="02040503050406030204" pitchFamily="18" charset="0"/>
                      </a:rPr>
                      <m:t>𝑏</m:t>
                    </m:r>
                    <m:r>
                      <a:rPr lang="en-US" altLang="ja-JP" b="0" i="0" smtClean="0">
                        <a:latin typeface="Cambria Math" panose="02040503050406030204" pitchFamily="18" charset="0"/>
                      </a:rPr>
                      <m:t>(</m:t>
                    </m:r>
                    <m:r>
                      <a:rPr lang="en-US" altLang="ja-JP" b="1" i="1" smtClean="0">
                        <a:latin typeface="Cambria Math" panose="02040503050406030204" pitchFamily="18" charset="0"/>
                      </a:rPr>
                      <m:t>𝒚</m:t>
                    </m:r>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𝒛</m:t>
                    </m:r>
                    <m:r>
                      <a:rPr lang="en-US" altLang="ja-JP" b="0" i="0" smtClean="0">
                        <a:latin typeface="Cambria Math" panose="02040503050406030204" pitchFamily="18" charset="0"/>
                      </a:rPr>
                      <m:t>)</m:t>
                    </m:r>
                    <m:r>
                      <a:rPr lang="en-US" altLang="ja-JP" b="0" i="1" smtClean="0">
                        <a:latin typeface="Cambria Math" panose="02040503050406030204" pitchFamily="18" charset="0"/>
                      </a:rPr>
                      <m:t> </m:t>
                    </m:r>
                  </m:oMath>
                </a14:m>
                <a:r>
                  <a:rPr lang="en-US" altLang="ja-JP" dirty="0"/>
                  <a:t>for any real number 𝑎,b (linearity)</a:t>
                </a:r>
              </a:p>
              <a:p>
                <a:pPr lvl="1"/>
                <a14:m>
                  <m:oMath xmlns:m="http://schemas.openxmlformats.org/officeDocument/2006/math">
                    <m:r>
                      <a:rPr lang="en-US" altLang="ja-JP" b="1" i="1" smtClean="0">
                        <a:latin typeface="Cambria Math" panose="02040503050406030204" pitchFamily="18" charset="0"/>
                      </a:rPr>
                      <m:t>𝒙</m:t>
                    </m:r>
                    <m:r>
                      <a:rPr lang="en-US" altLang="ja-JP" i="1" smtClean="0">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rPr>
                      <m:t>𝒚</m:t>
                    </m:r>
                    <m:r>
                      <a:rPr lang="en-US" altLang="ja-JP" b="1" i="1" smtClean="0">
                        <a:latin typeface="Cambria Math" panose="02040503050406030204" pitchFamily="18" charset="0"/>
                      </a:rPr>
                      <m:t>=</m:t>
                    </m:r>
                    <m:r>
                      <a:rPr lang="en-US" altLang="ja-JP" b="1" i="1" smtClean="0">
                        <a:latin typeface="Cambria Math" panose="02040503050406030204" pitchFamily="18" charset="0"/>
                      </a:rPr>
                      <m:t>𝒚</m:t>
                    </m:r>
                    <m:r>
                      <a:rPr lang="en-US" altLang="ja-JP" b="1" i="1" smtClean="0">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rPr>
                      <m:t>𝒙</m:t>
                    </m:r>
                  </m:oMath>
                </a14:m>
                <a:r>
                  <a:rPr lang="en-US" altLang="ja-JP" dirty="0"/>
                  <a:t>(symmetry)</a:t>
                </a:r>
              </a:p>
              <a:p>
                <a:pPr lvl="1"/>
                <a14:m>
                  <m:oMath xmlns:m="http://schemas.openxmlformats.org/officeDocument/2006/math">
                    <m:r>
                      <a:rPr lang="en-US" altLang="ja-JP" b="1" i="1" smtClean="0">
                        <a:latin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b="1" i="1" smtClean="0">
                        <a:latin typeface="Cambria Math" panose="02040503050406030204" pitchFamily="18" charset="0"/>
                        <a:ea typeface="Cambria Math" panose="02040503050406030204" pitchFamily="18" charset="0"/>
                      </a:rPr>
                      <m:t>,  </m:t>
                    </m:r>
                    <m:r>
                      <a:rPr lang="en-US" altLang="ja-JP" b="1" i="1">
                        <a:latin typeface="Cambria Math" panose="02040503050406030204" pitchFamily="18" charset="0"/>
                      </a:rPr>
                      <m:t>𝒙</m:t>
                    </m:r>
                    <m:r>
                      <a:rPr lang="en-US" altLang="ja-JP"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𝒙</m:t>
                    </m:r>
                    <m:r>
                      <a:rPr lang="en-US" altLang="ja-JP" b="1"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0 </m:t>
                    </m:r>
                  </m:oMath>
                </a14:m>
                <a:r>
                  <a:rPr lang="en-US" altLang="ja-JP" dirty="0"/>
                  <a:t>if 𝒙=𝟎 (positivity)</a:t>
                </a:r>
              </a:p>
              <a:p>
                <a:pPr lvl="1"/>
                <a:endParaRPr lang="en-US" altLang="ja-JP" dirty="0"/>
              </a:p>
              <a:p>
                <a:pPr lvl="1"/>
                <a:endParaRPr lang="en-US" altLang="ja-JP" b="0" dirty="0"/>
              </a:p>
              <a:p>
                <a:pPr lvl="1"/>
                <a:endParaRPr lang="en-US" altLang="ja-JP" b="0" dirty="0"/>
              </a:p>
              <a:p>
                <a:pPr lvl="1"/>
                <a:endParaRPr lang="en-US" altLang="ja-JP" b="1" dirty="0"/>
              </a:p>
            </p:txBody>
          </p:sp>
        </mc:Choice>
        <mc:Fallback>
          <p:sp>
            <p:nvSpPr>
              <p:cNvPr id="3" name="コンテンツ プレースホルダー 2">
                <a:extLst>
                  <a:ext uri="{FF2B5EF4-FFF2-40B4-BE49-F238E27FC236}">
                    <a16:creationId xmlns:a16="http://schemas.microsoft.com/office/drawing/2014/main" id="{F534FADD-258D-DC43-ADCE-86713BA8CA53}"/>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164208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E74D-53A6-5F46-A43C-DF5816F2214C}"/>
              </a:ext>
            </a:extLst>
          </p:cNvPr>
          <p:cNvSpPr>
            <a:spLocks noGrp="1"/>
          </p:cNvSpPr>
          <p:nvPr>
            <p:ph type="title"/>
          </p:nvPr>
        </p:nvSpPr>
        <p:spPr/>
        <p:txBody>
          <a:bodyPr/>
          <a:lstStyle/>
          <a:p>
            <a:r>
              <a:rPr lang="en" altLang="ja-JP" dirty="0"/>
              <a:t>I</a:t>
            </a:r>
            <a:r>
              <a:rPr kumimoji="1" lang="en" altLang="ja-JP" dirty="0"/>
              <a:t>nner product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7674ECF-9875-B044-8629-BDBE6FE7CB3C}"/>
                  </a:ext>
                </a:extLst>
              </p:cNvPr>
              <p:cNvSpPr>
                <a:spLocks noGrp="1"/>
              </p:cNvSpPr>
              <p:nvPr>
                <p:ph idx="1"/>
              </p:nvPr>
            </p:nvSpPr>
            <p:spPr/>
            <p:txBody>
              <a:bodyPr>
                <a:normAutofit fontScale="85000" lnSpcReduction="20000"/>
              </a:bodyPr>
              <a:lstStyle/>
              <a:p>
                <a:r>
                  <a:rPr lang="en-US" altLang="ja-JP" dirty="0"/>
                  <a:t>When</a:t>
                </a:r>
                <a:r>
                  <a:rPr lang="en-US" altLang="ja-JP" b="1" dirty="0"/>
                  <a:t> </a:t>
                </a:r>
                <a14:m>
                  <m:oMath xmlns:m="http://schemas.openxmlformats.org/officeDocument/2006/math">
                    <m:r>
                      <a:rPr lang="en-US" altLang="ja-JP" b="1" i="1" smtClean="0">
                        <a:latin typeface="Cambria Math" panose="02040503050406030204" pitchFamily="18" charset="0"/>
                      </a:rPr>
                      <m:t>𝒙</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m:rPr>
                                  <m:nor/>
                                </m:rPr>
                                <a:rPr lang="ja-JP" altLang="en-US"/>
                                <m:t> </m:t>
                              </m:r>
                            </m:e>
                          </m:mr>
                          <m:m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m:t>
                                  </m:r>
                                </m:sub>
                              </m:sSub>
                            </m:e>
                          </m:mr>
                        </m:m>
                      </m:e>
                    </m:d>
                  </m:oMath>
                </a14:m>
                <a:r>
                  <a:rPr lang="en-US" altLang="ja-JP" dirty="0"/>
                  <a:t>,</a:t>
                </a:r>
                <a:r>
                  <a:rPr lang="en-US" altLang="ja-JP" b="1" dirty="0"/>
                  <a:t> </a:t>
                </a:r>
                <a14:m>
                  <m:oMath xmlns:m="http://schemas.openxmlformats.org/officeDocument/2006/math">
                    <m:r>
                      <a:rPr lang="en-US" altLang="ja-JP" b="1" i="1" smtClean="0">
                        <a:latin typeface="Cambria Math" panose="02040503050406030204" pitchFamily="18" charset="0"/>
                      </a:rPr>
                      <m:t>𝒚</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m:rPr>
                                  <m:nor/>
                                </m:rPr>
                                <a:rPr lang="ja-JP" altLang="en-US"/>
                                <m:t> </m:t>
                              </m:r>
                            </m:e>
                          </m:mr>
                          <m:m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𝑁</m:t>
                                  </m:r>
                                </m:sub>
                              </m:sSub>
                            </m:e>
                          </m:mr>
                        </m:m>
                      </m:e>
                    </m:d>
                  </m:oMath>
                </a14:m>
                <a:r>
                  <a:rPr lang="en-US" altLang="ja-JP" dirty="0"/>
                  <a:t>, </a:t>
                </a:r>
                <a:r>
                  <a:rPr lang="en" altLang="ja-JP" dirty="0"/>
                  <a:t>The inner product between vectors is defined as follows:</a:t>
                </a:r>
                <a:endParaRPr lang="en-US" altLang="ja-JP" dirty="0"/>
              </a:p>
              <a:p>
                <a:pPr lvl="1"/>
                <a14:m>
                  <m:oMath xmlns:m="http://schemas.openxmlformats.org/officeDocument/2006/math">
                    <m:r>
                      <a:rPr lang="en-US" altLang="ja-JP" b="1" i="1" smtClean="0">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oMath>
                </a14:m>
                <a:r>
                  <a:rPr lang="en-US" altLang="ja-JP" b="1" dirty="0"/>
                  <a:t> </a:t>
                </a:r>
                <a14:m>
                  <m:oMath xmlns:m="http://schemas.openxmlformats.org/officeDocument/2006/math">
                    <m:r>
                      <a:rPr lang="en-US" altLang="ja-JP" b="1" i="1" smtClean="0">
                        <a:latin typeface="Cambria Math" panose="02040503050406030204" pitchFamily="18" charset="0"/>
                      </a:rPr>
                      <m:t>𝒚</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i="1">
                            <a:latin typeface="Cambria Math" panose="02040503050406030204" pitchFamily="18" charset="0"/>
                          </a:rPr>
                          <m:t>𝑥</m:t>
                        </m:r>
                      </m:e>
                      <m:sub>
                        <m:r>
                          <a:rPr lang="en-US" altLang="ja-JP" b="0" i="1" smtClean="0">
                            <a:latin typeface="Cambria Math" panose="02040503050406030204" pitchFamily="18" charset="0"/>
                          </a:rPr>
                          <m:t>𝑁</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𝑁</m:t>
                        </m:r>
                      </m:sub>
                    </m:sSub>
                  </m:oMath>
                </a14:m>
                <a:endParaRPr lang="en-US" altLang="ja-JP" dirty="0"/>
              </a:p>
              <a:p>
                <a:endParaRPr kumimoji="1" lang="en-US" altLang="ja-JP" dirty="0"/>
              </a:p>
              <a:p>
                <a:r>
                  <a:rPr lang="ja-JP" altLang="en-US" dirty="0"/>
                  <a:t>例</a:t>
                </a:r>
                <a:r>
                  <a:rPr lang="en-US" altLang="ja-JP" dirty="0"/>
                  <a:t>)</a:t>
                </a:r>
              </a:p>
              <a:p>
                <a:pPr lvl="1"/>
                <a:r>
                  <a:rPr lang="en-US" altLang="ja-JP" b="1" dirty="0"/>
                  <a:t>The inner product of </a:t>
                </a:r>
                <a14:m>
                  <m:oMath xmlns:m="http://schemas.openxmlformats.org/officeDocument/2006/math">
                    <m:r>
                      <a:rPr lang="en-US" altLang="ja-JP" b="1" i="1" smtClean="0">
                        <a:latin typeface="Cambria Math" panose="02040503050406030204" pitchFamily="18" charset="0"/>
                      </a:rPr>
                      <m:t>𝒙</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4</m:t>
                              </m:r>
                            </m:e>
                          </m:mr>
                          <m:mr>
                            <m:e>
                              <m:r>
                                <a:rPr lang="en-US" altLang="ja-JP" b="0" i="1" smtClean="0">
                                  <a:latin typeface="Cambria Math" panose="02040503050406030204" pitchFamily="18" charset="0"/>
                                </a:rPr>
                                <m:t>−3</m:t>
                              </m:r>
                            </m:e>
                          </m:mr>
                        </m:m>
                      </m:e>
                    </m:d>
                  </m:oMath>
                </a14:m>
                <a:r>
                  <a:rPr lang="en-US" altLang="ja-JP" dirty="0"/>
                  <a:t>, </a:t>
                </a:r>
                <a14:m>
                  <m:oMath xmlns:m="http://schemas.openxmlformats.org/officeDocument/2006/math">
                    <m:r>
                      <a:rPr lang="en-US" altLang="ja-JP" b="1" i="0" smtClean="0">
                        <a:latin typeface="Cambria Math" panose="02040503050406030204" pitchFamily="18" charset="0"/>
                      </a:rPr>
                      <m:t>𝐲</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2</m:t>
                              </m:r>
                            </m:e>
                          </m:mr>
                          <m:mr>
                            <m:e>
                              <m:r>
                                <a:rPr lang="en-US" altLang="ja-JP" b="0" i="1" smtClean="0">
                                  <a:latin typeface="Cambria Math" panose="02040503050406030204" pitchFamily="18" charset="0"/>
                                </a:rPr>
                                <m:t>4</m:t>
                              </m:r>
                            </m:e>
                          </m:mr>
                        </m:m>
                      </m:e>
                    </m:d>
                  </m:oMath>
                </a14:m>
                <a:endParaRPr lang="en-US" altLang="ja-JP" i="1" dirty="0">
                  <a:latin typeface="Cambria Math" panose="02040503050406030204" pitchFamily="18" charset="0"/>
                </a:endParaRPr>
              </a:p>
              <a:p>
                <a:pPr lvl="1"/>
                <a14:m>
                  <m:oMath xmlns:m="http://schemas.openxmlformats.org/officeDocument/2006/math">
                    <m:r>
                      <a:rPr lang="en-US" altLang="ja-JP" b="1" i="1" smtClean="0">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𝒚</m:t>
                    </m:r>
                    <m:r>
                      <a:rPr lang="en-US" altLang="ja-JP" b="1" i="1" smtClean="0">
                        <a:latin typeface="Cambria Math" panose="02040503050406030204" pitchFamily="18" charset="0"/>
                      </a:rPr>
                      <m:t> </m:t>
                    </m:r>
                    <m:r>
                      <a:rPr lang="en-US" altLang="ja-JP" i="1">
                        <a:latin typeface="Cambria Math" panose="02040503050406030204" pitchFamily="18" charset="0"/>
                      </a:rPr>
                      <m:t>=</m:t>
                    </m:r>
                    <m:r>
                      <a:rPr lang="en-US" altLang="ja-JP" b="0" i="1" smtClean="0">
                        <a:latin typeface="Cambria Math" panose="02040503050406030204" pitchFamily="18" charset="0"/>
                      </a:rPr>
                      <m:t>4</m:t>
                    </m:r>
                    <m:r>
                      <a:rPr lang="en-US" altLang="ja-JP" b="0" i="1" smtClean="0">
                        <a:latin typeface="Cambria Math" panose="02040503050406030204" pitchFamily="18" charset="0"/>
                        <a:ea typeface="Cambria Math" panose="02040503050406030204" pitchFamily="18" charset="0"/>
                      </a:rPr>
                      <m:t>×2+</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×4</m:t>
                    </m:r>
                    <m:r>
                      <a:rPr lang="en-US" altLang="ja-JP" b="0" i="1" smtClean="0">
                        <a:latin typeface="Cambria Math" panose="02040503050406030204" pitchFamily="18" charset="0"/>
                      </a:rPr>
                      <m:t>=</m:t>
                    </m:r>
                    <m:r>
                      <a:rPr lang="en-US" altLang="ja-JP" b="0" i="0" smtClean="0">
                        <a:latin typeface="Cambria Math" panose="02040503050406030204" pitchFamily="18" charset="0"/>
                      </a:rPr>
                      <m:t>−4</m:t>
                    </m:r>
                  </m:oMath>
                </a14:m>
                <a:br>
                  <a:rPr lang="en-US" altLang="ja-JP" dirty="0"/>
                </a:br>
                <a:endParaRPr lang="en-US" altLang="ja-JP" dirty="0"/>
              </a:p>
              <a:p>
                <a:r>
                  <a:rPr lang="en-US" altLang="ja-JP" dirty="0"/>
                  <a:t>Calculations in Python </a:t>
                </a:r>
                <a:r>
                  <a:rPr lang="en-US" altLang="ja-JP" dirty="0" err="1"/>
                  <a:t>np.dot</a:t>
                </a:r>
                <a:r>
                  <a:rPr lang="en-US" altLang="ja-JP" dirty="0"/>
                  <a:t>(</a:t>
                </a:r>
                <a:r>
                  <a:rPr lang="en-US" altLang="ja-JP" dirty="0" err="1"/>
                  <a:t>x.T,y</a:t>
                </a:r>
                <a:r>
                  <a:rPr lang="en-US" altLang="ja-JP" dirty="0"/>
                  <a:t>) </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7674ECF-9875-B044-8629-BDBE6FE7CB3C}"/>
                  </a:ext>
                </a:extLst>
              </p:cNvPr>
              <p:cNvSpPr>
                <a:spLocks noGrp="1" noRot="1" noChangeAspect="1" noMove="1" noResize="1" noEditPoints="1" noAdjustHandles="1" noChangeArrowheads="1" noChangeShapeType="1" noTextEdit="1"/>
              </p:cNvSpPr>
              <p:nvPr>
                <p:ph idx="1"/>
              </p:nvPr>
            </p:nvSpPr>
            <p:spPr>
              <a:blipFill>
                <a:blip r:embed="rId2"/>
                <a:stretch>
                  <a:fillRect l="-844" t="-9302" r="-72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919FC78-2FF3-164C-8CE3-A3FAADC3CFB8}"/>
              </a:ext>
            </a:extLst>
          </p:cNvPr>
          <p:cNvSpPr txBox="1"/>
          <p:nvPr/>
        </p:nvSpPr>
        <p:spPr>
          <a:xfrm>
            <a:off x="6096709" y="4699635"/>
            <a:ext cx="5890055" cy="1754326"/>
          </a:xfrm>
          <a:prstGeom prst="rect">
            <a:avLst/>
          </a:prstGeom>
          <a:noFill/>
        </p:spPr>
        <p:txBody>
          <a:bodyPr wrap="square" rtlCol="0">
            <a:spAutoFit/>
          </a:bodyPr>
          <a:lstStyle/>
          <a:p>
            <a:r>
              <a:rPr kumimoji="1" lang="en-US" altLang="ja-JP" dirty="0"/>
              <a:t>.T means transposition.</a:t>
            </a:r>
          </a:p>
          <a:p>
            <a:r>
              <a:rPr kumimoji="1" lang="en-US" altLang="ja-JP" dirty="0"/>
              <a:t>Python's dot computation is computed on row and column vectors.</a:t>
            </a:r>
          </a:p>
          <a:p>
            <a:r>
              <a:rPr kumimoji="1" lang="en-US" altLang="ja-JP" dirty="0"/>
              <a:t>In fact, inner product can be thought of strictly as an operation on row and column vectors</a:t>
            </a:r>
          </a:p>
          <a:p>
            <a:r>
              <a:rPr kumimoji="1" lang="en-US" altLang="ja-JP" dirty="0"/>
              <a:t>(I will explain why this is so in the matrix product)</a:t>
            </a:r>
            <a:endParaRPr kumimoji="1" lang="ja-JP" altLang="en-US"/>
          </a:p>
        </p:txBody>
      </p:sp>
    </p:spTree>
    <p:extLst>
      <p:ext uri="{BB962C8B-B14F-4D97-AF65-F5344CB8AC3E}">
        <p14:creationId xmlns:p14="http://schemas.microsoft.com/office/powerpoint/2010/main" val="423050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A7B-85A6-9163-0C38-A13368F08D00}"/>
              </a:ext>
            </a:extLst>
          </p:cNvPr>
          <p:cNvSpPr>
            <a:spLocks noGrp="1"/>
          </p:cNvSpPr>
          <p:nvPr>
            <p:ph type="title"/>
          </p:nvPr>
        </p:nvSpPr>
        <p:spPr/>
        <p:txBody>
          <a:bodyPr/>
          <a:lstStyle/>
          <a:p>
            <a:r>
              <a:rPr kumimoji="1" lang="en" altLang="ja-JP" dirty="0"/>
              <a:t>Only the norm is something different.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EDD4EB8-39FB-84E9-42BB-DB78673F2D68}"/>
                  </a:ext>
                </a:extLst>
              </p:cNvPr>
              <p:cNvSpPr>
                <a:spLocks noGrp="1"/>
              </p:cNvSpPr>
              <p:nvPr>
                <p:ph idx="1"/>
              </p:nvPr>
            </p:nvSpPr>
            <p:spPr/>
            <p:txBody>
              <a:bodyPr/>
              <a:lstStyle/>
              <a:p>
                <a:r>
                  <a:rPr lang="en-US" altLang="ja-JP" dirty="0"/>
                  <a:t>[Review] Definition of Metrics</a:t>
                </a:r>
              </a:p>
              <a:p>
                <a:pPr lvl="1"/>
                <a:r>
                  <a:rPr kumimoji="1" lang="en" altLang="ja-JP" dirty="0"/>
                  <a:t>A function that defines the relationship between </a:t>
                </a:r>
                <a:r>
                  <a:rPr kumimoji="1" lang="en" altLang="ja-JP" dirty="0">
                    <a:solidFill>
                      <a:schemeClr val="accent2"/>
                    </a:solidFill>
                  </a:rPr>
                  <a:t>two elements </a:t>
                </a:r>
                <a14:m>
                  <m:oMath xmlns:m="http://schemas.openxmlformats.org/officeDocument/2006/math">
                    <m:sSub>
                      <m:sSubPr>
                        <m:ctrlPr>
                          <a:rPr kumimoji="1" lang="en" altLang="ja-JP"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𝑥</m:t>
                        </m:r>
                      </m:e>
                      <m:sub>
                        <m:r>
                          <a:rPr kumimoji="1" lang="en-US" altLang="ja-JP" b="0" i="1" smtClean="0">
                            <a:solidFill>
                              <a:schemeClr val="accent2"/>
                            </a:solidFill>
                            <a:latin typeface="Cambria Math" panose="02040503050406030204" pitchFamily="18" charset="0"/>
                          </a:rPr>
                          <m:t>𝑖</m:t>
                        </m:r>
                      </m:sub>
                    </m:sSub>
                    <m:r>
                      <a:rPr kumimoji="1" lang="en-US" altLang="ja-JP" b="0" i="1" smtClean="0">
                        <a:solidFill>
                          <a:schemeClr val="accent2"/>
                        </a:solidFill>
                        <a:latin typeface="Cambria Math" panose="02040503050406030204" pitchFamily="18" charset="0"/>
                      </a:rPr>
                      <m:t>,</m:t>
                    </m:r>
                    <m:sSub>
                      <m:sSubPr>
                        <m:ctrlPr>
                          <a:rPr lang="en" altLang="ja-JP" i="1">
                            <a:solidFill>
                              <a:schemeClr val="accent2"/>
                            </a:solidFill>
                            <a:latin typeface="Cambria Math" panose="02040503050406030204" pitchFamily="18" charset="0"/>
                          </a:rPr>
                        </m:ctrlPr>
                      </m:sSubPr>
                      <m:e>
                        <m:r>
                          <a:rPr lang="en-US" altLang="ja-JP" i="1">
                            <a:solidFill>
                              <a:schemeClr val="accent2"/>
                            </a:solidFill>
                            <a:latin typeface="Cambria Math" panose="02040503050406030204" pitchFamily="18" charset="0"/>
                          </a:rPr>
                          <m:t>𝑥</m:t>
                        </m:r>
                      </m:e>
                      <m:sub>
                        <m:r>
                          <a:rPr lang="en-US" altLang="ja-JP" b="0" i="1" smtClean="0">
                            <a:solidFill>
                              <a:schemeClr val="accent2"/>
                            </a:solidFill>
                            <a:latin typeface="Cambria Math" panose="02040503050406030204" pitchFamily="18" charset="0"/>
                          </a:rPr>
                          <m:t>2</m:t>
                        </m:r>
                      </m:sub>
                    </m:sSub>
                    <m:r>
                      <a:rPr lang="en-US" altLang="ja-JP" i="1" smtClean="0">
                        <a:solidFill>
                          <a:schemeClr val="accent2"/>
                        </a:solidFill>
                        <a:latin typeface="Cambria Math" panose="02040503050406030204" pitchFamily="18" charset="0"/>
                        <a:ea typeface="Cambria Math" panose="02040503050406030204" pitchFamily="18" charset="0"/>
                      </a:rPr>
                      <m:t>∈</m:t>
                    </m:r>
                    <m:r>
                      <a:rPr lang="en-US" altLang="ja-JP" b="0" i="1" smtClean="0">
                        <a:solidFill>
                          <a:schemeClr val="accent2"/>
                        </a:solidFill>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 </m:t>
                    </m:r>
                  </m:oMath>
                </a14:m>
                <a:r>
                  <a:rPr kumimoji="1" lang="en" altLang="ja-JP" dirty="0"/>
                  <a:t>in a defined space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𝑆</m:t>
                    </m:r>
                  </m:oMath>
                </a14:m>
                <a:endParaRPr kumimoji="1" lang="en" altLang="ja-JP" dirty="0"/>
              </a:p>
              <a:p>
                <a:pPr lvl="1"/>
                <a:endParaRPr lang="en" altLang="ja-JP" dirty="0"/>
              </a:p>
              <a:p>
                <a:r>
                  <a:rPr lang="en" altLang="ja-JP" dirty="0"/>
                  <a:t>The norm is expressed as </a:t>
                </a:r>
                <a14:m>
                  <m:oMath xmlns:m="http://schemas.openxmlformats.org/officeDocument/2006/math">
                    <m:d>
                      <m:dPr>
                        <m:begChr m:val="|"/>
                        <m:endChr m:val="|"/>
                        <m:ctrlPr>
                          <a:rPr lang="en-US" altLang="ja-JP" b="1" i="1">
                            <a:latin typeface="Cambria Math" panose="02040503050406030204" pitchFamily="18" charset="0"/>
                          </a:rPr>
                        </m:ctrlPr>
                      </m:dPr>
                      <m:e>
                        <m:r>
                          <a:rPr lang="en-US" altLang="ja-JP" b="1" i="1">
                            <a:latin typeface="Cambria Math" panose="02040503050406030204" pitchFamily="18" charset="0"/>
                          </a:rPr>
                          <m:t>𝒙</m:t>
                        </m:r>
                      </m:e>
                    </m:d>
                  </m:oMath>
                </a14:m>
                <a:r>
                  <a:rPr lang="en" altLang="ja-JP" dirty="0"/>
                  <a:t> and has only one value</a:t>
                </a:r>
                <a:endParaRPr kumimoji="1" lang="en-US" altLang="ja-JP" dirty="0"/>
              </a:p>
              <a:p>
                <a:endParaRPr lang="en-US" altLang="ja-JP" dirty="0"/>
              </a:p>
              <a:p>
                <a:r>
                  <a:rPr kumimoji="1" lang="en" altLang="ja-JP" dirty="0"/>
                  <a:t>The image of norm is length, weight, etc.</a:t>
                </a:r>
              </a:p>
              <a:p>
                <a:pPr lvl="1"/>
                <a:r>
                  <a:rPr kumimoji="1" lang="en" altLang="ja-JP" dirty="0"/>
                  <a:t>Comparisons can be made by finding the difference between what the norm is taken to be</a:t>
                </a:r>
                <a:endParaRPr lang="en-US" altLang="ja-JP" dirty="0"/>
              </a:p>
              <a:p>
                <a:pPr lvl="1"/>
                <a14:m>
                  <m:oMath xmlns:m="http://schemas.openxmlformats.org/officeDocument/2006/math">
                    <m:r>
                      <a:rPr lang="en-US" altLang="ja-JP" b="0" i="1" smtClean="0">
                        <a:latin typeface="Cambria Math" panose="02040503050406030204" pitchFamily="18" charset="0"/>
                      </a:rPr>
                      <m:t>𝑑</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0" i="0"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r>
                          <a:rPr lang="en-US" altLang="ja-JP" b="1" i="1" smtClean="0">
                            <a:latin typeface="Cambria Math" panose="02040503050406030204" pitchFamily="18" charset="0"/>
                          </a:rPr>
                          <m:t>−</m:t>
                        </m:r>
                        <m:r>
                          <a:rPr lang="en-US" altLang="ja-JP" b="1" i="1" smtClean="0">
                            <a:latin typeface="Cambria Math" panose="02040503050406030204" pitchFamily="18" charset="0"/>
                          </a:rPr>
                          <m:t>𝒚</m:t>
                        </m:r>
                      </m:e>
                    </m:d>
                  </m:oMath>
                </a14:m>
                <a:endParaRPr kumimoji="1" lang="en" altLang="ja-JP" dirty="0"/>
              </a:p>
              <a:p>
                <a:pPr lvl="1"/>
                <a:endParaRPr kumimoji="1" lang="ja-JP" altLang="en-US"/>
              </a:p>
            </p:txBody>
          </p:sp>
        </mc:Choice>
        <mc:Fallback xmlns="">
          <p:sp>
            <p:nvSpPr>
              <p:cNvPr id="3" name="コンテンツ プレースホルダー 2">
                <a:extLst>
                  <a:ext uri="{FF2B5EF4-FFF2-40B4-BE49-F238E27FC236}">
                    <a16:creationId xmlns:a16="http://schemas.microsoft.com/office/drawing/2014/main" id="{EEDD4EB8-39FB-84E9-42BB-DB78673F2D6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6712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A9861-9A97-6549-9410-3AD235C58090}"/>
              </a:ext>
            </a:extLst>
          </p:cNvPr>
          <p:cNvSpPr>
            <a:spLocks noGrp="1"/>
          </p:cNvSpPr>
          <p:nvPr>
            <p:ph type="title"/>
          </p:nvPr>
        </p:nvSpPr>
        <p:spPr/>
        <p:txBody>
          <a:bodyPr/>
          <a:lstStyle/>
          <a:p>
            <a:r>
              <a:rPr kumimoji="1" lang="en" altLang="ja-JP" dirty="0"/>
              <a:t>Inner product and cosine similarity</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FFC38E4-BC74-0B44-854F-E0CD9F5E504E}"/>
                  </a:ext>
                </a:extLst>
              </p:cNvPr>
              <p:cNvSpPr>
                <a:spLocks noGrp="1"/>
              </p:cNvSpPr>
              <p:nvPr>
                <p:ph idx="1"/>
              </p:nvPr>
            </p:nvSpPr>
            <p:spPr>
              <a:xfrm>
                <a:off x="689919" y="1715724"/>
                <a:ext cx="6036779" cy="4351338"/>
              </a:xfrm>
            </p:spPr>
            <p:txBody>
              <a:bodyPr/>
              <a:lstStyle/>
              <a:p>
                <a14:m>
                  <m:oMath xmlns:m="http://schemas.openxmlformats.org/officeDocument/2006/math">
                    <m:r>
                      <a:rPr lang="en-US" altLang="ja-JP" b="1" i="1" smtClean="0">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𝒚</m:t>
                    </m:r>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e>
                    </m:d>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𝒚</m:t>
                        </m:r>
                      </m:e>
                    </m:d>
                    <m:r>
                      <a:rPr lang="en-US" altLang="ja-JP" b="0" i="1" smtClean="0">
                        <a:latin typeface="Cambria Math" panose="02040503050406030204" pitchFamily="18" charset="0"/>
                      </a:rPr>
                      <m:t>𝑐𝑜𝑠</m:t>
                    </m:r>
                    <m:r>
                      <a:rPr lang="en-US" altLang="ja-JP" b="0" i="1" smtClean="0">
                        <a:latin typeface="Cambria Math" panose="02040503050406030204" pitchFamily="18" charset="0"/>
                        <a:ea typeface="Cambria Math" panose="02040503050406030204" pitchFamily="18" charset="0"/>
                      </a:rPr>
                      <m:t>𝜃</m:t>
                    </m:r>
                  </m:oMath>
                </a14:m>
                <a:endParaRPr kumimoji="1" lang="en-US" altLang="ja-JP" dirty="0"/>
              </a:p>
              <a:p>
                <a:pPr lvl="1"/>
                <a:r>
                  <a:rPr lang="en" altLang="ja-JP" dirty="0"/>
                  <a:t>The multiplication of the magnitude of vector 𝒙 by the magnitude of vector 𝒚 in the direction of vector 𝒙 is the inner product</a:t>
                </a:r>
                <a:endParaRPr lang="en-US" altLang="ja-JP" dirty="0"/>
              </a:p>
              <a:p>
                <a:pPr lvl="1"/>
                <a:endParaRPr lang="en-US" altLang="ja-JP" dirty="0"/>
              </a:p>
              <a:p>
                <a:r>
                  <a:rPr lang="en" altLang="ja-JP" dirty="0"/>
                  <a:t>Cosine similarity</a:t>
                </a:r>
              </a:p>
              <a:p>
                <a:pPr lvl="1"/>
                <a:r>
                  <a:rPr lang="en-US" altLang="ja-JP" dirty="0"/>
                  <a:t>(a measure for computing the similarity between vectors 𝒙 and 𝒚)</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𝑐𝑜𝑠</m:t>
                    </m:r>
                    <m:r>
                      <a:rPr lang="en-US" altLang="ja-JP" b="0" i="1" smtClean="0">
                        <a:latin typeface="Cambria Math" panose="02040503050406030204" pitchFamily="18" charset="0"/>
                        <a:ea typeface="Cambria Math" panose="02040503050406030204" pitchFamily="18" charset="0"/>
                      </a:rPr>
                      <m:t>𝜃</m:t>
                    </m:r>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𝒚</m:t>
                        </m:r>
                      </m:num>
                      <m:den>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e>
                        </m:d>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𝒚</m:t>
                            </m:r>
                          </m:e>
                        </m:d>
                      </m:den>
                    </m:f>
                  </m:oMath>
                </a14:m>
                <a:endParaRPr lang="en-US" altLang="ja-JP" dirty="0"/>
              </a:p>
              <a:p>
                <a:pPr lvl="1"/>
                <a:endParaRPr kumimoji="1" lang="ja-JP" altLang="en-US"/>
              </a:p>
            </p:txBody>
          </p:sp>
        </mc:Choice>
        <mc:Fallback xmlns="">
          <p:sp>
            <p:nvSpPr>
              <p:cNvPr id="3" name="コンテンツ プレースホルダー 2">
                <a:extLst>
                  <a:ext uri="{FF2B5EF4-FFF2-40B4-BE49-F238E27FC236}">
                    <a16:creationId xmlns:a16="http://schemas.microsoft.com/office/drawing/2014/main" id="{8FFC38E4-BC74-0B44-854F-E0CD9F5E504E}"/>
                  </a:ext>
                </a:extLst>
              </p:cNvPr>
              <p:cNvSpPr>
                <a:spLocks noGrp="1" noRot="1" noChangeAspect="1" noMove="1" noResize="1" noEditPoints="1" noAdjustHandles="1" noChangeArrowheads="1" noChangeShapeType="1" noTextEdit="1"/>
              </p:cNvSpPr>
              <p:nvPr>
                <p:ph idx="1"/>
              </p:nvPr>
            </p:nvSpPr>
            <p:spPr>
              <a:xfrm>
                <a:off x="689919" y="1715724"/>
                <a:ext cx="6036779" cy="4351338"/>
              </a:xfrm>
              <a:blipFill>
                <a:blip r:embed="rId2"/>
                <a:stretch>
                  <a:fillRect l="-1891" t="-1744" r="-420"/>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D638DE1D-D210-C947-B013-F38F75D2084B}"/>
              </a:ext>
            </a:extLst>
          </p:cNvPr>
          <p:cNvCxnSpPr>
            <a:cxnSpLocks/>
          </p:cNvCxnSpPr>
          <p:nvPr/>
        </p:nvCxnSpPr>
        <p:spPr>
          <a:xfrm flipV="1">
            <a:off x="7495968" y="2909091"/>
            <a:ext cx="2449684" cy="4925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862D06CB-D216-7943-B631-11093B39D144}"/>
              </a:ext>
            </a:extLst>
          </p:cNvPr>
          <p:cNvCxnSpPr>
            <a:cxnSpLocks/>
          </p:cNvCxnSpPr>
          <p:nvPr/>
        </p:nvCxnSpPr>
        <p:spPr>
          <a:xfrm flipV="1">
            <a:off x="7495968" y="1272417"/>
            <a:ext cx="916700" cy="1685929"/>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883D439B-CDAC-744E-8550-88A1E4573C0B}"/>
                  </a:ext>
                </a:extLst>
              </p:cNvPr>
              <p:cNvSpPr/>
              <p:nvPr/>
            </p:nvSpPr>
            <p:spPr>
              <a:xfrm>
                <a:off x="9474098" y="2691152"/>
                <a:ext cx="1283952" cy="6366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𝒙</m:t>
                      </m:r>
                    </m:oMath>
                  </m:oMathPara>
                </a14:m>
                <a:endParaRPr lang="ja-JP" altLang="en-US"/>
              </a:p>
            </p:txBody>
          </p:sp>
        </mc:Choice>
        <mc:Fallback xmlns="">
          <p:sp>
            <p:nvSpPr>
              <p:cNvPr id="9" name="正方形/長方形 8">
                <a:extLst>
                  <a:ext uri="{FF2B5EF4-FFF2-40B4-BE49-F238E27FC236}">
                    <a16:creationId xmlns:a16="http://schemas.microsoft.com/office/drawing/2014/main" id="{883D439B-CDAC-744E-8550-88A1E4573C0B}"/>
                  </a:ext>
                </a:extLst>
              </p:cNvPr>
              <p:cNvSpPr>
                <a:spLocks noRot="1" noChangeAspect="1" noMove="1" noResize="1" noEditPoints="1" noAdjustHandles="1" noChangeArrowheads="1" noChangeShapeType="1" noTextEdit="1"/>
              </p:cNvSpPr>
              <p:nvPr/>
            </p:nvSpPr>
            <p:spPr>
              <a:xfrm>
                <a:off x="9474098" y="2691152"/>
                <a:ext cx="1283952" cy="63660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4D15603-5678-C841-8541-DC5E5748BF17}"/>
                  </a:ext>
                </a:extLst>
              </p:cNvPr>
              <p:cNvSpPr/>
              <p:nvPr/>
            </p:nvSpPr>
            <p:spPr>
              <a:xfrm>
                <a:off x="8057025" y="926895"/>
                <a:ext cx="733074" cy="636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𝒚</m:t>
                      </m:r>
                    </m:oMath>
                  </m:oMathPara>
                </a14:m>
                <a:endParaRPr lang="ja-JP" altLang="en-US"/>
              </a:p>
            </p:txBody>
          </p:sp>
        </mc:Choice>
        <mc:Fallback xmlns="">
          <p:sp>
            <p:nvSpPr>
              <p:cNvPr id="16" name="正方形/長方形 15">
                <a:extLst>
                  <a:ext uri="{FF2B5EF4-FFF2-40B4-BE49-F238E27FC236}">
                    <a16:creationId xmlns:a16="http://schemas.microsoft.com/office/drawing/2014/main" id="{44D15603-5678-C841-8541-DC5E5748BF17}"/>
                  </a:ext>
                </a:extLst>
              </p:cNvPr>
              <p:cNvSpPr>
                <a:spLocks noRot="1" noChangeAspect="1" noMove="1" noResize="1" noEditPoints="1" noAdjustHandles="1" noChangeArrowheads="1" noChangeShapeType="1" noTextEdit="1"/>
              </p:cNvSpPr>
              <p:nvPr/>
            </p:nvSpPr>
            <p:spPr>
              <a:xfrm>
                <a:off x="8057025" y="926895"/>
                <a:ext cx="733074" cy="63660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E5E66967-D5C1-5B4F-9DF9-9AD4C90F0668}"/>
                  </a:ext>
                </a:extLst>
              </p:cNvPr>
              <p:cNvSpPr/>
              <p:nvPr/>
            </p:nvSpPr>
            <p:spPr>
              <a:xfrm>
                <a:off x="8358880" y="3052832"/>
                <a:ext cx="1283952" cy="6366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e>
                      </m:d>
                    </m:oMath>
                  </m:oMathPara>
                </a14:m>
                <a:endParaRPr lang="ja-JP" altLang="en-US"/>
              </a:p>
            </p:txBody>
          </p:sp>
        </mc:Choice>
        <mc:Fallback xmlns="">
          <p:sp>
            <p:nvSpPr>
              <p:cNvPr id="18" name="正方形/長方形 17">
                <a:extLst>
                  <a:ext uri="{FF2B5EF4-FFF2-40B4-BE49-F238E27FC236}">
                    <a16:creationId xmlns:a16="http://schemas.microsoft.com/office/drawing/2014/main" id="{E5E66967-D5C1-5B4F-9DF9-9AD4C90F0668}"/>
                  </a:ext>
                </a:extLst>
              </p:cNvPr>
              <p:cNvSpPr>
                <a:spLocks noRot="1" noChangeAspect="1" noMove="1" noResize="1" noEditPoints="1" noAdjustHandles="1" noChangeArrowheads="1" noChangeShapeType="1" noTextEdit="1"/>
              </p:cNvSpPr>
              <p:nvPr/>
            </p:nvSpPr>
            <p:spPr>
              <a:xfrm>
                <a:off x="8358880" y="3052832"/>
                <a:ext cx="1283952" cy="636603"/>
              </a:xfrm>
              <a:prstGeom prst="rect">
                <a:avLst/>
              </a:prstGeom>
              <a:blipFill>
                <a:blip r:embed="rId5"/>
                <a:stretch>
                  <a:fillRect/>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D966FE27-E879-1345-9AD7-9AC2B9EF800F}"/>
              </a:ext>
            </a:extLst>
          </p:cNvPr>
          <p:cNvCxnSpPr/>
          <p:nvPr/>
        </p:nvCxnSpPr>
        <p:spPr>
          <a:xfrm>
            <a:off x="8406648" y="1327323"/>
            <a:ext cx="0" cy="157611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71F66839-2904-5E45-877D-1FBC12FA6F0E}"/>
                  </a:ext>
                </a:extLst>
              </p:cNvPr>
              <p:cNvSpPr/>
              <p:nvPr/>
            </p:nvSpPr>
            <p:spPr>
              <a:xfrm>
                <a:off x="6740067" y="1825840"/>
                <a:ext cx="1194106" cy="636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𝒚</m:t>
                          </m:r>
                        </m:e>
                      </m:d>
                    </m:oMath>
                  </m:oMathPara>
                </a14:m>
                <a:endParaRPr lang="ja-JP" altLang="en-US"/>
              </a:p>
            </p:txBody>
          </p:sp>
        </mc:Choice>
        <mc:Fallback xmlns="">
          <p:sp>
            <p:nvSpPr>
              <p:cNvPr id="22" name="正方形/長方形 21">
                <a:extLst>
                  <a:ext uri="{FF2B5EF4-FFF2-40B4-BE49-F238E27FC236}">
                    <a16:creationId xmlns:a16="http://schemas.microsoft.com/office/drawing/2014/main" id="{71F66839-2904-5E45-877D-1FBC12FA6F0E}"/>
                  </a:ext>
                </a:extLst>
              </p:cNvPr>
              <p:cNvSpPr>
                <a:spLocks noRot="1" noChangeAspect="1" noMove="1" noResize="1" noEditPoints="1" noAdjustHandles="1" noChangeArrowheads="1" noChangeShapeType="1" noTextEdit="1"/>
              </p:cNvSpPr>
              <p:nvPr/>
            </p:nvSpPr>
            <p:spPr>
              <a:xfrm>
                <a:off x="6740067" y="1825840"/>
                <a:ext cx="1194106" cy="63660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a:extLst>
                  <a:ext uri="{FF2B5EF4-FFF2-40B4-BE49-F238E27FC236}">
                    <a16:creationId xmlns:a16="http://schemas.microsoft.com/office/drawing/2014/main" id="{4955B334-0AAB-F449-BA36-4EF5660FE232}"/>
                  </a:ext>
                </a:extLst>
              </p:cNvPr>
              <p:cNvSpPr/>
              <p:nvPr/>
            </p:nvSpPr>
            <p:spPr>
              <a:xfrm>
                <a:off x="6900004" y="3509858"/>
                <a:ext cx="2156609" cy="636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𝒚</m:t>
                          </m:r>
                        </m:e>
                      </m:d>
                      <m:r>
                        <a:rPr lang="en-US" altLang="ja-JP" b="1" i="1" smtClean="0">
                          <a:latin typeface="Cambria Math" panose="02040503050406030204" pitchFamily="18" charset="0"/>
                        </a:rPr>
                        <m:t>𝒄𝒐𝒔</m:t>
                      </m:r>
                      <m:r>
                        <a:rPr lang="en-US" altLang="ja-JP" b="1" i="1" smtClean="0">
                          <a:latin typeface="Cambria Math" panose="02040503050406030204" pitchFamily="18" charset="0"/>
                          <a:ea typeface="Cambria Math" panose="02040503050406030204" pitchFamily="18" charset="0"/>
                        </a:rPr>
                        <m:t>𝜽</m:t>
                      </m:r>
                    </m:oMath>
                  </m:oMathPara>
                </a14:m>
                <a:endParaRPr lang="ja-JP" altLang="en-US"/>
              </a:p>
            </p:txBody>
          </p:sp>
        </mc:Choice>
        <mc:Fallback xmlns="">
          <p:sp>
            <p:nvSpPr>
              <p:cNvPr id="24" name="正方形/長方形 23">
                <a:extLst>
                  <a:ext uri="{FF2B5EF4-FFF2-40B4-BE49-F238E27FC236}">
                    <a16:creationId xmlns:a16="http://schemas.microsoft.com/office/drawing/2014/main" id="{4955B334-0AAB-F449-BA36-4EF5660FE232}"/>
                  </a:ext>
                </a:extLst>
              </p:cNvPr>
              <p:cNvSpPr>
                <a:spLocks noRot="1" noChangeAspect="1" noMove="1" noResize="1" noEditPoints="1" noAdjustHandles="1" noChangeArrowheads="1" noChangeShapeType="1" noTextEdit="1"/>
              </p:cNvSpPr>
              <p:nvPr/>
            </p:nvSpPr>
            <p:spPr>
              <a:xfrm>
                <a:off x="6900004" y="3509858"/>
                <a:ext cx="2156609" cy="636603"/>
              </a:xfrm>
              <a:prstGeom prst="rect">
                <a:avLst/>
              </a:prstGeom>
              <a:blipFill>
                <a:blip r:embed="rId7"/>
                <a:stretch>
                  <a:fillRect/>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5B8DE54-9D45-B74A-862F-BDC5F92A2DF2}"/>
              </a:ext>
            </a:extLst>
          </p:cNvPr>
          <p:cNvCxnSpPr>
            <a:cxnSpLocks/>
          </p:cNvCxnSpPr>
          <p:nvPr/>
        </p:nvCxnSpPr>
        <p:spPr>
          <a:xfrm flipV="1">
            <a:off x="7509791" y="2985706"/>
            <a:ext cx="945631" cy="2388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AB593CA3-B30D-6448-A404-B9B0D989745F}"/>
              </a:ext>
            </a:extLst>
          </p:cNvPr>
          <p:cNvSpPr/>
          <p:nvPr/>
        </p:nvSpPr>
        <p:spPr>
          <a:xfrm>
            <a:off x="7428721" y="2643123"/>
            <a:ext cx="493831" cy="531939"/>
          </a:xfrm>
          <a:prstGeom prst="arc">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9F964C5A-D1AC-524D-83E5-76045FCE4A7E}"/>
                  </a:ext>
                </a:extLst>
              </p:cNvPr>
              <p:cNvSpPr/>
              <p:nvPr/>
            </p:nvSpPr>
            <p:spPr>
              <a:xfrm>
                <a:off x="7667511" y="2349492"/>
                <a:ext cx="745181" cy="636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𝜽</m:t>
                      </m:r>
                    </m:oMath>
                  </m:oMathPara>
                </a14:m>
                <a:endParaRPr lang="ja-JP" altLang="en-US"/>
              </a:p>
            </p:txBody>
          </p:sp>
        </mc:Choice>
        <mc:Fallback xmlns="">
          <p:sp>
            <p:nvSpPr>
              <p:cNvPr id="29" name="正方形/長方形 28">
                <a:extLst>
                  <a:ext uri="{FF2B5EF4-FFF2-40B4-BE49-F238E27FC236}">
                    <a16:creationId xmlns:a16="http://schemas.microsoft.com/office/drawing/2014/main" id="{9F964C5A-D1AC-524D-83E5-76045FCE4A7E}"/>
                  </a:ext>
                </a:extLst>
              </p:cNvPr>
              <p:cNvSpPr>
                <a:spLocks noRot="1" noChangeAspect="1" noMove="1" noResize="1" noEditPoints="1" noAdjustHandles="1" noChangeArrowheads="1" noChangeShapeType="1" noTextEdit="1"/>
              </p:cNvSpPr>
              <p:nvPr/>
            </p:nvSpPr>
            <p:spPr>
              <a:xfrm>
                <a:off x="7667511" y="2349492"/>
                <a:ext cx="745181" cy="636603"/>
              </a:xfrm>
              <a:prstGeom prst="rect">
                <a:avLst/>
              </a:prstGeom>
              <a:blipFill>
                <a:blip r:embed="rId8"/>
                <a:stretch>
                  <a:fillRect/>
                </a:stretch>
              </a:blipFill>
            </p:spPr>
            <p:txBody>
              <a:bodyPr/>
              <a:lstStyle/>
              <a:p>
                <a:r>
                  <a:rPr lang="ja-JP" altLang="en-US">
                    <a:noFill/>
                  </a:rPr>
                  <a:t> </a:t>
                </a:r>
              </a:p>
            </p:txBody>
          </p:sp>
        </mc:Fallback>
      </mc:AlternateContent>
      <p:cxnSp>
        <p:nvCxnSpPr>
          <p:cNvPr id="32" name="直線コネクタ 31">
            <a:extLst>
              <a:ext uri="{FF2B5EF4-FFF2-40B4-BE49-F238E27FC236}">
                <a16:creationId xmlns:a16="http://schemas.microsoft.com/office/drawing/2014/main" id="{2450F7D4-EAB7-3B45-A54F-0D330E0399EE}"/>
              </a:ext>
            </a:extLst>
          </p:cNvPr>
          <p:cNvCxnSpPr>
            <a:cxnSpLocks/>
          </p:cNvCxnSpPr>
          <p:nvPr/>
        </p:nvCxnSpPr>
        <p:spPr>
          <a:xfrm flipV="1">
            <a:off x="7495968" y="2990317"/>
            <a:ext cx="2449684" cy="826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円弧 22">
            <a:extLst>
              <a:ext uri="{FF2B5EF4-FFF2-40B4-BE49-F238E27FC236}">
                <a16:creationId xmlns:a16="http://schemas.microsoft.com/office/drawing/2014/main" id="{045D250B-E597-0945-A84E-CC26C30AACDF}"/>
              </a:ext>
            </a:extLst>
          </p:cNvPr>
          <p:cNvSpPr/>
          <p:nvPr/>
        </p:nvSpPr>
        <p:spPr>
          <a:xfrm>
            <a:off x="8095858" y="2985706"/>
            <a:ext cx="109540" cy="1300929"/>
          </a:xfrm>
          <a:prstGeom prst="arc">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08798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48953-42CB-B749-8CAB-9AA4E3DF7CC2}"/>
              </a:ext>
            </a:extLst>
          </p:cNvPr>
          <p:cNvSpPr>
            <a:spLocks noGrp="1"/>
          </p:cNvSpPr>
          <p:nvPr>
            <p:ph type="title"/>
          </p:nvPr>
        </p:nvSpPr>
        <p:spPr>
          <a:xfrm>
            <a:off x="838200" y="306479"/>
            <a:ext cx="10515600" cy="1325563"/>
          </a:xfrm>
        </p:spPr>
        <p:txBody>
          <a:bodyPr/>
          <a:lstStyle/>
          <a:p>
            <a:r>
              <a:rPr lang="en-US" altLang="ja-JP" dirty="0"/>
              <a:t>Let's review trigonometric</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5DE684-FB60-354D-83C4-E48449DBBD43}"/>
                  </a:ext>
                </a:extLst>
              </p:cNvPr>
              <p:cNvSpPr>
                <a:spLocks noGrp="1"/>
              </p:cNvSpPr>
              <p:nvPr>
                <p:ph idx="1"/>
              </p:nvPr>
            </p:nvSpPr>
            <p:spPr>
              <a:xfrm>
                <a:off x="628133" y="2035693"/>
                <a:ext cx="5599670" cy="2511597"/>
              </a:xfrm>
            </p:spPr>
            <p:txBody>
              <a:bodyPr/>
              <a:lstStyle/>
              <a:p>
                <a14:m>
                  <m:oMath xmlns:m="http://schemas.openxmlformats.org/officeDocument/2006/math">
                    <m:r>
                      <a:rPr kumimoji="1" lang="en-US" altLang="ja-JP" b="0" i="1" smtClean="0">
                        <a:latin typeface="Cambria Math" panose="02040503050406030204" pitchFamily="18" charset="0"/>
                      </a:rPr>
                      <m:t>𝑠𝑖𝑛</m:t>
                    </m:r>
                    <m:r>
                      <a:rPr kumimoji="1" lang="en-US" altLang="ja-JP" b="0" i="1" smtClean="0">
                        <a:latin typeface="Cambria Math" panose="02040503050406030204" pitchFamily="18" charset="0"/>
                        <a:ea typeface="Cambria Math" panose="02040503050406030204" pitchFamily="18" charset="0"/>
                      </a:rPr>
                      <m:t>𝜃</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𝐵𝐶</m:t>
                        </m:r>
                      </m:num>
                      <m:den>
                        <m:r>
                          <a:rPr kumimoji="1" lang="en-US" altLang="ja-JP" b="0" i="1" smtClean="0">
                            <a:latin typeface="Cambria Math" panose="02040503050406030204" pitchFamily="18" charset="0"/>
                            <a:ea typeface="Cambria Math" panose="02040503050406030204" pitchFamily="18" charset="0"/>
                          </a:rPr>
                          <m:t>𝐴𝐶</m:t>
                        </m:r>
                      </m:den>
                    </m:f>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𝑐𝑜𝑠</m:t>
                    </m:r>
                    <m:r>
                      <a:rPr kumimoji="1" lang="en-US" altLang="ja-JP" b="0" i="1" smtClean="0">
                        <a:latin typeface="Cambria Math" panose="02040503050406030204" pitchFamily="18" charset="0"/>
                        <a:ea typeface="Cambria Math" panose="02040503050406030204" pitchFamily="18" charset="0"/>
                      </a:rPr>
                      <m:t>𝜃</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𝐴𝐵</m:t>
                        </m:r>
                      </m:num>
                      <m:den>
                        <m:r>
                          <a:rPr kumimoji="1" lang="en-US" altLang="ja-JP" b="0" i="1" smtClean="0">
                            <a:latin typeface="Cambria Math" panose="02040503050406030204" pitchFamily="18" charset="0"/>
                            <a:ea typeface="Cambria Math" panose="02040503050406030204" pitchFamily="18" charset="0"/>
                          </a:rPr>
                          <m:t>𝐴𝐶</m:t>
                        </m:r>
                      </m:den>
                    </m:f>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𝑡𝑎𝑛</m:t>
                    </m:r>
                    <m:r>
                      <a:rPr kumimoji="1" lang="en-US" altLang="ja-JP" b="0" i="1" smtClean="0">
                        <a:latin typeface="Cambria Math" panose="02040503050406030204" pitchFamily="18" charset="0"/>
                        <a:ea typeface="Cambria Math" panose="02040503050406030204" pitchFamily="18" charset="0"/>
                      </a:rPr>
                      <m:t>𝜃</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𝐵𝐶</m:t>
                        </m:r>
                      </m:num>
                      <m:den>
                        <m:r>
                          <a:rPr kumimoji="1" lang="en-US" altLang="ja-JP" b="0" i="1" smtClean="0">
                            <a:latin typeface="Cambria Math" panose="02040503050406030204" pitchFamily="18" charset="0"/>
                            <a:ea typeface="Cambria Math" panose="02040503050406030204" pitchFamily="18" charset="0"/>
                          </a:rPr>
                          <m:t>𝐴𝐵</m:t>
                        </m:r>
                      </m:den>
                    </m:f>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835DE684-FB60-354D-83C4-E48449DBBD43}"/>
                  </a:ext>
                </a:extLst>
              </p:cNvPr>
              <p:cNvSpPr>
                <a:spLocks noGrp="1" noRot="1" noChangeAspect="1" noMove="1" noResize="1" noEditPoints="1" noAdjustHandles="1" noChangeArrowheads="1" noChangeShapeType="1" noTextEdit="1"/>
              </p:cNvSpPr>
              <p:nvPr>
                <p:ph idx="1"/>
              </p:nvPr>
            </p:nvSpPr>
            <p:spPr>
              <a:xfrm>
                <a:off x="628133" y="2035693"/>
                <a:ext cx="5599670" cy="2511597"/>
              </a:xfrm>
              <a:blipFill>
                <a:blip r:embed="rId2"/>
                <a:stretch>
                  <a:fillRect l="-1810"/>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841EB6D8-C0A8-0A42-9AFC-FF09F0612B60}"/>
              </a:ext>
            </a:extLst>
          </p:cNvPr>
          <p:cNvPicPr>
            <a:picLocks noChangeAspect="1"/>
          </p:cNvPicPr>
          <p:nvPr/>
        </p:nvPicPr>
        <p:blipFill>
          <a:blip r:embed="rId3"/>
          <a:stretch>
            <a:fillRect/>
          </a:stretch>
        </p:blipFill>
        <p:spPr>
          <a:xfrm>
            <a:off x="4146612" y="3614209"/>
            <a:ext cx="8012842" cy="3179184"/>
          </a:xfrm>
          <a:prstGeom prst="rect">
            <a:avLst/>
          </a:prstGeom>
        </p:spPr>
      </p:pic>
      <p:grpSp>
        <p:nvGrpSpPr>
          <p:cNvPr id="11" name="グループ化 10">
            <a:extLst>
              <a:ext uri="{FF2B5EF4-FFF2-40B4-BE49-F238E27FC236}">
                <a16:creationId xmlns:a16="http://schemas.microsoft.com/office/drawing/2014/main" id="{285387BC-8166-8345-AEF8-E9D0D7C1AA80}"/>
              </a:ext>
            </a:extLst>
          </p:cNvPr>
          <p:cNvGrpSpPr/>
          <p:nvPr/>
        </p:nvGrpSpPr>
        <p:grpSpPr>
          <a:xfrm>
            <a:off x="2706987" y="1433391"/>
            <a:ext cx="2806059" cy="2694740"/>
            <a:chOff x="7840157" y="1549323"/>
            <a:chExt cx="3434475" cy="3317115"/>
          </a:xfrm>
        </p:grpSpPr>
        <p:sp>
          <p:nvSpPr>
            <p:cNvPr id="4" name="直角三角形 3">
              <a:extLst>
                <a:ext uri="{FF2B5EF4-FFF2-40B4-BE49-F238E27FC236}">
                  <a16:creationId xmlns:a16="http://schemas.microsoft.com/office/drawing/2014/main" id="{C6B556A0-0509-3941-A66E-411FAE7168F8}"/>
                </a:ext>
              </a:extLst>
            </p:cNvPr>
            <p:cNvSpPr/>
            <p:nvPr/>
          </p:nvSpPr>
          <p:spPr>
            <a:xfrm rot="16200000">
              <a:off x="8294477" y="2079026"/>
              <a:ext cx="2520778" cy="2502241"/>
            </a:xfrm>
            <a:prstGeom prst="rtTriangle">
              <a:avLst/>
            </a:prstGeom>
            <a:ln w="349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5" name="テキスト ボックス 4">
              <a:extLst>
                <a:ext uri="{FF2B5EF4-FFF2-40B4-BE49-F238E27FC236}">
                  <a16:creationId xmlns:a16="http://schemas.microsoft.com/office/drawing/2014/main" id="{E4316DA4-75AB-6840-AB8A-05038064713D}"/>
                </a:ext>
              </a:extLst>
            </p:cNvPr>
            <p:cNvSpPr txBox="1"/>
            <p:nvPr/>
          </p:nvSpPr>
          <p:spPr>
            <a:xfrm>
              <a:off x="10574194" y="1549323"/>
              <a:ext cx="483044" cy="568291"/>
            </a:xfrm>
            <a:prstGeom prst="rect">
              <a:avLst/>
            </a:prstGeom>
            <a:noFill/>
          </p:spPr>
          <p:txBody>
            <a:bodyPr wrap="none" rtlCol="0">
              <a:spAutoFit/>
            </a:bodyPr>
            <a:lstStyle/>
            <a:p>
              <a:r>
                <a:rPr lang="en-US" altLang="ja-JP" sz="2400" dirty="0"/>
                <a:t>C</a:t>
              </a:r>
              <a:endParaRPr kumimoji="1" lang="ja-JP" altLang="en-US" sz="2400"/>
            </a:p>
          </p:txBody>
        </p:sp>
        <p:sp>
          <p:nvSpPr>
            <p:cNvPr id="6" name="テキスト ボックス 5">
              <a:extLst>
                <a:ext uri="{FF2B5EF4-FFF2-40B4-BE49-F238E27FC236}">
                  <a16:creationId xmlns:a16="http://schemas.microsoft.com/office/drawing/2014/main" id="{FFC9399A-F383-3346-B5B1-2969F9D396D8}"/>
                </a:ext>
              </a:extLst>
            </p:cNvPr>
            <p:cNvSpPr txBox="1"/>
            <p:nvPr/>
          </p:nvSpPr>
          <p:spPr>
            <a:xfrm>
              <a:off x="7840157" y="4298147"/>
              <a:ext cx="471272" cy="568291"/>
            </a:xfrm>
            <a:prstGeom prst="rect">
              <a:avLst/>
            </a:prstGeom>
            <a:noFill/>
          </p:spPr>
          <p:txBody>
            <a:bodyPr wrap="none" rtlCol="0">
              <a:spAutoFit/>
            </a:bodyPr>
            <a:lstStyle/>
            <a:p>
              <a:r>
                <a:rPr lang="en-US" altLang="ja-JP" sz="2400" dirty="0"/>
                <a:t>A</a:t>
              </a:r>
              <a:endParaRPr kumimoji="1" lang="ja-JP" altLang="en-US" sz="2400"/>
            </a:p>
          </p:txBody>
        </p:sp>
        <p:sp>
          <p:nvSpPr>
            <p:cNvPr id="7" name="テキスト ボックス 6">
              <a:extLst>
                <a:ext uri="{FF2B5EF4-FFF2-40B4-BE49-F238E27FC236}">
                  <a16:creationId xmlns:a16="http://schemas.microsoft.com/office/drawing/2014/main" id="{2E6F0FFD-7625-0749-A01A-FB5266ECD643}"/>
                </a:ext>
              </a:extLst>
            </p:cNvPr>
            <p:cNvSpPr txBox="1"/>
            <p:nvPr/>
          </p:nvSpPr>
          <p:spPr>
            <a:xfrm>
              <a:off x="10793551" y="4264253"/>
              <a:ext cx="481081" cy="568291"/>
            </a:xfrm>
            <a:prstGeom prst="rect">
              <a:avLst/>
            </a:prstGeom>
            <a:noFill/>
          </p:spPr>
          <p:txBody>
            <a:bodyPr wrap="none" rtlCol="0">
              <a:spAutoFit/>
            </a:bodyPr>
            <a:lstStyle/>
            <a:p>
              <a:r>
                <a:rPr lang="en-US" altLang="ja-JP" sz="2400" dirty="0"/>
                <a:t>B</a:t>
              </a:r>
              <a:endParaRPr kumimoji="1" lang="ja-JP" altLang="en-US" sz="2400"/>
            </a:p>
          </p:txBody>
        </p:sp>
        <p:sp>
          <p:nvSpPr>
            <p:cNvPr id="8" name="正方形/長方形 7">
              <a:extLst>
                <a:ext uri="{FF2B5EF4-FFF2-40B4-BE49-F238E27FC236}">
                  <a16:creationId xmlns:a16="http://schemas.microsoft.com/office/drawing/2014/main" id="{1B2CFC1C-C5FE-A342-A34C-D40AAEF3A074}"/>
                </a:ext>
              </a:extLst>
            </p:cNvPr>
            <p:cNvSpPr/>
            <p:nvPr/>
          </p:nvSpPr>
          <p:spPr>
            <a:xfrm>
              <a:off x="10466173" y="4264254"/>
              <a:ext cx="339814" cy="3262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フリーフォーム 8">
              <a:extLst>
                <a:ext uri="{FF2B5EF4-FFF2-40B4-BE49-F238E27FC236}">
                  <a16:creationId xmlns:a16="http://schemas.microsoft.com/office/drawing/2014/main" id="{E49E51AF-E98B-AF4C-9BD1-BB3F427C6F72}"/>
                </a:ext>
              </a:extLst>
            </p:cNvPr>
            <p:cNvSpPr/>
            <p:nvPr/>
          </p:nvSpPr>
          <p:spPr>
            <a:xfrm>
              <a:off x="8798010" y="4139514"/>
              <a:ext cx="264075" cy="432486"/>
            </a:xfrm>
            <a:custGeom>
              <a:avLst/>
              <a:gdLst>
                <a:gd name="connsiteX0" fmla="*/ 0 w 264075"/>
                <a:gd name="connsiteY0" fmla="*/ 0 h 432486"/>
                <a:gd name="connsiteX1" fmla="*/ 247135 w 264075"/>
                <a:gd name="connsiteY1" fmla="*/ 135924 h 432486"/>
                <a:gd name="connsiteX2" fmla="*/ 222422 w 264075"/>
                <a:gd name="connsiteY2" fmla="*/ 432486 h 432486"/>
              </a:gdLst>
              <a:ahLst/>
              <a:cxnLst>
                <a:cxn ang="0">
                  <a:pos x="connsiteX0" y="connsiteY0"/>
                </a:cxn>
                <a:cxn ang="0">
                  <a:pos x="connsiteX1" y="connsiteY1"/>
                </a:cxn>
                <a:cxn ang="0">
                  <a:pos x="connsiteX2" y="connsiteY2"/>
                </a:cxn>
              </a:cxnLst>
              <a:rect l="l" t="t" r="r" b="b"/>
              <a:pathLst>
                <a:path w="264075" h="432486">
                  <a:moveTo>
                    <a:pt x="0" y="0"/>
                  </a:moveTo>
                  <a:cubicBezTo>
                    <a:pt x="105032" y="31921"/>
                    <a:pt x="210065" y="63843"/>
                    <a:pt x="247135" y="135924"/>
                  </a:cubicBezTo>
                  <a:cubicBezTo>
                    <a:pt x="284205" y="208005"/>
                    <a:pt x="253313" y="320245"/>
                    <a:pt x="222422" y="432486"/>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957E16E2-2F1C-0D4E-8F83-6EB1B1B5C4B1}"/>
                </a:ext>
              </a:extLst>
            </p:cNvPr>
            <p:cNvSpPr txBox="1"/>
            <p:nvPr/>
          </p:nvSpPr>
          <p:spPr>
            <a:xfrm>
              <a:off x="9000767" y="3985221"/>
              <a:ext cx="602725" cy="568291"/>
            </a:xfrm>
            <a:prstGeom prst="rect">
              <a:avLst/>
            </a:prstGeom>
            <a:noFill/>
          </p:spPr>
          <p:txBody>
            <a:bodyPr wrap="none" rtlCol="0">
              <a:spAutoFit/>
            </a:bodyPr>
            <a:lstStyle/>
            <a:p>
              <a:r>
                <a:rPr kumimoji="1" lang="en-US" altLang="ja-JP" sz="2400" dirty="0" err="1"/>
                <a:t>θ</a:t>
              </a:r>
              <a:endParaRPr kumimoji="1" lang="ja-JP" altLang="en-US" sz="2400"/>
            </a:p>
          </p:txBody>
        </p:sp>
      </p:grpSp>
      <p:sp>
        <p:nvSpPr>
          <p:cNvPr id="13" name="正方形/長方形 12">
            <a:extLst>
              <a:ext uri="{FF2B5EF4-FFF2-40B4-BE49-F238E27FC236}">
                <a16:creationId xmlns:a16="http://schemas.microsoft.com/office/drawing/2014/main" id="{C6A16437-EB22-5F44-9E0E-17DDCC2B9E88}"/>
              </a:ext>
            </a:extLst>
          </p:cNvPr>
          <p:cNvSpPr/>
          <p:nvPr/>
        </p:nvSpPr>
        <p:spPr>
          <a:xfrm>
            <a:off x="5335429" y="5597912"/>
            <a:ext cx="6417956" cy="568712"/>
          </a:xfrm>
          <a:prstGeom prst="rect">
            <a:avLst/>
          </a:prstGeom>
          <a:noFill/>
          <a:ln w="730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039D4EF-AE62-56BF-AE8F-3D9A96BC3543}"/>
              </a:ext>
            </a:extLst>
          </p:cNvPr>
          <p:cNvSpPr/>
          <p:nvPr/>
        </p:nvSpPr>
        <p:spPr>
          <a:xfrm>
            <a:off x="4381000" y="4448026"/>
            <a:ext cx="2118653" cy="4616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solidFill>
                  <a:schemeClr val="tx1"/>
                </a:solidFill>
              </a:rPr>
              <a:t>Radian</a:t>
            </a:r>
            <a:endParaRPr lang="ja-JP" altLang="en-US">
              <a:solidFill>
                <a:schemeClr val="tx1"/>
              </a:solidFill>
            </a:endParaRPr>
          </a:p>
        </p:txBody>
      </p:sp>
      <p:sp>
        <p:nvSpPr>
          <p:cNvPr id="15" name="正方形/長方形 14">
            <a:extLst>
              <a:ext uri="{FF2B5EF4-FFF2-40B4-BE49-F238E27FC236}">
                <a16:creationId xmlns:a16="http://schemas.microsoft.com/office/drawing/2014/main" id="{BB730092-3FAC-DAF0-06C8-F91CC97EBBD8}"/>
              </a:ext>
            </a:extLst>
          </p:cNvPr>
          <p:cNvSpPr/>
          <p:nvPr/>
        </p:nvSpPr>
        <p:spPr>
          <a:xfrm>
            <a:off x="7401697" y="2035693"/>
            <a:ext cx="1142710" cy="3368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E60D8CFB-F6C9-CE9F-652D-F46F04BDA246}"/>
              </a:ext>
            </a:extLst>
          </p:cNvPr>
          <p:cNvSpPr/>
          <p:nvPr/>
        </p:nvSpPr>
        <p:spPr>
          <a:xfrm>
            <a:off x="4414249" y="4044631"/>
            <a:ext cx="2044400" cy="2579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805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6FE01-6E5B-214D-A866-284758EA26A8}"/>
              </a:ext>
            </a:extLst>
          </p:cNvPr>
          <p:cNvSpPr>
            <a:spLocks noGrp="1"/>
          </p:cNvSpPr>
          <p:nvPr>
            <p:ph type="title"/>
          </p:nvPr>
        </p:nvSpPr>
        <p:spPr/>
        <p:txBody>
          <a:bodyPr/>
          <a:lstStyle/>
          <a:p>
            <a:r>
              <a:rPr kumimoji="1" lang="en" altLang="ja-JP" dirty="0"/>
              <a:t>Cosine similarity</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13E0465-0275-354D-8DAB-C8DA03072DC6}"/>
                  </a:ext>
                </a:extLst>
              </p:cNvPr>
              <p:cNvSpPr>
                <a:spLocks noGrp="1"/>
              </p:cNvSpPr>
              <p:nvPr>
                <p:ph idx="1"/>
              </p:nvPr>
            </p:nvSpPr>
            <p:spPr>
              <a:xfrm>
                <a:off x="838200" y="1487209"/>
                <a:ext cx="10515600" cy="4351338"/>
              </a:xfrm>
            </p:spPr>
            <p:txBody>
              <a:bodyPr>
                <a:normAutofit fontScale="92500" lnSpcReduction="10000"/>
              </a:bodyPr>
              <a:lstStyle/>
              <a:p>
                <a:r>
                  <a:rPr lang="en-US" altLang="ja-JP" b="1" dirty="0"/>
                  <a:t>When </a:t>
                </a:r>
                <a14:m>
                  <m:oMath xmlns:m="http://schemas.openxmlformats.org/officeDocument/2006/math">
                    <m:r>
                      <a:rPr lang="en-US" altLang="ja-JP" b="1" i="1" smtClean="0">
                        <a:latin typeface="Cambria Math" panose="02040503050406030204" pitchFamily="18" charset="0"/>
                      </a:rPr>
                      <m:t>𝒙</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m:rPr>
                                  <m:nor/>
                                </m:rPr>
                                <a:rPr lang="ja-JP" altLang="en-US"/>
                                <m:t> </m:t>
                              </m:r>
                            </m:e>
                          </m:mr>
                          <m:m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m:t>
                                  </m:r>
                                </m:sub>
                              </m:sSub>
                            </m:e>
                          </m:mr>
                        </m:m>
                      </m:e>
                    </m:d>
                  </m:oMath>
                </a14:m>
                <a:r>
                  <a:rPr lang="en-US" altLang="ja-JP" dirty="0"/>
                  <a:t>,</a:t>
                </a:r>
                <a:r>
                  <a:rPr lang="en-US" altLang="ja-JP" b="1" dirty="0"/>
                  <a:t> </a:t>
                </a:r>
                <a14:m>
                  <m:oMath xmlns:m="http://schemas.openxmlformats.org/officeDocument/2006/math">
                    <m:r>
                      <a:rPr lang="en-US" altLang="ja-JP" b="1" i="1" smtClean="0">
                        <a:latin typeface="Cambria Math" panose="02040503050406030204" pitchFamily="18" charset="0"/>
                      </a:rPr>
                      <m:t>𝒚</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m:rPr>
                                  <m:nor/>
                                </m:rPr>
                                <a:rPr lang="ja-JP" altLang="en-US"/>
                                <m:t> </m:t>
                              </m:r>
                            </m:e>
                          </m:mr>
                          <m:m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𝑁</m:t>
                                  </m:r>
                                </m:sub>
                              </m:sSub>
                            </m:e>
                          </m:mr>
                        </m:m>
                      </m:e>
                    </m:d>
                    <m:r>
                      <a:rPr lang="en-US" altLang="ja-JP" b="0" i="1" smtClean="0">
                        <a:latin typeface="Cambria Math" panose="02040503050406030204" pitchFamily="18" charset="0"/>
                      </a:rPr>
                      <m:t>, </m:t>
                    </m:r>
                  </m:oMath>
                </a14:m>
                <a:r>
                  <a:rPr lang="en" altLang="ja-JP" dirty="0"/>
                  <a:t>Cosine similarity between vectors is defined as follows:</a:t>
                </a:r>
                <a:endParaRPr lang="en-US" altLang="ja-JP" dirty="0"/>
              </a:p>
              <a:p>
                <a:pPr lvl="1"/>
                <a14:m>
                  <m:oMath xmlns:m="http://schemas.openxmlformats.org/officeDocument/2006/math">
                    <m:r>
                      <a:rPr lang="en-US" altLang="ja-JP" b="0" i="1" smtClean="0">
                        <a:latin typeface="Cambria Math" panose="02040503050406030204" pitchFamily="18" charset="0"/>
                      </a:rPr>
                      <m:t>𝑐𝑜𝑠</m:t>
                    </m:r>
                    <m:r>
                      <a:rPr lang="en-US" altLang="ja-JP" b="0" i="1" smtClean="0">
                        <a:latin typeface="Cambria Math" panose="02040503050406030204" pitchFamily="18" charset="0"/>
                        <a:ea typeface="Cambria Math" panose="02040503050406030204" pitchFamily="18" charset="0"/>
                      </a:rPr>
                      <m:t>𝜃</m:t>
                    </m:r>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𝒚</m:t>
                        </m:r>
                      </m:num>
                      <m:den>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e>
                        </m:d>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𝒚</m:t>
                            </m:r>
                          </m:e>
                        </m:d>
                      </m:den>
                    </m:f>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i="1">
                                <a:latin typeface="Cambria Math" panose="02040503050406030204" pitchFamily="18" charset="0"/>
                              </a:rPr>
                              <m:t>𝑥</m:t>
                            </m:r>
                          </m:e>
                          <m:sub>
                            <m:r>
                              <a:rPr lang="en-US" altLang="ja-JP" b="0" i="1" smtClean="0">
                                <a:latin typeface="Cambria Math" panose="02040503050406030204" pitchFamily="18" charset="0"/>
                              </a:rPr>
                              <m:t>𝑁</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𝑁</m:t>
                            </m:r>
                          </m:sub>
                        </m:sSub>
                      </m:num>
                      <m:den>
                        <m:rad>
                          <m:radPr>
                            <m:degHide m:val="on"/>
                            <m:ctrlPr>
                              <a:rPr lang="en-US" altLang="ja-JP" i="1">
                                <a:latin typeface="Cambria Math" panose="02040503050406030204" pitchFamily="18" charset="0"/>
                              </a:rPr>
                            </m:ctrlPr>
                          </m:radPr>
                          <m:deg/>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d>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𝑁</m:t>
                                        </m:r>
                                      </m:sub>
                                    </m:sSub>
                                  </m:e>
                                </m:d>
                              </m:e>
                              <m:sup>
                                <m:r>
                                  <a:rPr lang="en-US" altLang="ja-JP" i="1">
                                    <a:latin typeface="Cambria Math" panose="02040503050406030204" pitchFamily="18" charset="0"/>
                                  </a:rPr>
                                  <m:t>2</m:t>
                                </m:r>
                              </m:sup>
                            </m:sSup>
                          </m:e>
                        </m:rad>
                        <m:rad>
                          <m:radPr>
                            <m:degHide m:val="on"/>
                            <m:ctrlPr>
                              <a:rPr lang="en-US" altLang="ja-JP" i="1">
                                <a:latin typeface="Cambria Math" panose="02040503050406030204" pitchFamily="18" charset="0"/>
                              </a:rPr>
                            </m:ctrlPr>
                          </m:radPr>
                          <m:deg/>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e>
                                </m:d>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𝑁</m:t>
                                        </m:r>
                                      </m:sub>
                                    </m:sSub>
                                  </m:e>
                                </m:d>
                              </m:e>
                              <m:sup>
                                <m:r>
                                  <a:rPr lang="en-US" altLang="ja-JP" i="1">
                                    <a:latin typeface="Cambria Math" panose="02040503050406030204" pitchFamily="18" charset="0"/>
                                  </a:rPr>
                                  <m:t>2</m:t>
                                </m:r>
                              </m:sup>
                            </m:sSup>
                          </m:e>
                        </m:rad>
                      </m:den>
                    </m:f>
                  </m:oMath>
                </a14:m>
                <a:endParaRPr lang="en-US" altLang="ja-JP" dirty="0"/>
              </a:p>
              <a:p>
                <a:endParaRPr lang="en-US" altLang="ja-JP" dirty="0"/>
              </a:p>
              <a:p>
                <a:r>
                  <a:rPr lang="ja-JP" altLang="en-US"/>
                  <a:t>例）</a:t>
                </a:r>
                <a:endParaRPr lang="en-US" altLang="ja-JP" dirty="0"/>
              </a:p>
              <a:p>
                <a:pPr lvl="1"/>
                <a14:m>
                  <m:oMath xmlns:m="http://schemas.openxmlformats.org/officeDocument/2006/math">
                    <m:r>
                      <a:rPr lang="en-US" altLang="ja-JP" b="1" i="1">
                        <a:latin typeface="Cambria Math" panose="02040503050406030204" pitchFamily="18" charset="0"/>
                      </a:rPr>
                      <m:t>𝑪𝒐𝒔𝒊𝒏𝒆</m:t>
                    </m:r>
                    <m:r>
                      <a:rPr lang="en-US" altLang="ja-JP" b="1" i="1">
                        <a:latin typeface="Cambria Math" panose="02040503050406030204" pitchFamily="18" charset="0"/>
                      </a:rPr>
                      <m:t> </m:t>
                    </m:r>
                    <m:r>
                      <a:rPr lang="en-US" altLang="ja-JP" b="1" i="1">
                        <a:latin typeface="Cambria Math" panose="02040503050406030204" pitchFamily="18" charset="0"/>
                      </a:rPr>
                      <m:t>𝒔𝒊𝒎𝒊𝒍𝒂𝒓𝒊𝒕𝒚</m:t>
                    </m:r>
                    <m:r>
                      <a:rPr lang="en-US" altLang="ja-JP" b="1" i="1">
                        <a:latin typeface="Cambria Math" panose="02040503050406030204" pitchFamily="18" charset="0"/>
                      </a:rPr>
                      <m:t> </m:t>
                    </m:r>
                    <m:r>
                      <a:rPr lang="en-US" altLang="ja-JP" b="1" i="1">
                        <a:latin typeface="Cambria Math" panose="02040503050406030204" pitchFamily="18" charset="0"/>
                      </a:rPr>
                      <m:t>𝒐𝒇</m:t>
                    </m:r>
                    <m:r>
                      <a:rPr lang="en-US" altLang="ja-JP" b="1" i="1" smtClean="0">
                        <a:latin typeface="Cambria Math" panose="02040503050406030204" pitchFamily="18" charset="0"/>
                      </a:rPr>
                      <m:t> </m:t>
                    </m:r>
                    <m:r>
                      <a:rPr lang="en-US" altLang="ja-JP" b="1" i="1" smtClean="0">
                        <a:latin typeface="Cambria Math" panose="02040503050406030204" pitchFamily="18" charset="0"/>
                      </a:rPr>
                      <m:t>𝒙</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4</m:t>
                              </m:r>
                            </m:e>
                          </m:mr>
                          <m:mr>
                            <m:e>
                              <m:r>
                                <a:rPr lang="en-US" altLang="ja-JP" b="0" i="1" smtClean="0">
                                  <a:latin typeface="Cambria Math" panose="02040503050406030204" pitchFamily="18" charset="0"/>
                                </a:rPr>
                                <m:t>−3</m:t>
                              </m:r>
                            </m:e>
                          </m:mr>
                        </m:m>
                      </m:e>
                    </m:d>
                  </m:oMath>
                </a14:m>
                <a:r>
                  <a:rPr lang="en-US" altLang="ja-JP" dirty="0"/>
                  <a:t>, </a:t>
                </a:r>
                <a14:m>
                  <m:oMath xmlns:m="http://schemas.openxmlformats.org/officeDocument/2006/math">
                    <m:r>
                      <a:rPr lang="en-US" altLang="ja-JP" b="1" i="0" smtClean="0">
                        <a:latin typeface="Cambria Math" panose="02040503050406030204" pitchFamily="18" charset="0"/>
                      </a:rPr>
                      <m:t>𝐲</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2</m:t>
                              </m:r>
                            </m:e>
                          </m:mr>
                          <m:mr>
                            <m:e>
                              <m:r>
                                <a:rPr lang="en-US" altLang="ja-JP" b="0" i="1" smtClean="0">
                                  <a:latin typeface="Cambria Math" panose="02040503050406030204" pitchFamily="18" charset="0"/>
                                </a:rPr>
                                <m:t>4</m:t>
                              </m:r>
                            </m:e>
                          </m:mr>
                        </m:m>
                      </m:e>
                    </m:d>
                  </m:oMath>
                </a14:m>
                <a:endParaRPr lang="en-US" altLang="ja-JP"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𝑐𝑜𝑠</m:t>
                    </m:r>
                    <m:r>
                      <a:rPr lang="en-US" altLang="ja-JP" b="0" i="1" smtClean="0">
                        <a:latin typeface="Cambria Math" panose="02040503050406030204" pitchFamily="18" charset="0"/>
                        <a:ea typeface="Cambria Math" panose="02040503050406030204" pitchFamily="18" charset="0"/>
                      </a:rPr>
                      <m:t>𝜃</m:t>
                    </m:r>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rPr>
                          <m:t>𝒚</m:t>
                        </m:r>
                      </m:num>
                      <m:den>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𝒙</m:t>
                            </m:r>
                          </m:e>
                        </m:d>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𝒚</m:t>
                            </m:r>
                          </m:e>
                        </m:d>
                      </m:den>
                    </m:f>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ea typeface="Cambria Math" panose="02040503050406030204" pitchFamily="18" charset="0"/>
                          </a:rPr>
                          <m:t>×2+</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×4</m:t>
                        </m:r>
                      </m:num>
                      <m:den>
                        <m:rad>
                          <m:radPr>
                            <m:degHide m:val="on"/>
                            <m:ctrlPr>
                              <a:rPr lang="en-US" altLang="ja-JP" b="1" i="1" smtClean="0">
                                <a:latin typeface="Cambria Math" panose="02040503050406030204" pitchFamily="18" charset="0"/>
                              </a:rPr>
                            </m:ctrlPr>
                          </m:radPr>
                          <m:deg/>
                          <m:e>
                            <m:sSup>
                              <m:sSupPr>
                                <m:ctrlPr>
                                  <a:rPr lang="en-US" altLang="ja-JP"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4</m:t>
                                    </m:r>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i="1" smtClean="0">
                                        <a:latin typeface="Cambria Math" panose="02040503050406030204" pitchFamily="18" charset="0"/>
                                      </a:rPr>
                                      <m:t>−</m:t>
                                    </m:r>
                                    <m:r>
                                      <a:rPr lang="en-US" altLang="ja-JP" b="0" i="1" smtClean="0">
                                        <a:latin typeface="Cambria Math" panose="02040503050406030204" pitchFamily="18" charset="0"/>
                                      </a:rPr>
                                      <m:t>3</m:t>
                                    </m:r>
                                  </m:e>
                                </m:d>
                              </m:e>
                              <m:sup>
                                <m:r>
                                  <a:rPr lang="en-US" altLang="ja-JP" i="1">
                                    <a:latin typeface="Cambria Math" panose="02040503050406030204" pitchFamily="18" charset="0"/>
                                  </a:rPr>
                                  <m:t>2</m:t>
                                </m:r>
                              </m:sup>
                            </m:sSup>
                          </m:e>
                        </m:rad>
                        <m:rad>
                          <m:radPr>
                            <m:degHide m:val="on"/>
                            <m:ctrlPr>
                              <a:rPr lang="en-US" altLang="ja-JP" b="1" i="1" smtClean="0">
                                <a:latin typeface="Cambria Math" panose="02040503050406030204" pitchFamily="18" charset="0"/>
                              </a:rPr>
                            </m:ctrlPr>
                          </m:radPr>
                          <m:deg/>
                          <m:e>
                            <m:sSup>
                              <m:sSupPr>
                                <m:ctrlPr>
                                  <a:rPr lang="en-US" altLang="ja-JP"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2</m:t>
                                    </m:r>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4</m:t>
                                    </m:r>
                                  </m:e>
                                </m:d>
                              </m:e>
                              <m:sup>
                                <m:r>
                                  <a:rPr lang="en-US" altLang="ja-JP" i="1">
                                    <a:latin typeface="Cambria Math" panose="02040503050406030204" pitchFamily="18" charset="0"/>
                                  </a:rPr>
                                  <m:t>2</m:t>
                                </m:r>
                              </m:sup>
                            </m:sSup>
                          </m:e>
                        </m:rad>
                      </m:den>
                    </m:f>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r>
                          <a:rPr lang="en-US" altLang="ja-JP" b="0" i="1" smtClean="0">
                            <a:latin typeface="Cambria Math" panose="02040503050406030204" pitchFamily="18" charset="0"/>
                          </a:rPr>
                          <m:t>−4</m:t>
                        </m:r>
                      </m:num>
                      <m:den>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25</m:t>
                            </m:r>
                          </m:e>
                        </m:rad>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20</m:t>
                            </m:r>
                          </m:e>
                        </m:rad>
                      </m:den>
                    </m:f>
                    <m:r>
                      <a:rPr lang="en-US" altLang="ja-JP" b="1" i="1" smtClean="0">
                        <a:latin typeface="Cambria Math" panose="02040503050406030204" pitchFamily="18" charset="0"/>
                      </a:rPr>
                      <m:t>=</m:t>
                    </m:r>
                    <m:r>
                      <a:rPr lang="en-US" altLang="ja-JP" b="1" i="1">
                        <a:latin typeface="Cambria Math" panose="02040503050406030204" pitchFamily="18" charset="0"/>
                      </a:rPr>
                      <m:t>−</m:t>
                    </m:r>
                    <m:r>
                      <a:rPr lang="en-US" altLang="ja-JP" b="0" i="1" smtClean="0">
                        <a:latin typeface="Cambria Math" panose="02040503050406030204" pitchFamily="18" charset="0"/>
                      </a:rPr>
                      <m:t>0.178…</m:t>
                    </m:r>
                  </m:oMath>
                </a14:m>
                <a:br>
                  <a:rPr lang="en-US" altLang="ja-JP" dirty="0"/>
                </a:br>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513E0465-0275-354D-8DAB-C8DA03072DC6}"/>
                  </a:ext>
                </a:extLst>
              </p:cNvPr>
              <p:cNvSpPr>
                <a:spLocks noGrp="1" noRot="1" noChangeAspect="1" noMove="1" noResize="1" noEditPoints="1" noAdjustHandles="1" noChangeArrowheads="1" noChangeShapeType="1" noTextEdit="1"/>
              </p:cNvSpPr>
              <p:nvPr>
                <p:ph idx="1"/>
              </p:nvPr>
            </p:nvSpPr>
            <p:spPr>
              <a:xfrm>
                <a:off x="838200" y="1487209"/>
                <a:ext cx="10515600" cy="4351338"/>
              </a:xfrm>
              <a:blipFill>
                <a:blip r:embed="rId2"/>
                <a:stretch>
                  <a:fillRect l="-965" t="-8163"/>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07E9270-B002-FE4B-8C5A-B7C66ADFCF94}"/>
              </a:ext>
            </a:extLst>
          </p:cNvPr>
          <p:cNvSpPr txBox="1"/>
          <p:nvPr/>
        </p:nvSpPr>
        <p:spPr>
          <a:xfrm>
            <a:off x="8300224" y="3016547"/>
            <a:ext cx="3378819" cy="923330"/>
          </a:xfrm>
          <a:prstGeom prst="rect">
            <a:avLst/>
          </a:prstGeom>
          <a:noFill/>
        </p:spPr>
        <p:txBody>
          <a:bodyPr wrap="square" rtlCol="0">
            <a:spAutoFit/>
          </a:bodyPr>
          <a:lstStyle/>
          <a:p>
            <a:r>
              <a:rPr lang="en" altLang="ja-JP" dirty="0"/>
              <a:t>We can derive 𝑐𝑜𝑠𝜃 simply by using the components of each vector</a:t>
            </a:r>
            <a:endParaRPr lang="en-US" altLang="ja-JP" dirty="0"/>
          </a:p>
        </p:txBody>
      </p:sp>
      <p:sp>
        <p:nvSpPr>
          <p:cNvPr id="5" name="テキスト ボックス 4">
            <a:extLst>
              <a:ext uri="{FF2B5EF4-FFF2-40B4-BE49-F238E27FC236}">
                <a16:creationId xmlns:a16="http://schemas.microsoft.com/office/drawing/2014/main" id="{250A0DC1-0572-D145-8036-1655F06D8B7A}"/>
              </a:ext>
            </a:extLst>
          </p:cNvPr>
          <p:cNvSpPr txBox="1"/>
          <p:nvPr/>
        </p:nvSpPr>
        <p:spPr>
          <a:xfrm>
            <a:off x="1543637" y="5864552"/>
            <a:ext cx="8358378" cy="923330"/>
          </a:xfrm>
          <a:prstGeom prst="rect">
            <a:avLst/>
          </a:prstGeom>
          <a:noFill/>
        </p:spPr>
        <p:txBody>
          <a:bodyPr wrap="none" rtlCol="0">
            <a:spAutoFit/>
          </a:bodyPr>
          <a:lstStyle/>
          <a:p>
            <a:r>
              <a:rPr lang="en-US" altLang="ja-JP" dirty="0"/>
              <a:t>For calculations in Python, define the following </a:t>
            </a:r>
            <a:r>
              <a:rPr lang="en-US" altLang="ja-JP" dirty="0" err="1"/>
              <a:t>functionsimport</a:t>
            </a:r>
            <a:r>
              <a:rPr lang="en-US" altLang="ja-JP" dirty="0"/>
              <a:t> </a:t>
            </a:r>
            <a:r>
              <a:rPr lang="en-US" altLang="ja-JP" dirty="0" err="1"/>
              <a:t>numpy</a:t>
            </a:r>
            <a:r>
              <a:rPr lang="en-US" altLang="ja-JP" dirty="0"/>
              <a:t> as np</a:t>
            </a:r>
          </a:p>
          <a:p>
            <a:r>
              <a:rPr lang="en-US" altLang="ja-JP" dirty="0"/>
              <a:t>def </a:t>
            </a:r>
            <a:r>
              <a:rPr lang="en-US" altLang="ja-JP" dirty="0" err="1"/>
              <a:t>cos_similarity</a:t>
            </a:r>
            <a:r>
              <a:rPr lang="en-US" altLang="ja-JP" dirty="0"/>
              <a:t>(</a:t>
            </a:r>
            <a:r>
              <a:rPr lang="en-US" altLang="ja-JP" dirty="0" err="1"/>
              <a:t>x,y</a:t>
            </a:r>
            <a:r>
              <a:rPr lang="en-US" altLang="ja-JP" dirty="0"/>
              <a:t>):</a:t>
            </a:r>
          </a:p>
          <a:p>
            <a:r>
              <a:rPr lang="en-US" altLang="ja-JP" dirty="0"/>
              <a:t>	return </a:t>
            </a:r>
            <a:r>
              <a:rPr lang="en-US" altLang="ja-JP" dirty="0" err="1"/>
              <a:t>np.dot</a:t>
            </a:r>
            <a:r>
              <a:rPr lang="en-US" altLang="ja-JP" dirty="0"/>
              <a:t>(</a:t>
            </a:r>
            <a:r>
              <a:rPr lang="en-US" altLang="ja-JP" dirty="0" err="1"/>
              <a:t>x.T</a:t>
            </a:r>
            <a:r>
              <a:rPr lang="en-US" altLang="ja-JP" dirty="0"/>
              <a:t>, y)[0][0] / (</a:t>
            </a:r>
            <a:r>
              <a:rPr lang="en-US" altLang="ja-JP" dirty="0" err="1"/>
              <a:t>np.linalg.norm</a:t>
            </a:r>
            <a:r>
              <a:rPr lang="en-US" altLang="ja-JP" dirty="0"/>
              <a:t>(x) * </a:t>
            </a:r>
            <a:r>
              <a:rPr lang="en-US" altLang="ja-JP" dirty="0" err="1"/>
              <a:t>np.linalg.norm</a:t>
            </a:r>
            <a:r>
              <a:rPr lang="en-US" altLang="ja-JP" dirty="0"/>
              <a:t>(y))</a:t>
            </a:r>
          </a:p>
        </p:txBody>
      </p:sp>
    </p:spTree>
    <p:extLst>
      <p:ext uri="{BB962C8B-B14F-4D97-AF65-F5344CB8AC3E}">
        <p14:creationId xmlns:p14="http://schemas.microsoft.com/office/powerpoint/2010/main" val="270793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460A7-1DE7-006A-0F46-4238685624B6}"/>
              </a:ext>
            </a:extLst>
          </p:cNvPr>
          <p:cNvSpPr>
            <a:spLocks noGrp="1"/>
          </p:cNvSpPr>
          <p:nvPr>
            <p:ph type="title"/>
          </p:nvPr>
        </p:nvSpPr>
        <p:spPr/>
        <p:txBody>
          <a:bodyPr/>
          <a:lstStyle/>
          <a:p>
            <a:r>
              <a:rPr kumimoji="1" lang="en" altLang="ja-JP" dirty="0"/>
              <a:t>Defining space means</a:t>
            </a:r>
            <a:endParaRPr kumimoji="1" lang="ja-JP" altLang="en-US"/>
          </a:p>
        </p:txBody>
      </p:sp>
      <p:sp>
        <p:nvSpPr>
          <p:cNvPr id="3" name="コンテンツ プレースホルダー 2">
            <a:extLst>
              <a:ext uri="{FF2B5EF4-FFF2-40B4-BE49-F238E27FC236}">
                <a16:creationId xmlns:a16="http://schemas.microsoft.com/office/drawing/2014/main" id="{DD3AD002-78C6-3772-7A5E-C611935494FE}"/>
              </a:ext>
            </a:extLst>
          </p:cNvPr>
          <p:cNvSpPr>
            <a:spLocks noGrp="1"/>
          </p:cNvSpPr>
          <p:nvPr>
            <p:ph idx="1"/>
          </p:nvPr>
        </p:nvSpPr>
        <p:spPr/>
        <p:txBody>
          <a:bodyPr/>
          <a:lstStyle/>
          <a:p>
            <a:r>
              <a:rPr lang="en" altLang="ja-JP" dirty="0"/>
              <a:t>To define how to represent the element 𝒙 of the space 𝑆</a:t>
            </a:r>
          </a:p>
          <a:p>
            <a:endParaRPr lang="en-US" altLang="ja-JP" dirty="0"/>
          </a:p>
          <a:p>
            <a:r>
              <a:rPr kumimoji="1" lang="en" altLang="ja-JP" dirty="0"/>
              <a:t>Paraphrasing in data science terms</a:t>
            </a:r>
          </a:p>
          <a:p>
            <a:pPr lvl="1"/>
            <a:r>
              <a:rPr lang="en" altLang="ja-JP" dirty="0"/>
              <a:t>To determine how the features (attributes, explanatory variables) that make up the data</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206410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7EEEC-7923-81D5-7445-06C57E3CDE9F}"/>
              </a:ext>
            </a:extLst>
          </p:cNvPr>
          <p:cNvSpPr>
            <a:spLocks noGrp="1"/>
          </p:cNvSpPr>
          <p:nvPr>
            <p:ph type="title"/>
          </p:nvPr>
        </p:nvSpPr>
        <p:spPr/>
        <p:txBody>
          <a:bodyPr/>
          <a:lstStyle/>
          <a:p>
            <a:r>
              <a:rPr kumimoji="1" lang="en" altLang="ja-JP" dirty="0"/>
              <a:t>Let's define a space and metrics that can be calculated for color.</a:t>
            </a:r>
            <a:endParaRPr kumimoji="1" lang="ja-JP" altLang="en-US"/>
          </a:p>
        </p:txBody>
      </p:sp>
      <p:sp>
        <p:nvSpPr>
          <p:cNvPr id="3" name="コンテンツ プレースホルダー 2">
            <a:extLst>
              <a:ext uri="{FF2B5EF4-FFF2-40B4-BE49-F238E27FC236}">
                <a16:creationId xmlns:a16="http://schemas.microsoft.com/office/drawing/2014/main" id="{467B3785-C637-2BD3-EC40-9A936A74C316}"/>
              </a:ext>
            </a:extLst>
          </p:cNvPr>
          <p:cNvSpPr>
            <a:spLocks noGrp="1"/>
          </p:cNvSpPr>
          <p:nvPr>
            <p:ph idx="1"/>
          </p:nvPr>
        </p:nvSpPr>
        <p:spPr>
          <a:xfrm>
            <a:off x="838200" y="1825625"/>
            <a:ext cx="10515600" cy="510071"/>
          </a:xfrm>
        </p:spPr>
        <p:txBody>
          <a:bodyPr/>
          <a:lstStyle/>
          <a:p>
            <a:r>
              <a:rPr kumimoji="1" lang="en-US" altLang="ja-JP" dirty="0"/>
              <a:t>RGB(Red, Green Blue)</a:t>
            </a:r>
            <a:endParaRPr kumimoji="1" lang="ja-JP" altLang="en-US"/>
          </a:p>
        </p:txBody>
      </p:sp>
      <p:pic>
        <p:nvPicPr>
          <p:cNvPr id="4" name="図 3">
            <a:extLst>
              <a:ext uri="{FF2B5EF4-FFF2-40B4-BE49-F238E27FC236}">
                <a16:creationId xmlns:a16="http://schemas.microsoft.com/office/drawing/2014/main" id="{B20B43CA-B340-C81E-11DA-0C92471B4A5D}"/>
              </a:ext>
            </a:extLst>
          </p:cNvPr>
          <p:cNvPicPr>
            <a:picLocks noChangeAspect="1"/>
          </p:cNvPicPr>
          <p:nvPr/>
        </p:nvPicPr>
        <p:blipFill>
          <a:blip r:embed="rId3"/>
          <a:stretch>
            <a:fillRect/>
          </a:stretch>
        </p:blipFill>
        <p:spPr>
          <a:xfrm>
            <a:off x="3882610" y="2335696"/>
            <a:ext cx="2745940" cy="2617224"/>
          </a:xfrm>
          <a:prstGeom prst="rect">
            <a:avLst/>
          </a:prstGeom>
        </p:spPr>
      </p:pic>
      <p:sp>
        <p:nvSpPr>
          <p:cNvPr id="7" name="テキスト ボックス 6">
            <a:extLst>
              <a:ext uri="{FF2B5EF4-FFF2-40B4-BE49-F238E27FC236}">
                <a16:creationId xmlns:a16="http://schemas.microsoft.com/office/drawing/2014/main" id="{34EB6F4C-BAF2-21D2-16FA-F516F39D3C18}"/>
              </a:ext>
            </a:extLst>
          </p:cNvPr>
          <p:cNvSpPr txBox="1"/>
          <p:nvPr/>
        </p:nvSpPr>
        <p:spPr>
          <a:xfrm>
            <a:off x="3420762" y="4995982"/>
            <a:ext cx="5350476" cy="1754326"/>
          </a:xfrm>
          <a:prstGeom prst="rect">
            <a:avLst/>
          </a:prstGeom>
          <a:noFill/>
        </p:spPr>
        <p:txBody>
          <a:bodyPr wrap="square" rtlCol="0">
            <a:spAutoFit/>
          </a:bodyPr>
          <a:lstStyle/>
          <a:p>
            <a:r>
              <a:rPr lang="en" altLang="ja-JP" dirty="0"/>
              <a:t>A type of color representation that reproduces a wide range of colors by mixing three primary colors: red (Red), green (Green), and blue (Blue).</a:t>
            </a:r>
          </a:p>
          <a:p>
            <a:endParaRPr lang="en" altLang="ja-JP" dirty="0"/>
          </a:p>
          <a:p>
            <a:r>
              <a:rPr lang="en" altLang="ja-JP" dirty="0"/>
              <a:t>The brightness of each color is expressed from 0 to 255.</a:t>
            </a:r>
          </a:p>
        </p:txBody>
      </p:sp>
      <p:sp>
        <p:nvSpPr>
          <p:cNvPr id="8" name="テキスト ボックス 7">
            <a:extLst>
              <a:ext uri="{FF2B5EF4-FFF2-40B4-BE49-F238E27FC236}">
                <a16:creationId xmlns:a16="http://schemas.microsoft.com/office/drawing/2014/main" id="{45A281A0-3A05-DAA6-AEF9-1FED767EFFC1}"/>
              </a:ext>
            </a:extLst>
          </p:cNvPr>
          <p:cNvSpPr txBox="1"/>
          <p:nvPr/>
        </p:nvSpPr>
        <p:spPr>
          <a:xfrm>
            <a:off x="5775934" y="5826979"/>
            <a:ext cx="3813865" cy="369332"/>
          </a:xfrm>
          <a:prstGeom prst="rect">
            <a:avLst/>
          </a:prstGeom>
          <a:noFill/>
        </p:spPr>
        <p:txBody>
          <a:bodyPr wrap="none" rtlCol="0">
            <a:spAutoFit/>
          </a:bodyPr>
          <a:lstStyle/>
          <a:p>
            <a:r>
              <a:rPr lang="en-US" altLang="ja-JP" dirty="0">
                <a:hlinkClick r:id="rId4"/>
              </a:rPr>
              <a:t>https://ja.wikipedia.org/wiki/RGB</a:t>
            </a:r>
            <a:endParaRPr kumimoji="1" lang="ja-JP" altLang="en-US"/>
          </a:p>
        </p:txBody>
      </p:sp>
    </p:spTree>
    <p:extLst>
      <p:ext uri="{BB962C8B-B14F-4D97-AF65-F5344CB8AC3E}">
        <p14:creationId xmlns:p14="http://schemas.microsoft.com/office/powerpoint/2010/main" val="343996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4E599-B7B1-EF68-CBC6-27BF407B1FCF}"/>
              </a:ext>
            </a:extLst>
          </p:cNvPr>
          <p:cNvSpPr>
            <a:spLocks noGrp="1"/>
          </p:cNvSpPr>
          <p:nvPr>
            <p:ph type="title"/>
          </p:nvPr>
        </p:nvSpPr>
        <p:spPr/>
        <p:txBody>
          <a:bodyPr/>
          <a:lstStyle/>
          <a:p>
            <a:r>
              <a:rPr kumimoji="1" lang="en" altLang="ja-JP" dirty="0"/>
              <a:t>RGB representation of red, blue, yellow, and orange</a:t>
            </a:r>
            <a:endParaRPr kumimoji="1" lang="ja-JP" altLang="en-US"/>
          </a:p>
        </p:txBody>
      </p:sp>
      <p:sp>
        <p:nvSpPr>
          <p:cNvPr id="3" name="コンテンツ プレースホルダー 2">
            <a:extLst>
              <a:ext uri="{FF2B5EF4-FFF2-40B4-BE49-F238E27FC236}">
                <a16:creationId xmlns:a16="http://schemas.microsoft.com/office/drawing/2014/main" id="{EF041984-52A0-587F-145C-54F49B341145}"/>
              </a:ext>
            </a:extLst>
          </p:cNvPr>
          <p:cNvSpPr>
            <a:spLocks noGrp="1"/>
          </p:cNvSpPr>
          <p:nvPr>
            <p:ph idx="1"/>
          </p:nvPr>
        </p:nvSpPr>
        <p:spPr/>
        <p:txBody>
          <a:bodyPr/>
          <a:lstStyle/>
          <a:p>
            <a:r>
              <a:rPr lang="en-US" altLang="ja-JP" dirty="0">
                <a:sym typeface="Wingdings" pitchFamily="2" charset="2"/>
              </a:rPr>
              <a:t>red(R:255, G: 0, B:0)</a:t>
            </a:r>
          </a:p>
          <a:p>
            <a:endParaRPr kumimoji="1" lang="en-US" altLang="ja-JP" dirty="0">
              <a:sym typeface="Wingdings" pitchFamily="2" charset="2"/>
            </a:endParaRPr>
          </a:p>
          <a:p>
            <a:r>
              <a:rPr lang="en-US" altLang="ja-JP" dirty="0">
                <a:sym typeface="Wingdings" pitchFamily="2" charset="2"/>
              </a:rPr>
              <a:t>blue(R:0,G:0, B:255)</a:t>
            </a:r>
          </a:p>
          <a:p>
            <a:endParaRPr kumimoji="1" lang="en-US" altLang="ja-JP" dirty="0">
              <a:sym typeface="Wingdings" pitchFamily="2" charset="2"/>
            </a:endParaRPr>
          </a:p>
          <a:p>
            <a:r>
              <a:rPr lang="en-US" altLang="ja-JP" dirty="0">
                <a:sym typeface="Wingdings" pitchFamily="2" charset="2"/>
              </a:rPr>
              <a:t>yellow(R:255,G:255, B:0)</a:t>
            </a:r>
          </a:p>
          <a:p>
            <a:endParaRPr kumimoji="1" lang="en-US" altLang="ja-JP" dirty="0">
              <a:sym typeface="Wingdings" pitchFamily="2" charset="2"/>
            </a:endParaRPr>
          </a:p>
          <a:p>
            <a:r>
              <a:rPr lang="en-US" altLang="ja-JP" dirty="0">
                <a:sym typeface="Wingdings" pitchFamily="2" charset="2"/>
              </a:rPr>
              <a:t>orange(R:255,G:165,0)</a:t>
            </a:r>
            <a:endParaRPr kumimoji="1" lang="ja-JP" altLang="en-US"/>
          </a:p>
        </p:txBody>
      </p:sp>
      <p:sp>
        <p:nvSpPr>
          <p:cNvPr id="6" name="正方形/長方形 5">
            <a:extLst>
              <a:ext uri="{FF2B5EF4-FFF2-40B4-BE49-F238E27FC236}">
                <a16:creationId xmlns:a16="http://schemas.microsoft.com/office/drawing/2014/main" id="{6D395B22-081F-4AD9-9F4A-DC9218D91AF4}"/>
              </a:ext>
            </a:extLst>
          </p:cNvPr>
          <p:cNvSpPr/>
          <p:nvPr/>
        </p:nvSpPr>
        <p:spPr>
          <a:xfrm>
            <a:off x="330804" y="1690688"/>
            <a:ext cx="753762" cy="7414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6757C6D-CB32-BEA2-8D9F-C07ACE75A316}"/>
              </a:ext>
            </a:extLst>
          </p:cNvPr>
          <p:cNvSpPr/>
          <p:nvPr/>
        </p:nvSpPr>
        <p:spPr>
          <a:xfrm>
            <a:off x="330804" y="2687596"/>
            <a:ext cx="753762" cy="74140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6AA1553-F889-F036-8597-5D1533F520A5}"/>
              </a:ext>
            </a:extLst>
          </p:cNvPr>
          <p:cNvSpPr/>
          <p:nvPr/>
        </p:nvSpPr>
        <p:spPr>
          <a:xfrm>
            <a:off x="330804" y="3684504"/>
            <a:ext cx="753762" cy="74140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AA269E9-14AA-7F4B-56FB-345D535EB105}"/>
              </a:ext>
            </a:extLst>
          </p:cNvPr>
          <p:cNvSpPr/>
          <p:nvPr/>
        </p:nvSpPr>
        <p:spPr>
          <a:xfrm>
            <a:off x="330804" y="4796610"/>
            <a:ext cx="753762" cy="741404"/>
          </a:xfrm>
          <a:prstGeom prst="rect">
            <a:avLst/>
          </a:prstGeom>
          <a:solidFill>
            <a:srgbClr val="FFA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42936B1-E30F-D2FF-6EDC-30FE53CE140A}"/>
                  </a:ext>
                </a:extLst>
              </p:cNvPr>
              <p:cNvSpPr txBox="1"/>
              <p:nvPr/>
            </p:nvSpPr>
            <p:spPr>
              <a:xfrm>
                <a:off x="5850081" y="1589809"/>
                <a:ext cx="1059393" cy="736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55</m:t>
                                </m:r>
                              </m:e>
                            </m:mr>
                            <m:mr>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B42936B1-E30F-D2FF-6EDC-30FE53CE140A}"/>
                  </a:ext>
                </a:extLst>
              </p:cNvPr>
              <p:cNvSpPr txBox="1">
                <a:spLocks noRot="1" noChangeAspect="1" noMove="1" noResize="1" noEditPoints="1" noAdjustHandles="1" noChangeArrowheads="1" noChangeShapeType="1" noTextEdit="1"/>
              </p:cNvSpPr>
              <p:nvPr/>
            </p:nvSpPr>
            <p:spPr>
              <a:xfrm>
                <a:off x="5850081" y="1589809"/>
                <a:ext cx="1059393" cy="736355"/>
              </a:xfrm>
              <a:prstGeom prst="rect">
                <a:avLst/>
              </a:prstGeom>
              <a:blipFill>
                <a:blip r:embed="rId3"/>
                <a:stretch>
                  <a:fillRect l="-2381" t="-3390" b="-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E376A8A-83B6-9899-68A5-E9A3EB21C38C}"/>
                  </a:ext>
                </a:extLst>
              </p:cNvPr>
              <p:cNvSpPr txBox="1"/>
              <p:nvPr/>
            </p:nvSpPr>
            <p:spPr>
              <a:xfrm>
                <a:off x="5850080" y="2570365"/>
                <a:ext cx="1075423" cy="7326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𝒃</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255</m:t>
                                </m:r>
                              </m:e>
                            </m:mr>
                          </m:m>
                        </m:e>
                      </m:d>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0E376A8A-83B6-9899-68A5-E9A3EB21C38C}"/>
                  </a:ext>
                </a:extLst>
              </p:cNvPr>
              <p:cNvSpPr txBox="1">
                <a:spLocks noRot="1" noChangeAspect="1" noMove="1" noResize="1" noEditPoints="1" noAdjustHandles="1" noChangeArrowheads="1" noChangeShapeType="1" noTextEdit="1"/>
              </p:cNvSpPr>
              <p:nvPr/>
            </p:nvSpPr>
            <p:spPr>
              <a:xfrm>
                <a:off x="5850080" y="2570365"/>
                <a:ext cx="1075423" cy="732636"/>
              </a:xfrm>
              <a:prstGeom prst="rect">
                <a:avLst/>
              </a:prstGeom>
              <a:blipFill>
                <a:blip r:embed="rId4"/>
                <a:stretch>
                  <a:fillRect l="-4651" b="-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7150697-592B-CA6A-9E80-9A2CA25BCE00}"/>
                  </a:ext>
                </a:extLst>
              </p:cNvPr>
              <p:cNvSpPr txBox="1"/>
              <p:nvPr/>
            </p:nvSpPr>
            <p:spPr>
              <a:xfrm>
                <a:off x="5850080" y="3547202"/>
                <a:ext cx="1073820" cy="738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55</m:t>
                                </m:r>
                              </m:e>
                            </m:mr>
                            <m:mr>
                              <m:e>
                                <m:r>
                                  <a:rPr kumimoji="1" lang="en-US" altLang="ja-JP" b="0" i="1" smtClean="0">
                                    <a:latin typeface="Cambria Math" panose="02040503050406030204" pitchFamily="18" charset="0"/>
                                  </a:rPr>
                                  <m:t>255</m:t>
                                </m:r>
                              </m:e>
                            </m:mr>
                            <m:mr>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C7150697-592B-CA6A-9E80-9A2CA25BCE00}"/>
                  </a:ext>
                </a:extLst>
              </p:cNvPr>
              <p:cNvSpPr txBox="1">
                <a:spLocks noRot="1" noChangeAspect="1" noMove="1" noResize="1" noEditPoints="1" noAdjustHandles="1" noChangeArrowheads="1" noChangeShapeType="1" noTextEdit="1"/>
              </p:cNvSpPr>
              <p:nvPr/>
            </p:nvSpPr>
            <p:spPr>
              <a:xfrm>
                <a:off x="5850080" y="3547202"/>
                <a:ext cx="1073820" cy="738151"/>
              </a:xfrm>
              <a:prstGeom prst="rect">
                <a:avLst/>
              </a:prstGeom>
              <a:blipFill>
                <a:blip r:embed="rId5"/>
                <a:stretch>
                  <a:fillRect l="-4651" t="-3390" b="-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2C66209-F2F4-8D86-792A-602521929D1E}"/>
                  </a:ext>
                </a:extLst>
              </p:cNvPr>
              <p:cNvSpPr txBox="1"/>
              <p:nvPr/>
            </p:nvSpPr>
            <p:spPr>
              <a:xfrm>
                <a:off x="5845271" y="4530040"/>
                <a:ext cx="1069011" cy="738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𝒐</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55</m:t>
                                </m:r>
                              </m:e>
                            </m:mr>
                            <m:mr>
                              <m:e>
                                <m:r>
                                  <a:rPr kumimoji="1" lang="en-US" altLang="ja-JP" b="0" i="1" smtClean="0">
                                    <a:latin typeface="Cambria Math" panose="02040503050406030204" pitchFamily="18" charset="0"/>
                                  </a:rPr>
                                  <m:t>165</m:t>
                                </m:r>
                              </m:e>
                            </m:mr>
                            <m:mr>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12C66209-F2F4-8D86-792A-602521929D1E}"/>
                  </a:ext>
                </a:extLst>
              </p:cNvPr>
              <p:cNvSpPr txBox="1">
                <a:spLocks noRot="1" noChangeAspect="1" noMove="1" noResize="1" noEditPoints="1" noAdjustHandles="1" noChangeArrowheads="1" noChangeShapeType="1" noTextEdit="1"/>
              </p:cNvSpPr>
              <p:nvPr/>
            </p:nvSpPr>
            <p:spPr>
              <a:xfrm>
                <a:off x="5845271" y="4530040"/>
                <a:ext cx="1069011" cy="738151"/>
              </a:xfrm>
              <a:prstGeom prst="rect">
                <a:avLst/>
              </a:prstGeom>
              <a:blipFill>
                <a:blip r:embed="rId6"/>
                <a:stretch>
                  <a:fillRect l="-2353" t="-1695" b="-1016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0A94F0F-24D7-B3F0-160F-F76EB63E7C0F}"/>
              </a:ext>
            </a:extLst>
          </p:cNvPr>
          <p:cNvSpPr txBox="1"/>
          <p:nvPr/>
        </p:nvSpPr>
        <p:spPr>
          <a:xfrm>
            <a:off x="8331606" y="2727733"/>
            <a:ext cx="4035136" cy="1200329"/>
          </a:xfrm>
          <a:prstGeom prst="rect">
            <a:avLst/>
          </a:prstGeom>
          <a:noFill/>
        </p:spPr>
        <p:txBody>
          <a:bodyPr wrap="square" rtlCol="0">
            <a:spAutoFit/>
          </a:bodyPr>
          <a:lstStyle/>
          <a:p>
            <a:r>
              <a:rPr kumimoji="1" lang="en" altLang="ja-JP" dirty="0"/>
              <a:t>Define all sources of color to be represented by the same vector of three element values, R, G, B</a:t>
            </a:r>
          </a:p>
          <a:p>
            <a:r>
              <a:rPr lang="en" altLang="ja-JP" dirty="0">
                <a:sym typeface="Wingdings" pitchFamily="2" charset="2"/>
              </a:rPr>
              <a:t></a:t>
            </a:r>
            <a:r>
              <a:rPr kumimoji="1" lang="en" altLang="ja-JP" dirty="0"/>
              <a:t>3 - dimensional space</a:t>
            </a:r>
            <a:endParaRPr kumimoji="1" lang="ja-JP" altLang="en-US"/>
          </a:p>
        </p:txBody>
      </p:sp>
      <p:cxnSp>
        <p:nvCxnSpPr>
          <p:cNvPr id="16" name="直線矢印コネクタ 15">
            <a:extLst>
              <a:ext uri="{FF2B5EF4-FFF2-40B4-BE49-F238E27FC236}">
                <a16:creationId xmlns:a16="http://schemas.microsoft.com/office/drawing/2014/main" id="{8537D757-BA5B-C0D3-05CD-0FE49BE748C0}"/>
              </a:ext>
            </a:extLst>
          </p:cNvPr>
          <p:cNvCxnSpPr/>
          <p:nvPr/>
        </p:nvCxnSpPr>
        <p:spPr>
          <a:xfrm flipH="1" flipV="1">
            <a:off x="7060451" y="2061390"/>
            <a:ext cx="1293840" cy="62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84D5D5A-B016-C222-5E8C-7A9856F45C56}"/>
              </a:ext>
            </a:extLst>
          </p:cNvPr>
          <p:cNvCxnSpPr>
            <a:cxnSpLocks/>
          </p:cNvCxnSpPr>
          <p:nvPr/>
        </p:nvCxnSpPr>
        <p:spPr>
          <a:xfrm flipH="1">
            <a:off x="6957081" y="2989898"/>
            <a:ext cx="1397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8131B244-FF97-F145-2805-A5B97DE10703}"/>
              </a:ext>
            </a:extLst>
          </p:cNvPr>
          <p:cNvCxnSpPr>
            <a:cxnSpLocks/>
          </p:cNvCxnSpPr>
          <p:nvPr/>
        </p:nvCxnSpPr>
        <p:spPr>
          <a:xfrm flipH="1">
            <a:off x="7060451" y="3292201"/>
            <a:ext cx="1355279" cy="70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9D51409-1E37-0BCB-4EEA-F6AA35B96A39}"/>
              </a:ext>
            </a:extLst>
          </p:cNvPr>
          <p:cNvCxnSpPr>
            <a:cxnSpLocks/>
          </p:cNvCxnSpPr>
          <p:nvPr/>
        </p:nvCxnSpPr>
        <p:spPr>
          <a:xfrm flipH="1">
            <a:off x="7058848" y="3594504"/>
            <a:ext cx="1440916" cy="144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28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00A86-2659-5F8A-DCB7-1B55E368E211}"/>
              </a:ext>
            </a:extLst>
          </p:cNvPr>
          <p:cNvSpPr>
            <a:spLocks noGrp="1"/>
          </p:cNvSpPr>
          <p:nvPr>
            <p:ph type="title"/>
          </p:nvPr>
        </p:nvSpPr>
        <p:spPr/>
        <p:txBody>
          <a:bodyPr/>
          <a:lstStyle/>
          <a:p>
            <a:r>
              <a:rPr kumimoji="1" lang="en-US" altLang="ja-JP" dirty="0"/>
              <a:t>Concepts for mathematically creating your own world </a:t>
            </a:r>
            <a:endParaRPr kumimoji="1" lang="ja-JP" altLang="en-US"/>
          </a:p>
        </p:txBody>
      </p:sp>
      <p:sp>
        <p:nvSpPr>
          <p:cNvPr id="3" name="コンテンツ プレースホルダー 2">
            <a:extLst>
              <a:ext uri="{FF2B5EF4-FFF2-40B4-BE49-F238E27FC236}">
                <a16:creationId xmlns:a16="http://schemas.microsoft.com/office/drawing/2014/main" id="{1F8286D4-98D3-2E0B-2DC2-5EF133ED3371}"/>
              </a:ext>
            </a:extLst>
          </p:cNvPr>
          <p:cNvSpPr>
            <a:spLocks noGrp="1"/>
          </p:cNvSpPr>
          <p:nvPr>
            <p:ph idx="1"/>
          </p:nvPr>
        </p:nvSpPr>
        <p:spPr/>
        <p:txBody>
          <a:bodyPr/>
          <a:lstStyle/>
          <a:p>
            <a:r>
              <a:rPr kumimoji="1" lang="en-US" altLang="ja-JP" dirty="0">
                <a:latin typeface="+mn-ea"/>
              </a:rPr>
              <a:t>Space</a:t>
            </a:r>
          </a:p>
          <a:p>
            <a:r>
              <a:rPr kumimoji="1" lang="en-US" altLang="ja-JP" dirty="0">
                <a:latin typeface="+mn-ea"/>
              </a:rPr>
              <a:t>Metrics</a:t>
            </a:r>
          </a:p>
          <a:p>
            <a:endParaRPr lang="en-US" altLang="ja-JP" dirty="0">
              <a:latin typeface="+mn-ea"/>
            </a:endParaRPr>
          </a:p>
          <a:p>
            <a:r>
              <a:rPr kumimoji="1" lang="en" altLang="ja-JP" dirty="0">
                <a:latin typeface="+mn-ea"/>
              </a:rPr>
              <a:t>By defining and preparing space and metrics, we can measure elements in the world.</a:t>
            </a:r>
            <a:endParaRPr kumimoji="1" lang="ja-JP" altLang="en-US">
              <a:latin typeface="+mn-ea"/>
            </a:endParaRPr>
          </a:p>
        </p:txBody>
      </p:sp>
    </p:spTree>
    <p:extLst>
      <p:ext uri="{BB962C8B-B14F-4D97-AF65-F5344CB8AC3E}">
        <p14:creationId xmlns:p14="http://schemas.microsoft.com/office/powerpoint/2010/main" val="169657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C1A8D-2D09-E640-9918-FBDAD66614BA}"/>
              </a:ext>
            </a:extLst>
          </p:cNvPr>
          <p:cNvSpPr>
            <a:spLocks noGrp="1"/>
          </p:cNvSpPr>
          <p:nvPr>
            <p:ph type="title"/>
          </p:nvPr>
        </p:nvSpPr>
        <p:spPr/>
        <p:txBody>
          <a:bodyPr>
            <a:normAutofit fontScale="90000"/>
          </a:bodyPr>
          <a:lstStyle/>
          <a:p>
            <a:r>
              <a:rPr kumimoji="1" lang="en-US" altLang="ja-JP" dirty="0"/>
              <a:t>Let's calculate in Python, which color orange is closer to red, yellow or blue? (Cosine similarity section)</a:t>
            </a:r>
            <a:endParaRPr kumimoji="1" lang="ja-JP" altLang="en-US"/>
          </a:p>
        </p:txBody>
      </p:sp>
      <p:sp>
        <p:nvSpPr>
          <p:cNvPr id="4" name="正方形/長方形 3">
            <a:extLst>
              <a:ext uri="{FF2B5EF4-FFF2-40B4-BE49-F238E27FC236}">
                <a16:creationId xmlns:a16="http://schemas.microsoft.com/office/drawing/2014/main" id="{1ACAB59F-D002-5A46-AF19-F232E12C215E}"/>
              </a:ext>
            </a:extLst>
          </p:cNvPr>
          <p:cNvSpPr/>
          <p:nvPr/>
        </p:nvSpPr>
        <p:spPr>
          <a:xfrm>
            <a:off x="3182893" y="2139718"/>
            <a:ext cx="753762" cy="741404"/>
          </a:xfrm>
          <a:prstGeom prst="rect">
            <a:avLst/>
          </a:prstGeom>
          <a:solidFill>
            <a:srgbClr val="FFA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1BEB0C3-E0E9-1D46-B3FF-79014C949E7B}"/>
              </a:ext>
            </a:extLst>
          </p:cNvPr>
          <p:cNvSpPr/>
          <p:nvPr/>
        </p:nvSpPr>
        <p:spPr>
          <a:xfrm>
            <a:off x="1449860" y="3608175"/>
            <a:ext cx="753762" cy="7414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0FBD6F2-F4A2-474C-953B-E3E0E472BD59}"/>
              </a:ext>
            </a:extLst>
          </p:cNvPr>
          <p:cNvSpPr/>
          <p:nvPr/>
        </p:nvSpPr>
        <p:spPr>
          <a:xfrm>
            <a:off x="3182893" y="3935629"/>
            <a:ext cx="753762" cy="74140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22F96A6-B707-644F-BC7E-C5D0FF522FE9}"/>
              </a:ext>
            </a:extLst>
          </p:cNvPr>
          <p:cNvSpPr/>
          <p:nvPr/>
        </p:nvSpPr>
        <p:spPr>
          <a:xfrm>
            <a:off x="4915927" y="3564927"/>
            <a:ext cx="753762" cy="74140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CA35C0B2-4C35-3A48-9282-7D52AEFF31EB}"/>
              </a:ext>
            </a:extLst>
          </p:cNvPr>
          <p:cNvCxnSpPr/>
          <p:nvPr/>
        </p:nvCxnSpPr>
        <p:spPr>
          <a:xfrm flipH="1">
            <a:off x="2298357" y="2928554"/>
            <a:ext cx="691978" cy="469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9F0AE6B-106F-F548-A578-E90488307362}"/>
              </a:ext>
            </a:extLst>
          </p:cNvPr>
          <p:cNvCxnSpPr>
            <a:cxnSpLocks/>
          </p:cNvCxnSpPr>
          <p:nvPr/>
        </p:nvCxnSpPr>
        <p:spPr>
          <a:xfrm>
            <a:off x="3559774" y="3072716"/>
            <a:ext cx="0" cy="650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975C7F6-7007-B245-B79D-4E821A8AF2BE}"/>
              </a:ext>
            </a:extLst>
          </p:cNvPr>
          <p:cNvCxnSpPr>
            <a:cxnSpLocks/>
          </p:cNvCxnSpPr>
          <p:nvPr/>
        </p:nvCxnSpPr>
        <p:spPr>
          <a:xfrm>
            <a:off x="4171430" y="2899657"/>
            <a:ext cx="612691" cy="4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B4D446F-EBF7-BB47-A0DE-8573FC188943}"/>
              </a:ext>
            </a:extLst>
          </p:cNvPr>
          <p:cNvSpPr txBox="1"/>
          <p:nvPr/>
        </p:nvSpPr>
        <p:spPr>
          <a:xfrm>
            <a:off x="463892" y="2234106"/>
            <a:ext cx="2434281" cy="923330"/>
          </a:xfrm>
          <a:prstGeom prst="rect">
            <a:avLst/>
          </a:prstGeom>
          <a:noFill/>
        </p:spPr>
        <p:txBody>
          <a:bodyPr wrap="square" rtlCol="0">
            <a:spAutoFit/>
          </a:bodyPr>
          <a:lstStyle/>
          <a:p>
            <a:r>
              <a:rPr kumimoji="1" lang="en" altLang="ja-JP" dirty="0"/>
              <a:t>Orange is close to which color red, yellow, or blue?</a:t>
            </a:r>
            <a:endParaRPr kumimoji="1" lang="ja-JP" altLang="en-US"/>
          </a:p>
        </p:txBody>
      </p:sp>
      <p:sp>
        <p:nvSpPr>
          <p:cNvPr id="15" name="テキスト ボックス 14">
            <a:extLst>
              <a:ext uri="{FF2B5EF4-FFF2-40B4-BE49-F238E27FC236}">
                <a16:creationId xmlns:a16="http://schemas.microsoft.com/office/drawing/2014/main" id="{E5487D24-FC0C-FE40-B32D-9B9FC893701B}"/>
              </a:ext>
            </a:extLst>
          </p:cNvPr>
          <p:cNvSpPr txBox="1"/>
          <p:nvPr/>
        </p:nvSpPr>
        <p:spPr>
          <a:xfrm>
            <a:off x="378999" y="1649331"/>
            <a:ext cx="459201" cy="584775"/>
          </a:xfrm>
          <a:prstGeom prst="rect">
            <a:avLst/>
          </a:prstGeom>
          <a:noFill/>
        </p:spPr>
        <p:txBody>
          <a:bodyPr wrap="square" rtlCol="0">
            <a:spAutoFit/>
          </a:bodyPr>
          <a:lstStyle/>
          <a:p>
            <a:r>
              <a:rPr kumimoji="1" lang="en-US" altLang="ja-JP" sz="3200" dirty="0"/>
              <a:t>Q</a:t>
            </a:r>
            <a:endParaRPr kumimoji="1" lang="ja-JP" altLang="en-US" sz="3200"/>
          </a:p>
        </p:txBody>
      </p:sp>
      <p:sp>
        <p:nvSpPr>
          <p:cNvPr id="20" name="正方形/長方形 19">
            <a:extLst>
              <a:ext uri="{FF2B5EF4-FFF2-40B4-BE49-F238E27FC236}">
                <a16:creationId xmlns:a16="http://schemas.microsoft.com/office/drawing/2014/main" id="{BD24A45E-E672-9A4B-80CD-DDE277656B29}"/>
              </a:ext>
            </a:extLst>
          </p:cNvPr>
          <p:cNvSpPr/>
          <p:nvPr/>
        </p:nvSpPr>
        <p:spPr>
          <a:xfrm>
            <a:off x="4031898" y="2309733"/>
            <a:ext cx="1492716" cy="369332"/>
          </a:xfrm>
          <a:prstGeom prst="rect">
            <a:avLst/>
          </a:prstGeom>
        </p:spPr>
        <p:txBody>
          <a:bodyPr wrap="none">
            <a:spAutoFit/>
          </a:bodyPr>
          <a:lstStyle/>
          <a:p>
            <a:r>
              <a:rPr lang="en-US" altLang="ja-JP" b="0" i="0" dirty="0">
                <a:solidFill>
                  <a:srgbClr val="212121"/>
                </a:solidFill>
                <a:effectLst/>
                <a:latin typeface="Roboto"/>
              </a:rPr>
              <a:t>(255, 165, 0)</a:t>
            </a:r>
            <a:endParaRPr lang="ja-JP" altLang="en-US"/>
          </a:p>
        </p:txBody>
      </p:sp>
      <p:sp>
        <p:nvSpPr>
          <p:cNvPr id="21" name="正方形/長方形 20">
            <a:extLst>
              <a:ext uri="{FF2B5EF4-FFF2-40B4-BE49-F238E27FC236}">
                <a16:creationId xmlns:a16="http://schemas.microsoft.com/office/drawing/2014/main" id="{59C31DC3-2470-9740-896F-1F7006F68B81}"/>
              </a:ext>
            </a:extLst>
          </p:cNvPr>
          <p:cNvSpPr/>
          <p:nvPr/>
        </p:nvSpPr>
        <p:spPr>
          <a:xfrm>
            <a:off x="1208623" y="4430986"/>
            <a:ext cx="1236236" cy="369332"/>
          </a:xfrm>
          <a:prstGeom prst="rect">
            <a:avLst/>
          </a:prstGeom>
        </p:spPr>
        <p:txBody>
          <a:bodyPr wrap="none">
            <a:spAutoFit/>
          </a:bodyPr>
          <a:lstStyle/>
          <a:p>
            <a:r>
              <a:rPr lang="en-US" altLang="ja-JP" b="0" i="0" dirty="0">
                <a:solidFill>
                  <a:srgbClr val="212121"/>
                </a:solidFill>
                <a:effectLst/>
                <a:latin typeface="Roboto"/>
              </a:rPr>
              <a:t>(255, 0, 0)</a:t>
            </a:r>
            <a:endParaRPr lang="ja-JP" altLang="en-US"/>
          </a:p>
        </p:txBody>
      </p:sp>
      <p:sp>
        <p:nvSpPr>
          <p:cNvPr id="22" name="正方形/長方形 21">
            <a:extLst>
              <a:ext uri="{FF2B5EF4-FFF2-40B4-BE49-F238E27FC236}">
                <a16:creationId xmlns:a16="http://schemas.microsoft.com/office/drawing/2014/main" id="{5995B299-575F-2444-AF5C-5480EFB12D29}"/>
              </a:ext>
            </a:extLst>
          </p:cNvPr>
          <p:cNvSpPr/>
          <p:nvPr/>
        </p:nvSpPr>
        <p:spPr>
          <a:xfrm>
            <a:off x="2677282" y="4735455"/>
            <a:ext cx="1800493" cy="369332"/>
          </a:xfrm>
          <a:prstGeom prst="rect">
            <a:avLst/>
          </a:prstGeom>
        </p:spPr>
        <p:txBody>
          <a:bodyPr wrap="none">
            <a:spAutoFit/>
          </a:bodyPr>
          <a:lstStyle/>
          <a:p>
            <a:r>
              <a:rPr lang="ja-JP" altLang="en-US" b="0" i="0">
                <a:solidFill>
                  <a:srgbClr val="212121"/>
                </a:solidFill>
                <a:effectLst/>
                <a:latin typeface="Roboto"/>
              </a:rPr>
              <a:t>（</a:t>
            </a:r>
            <a:r>
              <a:rPr lang="en-US" altLang="ja-JP" b="0" i="0" dirty="0">
                <a:solidFill>
                  <a:srgbClr val="212121"/>
                </a:solidFill>
                <a:effectLst/>
                <a:latin typeface="Roboto"/>
              </a:rPr>
              <a:t>255, 255, 0</a:t>
            </a:r>
            <a:r>
              <a:rPr lang="ja-JP" altLang="en-US" b="0" i="0">
                <a:solidFill>
                  <a:srgbClr val="212121"/>
                </a:solidFill>
                <a:effectLst/>
                <a:latin typeface="Roboto"/>
              </a:rPr>
              <a:t>）</a:t>
            </a:r>
            <a:endParaRPr lang="ja-JP" altLang="en-US"/>
          </a:p>
        </p:txBody>
      </p:sp>
      <p:sp>
        <p:nvSpPr>
          <p:cNvPr id="23" name="正方形/長方形 22">
            <a:extLst>
              <a:ext uri="{FF2B5EF4-FFF2-40B4-BE49-F238E27FC236}">
                <a16:creationId xmlns:a16="http://schemas.microsoft.com/office/drawing/2014/main" id="{4EB7B9C3-DD83-E847-85C3-2BFAB8224A56}"/>
              </a:ext>
            </a:extLst>
          </p:cNvPr>
          <p:cNvSpPr/>
          <p:nvPr/>
        </p:nvSpPr>
        <p:spPr>
          <a:xfrm>
            <a:off x="4720217" y="4398948"/>
            <a:ext cx="1236236" cy="369332"/>
          </a:xfrm>
          <a:prstGeom prst="rect">
            <a:avLst/>
          </a:prstGeom>
        </p:spPr>
        <p:txBody>
          <a:bodyPr wrap="none">
            <a:spAutoFit/>
          </a:bodyPr>
          <a:lstStyle/>
          <a:p>
            <a:r>
              <a:rPr lang="en-US" altLang="ja-JP" b="0" i="0" dirty="0">
                <a:solidFill>
                  <a:srgbClr val="212121"/>
                </a:solidFill>
                <a:effectLst/>
                <a:latin typeface="Roboto"/>
              </a:rPr>
              <a:t>(0, 0, 255)</a:t>
            </a:r>
            <a:endParaRPr lang="ja-JP" altLang="en-US"/>
          </a:p>
        </p:txBody>
      </p:sp>
      <p:sp>
        <p:nvSpPr>
          <p:cNvPr id="24" name="テキスト ボックス 23">
            <a:extLst>
              <a:ext uri="{FF2B5EF4-FFF2-40B4-BE49-F238E27FC236}">
                <a16:creationId xmlns:a16="http://schemas.microsoft.com/office/drawing/2014/main" id="{C6FD241D-E040-F046-98E7-A115FD7AF00C}"/>
              </a:ext>
            </a:extLst>
          </p:cNvPr>
          <p:cNvSpPr txBox="1"/>
          <p:nvPr/>
        </p:nvSpPr>
        <p:spPr>
          <a:xfrm>
            <a:off x="6917211" y="2476358"/>
            <a:ext cx="5141467" cy="1200329"/>
          </a:xfrm>
          <a:prstGeom prst="rect">
            <a:avLst/>
          </a:prstGeom>
          <a:noFill/>
        </p:spPr>
        <p:txBody>
          <a:bodyPr wrap="square" rtlCol="0">
            <a:spAutoFit/>
          </a:bodyPr>
          <a:lstStyle/>
          <a:p>
            <a:r>
              <a:rPr lang="en" altLang="ja-JP" dirty="0"/>
              <a:t>The RGB values of each color are used as a vector and calculated in terms of cosine similarity; the higher the value, the closer the two colors are.</a:t>
            </a:r>
            <a:endParaRPr kumimoji="1" lang="ja-JP" altLang="en-US"/>
          </a:p>
        </p:txBody>
      </p:sp>
      <p:cxnSp>
        <p:nvCxnSpPr>
          <p:cNvPr id="26" name="直線コネクタ 25">
            <a:extLst>
              <a:ext uri="{FF2B5EF4-FFF2-40B4-BE49-F238E27FC236}">
                <a16:creationId xmlns:a16="http://schemas.microsoft.com/office/drawing/2014/main" id="{841263C7-3069-9743-99EE-2A35424418AD}"/>
              </a:ext>
            </a:extLst>
          </p:cNvPr>
          <p:cNvCxnSpPr>
            <a:cxnSpLocks/>
          </p:cNvCxnSpPr>
          <p:nvPr/>
        </p:nvCxnSpPr>
        <p:spPr>
          <a:xfrm>
            <a:off x="6610865" y="1445265"/>
            <a:ext cx="0" cy="44990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AB65527-E0FE-9042-947E-5B89698932A5}"/>
              </a:ext>
            </a:extLst>
          </p:cNvPr>
          <p:cNvSpPr txBox="1"/>
          <p:nvPr/>
        </p:nvSpPr>
        <p:spPr>
          <a:xfrm>
            <a:off x="1857895" y="6286867"/>
            <a:ext cx="8422498" cy="369332"/>
          </a:xfrm>
          <a:prstGeom prst="rect">
            <a:avLst/>
          </a:prstGeom>
          <a:noFill/>
        </p:spPr>
        <p:txBody>
          <a:bodyPr wrap="none" rtlCol="0">
            <a:spAutoFit/>
          </a:bodyPr>
          <a:lstStyle/>
          <a:p>
            <a:r>
              <a:rPr kumimoji="1" lang="en" altLang="ja-JP" dirty="0"/>
              <a:t>Applications: Similar image retrieval, image recognition, image clustering, etc.</a:t>
            </a:r>
            <a:endParaRPr kumimoji="1" lang="ja-JP" altLang="en-US"/>
          </a:p>
        </p:txBody>
      </p:sp>
      <p:sp>
        <p:nvSpPr>
          <p:cNvPr id="3" name="テキスト ボックス 2">
            <a:extLst>
              <a:ext uri="{FF2B5EF4-FFF2-40B4-BE49-F238E27FC236}">
                <a16:creationId xmlns:a16="http://schemas.microsoft.com/office/drawing/2014/main" id="{E7921A7F-E805-3540-A851-79136C68D12E}"/>
              </a:ext>
            </a:extLst>
          </p:cNvPr>
          <p:cNvSpPr txBox="1"/>
          <p:nvPr/>
        </p:nvSpPr>
        <p:spPr>
          <a:xfrm>
            <a:off x="8153997" y="4061654"/>
            <a:ext cx="3650358" cy="1477328"/>
          </a:xfrm>
          <a:prstGeom prst="rect">
            <a:avLst/>
          </a:prstGeom>
          <a:noFill/>
          <a:ln>
            <a:solidFill>
              <a:schemeClr val="accent2"/>
            </a:solidFill>
          </a:ln>
        </p:spPr>
        <p:txBody>
          <a:bodyPr wrap="none" rtlCol="0">
            <a:spAutoFit/>
          </a:bodyPr>
          <a:lstStyle/>
          <a:p>
            <a:r>
              <a:rPr kumimoji="1" lang="en" altLang="ja-JP" dirty="0"/>
              <a:t>In the case of distance</a:t>
            </a:r>
          </a:p>
          <a:p>
            <a:r>
              <a:rPr kumimoji="1" lang="en" altLang="ja-JP" dirty="0"/>
              <a:t>The smaller the value, the closer</a:t>
            </a:r>
          </a:p>
          <a:p>
            <a:endParaRPr kumimoji="1" lang="en" altLang="ja-JP" dirty="0"/>
          </a:p>
          <a:p>
            <a:r>
              <a:rPr kumimoji="1" lang="en" altLang="ja-JP" dirty="0"/>
              <a:t>In the case of similarity</a:t>
            </a:r>
          </a:p>
          <a:p>
            <a:r>
              <a:rPr kumimoji="1" lang="en" altLang="ja-JP" dirty="0"/>
              <a:t>The larger the value, the closer</a:t>
            </a:r>
            <a:endParaRPr kumimoji="1" lang="ja-JP" altLang="en-US"/>
          </a:p>
        </p:txBody>
      </p:sp>
    </p:spTree>
    <p:extLst>
      <p:ext uri="{BB962C8B-B14F-4D97-AF65-F5344CB8AC3E}">
        <p14:creationId xmlns:p14="http://schemas.microsoft.com/office/powerpoint/2010/main" val="95941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6713B-AF19-CCCB-A367-D654BC897555}"/>
              </a:ext>
            </a:extLst>
          </p:cNvPr>
          <p:cNvSpPr>
            <a:spLocks noGrp="1"/>
          </p:cNvSpPr>
          <p:nvPr>
            <p:ph type="title"/>
          </p:nvPr>
        </p:nvSpPr>
        <p:spPr/>
        <p:txBody>
          <a:bodyPr/>
          <a:lstStyle/>
          <a:p>
            <a:r>
              <a:rPr kumimoji="1" lang="en" altLang="ja-JP" dirty="0"/>
              <a:t>Assignment 1</a:t>
            </a:r>
            <a:endParaRPr kumimoji="1" lang="ja-JP" altLang="en-US"/>
          </a:p>
        </p:txBody>
      </p:sp>
      <p:sp>
        <p:nvSpPr>
          <p:cNvPr id="3" name="コンテンツ プレースホルダー 2">
            <a:extLst>
              <a:ext uri="{FF2B5EF4-FFF2-40B4-BE49-F238E27FC236}">
                <a16:creationId xmlns:a16="http://schemas.microsoft.com/office/drawing/2014/main" id="{3C9E3BD5-67FD-3292-6863-3F663A166B90}"/>
              </a:ext>
            </a:extLst>
          </p:cNvPr>
          <p:cNvSpPr>
            <a:spLocks noGrp="1"/>
          </p:cNvSpPr>
          <p:nvPr>
            <p:ph idx="1"/>
          </p:nvPr>
        </p:nvSpPr>
        <p:spPr/>
        <p:txBody>
          <a:bodyPr>
            <a:normAutofit fontScale="92500" lnSpcReduction="10000"/>
          </a:bodyPr>
          <a:lstStyle/>
          <a:p>
            <a:r>
              <a:rPr kumimoji="1" lang="en" altLang="ja-JP" dirty="0"/>
              <a:t>Consider and implement the following </a:t>
            </a:r>
            <a:r>
              <a:rPr lang="en" altLang="ja-JP" dirty="0"/>
              <a:t>three</a:t>
            </a:r>
            <a:r>
              <a:rPr kumimoji="1" lang="en" altLang="ja-JP" dirty="0"/>
              <a:t> issues in your own way. </a:t>
            </a:r>
          </a:p>
          <a:p>
            <a:endParaRPr kumimoji="1" lang="en" altLang="ja-JP" dirty="0"/>
          </a:p>
          <a:p>
            <a:pPr lvl="1"/>
            <a:r>
              <a:rPr kumimoji="1" lang="en" altLang="ja-JP" dirty="0"/>
              <a:t>1. introduce and implement specific spaces and metrics that can represent your area of interest. </a:t>
            </a:r>
          </a:p>
          <a:p>
            <a:pPr lvl="1"/>
            <a:endParaRPr lang="en" altLang="ja-JP" dirty="0"/>
          </a:p>
          <a:p>
            <a:pPr lvl="1"/>
            <a:r>
              <a:rPr kumimoji="1" lang="en" altLang="ja-JP" dirty="0"/>
              <a:t>2. implement your original system by applying cosin</a:t>
            </a:r>
            <a:r>
              <a:rPr lang="en" altLang="ja-JP" dirty="0"/>
              <a:t>e similarity by using Google </a:t>
            </a:r>
            <a:r>
              <a:rPr lang="en" altLang="ja-JP" dirty="0" err="1"/>
              <a:t>Colabratory</a:t>
            </a:r>
            <a:endParaRPr kumimoji="1" lang="en" altLang="ja-JP" dirty="0"/>
          </a:p>
          <a:p>
            <a:pPr lvl="1"/>
            <a:endParaRPr kumimoji="1" lang="en" altLang="ja-JP" dirty="0"/>
          </a:p>
          <a:p>
            <a:pPr lvl="1"/>
            <a:r>
              <a:rPr lang="en" altLang="ja-JP" dirty="0"/>
              <a:t>3</a:t>
            </a:r>
            <a:r>
              <a:rPr kumimoji="1" lang="en" altLang="ja-JP" dirty="0"/>
              <a:t>. Almost all current machine learning techniques are keyed to spatial and metric settings. This is currently the third AI boom. After considering the differences from the first and second AI booms, explain why space and metric settings are key.</a:t>
            </a:r>
          </a:p>
        </p:txBody>
      </p:sp>
    </p:spTree>
    <p:extLst>
      <p:ext uri="{BB962C8B-B14F-4D97-AF65-F5344CB8AC3E}">
        <p14:creationId xmlns:p14="http://schemas.microsoft.com/office/powerpoint/2010/main" val="113211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8976E-E477-8A4F-B466-33669C9E4D52}"/>
              </a:ext>
            </a:extLst>
          </p:cNvPr>
          <p:cNvSpPr>
            <a:spLocks noGrp="1"/>
          </p:cNvSpPr>
          <p:nvPr>
            <p:ph type="title"/>
          </p:nvPr>
        </p:nvSpPr>
        <p:spPr/>
        <p:txBody>
          <a:bodyPr/>
          <a:lstStyle/>
          <a:p>
            <a:r>
              <a:rPr kumimoji="1" lang="en" altLang="ja-JP" dirty="0"/>
              <a:t>Basic matrix operations</a:t>
            </a:r>
            <a:endParaRPr kumimoji="1" lang="ja-JP" altLang="en-US"/>
          </a:p>
        </p:txBody>
      </p:sp>
      <p:sp>
        <p:nvSpPr>
          <p:cNvPr id="3" name="コンテンツ プレースホルダー 2">
            <a:extLst>
              <a:ext uri="{FF2B5EF4-FFF2-40B4-BE49-F238E27FC236}">
                <a16:creationId xmlns:a16="http://schemas.microsoft.com/office/drawing/2014/main" id="{C962F256-3290-E845-8EA5-A313D6A9D817}"/>
              </a:ext>
            </a:extLst>
          </p:cNvPr>
          <p:cNvSpPr>
            <a:spLocks noGrp="1"/>
          </p:cNvSpPr>
          <p:nvPr>
            <p:ph idx="1"/>
          </p:nvPr>
        </p:nvSpPr>
        <p:spPr/>
        <p:txBody>
          <a:bodyPr/>
          <a:lstStyle/>
          <a:p>
            <a:r>
              <a:rPr kumimoji="1" lang="en" altLang="ja-JP" dirty="0"/>
              <a:t>Matrix sum</a:t>
            </a:r>
          </a:p>
          <a:p>
            <a:r>
              <a:rPr kumimoji="1" lang="en" altLang="ja-JP" dirty="0"/>
              <a:t>Scalar product</a:t>
            </a:r>
          </a:p>
          <a:p>
            <a:r>
              <a:rPr kumimoji="1" lang="en" altLang="ja-JP" dirty="0"/>
              <a:t>Product of matrix and column vectors</a:t>
            </a:r>
          </a:p>
          <a:p>
            <a:r>
              <a:rPr kumimoji="1" lang="en" altLang="ja-JP" dirty="0"/>
              <a:t>Product of matrix and matrix</a:t>
            </a:r>
            <a:endParaRPr kumimoji="1" lang="ja-JP" altLang="en-US"/>
          </a:p>
        </p:txBody>
      </p:sp>
    </p:spTree>
    <p:extLst>
      <p:ext uri="{BB962C8B-B14F-4D97-AF65-F5344CB8AC3E}">
        <p14:creationId xmlns:p14="http://schemas.microsoft.com/office/powerpoint/2010/main" val="2785108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4B032-CB1C-9D4C-9A14-9D0325875921}"/>
              </a:ext>
            </a:extLst>
          </p:cNvPr>
          <p:cNvSpPr>
            <a:spLocks noGrp="1"/>
          </p:cNvSpPr>
          <p:nvPr>
            <p:ph type="title"/>
          </p:nvPr>
        </p:nvSpPr>
        <p:spPr/>
        <p:txBody>
          <a:bodyPr/>
          <a:lstStyle/>
          <a:p>
            <a:r>
              <a:rPr kumimoji="1" lang="en" altLang="ja-JP" dirty="0"/>
              <a:t>Matrix sum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394A2A3-2C44-8047-9C48-26952AFC4823}"/>
                  </a:ext>
                </a:extLst>
              </p:cNvPr>
              <p:cNvSpPr>
                <a:spLocks noGrp="1"/>
              </p:cNvSpPr>
              <p:nvPr>
                <p:ph idx="1"/>
              </p:nvPr>
            </p:nvSpPr>
            <p:spPr/>
            <p:txBody>
              <a:bodyPr>
                <a:normAutofit/>
              </a:bodyPr>
              <a:lstStyle/>
              <a:p>
                <a:r>
                  <a:rPr kumimoji="1" lang="en" altLang="ja-JP" dirty="0"/>
                  <a:t>Note) Matrices must be of the same size to be defined together.</a:t>
                </a:r>
                <a:endParaRPr kumimoji="1" lang="en-US" altLang="ja-JP" dirty="0"/>
              </a:p>
              <a:p>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i="1">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𝑛𝑛</m:t>
                                  </m:r>
                                </m:sub>
                              </m:sSub>
                            </m:e>
                          </m:mr>
                        </m:m>
                      </m:e>
                    </m:d>
                  </m:oMath>
                </a14:m>
                <a:r>
                  <a:rPr kumimoji="1" lang="en-US" altLang="ja-JP" dirty="0"/>
                  <a:t>, </a:t>
                </a:r>
                <a14:m>
                  <m:oMath xmlns:m="http://schemas.openxmlformats.org/officeDocument/2006/math">
                    <m:r>
                      <a:rPr lang="en-US" altLang="ja-JP" b="0" i="1" smtClean="0">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1</m:t>
                                  </m:r>
                                  <m:r>
                                    <a:rPr lang="en-US" altLang="ja-JP" i="1">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2</m:t>
                                  </m:r>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𝑛</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𝑛</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𝑛𝑛</m:t>
                                  </m:r>
                                </m:sub>
                              </m:sSub>
                            </m:e>
                          </m:mr>
                        </m:m>
                      </m:e>
                    </m:d>
                  </m:oMath>
                </a14:m>
                <a:endParaRPr kumimoji="1" lang="en-US" altLang="ja-JP" dirty="0"/>
              </a:p>
              <a:p>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𝑛</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𝑛𝑛</m:t>
                                  </m:r>
                                </m:sub>
                              </m:sSub>
                            </m:e>
                          </m:mr>
                        </m:m>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F394A2A3-2C44-8047-9C48-26952AFC482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6960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33829-9898-CA43-AAD7-3AF4A56E27F2}"/>
              </a:ext>
            </a:extLst>
          </p:cNvPr>
          <p:cNvSpPr>
            <a:spLocks noGrp="1"/>
          </p:cNvSpPr>
          <p:nvPr>
            <p:ph type="title"/>
          </p:nvPr>
        </p:nvSpPr>
        <p:spPr/>
        <p:txBody>
          <a:bodyPr/>
          <a:lstStyle/>
          <a:p>
            <a:r>
              <a:rPr lang="en-US" altLang="ja-JP" dirty="0"/>
              <a:t>Scaler Product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B07AE58-CFF5-6143-8B9C-13B10A5B203C}"/>
                  </a:ext>
                </a:extLst>
              </p:cNvPr>
              <p:cNvSpPr>
                <a:spLocks noGrp="1"/>
              </p:cNvSpPr>
              <p:nvPr>
                <p:ph idx="1"/>
              </p:nvPr>
            </p:nvSpPr>
            <p:spPr/>
            <p:txBody>
              <a:bodyPr/>
              <a:lstStyle/>
              <a:p>
                <a14:m>
                  <m:oMath xmlns:m="http://schemas.openxmlformats.org/officeDocument/2006/math">
                    <m:r>
                      <a:rPr lang="en-US" altLang="ja-JP" i="1" smtClean="0">
                        <a:latin typeface="Cambria Math" panose="02040503050406030204" pitchFamily="18" charset="0"/>
                      </a:rPr>
                      <m:t>𝐴</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i="1">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𝑛𝑛</m:t>
                                  </m:r>
                                </m:sub>
                              </m:sSub>
                            </m:e>
                          </m:mr>
                        </m:m>
                      </m:e>
                    </m:d>
                  </m:oMath>
                </a14:m>
                <a:endParaRPr kumimoji="1"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r>
                      <a:rPr lang="en-US" altLang="ja-JP" i="1">
                        <a:latin typeface="Cambria Math" panose="02040503050406030204" pitchFamily="18" charset="0"/>
                      </a:rPr>
                      <m:t>𝐴</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𝑘</m:t>
                                  </m:r>
                                  <m:r>
                                    <a:rPr lang="en-US" altLang="ja-JP" i="1">
                                      <a:latin typeface="Cambria Math" panose="02040503050406030204" pitchFamily="18" charset="0"/>
                                    </a:rPr>
                                    <m:t>𝑎</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𝑘</m:t>
                                  </m:r>
                                  <m:r>
                                    <a:rPr lang="en-US" altLang="ja-JP" i="1">
                                      <a:latin typeface="Cambria Math" panose="02040503050406030204" pitchFamily="18" charset="0"/>
                                    </a:rPr>
                                    <m:t>𝑎</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𝑘</m:t>
                                  </m:r>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i="1">
                                      <a:latin typeface="Cambria Math" panose="02040503050406030204" pitchFamily="18" charset="0"/>
                                    </a:rPr>
                                    <m:t>𝑛</m:t>
                                  </m:r>
                                </m:sub>
                              </m:sSub>
                            </m:e>
                          </m:mr>
                          <m:mr>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𝑘</m:t>
                                  </m:r>
                                  <m:r>
                                    <a:rPr lang="en-US" altLang="ja-JP" i="1">
                                      <a:latin typeface="Cambria Math" panose="02040503050406030204" pitchFamily="18" charset="0"/>
                                    </a:rPr>
                                    <m:t>𝑎</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𝑘</m:t>
                                  </m:r>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𝑘</m:t>
                                  </m:r>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1</m:t>
                                  </m:r>
                                </m:sub>
                              </m:sSub>
                            </m:e>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m:t>
                                  </m:r>
                                  <m:r>
                                    <a:rPr lang="en-US" altLang="ja-JP" i="1">
                                      <a:latin typeface="Cambria Math" panose="02040503050406030204" pitchFamily="18" charset="0"/>
                                    </a:rPr>
                                    <m:t>2</m:t>
                                  </m:r>
                                </m:sub>
                              </m:sSub>
                            </m:e>
                            <m:e>
                              <m:r>
                                <a:rPr lang="en-US" altLang="ja-JP" i="1">
                                  <a:latin typeface="Cambria Math" panose="02040503050406030204" pitchFamily="18" charset="0"/>
                                </a:rPr>
                                <m:t>⋯</m:t>
                              </m:r>
                            </m:e>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𝑛𝑛</m:t>
                                  </m:r>
                                </m:sub>
                              </m:sSub>
                            </m:e>
                          </m:mr>
                        </m:m>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5B07AE58-CFF5-6143-8B9C-13B10A5B203C}"/>
                  </a:ext>
                </a:extLst>
              </p:cNvPr>
              <p:cNvSpPr>
                <a:spLocks noGrp="1" noRot="1" noChangeAspect="1" noMove="1" noResize="1" noEditPoints="1" noAdjustHandles="1" noChangeArrowheads="1" noChangeShapeType="1" noTextEdit="1"/>
              </p:cNvSpPr>
              <p:nvPr>
                <p:ph idx="1"/>
              </p:nvPr>
            </p:nvSpPr>
            <p:spPr>
              <a:blipFill>
                <a:blip r:embed="rId2"/>
                <a:stretch>
                  <a:fillRect l="-1086" t="-11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3377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85E3D-7DA2-0F4C-9510-740C4F8F776C}"/>
              </a:ext>
            </a:extLst>
          </p:cNvPr>
          <p:cNvSpPr>
            <a:spLocks noGrp="1"/>
          </p:cNvSpPr>
          <p:nvPr>
            <p:ph type="title"/>
          </p:nvPr>
        </p:nvSpPr>
        <p:spPr/>
        <p:txBody>
          <a:bodyPr/>
          <a:lstStyle/>
          <a:p>
            <a:r>
              <a:rPr lang="en-US" altLang="ja-JP" dirty="0"/>
              <a:t>Let's do the calculations in Python</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AFC4E-C328-5842-A3B3-5951509CA73E}"/>
                  </a:ext>
                </a:extLst>
              </p:cNvPr>
              <p:cNvSpPr>
                <a:spLocks noGrp="1"/>
              </p:cNvSpPr>
              <p:nvPr>
                <p:ph idx="1"/>
              </p:nvPr>
            </p:nvSpPr>
            <p:spPr/>
            <p:txBody>
              <a:bodyPr>
                <a:normAutofit lnSpcReduction="10000"/>
              </a:bodyPr>
              <a:lstStyle/>
              <a:p>
                <a14:m>
                  <m:oMath xmlns:m="http://schemas.openxmlformats.org/officeDocument/2006/math">
                    <m:r>
                      <a:rPr lang="en-US" altLang="ja-JP" i="1" smtClean="0">
                        <a:latin typeface="Cambria Math" panose="02040503050406030204" pitchFamily="18" charset="0"/>
                      </a:rPr>
                      <m:t>𝐴</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4</m:t>
                              </m:r>
                            </m:e>
                            <m:e>
                              <m:r>
                                <a:rPr lang="en-US" altLang="ja-JP" i="1">
                                  <a:latin typeface="Cambria Math" panose="02040503050406030204" pitchFamily="18" charset="0"/>
                                </a:rPr>
                                <m:t>−</m:t>
                              </m:r>
                              <m:r>
                                <a:rPr lang="en-US" altLang="ja-JP" b="0" i="1" smtClean="0">
                                  <a:latin typeface="Cambria Math" panose="02040503050406030204" pitchFamily="18" charset="0"/>
                                </a:rPr>
                                <m:t>7</m:t>
                              </m:r>
                            </m:e>
                            <m:e>
                              <m:r>
                                <a:rPr lang="en-US" altLang="ja-JP" b="0" i="1" smtClean="0">
                                  <a:latin typeface="Cambria Math" panose="02040503050406030204" pitchFamily="18" charset="0"/>
                                </a:rPr>
                                <m:t>4</m:t>
                              </m:r>
                            </m:e>
                          </m:mr>
                          <m:mr>
                            <m:e>
                              <m:r>
                                <a:rPr lang="en-US" altLang="ja-JP" i="1">
                                  <a:latin typeface="Cambria Math" panose="02040503050406030204" pitchFamily="18" charset="0"/>
                                </a:rPr>
                                <m:t>1</m:t>
                              </m:r>
                            </m:e>
                            <m:e>
                              <m:r>
                                <a:rPr lang="en-US" altLang="ja-JP" i="1">
                                  <a:latin typeface="Cambria Math" panose="02040503050406030204" pitchFamily="18" charset="0"/>
                                </a:rPr>
                                <m:t>1</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2</m:t>
                              </m:r>
                            </m:e>
                            <m:e>
                              <m:r>
                                <a:rPr lang="en-US" altLang="ja-JP" b="0" i="1" smtClean="0">
                                  <a:latin typeface="Cambria Math" panose="02040503050406030204" pitchFamily="18" charset="0"/>
                                </a:rPr>
                                <m:t>5</m:t>
                              </m:r>
                            </m:e>
                            <m:e>
                              <m:r>
                                <a:rPr lang="en-US" altLang="ja-JP" b="0" i="1" smtClean="0">
                                  <a:latin typeface="Cambria Math" panose="02040503050406030204" pitchFamily="18" charset="0"/>
                                </a:rPr>
                                <m:t>−8</m:t>
                              </m:r>
                            </m:e>
                          </m:mr>
                        </m:m>
                      </m:e>
                    </m:d>
                    <m:r>
                      <a:rPr lang="en-US" altLang="ja-JP" b="0" i="1" smtClean="0">
                        <a:latin typeface="Cambria Math" panose="02040503050406030204" pitchFamily="18" charset="0"/>
                      </a:rPr>
                      <m:t>, </m:t>
                    </m:r>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2</m:t>
                              </m:r>
                            </m:e>
                            <m:e>
                              <m:r>
                                <a:rPr lang="en-US" altLang="ja-JP" b="0" i="1" smtClean="0">
                                  <a:latin typeface="Cambria Math" panose="02040503050406030204" pitchFamily="18" charset="0"/>
                                </a:rPr>
                                <m:t>−5</m:t>
                              </m:r>
                            </m:e>
                          </m:mr>
                          <m:mr>
                            <m:e>
                              <m:r>
                                <a:rPr lang="en-US" altLang="ja-JP" b="0" i="1" smtClean="0">
                                  <a:latin typeface="Cambria Math" panose="02040503050406030204" pitchFamily="18" charset="0"/>
                                </a:rPr>
                                <m:t>2</m:t>
                              </m:r>
                            </m:e>
                            <m:e>
                              <m:r>
                                <a:rPr lang="en-US" altLang="ja-JP" b="0" i="1" smtClean="0">
                                  <a:latin typeface="Cambria Math" panose="02040503050406030204" pitchFamily="18" charset="0"/>
                                </a:rPr>
                                <m:t>3</m:t>
                              </m:r>
                            </m:e>
                            <m:e>
                              <m:r>
                                <a:rPr lang="en-US" altLang="ja-JP" i="1">
                                  <a:latin typeface="Cambria Math" panose="02040503050406030204" pitchFamily="18" charset="0"/>
                                </a:rPr>
                                <m:t>−</m:t>
                              </m:r>
                              <m:r>
                                <a:rPr lang="en-US" altLang="ja-JP" b="0" i="1" smtClean="0">
                                  <a:latin typeface="Cambria Math" panose="02040503050406030204" pitchFamily="18" charset="0"/>
                                </a:rPr>
                                <m:t>7</m:t>
                              </m:r>
                            </m:e>
                          </m:mr>
                          <m:mr>
                            <m:e>
                              <m:r>
                                <a:rPr lang="en-US" altLang="ja-JP" b="0" i="1" smtClean="0">
                                  <a:latin typeface="Cambria Math" panose="02040503050406030204" pitchFamily="18" charset="0"/>
                                </a:rPr>
                                <m:t>4</m:t>
                              </m:r>
                            </m:e>
                            <m:e>
                              <m:r>
                                <a:rPr lang="en-US" altLang="ja-JP" b="0" i="1" smtClean="0">
                                  <a:latin typeface="Cambria Math" panose="02040503050406030204" pitchFamily="18" charset="0"/>
                                </a:rPr>
                                <m:t>−1</m:t>
                              </m:r>
                            </m:e>
                            <m:e>
                              <m:r>
                                <a:rPr lang="en-US" altLang="ja-JP" b="0" i="1" smtClean="0">
                                  <a:latin typeface="Cambria Math" panose="02040503050406030204" pitchFamily="18" charset="0"/>
                                </a:rPr>
                                <m:t>7</m:t>
                              </m:r>
                            </m:e>
                          </m:mr>
                        </m:m>
                      </m:e>
                    </m:d>
                    <m:r>
                      <a:rPr lang="en-US" altLang="ja-JP" b="0" i="1" smtClean="0">
                        <a:latin typeface="Cambria Math" panose="02040503050406030204" pitchFamily="18" charset="0"/>
                      </a:rPr>
                      <m:t>, </m:t>
                    </m:r>
                    <m:r>
                      <a:rPr lang="en-US" altLang="ja-JP" b="0" i="1" smtClean="0">
                        <a:latin typeface="Cambria Math" panose="02040503050406030204" pitchFamily="18" charset="0"/>
                      </a:rPr>
                      <m:t>𝑘</m:t>
                    </m:r>
                    <m:r>
                      <a:rPr lang="en-US" altLang="ja-JP" b="0" i="1" smtClean="0">
                        <a:latin typeface="Cambria Math" panose="02040503050406030204" pitchFamily="18" charset="0"/>
                      </a:rPr>
                      <m:t>=10</m:t>
                    </m:r>
                  </m:oMath>
                </a14:m>
                <a:endParaRPr kumimoji="1" lang="en-US" altLang="ja-JP" dirty="0"/>
              </a:p>
              <a:p>
                <a:endParaRPr lang="en-US" altLang="ja-JP" dirty="0"/>
              </a:p>
              <a:p>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5</m:t>
                              </m:r>
                            </m:e>
                            <m:e>
                              <m:r>
                                <a:rPr lang="en-US" altLang="ja-JP" i="1">
                                  <a:latin typeface="Cambria Math" panose="02040503050406030204" pitchFamily="18" charset="0"/>
                                </a:rPr>
                                <m:t>−</m:t>
                              </m:r>
                              <m:r>
                                <a:rPr lang="en-US" altLang="ja-JP" b="0" i="1" smtClean="0">
                                  <a:latin typeface="Cambria Math" panose="02040503050406030204" pitchFamily="18" charset="0"/>
                                </a:rPr>
                                <m:t>5</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3</m:t>
                              </m:r>
                            </m:e>
                            <m:e>
                              <m:r>
                                <a:rPr lang="en-US" altLang="ja-JP" b="0" i="1" smtClean="0">
                                  <a:latin typeface="Cambria Math" panose="02040503050406030204" pitchFamily="18" charset="0"/>
                                </a:rPr>
                                <m:t>4</m:t>
                              </m:r>
                            </m:e>
                            <m:e>
                              <m:r>
                                <a:rPr lang="en-US" altLang="ja-JP" i="1">
                                  <a:latin typeface="Cambria Math" panose="02040503050406030204" pitchFamily="18" charset="0"/>
                                </a:rPr>
                                <m:t>−</m:t>
                              </m:r>
                              <m:r>
                                <a:rPr lang="en-US" altLang="ja-JP" b="0" i="1" smtClean="0">
                                  <a:latin typeface="Cambria Math" panose="02040503050406030204" pitchFamily="18" charset="0"/>
                                </a:rPr>
                                <m:t>8</m:t>
                              </m:r>
                            </m:e>
                          </m:mr>
                          <m:mr>
                            <m:e>
                              <m:r>
                                <a:rPr lang="en-US" altLang="ja-JP" b="0" i="1" smtClean="0">
                                  <a:latin typeface="Cambria Math" panose="02040503050406030204" pitchFamily="18" charset="0"/>
                                </a:rPr>
                                <m:t>6</m:t>
                              </m:r>
                            </m:e>
                            <m:e>
                              <m:r>
                                <a:rPr lang="en-US" altLang="ja-JP" b="0" i="1" smtClean="0">
                                  <a:latin typeface="Cambria Math" panose="02040503050406030204" pitchFamily="18" charset="0"/>
                                </a:rPr>
                                <m:t>4</m:t>
                              </m:r>
                            </m:e>
                            <m:e>
                              <m:r>
                                <a:rPr lang="en-US" altLang="ja-JP" i="1">
                                  <a:latin typeface="Cambria Math" panose="02040503050406030204" pitchFamily="18" charset="0"/>
                                </a:rPr>
                                <m:t>−</m:t>
                              </m:r>
                              <m:r>
                                <a:rPr lang="en-US" altLang="ja-JP" b="0" i="1" smtClean="0">
                                  <a:latin typeface="Cambria Math" panose="02040503050406030204" pitchFamily="18" charset="0"/>
                                </a:rPr>
                                <m:t>1</m:t>
                              </m:r>
                            </m:e>
                          </m:mr>
                        </m:m>
                      </m:e>
                    </m:d>
                  </m:oMath>
                </a14:m>
                <a:r>
                  <a:rPr kumimoji="1" lang="en-US" altLang="ja-JP" dirty="0"/>
                  <a:t>, </a:t>
                </a:r>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m:t>
                    </m:r>
                    <m:r>
                      <a:rPr lang="en-US" altLang="ja-JP" i="1">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3</m:t>
                              </m:r>
                            </m:e>
                            <m:e>
                              <m:r>
                                <a:rPr lang="en-US" altLang="ja-JP" i="1">
                                  <a:latin typeface="Cambria Math" panose="02040503050406030204" pitchFamily="18" charset="0"/>
                                </a:rPr>
                                <m:t>−</m:t>
                              </m:r>
                              <m:r>
                                <a:rPr lang="en-US" altLang="ja-JP" b="0" i="1" smtClean="0">
                                  <a:latin typeface="Cambria Math" panose="02040503050406030204" pitchFamily="18" charset="0"/>
                                </a:rPr>
                                <m:t>9</m:t>
                              </m:r>
                            </m:e>
                            <m:e>
                              <m:r>
                                <a:rPr lang="en-US" altLang="ja-JP" b="0" i="1" smtClean="0">
                                  <a:latin typeface="Cambria Math" panose="02040503050406030204" pitchFamily="18" charset="0"/>
                                </a:rPr>
                                <m:t>9</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−2</m:t>
                              </m:r>
                            </m:e>
                            <m:e>
                              <m:r>
                                <a:rPr lang="en-US" altLang="ja-JP" b="0" i="1" smtClean="0">
                                  <a:latin typeface="Cambria Math" panose="02040503050406030204" pitchFamily="18" charset="0"/>
                                </a:rPr>
                                <m:t>6</m:t>
                              </m:r>
                            </m:e>
                          </m:mr>
                          <m:mr>
                            <m:e>
                              <m:r>
                                <a:rPr lang="en-US" altLang="ja-JP" b="0" i="1" smtClean="0">
                                  <a:latin typeface="Cambria Math" panose="02040503050406030204" pitchFamily="18" charset="0"/>
                                </a:rPr>
                                <m:t>−2</m:t>
                              </m:r>
                            </m:e>
                            <m:e>
                              <m:r>
                                <a:rPr lang="en-US" altLang="ja-JP" b="0" i="1" smtClean="0">
                                  <a:latin typeface="Cambria Math" panose="02040503050406030204" pitchFamily="18" charset="0"/>
                                </a:rPr>
                                <m:t>6</m:t>
                              </m:r>
                            </m:e>
                            <m:e>
                              <m:r>
                                <a:rPr lang="en-US" altLang="ja-JP" i="1">
                                  <a:latin typeface="Cambria Math" panose="02040503050406030204" pitchFamily="18" charset="0"/>
                                </a:rPr>
                                <m:t>−</m:t>
                              </m:r>
                              <m:r>
                                <a:rPr lang="en-US" altLang="ja-JP" b="0" i="1" smtClean="0">
                                  <a:latin typeface="Cambria Math" panose="02040503050406030204" pitchFamily="18" charset="0"/>
                                </a:rPr>
                                <m:t>15</m:t>
                              </m:r>
                            </m:e>
                          </m:mr>
                        </m:m>
                      </m:e>
                    </m:d>
                  </m:oMath>
                </a14:m>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r>
                      <a:rPr lang="en-US" altLang="ja-JP" i="1">
                        <a:latin typeface="Cambria Math" panose="02040503050406030204" pitchFamily="18" charset="0"/>
                      </a:rPr>
                      <m:t>𝐴</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4</m:t>
                              </m:r>
                              <m:r>
                                <a:rPr lang="en-US" altLang="ja-JP" b="0" i="1" smtClean="0">
                                  <a:latin typeface="Cambria Math" panose="02040503050406030204" pitchFamily="18" charset="0"/>
                                </a:rPr>
                                <m:t>0</m:t>
                              </m:r>
                            </m:e>
                            <m:e>
                              <m:r>
                                <a:rPr lang="en-US" altLang="ja-JP" i="1">
                                  <a:latin typeface="Cambria Math" panose="02040503050406030204" pitchFamily="18" charset="0"/>
                                </a:rPr>
                                <m:t>−7</m:t>
                              </m:r>
                              <m:r>
                                <a:rPr lang="en-US" altLang="ja-JP" b="0" i="1" smtClean="0">
                                  <a:latin typeface="Cambria Math" panose="02040503050406030204" pitchFamily="18" charset="0"/>
                                </a:rPr>
                                <m:t>0</m:t>
                              </m:r>
                            </m:e>
                            <m:e>
                              <m:r>
                                <a:rPr lang="en-US" altLang="ja-JP" i="1">
                                  <a:latin typeface="Cambria Math" panose="02040503050406030204" pitchFamily="18" charset="0"/>
                                </a:rPr>
                                <m:t>4</m:t>
                              </m:r>
                              <m:r>
                                <a:rPr lang="en-US" altLang="ja-JP" b="0" i="1" smtClean="0">
                                  <a:latin typeface="Cambria Math" panose="02040503050406030204" pitchFamily="18" charset="0"/>
                                </a:rPr>
                                <m:t>0</m:t>
                              </m:r>
                            </m:e>
                          </m:mr>
                          <m:mr>
                            <m:e>
                              <m:r>
                                <a:rPr lang="en-US" altLang="ja-JP" i="1">
                                  <a:latin typeface="Cambria Math" panose="02040503050406030204" pitchFamily="18" charset="0"/>
                                </a:rPr>
                                <m:t>1</m:t>
                              </m:r>
                              <m:r>
                                <a:rPr lang="en-US" altLang="ja-JP" b="0" i="1" smtClean="0">
                                  <a:latin typeface="Cambria Math" panose="02040503050406030204" pitchFamily="18" charset="0"/>
                                </a:rPr>
                                <m:t>0</m:t>
                              </m:r>
                            </m:e>
                            <m:e>
                              <m:r>
                                <a:rPr lang="en-US" altLang="ja-JP" i="1">
                                  <a:latin typeface="Cambria Math" panose="02040503050406030204" pitchFamily="18" charset="0"/>
                                </a:rPr>
                                <m:t>1</m:t>
                              </m:r>
                              <m:r>
                                <a:rPr lang="en-US" altLang="ja-JP" b="0" i="1" smtClean="0">
                                  <a:latin typeface="Cambria Math" panose="02040503050406030204" pitchFamily="18" charset="0"/>
                                </a:rPr>
                                <m:t>0</m:t>
                              </m:r>
                            </m:e>
                            <m:e>
                              <m:r>
                                <a:rPr lang="en-US" altLang="ja-JP" i="1">
                                  <a:latin typeface="Cambria Math" panose="02040503050406030204" pitchFamily="18" charset="0"/>
                                </a:rPr>
                                <m:t>−1</m:t>
                              </m:r>
                              <m:r>
                                <a:rPr lang="en-US" altLang="ja-JP" b="0" i="1" smtClean="0">
                                  <a:latin typeface="Cambria Math" panose="02040503050406030204" pitchFamily="18" charset="0"/>
                                </a:rPr>
                                <m:t>0</m:t>
                              </m:r>
                            </m:e>
                          </m:mr>
                          <m:mr>
                            <m:e>
                              <m:r>
                                <a:rPr lang="en-US" altLang="ja-JP" i="1">
                                  <a:latin typeface="Cambria Math" panose="02040503050406030204" pitchFamily="18" charset="0"/>
                                </a:rPr>
                                <m:t>2</m:t>
                              </m:r>
                              <m:r>
                                <a:rPr lang="en-US" altLang="ja-JP" b="0" i="1" smtClean="0">
                                  <a:latin typeface="Cambria Math" panose="02040503050406030204" pitchFamily="18" charset="0"/>
                                </a:rPr>
                                <m:t>0</m:t>
                              </m:r>
                            </m:e>
                            <m:e>
                              <m:r>
                                <a:rPr lang="en-US" altLang="ja-JP" i="1">
                                  <a:latin typeface="Cambria Math" panose="02040503050406030204" pitchFamily="18" charset="0"/>
                                </a:rPr>
                                <m:t>5</m:t>
                              </m:r>
                              <m:r>
                                <a:rPr lang="en-US" altLang="ja-JP" b="0" i="1" smtClean="0">
                                  <a:latin typeface="Cambria Math" panose="02040503050406030204" pitchFamily="18" charset="0"/>
                                </a:rPr>
                                <m:t>0</m:t>
                              </m:r>
                            </m:e>
                            <m:e>
                              <m:r>
                                <a:rPr lang="en-US" altLang="ja-JP" i="1">
                                  <a:latin typeface="Cambria Math" panose="02040503050406030204" pitchFamily="18" charset="0"/>
                                </a:rPr>
                                <m:t>−8</m:t>
                              </m:r>
                              <m:r>
                                <a:rPr lang="en-US" altLang="ja-JP" b="0" i="1" smtClean="0">
                                  <a:latin typeface="Cambria Math" panose="02040503050406030204" pitchFamily="18" charset="0"/>
                                </a:rPr>
                                <m:t>0</m:t>
                              </m:r>
                            </m:e>
                          </m:mr>
                        </m:m>
                      </m:e>
                    </m:d>
                  </m:oMath>
                </a14:m>
                <a:endParaRPr lang="ja-JP" altLang="en-US"/>
              </a:p>
              <a:p>
                <a:endParaRPr kumimoji="1" lang="ja-JP" altLang="en-US"/>
              </a:p>
            </p:txBody>
          </p:sp>
        </mc:Choice>
        <mc:Fallback xmlns="">
          <p:sp>
            <p:nvSpPr>
              <p:cNvPr id="3" name="コンテンツ プレースホルダー 2">
                <a:extLst>
                  <a:ext uri="{FF2B5EF4-FFF2-40B4-BE49-F238E27FC236}">
                    <a16:creationId xmlns:a16="http://schemas.microsoft.com/office/drawing/2014/main" id="{A96AFC4E-C328-5842-A3B3-5951509CA73E}"/>
                  </a:ext>
                </a:extLst>
              </p:cNvPr>
              <p:cNvSpPr>
                <a:spLocks noGrp="1" noRot="1" noChangeAspect="1" noMove="1" noResize="1" noEditPoints="1" noAdjustHandles="1" noChangeArrowheads="1" noChangeShapeType="1" noTextEdit="1"/>
              </p:cNvSpPr>
              <p:nvPr>
                <p:ph idx="1"/>
              </p:nvPr>
            </p:nvSpPr>
            <p:spPr>
              <a:blipFill>
                <a:blip r:embed="rId2"/>
                <a:stretch>
                  <a:fillRect l="-1086" t="-11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6696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3CD90-36D7-0843-8046-F3369C11B2FE}"/>
              </a:ext>
            </a:extLst>
          </p:cNvPr>
          <p:cNvSpPr>
            <a:spLocks noGrp="1"/>
          </p:cNvSpPr>
          <p:nvPr>
            <p:ph type="title"/>
          </p:nvPr>
        </p:nvSpPr>
        <p:spPr/>
        <p:txBody>
          <a:bodyPr/>
          <a:lstStyle/>
          <a:p>
            <a:r>
              <a:rPr kumimoji="1" lang="en" altLang="ja-JP" dirty="0"/>
              <a:t>Matrix sums and scalar product properties</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A49217-58F2-9942-8D24-F2B01412253E}"/>
                  </a:ext>
                </a:extLst>
              </p:cNvPr>
              <p:cNvSpPr>
                <a:spLocks noGrp="1"/>
              </p:cNvSpPr>
              <p:nvPr>
                <p:ph idx="1"/>
              </p:nvPr>
            </p:nvSpPr>
            <p:spPr/>
            <p:txBody>
              <a:bodyPr>
                <a:normAutofit fontScale="92500" lnSpcReduction="10000"/>
              </a:bodyPr>
              <a:lstStyle/>
              <a:p>
                <a:r>
                  <a:rPr lang="en" altLang="ja-JP" dirty="0"/>
                  <a:t>When matrices 𝐴, 𝐵, and 𝐶 are 𝑚×𝑛 matrices and 𝑘 and 𝑙 are real numbers, respectively, the following properties are true for the sum and scalar times</a:t>
                </a:r>
                <a:endParaRPr lang="en-US" altLang="ja-JP" b="0" i="1" dirty="0">
                  <a:latin typeface="Cambria Math" panose="02040503050406030204" pitchFamily="18" charset="0"/>
                </a:endParaRPr>
              </a:p>
              <a:p>
                <a:pPr lvl="1"/>
                <a14:m>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𝐴</m:t>
                        </m:r>
                        <m:r>
                          <a:rPr lang="en-US" altLang="ja-JP" b="0" i="1" smtClean="0">
                            <a:latin typeface="Cambria Math" panose="02040503050406030204" pitchFamily="18" charset="0"/>
                          </a:rPr>
                          <m:t>+</m:t>
                        </m:r>
                        <m:r>
                          <a:rPr lang="en-US" altLang="ja-JP" i="1">
                            <a:latin typeface="Cambria Math" panose="02040503050406030204" pitchFamily="18" charset="0"/>
                          </a:rPr>
                          <m:t>𝐵</m:t>
                        </m:r>
                      </m:e>
                    </m:d>
                    <m:r>
                      <a:rPr lang="en-US" altLang="ja-JP" b="0" i="1" smtClean="0">
                        <a:latin typeface="Cambria Math" panose="02040503050406030204" pitchFamily="18" charset="0"/>
                      </a:rPr>
                      <m:t>+</m:t>
                    </m:r>
                    <m:r>
                      <a:rPr lang="en-US" altLang="ja-JP" i="1">
                        <a:latin typeface="Cambria Math" panose="02040503050406030204" pitchFamily="18" charset="0"/>
                      </a:rPr>
                      <m:t>𝐶</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𝐶</m:t>
                        </m:r>
                      </m:e>
                    </m:d>
                  </m:oMath>
                </a14:m>
                <a:r>
                  <a:rPr lang="en-US" altLang="ja-JP" b="0" dirty="0"/>
                  <a:t> (</a:t>
                </a:r>
                <a:r>
                  <a:rPr lang="en" altLang="ja-JP" dirty="0"/>
                  <a:t>associative law</a:t>
                </a:r>
                <a:r>
                  <a:rPr lang="en-US" altLang="ja-JP" b="0" dirty="0"/>
                  <a:t>)</a:t>
                </a:r>
              </a:p>
              <a:p>
                <a:pPr lvl="1"/>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𝐵</m:t>
                    </m:r>
                    <m:r>
                      <a:rPr lang="en-US" altLang="ja-JP" i="1">
                        <a:latin typeface="Cambria Math" panose="02040503050406030204" pitchFamily="18" charset="0"/>
                      </a:rPr>
                      <m:t> =</m:t>
                    </m:r>
                    <m:r>
                      <a:rPr lang="en-US" altLang="ja-JP" b="0" i="1" smtClean="0">
                        <a:latin typeface="Cambria Math" panose="02040503050406030204" pitchFamily="18" charset="0"/>
                      </a:rPr>
                      <m:t>𝐵</m:t>
                    </m:r>
                    <m:r>
                      <a:rPr lang="en-US" altLang="ja-JP" i="1">
                        <a:latin typeface="Cambria Math" panose="02040503050406030204" pitchFamily="18" charset="0"/>
                      </a:rPr>
                      <m:t>+</m:t>
                    </m:r>
                    <m:r>
                      <a:rPr lang="en-US" altLang="ja-JP" b="0" i="1" smtClean="0">
                        <a:latin typeface="Cambria Math" panose="02040503050406030204" pitchFamily="18" charset="0"/>
                      </a:rPr>
                      <m:t>𝐴</m:t>
                    </m:r>
                    <m:r>
                      <a:rPr lang="ja-JP" altLang="en-US" b="0" i="1" smtClean="0">
                        <a:latin typeface="Cambria Math" panose="02040503050406030204" pitchFamily="18" charset="0"/>
                      </a:rPr>
                      <m:t>　</m:t>
                    </m:r>
                    <m:r>
                      <a:rPr lang="en-US" altLang="ja-JP" b="0" i="1" smtClean="0">
                        <a:latin typeface="Cambria Math" panose="02040503050406030204" pitchFamily="18" charset="0"/>
                      </a:rPr>
                      <m:t>(</m:t>
                    </m:r>
                    <m:r>
                      <m:rPr>
                        <m:sty m:val="p"/>
                      </m:rPr>
                      <a:rPr lang="en" altLang="ja-JP" i="0">
                        <a:latin typeface="Cambria Math" panose="02040503050406030204" pitchFamily="18" charset="0"/>
                      </a:rPr>
                      <m:t>commutative</m:t>
                    </m:r>
                    <m:r>
                      <a:rPr lang="en" altLang="ja-JP" i="0">
                        <a:latin typeface="Cambria Math" panose="02040503050406030204" pitchFamily="18" charset="0"/>
                      </a:rPr>
                      <m:t> </m:t>
                    </m:r>
                    <m:r>
                      <m:rPr>
                        <m:sty m:val="p"/>
                      </m:rPr>
                      <a:rPr lang="en" altLang="ja-JP" i="0">
                        <a:latin typeface="Cambria Math" panose="02040503050406030204" pitchFamily="18" charset="0"/>
                      </a:rPr>
                      <m:t>law</m:t>
                    </m:r>
                    <m:r>
                      <a:rPr lang="en-US" altLang="ja-JP" b="0" i="1" smtClean="0">
                        <a:latin typeface="Cambria Math" panose="02040503050406030204" pitchFamily="18" charset="0"/>
                      </a:rPr>
                      <m:t>)</m:t>
                    </m:r>
                  </m:oMath>
                </a14:m>
                <a:endParaRPr lang="en-US" altLang="ja-JP" b="0" dirty="0"/>
              </a:p>
              <a:p>
                <a:pPr lvl="1"/>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b="0" i="1" smtClean="0">
                        <a:latin typeface="Cambria Math" panose="02040503050406030204" pitchFamily="18" charset="0"/>
                      </a:rPr>
                      <m:t>𝑂</m:t>
                    </m:r>
                    <m:r>
                      <a:rPr lang="en-US" altLang="ja-JP" i="1">
                        <a:latin typeface="Cambria Math" panose="02040503050406030204" pitchFamily="18" charset="0"/>
                      </a:rPr>
                      <m:t> =</m:t>
                    </m:r>
                    <m:r>
                      <a:rPr lang="en-US" altLang="ja-JP" b="0" i="1" smtClean="0">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i="1">
                            <a:latin typeface="Cambria Math" panose="02040503050406030204" pitchFamily="18" charset="0"/>
                          </a:rPr>
                          <m:t>𝑂</m:t>
                        </m:r>
                        <m:r>
                          <a:rPr lang="en-US" altLang="ja-JP" i="1">
                            <a:latin typeface="Cambria Math" panose="02040503050406030204" pitchFamily="18" charset="0"/>
                          </a:rPr>
                          <m:t> </m:t>
                        </m:r>
                        <m:r>
                          <a:rPr lang="en-US" altLang="ja-JP" i="1">
                            <a:latin typeface="Cambria Math" panose="02040503050406030204" pitchFamily="18" charset="0"/>
                          </a:rPr>
                          <m:t>𝑖𝑠</m:t>
                        </m:r>
                        <m:r>
                          <a:rPr lang="en-US" altLang="ja-JP" i="1">
                            <a:latin typeface="Cambria Math" panose="02040503050406030204" pitchFamily="18" charset="0"/>
                          </a:rPr>
                          <m:t> </m:t>
                        </m:r>
                        <m:r>
                          <a:rPr lang="en-US" altLang="ja-JP" i="1">
                            <a:latin typeface="Cambria Math" panose="02040503050406030204" pitchFamily="18" charset="0"/>
                          </a:rPr>
                          <m:t>𝑡h𝑒</m:t>
                        </m:r>
                        <m:r>
                          <a:rPr lang="en-US" altLang="ja-JP" i="1">
                            <a:latin typeface="Cambria Math" panose="02040503050406030204" pitchFamily="18" charset="0"/>
                          </a:rPr>
                          <m:t> </m:t>
                        </m:r>
                        <m:r>
                          <a:rPr lang="en-US" altLang="ja-JP" i="1">
                            <a:latin typeface="Cambria Math" panose="02040503050406030204" pitchFamily="18" charset="0"/>
                          </a:rPr>
                          <m:t>𝑧𝑒𝑟𝑜</m:t>
                        </m:r>
                        <m:r>
                          <a:rPr lang="en-US" altLang="ja-JP" i="1">
                            <a:latin typeface="Cambria Math" panose="02040503050406030204" pitchFamily="18" charset="0"/>
                          </a:rPr>
                          <m:t> </m:t>
                        </m:r>
                        <m:r>
                          <a:rPr lang="en-US" altLang="ja-JP" i="1">
                            <a:latin typeface="Cambria Math" panose="02040503050406030204" pitchFamily="18" charset="0"/>
                          </a:rPr>
                          <m:t>𝑚𝑎𝑡𝑟𝑖𝑥</m:t>
                        </m:r>
                        <m:r>
                          <a:rPr lang="en-US" altLang="ja-JP" i="1">
                            <a:latin typeface="Cambria Math" panose="02040503050406030204" pitchFamily="18" charset="0"/>
                          </a:rPr>
                          <m:t> (</m:t>
                        </m:r>
                        <m:r>
                          <a:rPr lang="en-US" altLang="ja-JP" i="1">
                            <a:latin typeface="Cambria Math" panose="02040503050406030204" pitchFamily="18" charset="0"/>
                          </a:rPr>
                          <m:t>𝑚𝑎𝑡𝑟𝑖𝑥</m:t>
                        </m:r>
                        <m:r>
                          <a:rPr lang="en-US" altLang="ja-JP" i="1">
                            <a:latin typeface="Cambria Math" panose="02040503050406030204" pitchFamily="18" charset="0"/>
                          </a:rPr>
                          <m:t> </m:t>
                        </m:r>
                        <m:r>
                          <a:rPr lang="en-US" altLang="ja-JP" i="1">
                            <a:latin typeface="Cambria Math" panose="02040503050406030204" pitchFamily="18" charset="0"/>
                          </a:rPr>
                          <m:t>𝑤𝑖𝑡h</m:t>
                        </m:r>
                        <m:r>
                          <a:rPr lang="en-US" altLang="ja-JP" i="1">
                            <a:latin typeface="Cambria Math" panose="02040503050406030204" pitchFamily="18" charset="0"/>
                          </a:rPr>
                          <m:t> </m:t>
                        </m:r>
                        <m:r>
                          <a:rPr lang="en-US" altLang="ja-JP" i="1">
                            <a:latin typeface="Cambria Math" panose="02040503050406030204" pitchFamily="18" charset="0"/>
                          </a:rPr>
                          <m:t>𝑎𝑙𝑙</m:t>
                        </m:r>
                        <m:r>
                          <a:rPr lang="en-US" altLang="ja-JP" i="1">
                            <a:latin typeface="Cambria Math" panose="02040503050406030204" pitchFamily="18" charset="0"/>
                          </a:rPr>
                          <m:t> </m:t>
                        </m:r>
                        <m:r>
                          <a:rPr lang="en-US" altLang="ja-JP" i="1">
                            <a:latin typeface="Cambria Math" panose="02040503050406030204" pitchFamily="18" charset="0"/>
                          </a:rPr>
                          <m:t>𝑐𝑜𝑚𝑝𝑜𝑛𝑒𝑛𝑡𝑠</m:t>
                        </m:r>
                        <m:r>
                          <a:rPr lang="en-US" altLang="ja-JP" i="1">
                            <a:latin typeface="Cambria Math" panose="02040503050406030204" pitchFamily="18" charset="0"/>
                          </a:rPr>
                          <m:t> </m:t>
                        </m:r>
                        <m:r>
                          <a:rPr lang="en-US" altLang="ja-JP" i="1">
                            <a:latin typeface="Cambria Math" panose="02040503050406030204" pitchFamily="18" charset="0"/>
                          </a:rPr>
                          <m:t>𝑧𝑒𝑟𝑜</m:t>
                        </m:r>
                        <m:r>
                          <a:rPr lang="en-US" altLang="ja-JP" i="1">
                            <a:latin typeface="Cambria Math" panose="02040503050406030204" pitchFamily="18" charset="0"/>
                          </a:rPr>
                          <m:t>)</m:t>
                        </m:r>
                      </m:e>
                    </m:d>
                  </m:oMath>
                </a14:m>
                <a:endParaRPr lang="en-US" altLang="ja-JP" b="0" dirty="0"/>
              </a:p>
              <a:p>
                <a:pPr lvl="1"/>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r>
                          <a:rPr lang="en-US" altLang="ja-JP" b="0" i="1" smtClean="0">
                            <a:latin typeface="Cambria Math" panose="02040503050406030204" pitchFamily="18" charset="0"/>
                          </a:rPr>
                          <m:t>𝐴</m:t>
                        </m:r>
                      </m:e>
                    </m:d>
                    <m:r>
                      <a:rPr lang="en-US" altLang="ja-JP" i="1">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r>
                          <a:rPr lang="en-US" altLang="ja-JP" b="0" i="1" smtClean="0">
                            <a:latin typeface="Cambria Math" panose="02040503050406030204" pitchFamily="18" charset="0"/>
                          </a:rPr>
                          <m:t>𝐴</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i="1">
                        <a:latin typeface="Cambria Math" panose="02040503050406030204" pitchFamily="18" charset="0"/>
                      </a:rPr>
                      <m:t>𝑂</m:t>
                    </m:r>
                  </m:oMath>
                </a14:m>
                <a:endParaRPr lang="en-US" altLang="ja-JP" b="0" dirty="0"/>
              </a:p>
              <a:p>
                <a:pPr lvl="1"/>
                <a:endParaRPr lang="en-US" altLang="ja-JP" dirty="0"/>
              </a:p>
              <a:p>
                <a:pPr lvl="1"/>
                <a14:m>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𝐴</m:t>
                    </m:r>
                    <m:r>
                      <a:rPr lang="en-US" altLang="ja-JP" b="0" i="0" smtClean="0">
                        <a:latin typeface="Cambria Math" panose="02040503050406030204" pitchFamily="18" charset="0"/>
                      </a:rPr>
                      <m:t>=</m:t>
                    </m:r>
                    <m:r>
                      <a:rPr lang="en-US" altLang="ja-JP" b="0" i="1" smtClean="0">
                        <a:latin typeface="Cambria Math" panose="02040503050406030204" pitchFamily="18" charset="0"/>
                      </a:rPr>
                      <m:t>𝐴</m:t>
                    </m:r>
                  </m:oMath>
                </a14:m>
                <a:endParaRPr lang="en-US" altLang="ja-JP" b="0" i="1" dirty="0"/>
              </a:p>
              <a:p>
                <a:pPr lvl="1"/>
                <a14:m>
                  <m:oMath xmlns:m="http://schemas.openxmlformats.org/officeDocument/2006/math">
                    <m:r>
                      <a:rPr lang="en-US" altLang="ja-JP" b="0" i="1" smtClean="0">
                        <a:latin typeface="Cambria Math" panose="02040503050406030204" pitchFamily="18" charset="0"/>
                      </a:rPr>
                      <m:t>𝑘</m:t>
                    </m:r>
                    <m:d>
                      <m:dPr>
                        <m:ctrlPr>
                          <a:rPr lang="en-US" altLang="ja-JP" b="0" i="1" smtClean="0">
                            <a:latin typeface="Cambria Math" panose="02040503050406030204" pitchFamily="18" charset="0"/>
                          </a:rPr>
                        </m:ctrlPr>
                      </m:dPr>
                      <m:e>
                        <m:r>
                          <a:rPr lang="en-US" altLang="ja-JP" i="1">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e>
                    </m:d>
                    <m:r>
                      <a:rPr lang="en-US" altLang="ja-JP" b="0" i="1" smtClean="0">
                        <a:latin typeface="Cambria Math" panose="02040503050406030204" pitchFamily="18" charset="0"/>
                      </a:rPr>
                      <m:t>=</m:t>
                    </m:r>
                    <m:r>
                      <a:rPr lang="en-US" altLang="ja-JP" i="1">
                        <a:latin typeface="Cambria Math" panose="02040503050406030204" pitchFamily="18" charset="0"/>
                      </a:rPr>
                      <m:t>𝑘</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𝑘𝐵</m:t>
                    </m:r>
                  </m:oMath>
                </a14:m>
                <a:endParaRPr lang="en-US" altLang="ja-JP" b="0" i="1" dirty="0"/>
              </a:p>
              <a:p>
                <a:pPr lvl="1"/>
                <a14:m>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𝑙</m:t>
                        </m:r>
                      </m:e>
                    </m:d>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𝑘𝐴</m:t>
                    </m:r>
                    <m:r>
                      <a:rPr lang="en-US" altLang="ja-JP" b="0" i="1" smtClean="0">
                        <a:latin typeface="Cambria Math" panose="02040503050406030204" pitchFamily="18" charset="0"/>
                      </a:rPr>
                      <m:t>+</m:t>
                    </m:r>
                    <m:r>
                      <a:rPr lang="en-US" altLang="ja-JP" b="0" i="1" smtClean="0">
                        <a:latin typeface="Cambria Math" panose="02040503050406030204" pitchFamily="18" charset="0"/>
                      </a:rPr>
                      <m:t>𝑙𝐴</m:t>
                    </m:r>
                  </m:oMath>
                </a14:m>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𝑘𝑙</m:t>
                        </m:r>
                      </m:e>
                    </m:d>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𝑙𝐴</m:t>
                    </m:r>
                    <m:r>
                      <a:rPr lang="en-US" altLang="ja-JP" b="0" i="1" smtClean="0">
                        <a:latin typeface="Cambria Math" panose="02040503050406030204" pitchFamily="18" charset="0"/>
                      </a:rPr>
                      <m:t>)</m:t>
                    </m:r>
                  </m:oMath>
                </a14:m>
                <a:endParaRPr lang="en-US" altLang="ja-JP" dirty="0"/>
              </a:p>
              <a:p>
                <a:pPr lvl="1"/>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7AA49217-58F2-9942-8D24-F2B01412253E}"/>
                  </a:ext>
                </a:extLst>
              </p:cNvPr>
              <p:cNvSpPr>
                <a:spLocks noGrp="1" noRot="1" noChangeAspect="1" noMove="1" noResize="1" noEditPoints="1" noAdjustHandles="1" noChangeArrowheads="1" noChangeShapeType="1" noTextEdit="1"/>
              </p:cNvSpPr>
              <p:nvPr>
                <p:ph idx="1"/>
              </p:nvPr>
            </p:nvSpPr>
            <p:spPr>
              <a:blipFill>
                <a:blip r:embed="rId2"/>
                <a:stretch>
                  <a:fillRect l="-965" t="-2616" r="-362" b="-11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9230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66A21-3A73-7146-9852-6651FC3B4178}"/>
              </a:ext>
            </a:extLst>
          </p:cNvPr>
          <p:cNvSpPr>
            <a:spLocks noGrp="1"/>
          </p:cNvSpPr>
          <p:nvPr>
            <p:ph type="title"/>
          </p:nvPr>
        </p:nvSpPr>
        <p:spPr/>
        <p:txBody>
          <a:bodyPr/>
          <a:lstStyle/>
          <a:p>
            <a:r>
              <a:rPr kumimoji="1" lang="en" altLang="ja-JP" dirty="0"/>
              <a:t>Product of matrix and vector</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D854C7F-2ADA-8C47-8C1D-2A436C0CCC62}"/>
                  </a:ext>
                </a:extLst>
              </p:cNvPr>
              <p:cNvSpPr>
                <a:spLocks noGrp="1"/>
              </p:cNvSpPr>
              <p:nvPr>
                <p:ph idx="1"/>
              </p:nvPr>
            </p:nvSpPr>
            <p:spPr>
              <a:xfrm>
                <a:off x="838200" y="1825625"/>
                <a:ext cx="6376141" cy="4351338"/>
              </a:xfrm>
            </p:spPr>
            <p:txBody>
              <a:bodyPr>
                <a:normAutofit fontScale="92500" lnSpcReduction="10000"/>
              </a:bodyPr>
              <a:lstStyle/>
              <a:p>
                <a:r>
                  <a:rPr lang="en" altLang="ja-JP" dirty="0"/>
                  <a:t>Note) Computable with 𝑚 × 𝑛 matrices and column vectors of 𝑛 components</a:t>
                </a:r>
                <a:endParaRPr lang="en-US" altLang="ja-JP" dirty="0"/>
              </a:p>
              <a:p>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i="1">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𝑚</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𝑚</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𝑚</m:t>
                                  </m:r>
                                  <m:r>
                                    <a:rPr lang="en-US" altLang="ja-JP" i="1">
                                      <a:latin typeface="Cambria Math" panose="02040503050406030204" pitchFamily="18" charset="0"/>
                                    </a:rPr>
                                    <m:t>𝑛</m:t>
                                  </m:r>
                                </m:sub>
                              </m:sSub>
                            </m:e>
                          </m:mr>
                        </m:m>
                      </m:e>
                    </m:d>
                    <m:r>
                      <a:rPr lang="en-US" altLang="ja-JP" b="0" i="1" smtClean="0">
                        <a:latin typeface="Cambria Math" panose="02040503050406030204" pitchFamily="18" charset="0"/>
                      </a:rPr>
                      <m:t>, </m:t>
                    </m:r>
                    <m:r>
                      <a:rPr lang="en-US" altLang="ja-JP" b="1" i="1" smtClean="0">
                        <a:latin typeface="Cambria Math" panose="02040503050406030204" pitchFamily="18" charset="0"/>
                      </a:rPr>
                      <m:t>𝒙</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mr>
                        </m:m>
                      </m:e>
                    </m:d>
                  </m:oMath>
                </a14:m>
                <a:endParaRPr kumimoji="1" lang="en-US" altLang="ja-JP" dirty="0"/>
              </a:p>
              <a:p>
                <a:endParaRPr lang="en-US" altLang="ja-JP" dirty="0"/>
              </a:p>
              <a:p>
                <a14:m>
                  <m:oMath xmlns:m="http://schemas.openxmlformats.org/officeDocument/2006/math">
                    <m:r>
                      <a:rPr lang="en-US" altLang="ja-JP" i="1">
                        <a:latin typeface="Cambria Math" panose="02040503050406030204" pitchFamily="18" charset="0"/>
                      </a:rPr>
                      <m:t>𝐴</m:t>
                    </m:r>
                    <m:r>
                      <a:rPr lang="en-US" altLang="ja-JP" b="1" i="1" smtClean="0">
                        <a:latin typeface="Cambria Math" panose="02040503050406030204" pitchFamily="18" charset="0"/>
                      </a:rPr>
                      <m:t>𝒙</m:t>
                    </m:r>
                    <m:r>
                      <a:rPr lang="en-US" altLang="ja-JP" i="1">
                        <a:latin typeface="Cambria Math" panose="02040503050406030204" pitchFamily="18" charset="0"/>
                      </a:rPr>
                      <m:t>=</m:t>
                    </m:r>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𝑛</m:t>
                                      </m:r>
                                    </m:sub>
                                  </m:sSub>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mr>
                          <m:mr>
                            <m:e>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𝑛</m:t>
                                      </m:r>
                                    </m:sub>
                                  </m:sSub>
                                  <m:r>
                                    <a:rPr lang="en-US" altLang="ja-JP" i="1">
                                      <a:latin typeface="Cambria Math" panose="02040503050406030204" pitchFamily="18" charset="0"/>
                                    </a:rPr>
                                    <m:t>𝑥</m:t>
                                  </m:r>
                                </m:e>
                                <m:sub>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𝑚</m:t>
                                      </m:r>
                                      <m:r>
                                        <a:rPr lang="en-US" altLang="ja-JP" i="1">
                                          <a:latin typeface="Cambria Math" panose="02040503050406030204" pitchFamily="18" charset="0"/>
                                        </a:rPr>
                                        <m:t>1</m:t>
                                      </m:r>
                                    </m:sub>
                                  </m:sSub>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𝑚</m:t>
                                      </m:r>
                                      <m:r>
                                        <a:rPr lang="en-US" altLang="ja-JP" i="1">
                                          <a:latin typeface="Cambria Math" panose="02040503050406030204" pitchFamily="18" charset="0"/>
                                        </a:rPr>
                                        <m:t>2</m:t>
                                      </m:r>
                                    </m:sub>
                                  </m:sSub>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𝑚</m:t>
                                      </m:r>
                                      <m:r>
                                        <a:rPr lang="en-US" altLang="ja-JP" i="1">
                                          <a:latin typeface="Cambria Math" panose="02040503050406030204" pitchFamily="18" charset="0"/>
                                        </a:rPr>
                                        <m:t>𝑛</m:t>
                                      </m:r>
                                    </m:sub>
                                  </m:sSub>
                                  <m:r>
                                    <a:rPr lang="en-US" altLang="ja-JP" i="1">
                                      <a:latin typeface="Cambria Math" panose="02040503050406030204" pitchFamily="18" charset="0"/>
                                    </a:rPr>
                                    <m:t>𝑥</m:t>
                                  </m:r>
                                </m:e>
                                <m:sub>
                                  <m:r>
                                    <a:rPr lang="en-US" altLang="ja-JP" i="1">
                                      <a:latin typeface="Cambria Math" panose="02040503050406030204" pitchFamily="18" charset="0"/>
                                    </a:rPr>
                                    <m:t>𝑛</m:t>
                                  </m:r>
                                </m:sub>
                              </m:sSub>
                            </m:e>
                          </m:mr>
                        </m:m>
                      </m:e>
                    </m:d>
                  </m:oMath>
                </a14:m>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9D854C7F-2ADA-8C47-8C1D-2A436C0CCC62}"/>
                  </a:ext>
                </a:extLst>
              </p:cNvPr>
              <p:cNvSpPr>
                <a:spLocks noGrp="1" noRot="1" noChangeAspect="1" noMove="1" noResize="1" noEditPoints="1" noAdjustHandles="1" noChangeArrowheads="1" noChangeShapeType="1" noTextEdit="1"/>
              </p:cNvSpPr>
              <p:nvPr>
                <p:ph idx="1"/>
              </p:nvPr>
            </p:nvSpPr>
            <p:spPr>
              <a:xfrm>
                <a:off x="838200" y="1825625"/>
                <a:ext cx="6376141" cy="4351338"/>
              </a:xfrm>
              <a:blipFill>
                <a:blip r:embed="rId2"/>
                <a:stretch>
                  <a:fillRect l="-1594" t="-2616"/>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29ADE950-198C-E941-A2AD-1950F7AB86E3}"/>
              </a:ext>
            </a:extLst>
          </p:cNvPr>
          <p:cNvGrpSpPr/>
          <p:nvPr/>
        </p:nvGrpSpPr>
        <p:grpSpPr>
          <a:xfrm>
            <a:off x="7227952" y="1825625"/>
            <a:ext cx="4789012" cy="3368298"/>
            <a:chOff x="7056569" y="3503137"/>
            <a:chExt cx="4789012" cy="3368298"/>
          </a:xfrm>
        </p:grpSpPr>
        <p:grpSp>
          <p:nvGrpSpPr>
            <p:cNvPr id="5" name="グループ化 4">
              <a:extLst>
                <a:ext uri="{FF2B5EF4-FFF2-40B4-BE49-F238E27FC236}">
                  <a16:creationId xmlns:a16="http://schemas.microsoft.com/office/drawing/2014/main" id="{B7592A95-2603-2349-B4BB-E425041B0791}"/>
                </a:ext>
              </a:extLst>
            </p:cNvPr>
            <p:cNvGrpSpPr/>
            <p:nvPr/>
          </p:nvGrpSpPr>
          <p:grpSpPr>
            <a:xfrm>
              <a:off x="7056569" y="3503137"/>
              <a:ext cx="4789012" cy="2864138"/>
              <a:chOff x="2599803" y="1821894"/>
              <a:chExt cx="6768354" cy="4761796"/>
            </a:xfrm>
          </p:grpSpPr>
          <p:grpSp>
            <p:nvGrpSpPr>
              <p:cNvPr id="9" name="グループ化 8">
                <a:extLst>
                  <a:ext uri="{FF2B5EF4-FFF2-40B4-BE49-F238E27FC236}">
                    <a16:creationId xmlns:a16="http://schemas.microsoft.com/office/drawing/2014/main" id="{3CB2850F-66FE-2243-83DA-C87972004664}"/>
                  </a:ext>
                </a:extLst>
              </p:cNvPr>
              <p:cNvGrpSpPr/>
              <p:nvPr/>
            </p:nvGrpSpPr>
            <p:grpSpPr>
              <a:xfrm>
                <a:off x="7989464" y="2994138"/>
                <a:ext cx="697335" cy="2330420"/>
                <a:chOff x="3894107" y="2708132"/>
                <a:chExt cx="400050" cy="1314450"/>
              </a:xfrm>
            </p:grpSpPr>
            <p:sp>
              <p:nvSpPr>
                <p:cNvPr id="26" name="Rectangle 18">
                  <a:extLst>
                    <a:ext uri="{FF2B5EF4-FFF2-40B4-BE49-F238E27FC236}">
                      <a16:creationId xmlns:a16="http://schemas.microsoft.com/office/drawing/2014/main" id="{97D9BA95-235F-6B49-8406-81A590831520}"/>
                    </a:ext>
                  </a:extLst>
                </p:cNvPr>
                <p:cNvSpPr>
                  <a:spLocks noChangeArrowheads="1"/>
                </p:cNvSpPr>
                <p:nvPr/>
              </p:nvSpPr>
              <p:spPr bwMode="auto">
                <a:xfrm>
                  <a:off x="3894107" y="2708132"/>
                  <a:ext cx="400050" cy="131445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27" name="Oval 19">
                  <a:extLst>
                    <a:ext uri="{FF2B5EF4-FFF2-40B4-BE49-F238E27FC236}">
                      <a16:creationId xmlns:a16="http://schemas.microsoft.com/office/drawing/2014/main" id="{50BE3567-701F-5742-8323-22308D663801}"/>
                    </a:ext>
                  </a:extLst>
                </p:cNvPr>
                <p:cNvSpPr>
                  <a:spLocks noChangeArrowheads="1"/>
                </p:cNvSpPr>
                <p:nvPr/>
              </p:nvSpPr>
              <p:spPr bwMode="auto">
                <a:xfrm>
                  <a:off x="4008407" y="2765282"/>
                  <a:ext cx="171450" cy="17145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28" name="Oval 20">
                  <a:extLst>
                    <a:ext uri="{FF2B5EF4-FFF2-40B4-BE49-F238E27FC236}">
                      <a16:creationId xmlns:a16="http://schemas.microsoft.com/office/drawing/2014/main" id="{B7FD2DF8-478D-354F-A441-69933B1913CE}"/>
                    </a:ext>
                  </a:extLst>
                </p:cNvPr>
                <p:cNvSpPr>
                  <a:spLocks noChangeArrowheads="1"/>
                </p:cNvSpPr>
                <p:nvPr/>
              </p:nvSpPr>
              <p:spPr bwMode="auto">
                <a:xfrm>
                  <a:off x="4008407" y="2993882"/>
                  <a:ext cx="171450" cy="17145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29" name="Oval 21">
                  <a:extLst>
                    <a:ext uri="{FF2B5EF4-FFF2-40B4-BE49-F238E27FC236}">
                      <a16:creationId xmlns:a16="http://schemas.microsoft.com/office/drawing/2014/main" id="{41961B28-452E-534F-B221-EB9F76804C04}"/>
                    </a:ext>
                  </a:extLst>
                </p:cNvPr>
                <p:cNvSpPr>
                  <a:spLocks noChangeArrowheads="1"/>
                </p:cNvSpPr>
                <p:nvPr/>
              </p:nvSpPr>
              <p:spPr bwMode="auto">
                <a:xfrm>
                  <a:off x="4008407" y="3793982"/>
                  <a:ext cx="171450" cy="17145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30" name="Line 22">
                  <a:extLst>
                    <a:ext uri="{FF2B5EF4-FFF2-40B4-BE49-F238E27FC236}">
                      <a16:creationId xmlns:a16="http://schemas.microsoft.com/office/drawing/2014/main" id="{C0C773EE-A4BC-444A-A6BF-15AFB6B03C46}"/>
                    </a:ext>
                  </a:extLst>
                </p:cNvPr>
                <p:cNvSpPr>
                  <a:spLocks noChangeShapeType="1"/>
                </p:cNvSpPr>
                <p:nvPr/>
              </p:nvSpPr>
              <p:spPr bwMode="auto">
                <a:xfrm>
                  <a:off x="4092941" y="3182001"/>
                  <a:ext cx="0" cy="596503"/>
                </a:xfrm>
                <a:prstGeom prst="line">
                  <a:avLst/>
                </a:prstGeom>
                <a:noFill/>
                <a:ln w="539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grpSp>
          <p:sp>
            <p:nvSpPr>
              <p:cNvPr id="10" name="正方形/長方形 9">
                <a:extLst>
                  <a:ext uri="{FF2B5EF4-FFF2-40B4-BE49-F238E27FC236}">
                    <a16:creationId xmlns:a16="http://schemas.microsoft.com/office/drawing/2014/main" id="{A3629FA9-BA05-0D47-86CD-7B6969FA6642}"/>
                  </a:ext>
                </a:extLst>
              </p:cNvPr>
              <p:cNvSpPr/>
              <p:nvPr/>
            </p:nvSpPr>
            <p:spPr>
              <a:xfrm>
                <a:off x="5065582" y="2994138"/>
                <a:ext cx="2508035" cy="2330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1" name="グループ化 10">
                <a:extLst>
                  <a:ext uri="{FF2B5EF4-FFF2-40B4-BE49-F238E27FC236}">
                    <a16:creationId xmlns:a16="http://schemas.microsoft.com/office/drawing/2014/main" id="{38DB0EE1-AA3B-B44D-8BAC-115058D00812}"/>
                  </a:ext>
                </a:extLst>
              </p:cNvPr>
              <p:cNvGrpSpPr/>
              <p:nvPr/>
            </p:nvGrpSpPr>
            <p:grpSpPr>
              <a:xfrm>
                <a:off x="2933759" y="2994138"/>
                <a:ext cx="697335" cy="2330420"/>
                <a:chOff x="3894107" y="2708132"/>
                <a:chExt cx="400050" cy="1314450"/>
              </a:xfrm>
            </p:grpSpPr>
            <p:sp>
              <p:nvSpPr>
                <p:cNvPr id="21" name="Rectangle 18">
                  <a:extLst>
                    <a:ext uri="{FF2B5EF4-FFF2-40B4-BE49-F238E27FC236}">
                      <a16:creationId xmlns:a16="http://schemas.microsoft.com/office/drawing/2014/main" id="{2D2E8B7C-EECB-7B4C-9EBB-997634233532}"/>
                    </a:ext>
                  </a:extLst>
                </p:cNvPr>
                <p:cNvSpPr>
                  <a:spLocks noChangeArrowheads="1"/>
                </p:cNvSpPr>
                <p:nvPr/>
              </p:nvSpPr>
              <p:spPr bwMode="auto">
                <a:xfrm>
                  <a:off x="3894107" y="2708132"/>
                  <a:ext cx="400050" cy="131445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22" name="Oval 19">
                  <a:extLst>
                    <a:ext uri="{FF2B5EF4-FFF2-40B4-BE49-F238E27FC236}">
                      <a16:creationId xmlns:a16="http://schemas.microsoft.com/office/drawing/2014/main" id="{F62A898D-C188-7342-8EF6-D2C99A4304F7}"/>
                    </a:ext>
                  </a:extLst>
                </p:cNvPr>
                <p:cNvSpPr>
                  <a:spLocks noChangeArrowheads="1"/>
                </p:cNvSpPr>
                <p:nvPr/>
              </p:nvSpPr>
              <p:spPr bwMode="auto">
                <a:xfrm>
                  <a:off x="4008407" y="2765282"/>
                  <a:ext cx="171450" cy="1714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23" name="Oval 20">
                  <a:extLst>
                    <a:ext uri="{FF2B5EF4-FFF2-40B4-BE49-F238E27FC236}">
                      <a16:creationId xmlns:a16="http://schemas.microsoft.com/office/drawing/2014/main" id="{EEC72ACE-11D5-1443-B41A-124443A30C5E}"/>
                    </a:ext>
                  </a:extLst>
                </p:cNvPr>
                <p:cNvSpPr>
                  <a:spLocks noChangeArrowheads="1"/>
                </p:cNvSpPr>
                <p:nvPr/>
              </p:nvSpPr>
              <p:spPr bwMode="auto">
                <a:xfrm>
                  <a:off x="4008407" y="2993882"/>
                  <a:ext cx="171450" cy="1714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24" name="Oval 21">
                  <a:extLst>
                    <a:ext uri="{FF2B5EF4-FFF2-40B4-BE49-F238E27FC236}">
                      <a16:creationId xmlns:a16="http://schemas.microsoft.com/office/drawing/2014/main" id="{FE17F4BC-0BAB-5E48-A693-1F3B9A6F1AE7}"/>
                    </a:ext>
                  </a:extLst>
                </p:cNvPr>
                <p:cNvSpPr>
                  <a:spLocks noChangeArrowheads="1"/>
                </p:cNvSpPr>
                <p:nvPr/>
              </p:nvSpPr>
              <p:spPr bwMode="auto">
                <a:xfrm>
                  <a:off x="4008407" y="3793982"/>
                  <a:ext cx="171450" cy="1714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25" name="Line 22">
                  <a:extLst>
                    <a:ext uri="{FF2B5EF4-FFF2-40B4-BE49-F238E27FC236}">
                      <a16:creationId xmlns:a16="http://schemas.microsoft.com/office/drawing/2014/main" id="{6317B9F9-4152-DD48-8ADF-E2508F2CC0F1}"/>
                    </a:ext>
                  </a:extLst>
                </p:cNvPr>
                <p:cNvSpPr>
                  <a:spLocks noChangeShapeType="1"/>
                </p:cNvSpPr>
                <p:nvPr/>
              </p:nvSpPr>
              <p:spPr bwMode="auto">
                <a:xfrm>
                  <a:off x="4092941" y="3182001"/>
                  <a:ext cx="0" cy="596503"/>
                </a:xfrm>
                <a:prstGeom prst="line">
                  <a:avLst/>
                </a:prstGeom>
                <a:noFill/>
                <a:ln w="539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05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grpSp>
          <p:sp>
            <p:nvSpPr>
              <p:cNvPr id="12" name="テキスト ボックス 11">
                <a:extLst>
                  <a:ext uri="{FF2B5EF4-FFF2-40B4-BE49-F238E27FC236}">
                    <a16:creationId xmlns:a16="http://schemas.microsoft.com/office/drawing/2014/main" id="{6D04F962-7377-3244-997A-CD1D1DB86E5C}"/>
                  </a:ext>
                </a:extLst>
              </p:cNvPr>
              <p:cNvSpPr txBox="1"/>
              <p:nvPr/>
            </p:nvSpPr>
            <p:spPr>
              <a:xfrm>
                <a:off x="4056303" y="3707293"/>
                <a:ext cx="680115" cy="972222"/>
              </a:xfrm>
              <a:prstGeom prst="rect">
                <a:avLst/>
              </a:prstGeom>
              <a:noFill/>
            </p:spPr>
            <p:txBody>
              <a:bodyPr wrap="none" rtlCol="0">
                <a:spAutoFit/>
              </a:bodyPr>
              <a:lstStyle/>
              <a:p>
                <a:r>
                  <a:rPr kumimoji="1" lang="en-US" altLang="ja-JP" sz="3200" dirty="0"/>
                  <a:t>=</a:t>
                </a:r>
                <a:endParaRPr kumimoji="1" lang="ja-JP" altLang="en-US" sz="3200"/>
              </a:p>
            </p:txBody>
          </p:sp>
          <p:sp>
            <p:nvSpPr>
              <p:cNvPr id="13" name="テキスト ボックス 12">
                <a:extLst>
                  <a:ext uri="{FF2B5EF4-FFF2-40B4-BE49-F238E27FC236}">
                    <a16:creationId xmlns:a16="http://schemas.microsoft.com/office/drawing/2014/main" id="{81DCE814-16D1-B04F-B980-8467089FCF66}"/>
                  </a:ext>
                </a:extLst>
              </p:cNvPr>
              <p:cNvSpPr txBox="1"/>
              <p:nvPr/>
            </p:nvSpPr>
            <p:spPr>
              <a:xfrm>
                <a:off x="7802216" y="5440297"/>
                <a:ext cx="1565941" cy="614036"/>
              </a:xfrm>
              <a:prstGeom prst="rect">
                <a:avLst/>
              </a:prstGeom>
              <a:noFill/>
            </p:spPr>
            <p:txBody>
              <a:bodyPr wrap="none" rtlCol="0">
                <a:spAutoFit/>
              </a:bodyPr>
              <a:lstStyle/>
              <a:p>
                <a:r>
                  <a:rPr kumimoji="1" lang="en" altLang="ja-JP" dirty="0"/>
                  <a:t>Old data</a:t>
                </a:r>
                <a:endParaRPr kumimoji="1" lang="ja-JP" altLang="en-US"/>
              </a:p>
            </p:txBody>
          </p:sp>
          <p:sp>
            <p:nvSpPr>
              <p:cNvPr id="14" name="テキスト ボックス 13">
                <a:extLst>
                  <a:ext uri="{FF2B5EF4-FFF2-40B4-BE49-F238E27FC236}">
                    <a16:creationId xmlns:a16="http://schemas.microsoft.com/office/drawing/2014/main" id="{0E260B3D-6078-4D42-A9B7-8896CB82E461}"/>
                  </a:ext>
                </a:extLst>
              </p:cNvPr>
              <p:cNvSpPr txBox="1"/>
              <p:nvPr/>
            </p:nvSpPr>
            <p:spPr>
              <a:xfrm>
                <a:off x="2599803" y="5533932"/>
                <a:ext cx="1645234" cy="614036"/>
              </a:xfrm>
              <a:prstGeom prst="rect">
                <a:avLst/>
              </a:prstGeom>
              <a:noFill/>
            </p:spPr>
            <p:txBody>
              <a:bodyPr wrap="none" rtlCol="0">
                <a:spAutoFit/>
              </a:bodyPr>
              <a:lstStyle/>
              <a:p>
                <a:r>
                  <a:rPr lang="en" altLang="ja-JP" dirty="0"/>
                  <a:t>new data</a:t>
                </a:r>
                <a:endParaRPr kumimoji="1" lang="ja-JP" altLang="en-US"/>
              </a:p>
            </p:txBody>
          </p:sp>
          <p:sp>
            <p:nvSpPr>
              <p:cNvPr id="15" name="テキスト ボックス 14">
                <a:extLst>
                  <a:ext uri="{FF2B5EF4-FFF2-40B4-BE49-F238E27FC236}">
                    <a16:creationId xmlns:a16="http://schemas.microsoft.com/office/drawing/2014/main" id="{65219808-61BE-AD4D-8EE3-487D4467BEB5}"/>
                  </a:ext>
                </a:extLst>
              </p:cNvPr>
              <p:cNvSpPr txBox="1"/>
              <p:nvPr/>
            </p:nvSpPr>
            <p:spPr>
              <a:xfrm>
                <a:off x="5164741" y="3077789"/>
                <a:ext cx="2508036" cy="2456144"/>
              </a:xfrm>
              <a:prstGeom prst="rect">
                <a:avLst/>
              </a:prstGeom>
              <a:noFill/>
            </p:spPr>
            <p:txBody>
              <a:bodyPr wrap="square" rtlCol="0">
                <a:spAutoFit/>
              </a:bodyPr>
              <a:lstStyle/>
              <a:p>
                <a:r>
                  <a:rPr kumimoji="1" lang="en" altLang="ja-JP" dirty="0"/>
                  <a:t>Relationships, connections, and rules between old and new data</a:t>
                </a:r>
                <a:endParaRPr kumimoji="1" lang="ja-JP" altLang="en-US"/>
              </a:p>
            </p:txBody>
          </p:sp>
          <p:cxnSp>
            <p:nvCxnSpPr>
              <p:cNvPr id="16" name="直線矢印コネクタ 15">
                <a:extLst>
                  <a:ext uri="{FF2B5EF4-FFF2-40B4-BE49-F238E27FC236}">
                    <a16:creationId xmlns:a16="http://schemas.microsoft.com/office/drawing/2014/main" id="{6690DAF4-3980-E04A-BC9F-272935EA726F}"/>
                  </a:ext>
                </a:extLst>
              </p:cNvPr>
              <p:cNvCxnSpPr/>
              <p:nvPr/>
            </p:nvCxnSpPr>
            <p:spPr>
              <a:xfrm flipV="1">
                <a:off x="3458817" y="2077278"/>
                <a:ext cx="4343400" cy="98397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直線矢印コネクタ 16">
                <a:extLst>
                  <a:ext uri="{FF2B5EF4-FFF2-40B4-BE49-F238E27FC236}">
                    <a16:creationId xmlns:a16="http://schemas.microsoft.com/office/drawing/2014/main" id="{3706D687-AFB2-5C4C-B433-F3598BB216C0}"/>
                  </a:ext>
                </a:extLst>
              </p:cNvPr>
              <p:cNvCxnSpPr/>
              <p:nvPr/>
            </p:nvCxnSpPr>
            <p:spPr>
              <a:xfrm flipV="1">
                <a:off x="8188703" y="2315817"/>
                <a:ext cx="0" cy="8348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テキスト ボックス 17">
                <a:extLst>
                  <a:ext uri="{FF2B5EF4-FFF2-40B4-BE49-F238E27FC236}">
                    <a16:creationId xmlns:a16="http://schemas.microsoft.com/office/drawing/2014/main" id="{B968FCA8-A6BB-0341-B711-93D5C0ABD539}"/>
                  </a:ext>
                </a:extLst>
              </p:cNvPr>
              <p:cNvSpPr txBox="1"/>
              <p:nvPr/>
            </p:nvSpPr>
            <p:spPr>
              <a:xfrm>
                <a:off x="7876320" y="1821894"/>
                <a:ext cx="1185330" cy="614036"/>
              </a:xfrm>
              <a:prstGeom prst="rect">
                <a:avLst/>
              </a:prstGeom>
              <a:noFill/>
            </p:spPr>
            <p:txBody>
              <a:bodyPr wrap="none" rtlCol="0">
                <a:spAutoFit/>
              </a:bodyPr>
              <a:lstStyle/>
              <a:p>
                <a:r>
                  <a:rPr kumimoji="1" lang="en-US" altLang="ja-JP" u="sng" dirty="0"/>
                  <a:t>vector</a:t>
                </a:r>
                <a:endParaRPr kumimoji="1" lang="ja-JP" altLang="en-US" u="sng"/>
              </a:p>
            </p:txBody>
          </p:sp>
          <p:cxnSp>
            <p:nvCxnSpPr>
              <p:cNvPr id="19" name="直線矢印コネクタ 18">
                <a:extLst>
                  <a:ext uri="{FF2B5EF4-FFF2-40B4-BE49-F238E27FC236}">
                    <a16:creationId xmlns:a16="http://schemas.microsoft.com/office/drawing/2014/main" id="{30E0BA29-F127-1D4E-8F51-6E8F38844CA3}"/>
                  </a:ext>
                </a:extLst>
              </p:cNvPr>
              <p:cNvCxnSpPr>
                <a:cxnSpLocks/>
                <a:endCxn id="20" idx="0"/>
              </p:cNvCxnSpPr>
              <p:nvPr/>
            </p:nvCxnSpPr>
            <p:spPr>
              <a:xfrm flipH="1">
                <a:off x="6140272" y="4919268"/>
                <a:ext cx="420529" cy="105038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0" name="テキスト ボックス 19">
                <a:extLst>
                  <a:ext uri="{FF2B5EF4-FFF2-40B4-BE49-F238E27FC236}">
                    <a16:creationId xmlns:a16="http://schemas.microsoft.com/office/drawing/2014/main" id="{A1885505-3479-FE47-A5C8-649495486701}"/>
                  </a:ext>
                </a:extLst>
              </p:cNvPr>
              <p:cNvSpPr txBox="1"/>
              <p:nvPr/>
            </p:nvSpPr>
            <p:spPr>
              <a:xfrm>
                <a:off x="5539677" y="5969654"/>
                <a:ext cx="1201190" cy="614036"/>
              </a:xfrm>
              <a:prstGeom prst="rect">
                <a:avLst/>
              </a:prstGeom>
              <a:noFill/>
            </p:spPr>
            <p:txBody>
              <a:bodyPr wrap="none" rtlCol="0">
                <a:spAutoFit/>
              </a:bodyPr>
              <a:lstStyle/>
              <a:p>
                <a:r>
                  <a:rPr kumimoji="1" lang="en" altLang="ja-JP" u="sng" dirty="0"/>
                  <a:t>matrix</a:t>
                </a:r>
                <a:endParaRPr kumimoji="1" lang="ja-JP" altLang="en-US" u="sng"/>
              </a:p>
            </p:txBody>
          </p:sp>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AEA0AE0-71BC-5F4A-84DB-501BFF32AFB0}"/>
                    </a:ext>
                  </a:extLst>
                </p:cNvPr>
                <p:cNvSpPr txBox="1"/>
                <p:nvPr/>
              </p:nvSpPr>
              <p:spPr>
                <a:xfrm>
                  <a:off x="7396419" y="6135098"/>
                  <a:ext cx="5052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𝒃</m:t>
                        </m:r>
                      </m:oMath>
                    </m:oMathPara>
                  </a14:m>
                  <a:endParaRPr kumimoji="1" lang="ja-JP" altLang="en-US" sz="2800" b="1"/>
                </a:p>
              </p:txBody>
            </p:sp>
          </mc:Choice>
          <mc:Fallback xmlns="">
            <p:sp>
              <p:nvSpPr>
                <p:cNvPr id="43" name="テキスト ボックス 42">
                  <a:extLst>
                    <a:ext uri="{FF2B5EF4-FFF2-40B4-BE49-F238E27FC236}">
                      <a16:creationId xmlns:a16="http://schemas.microsoft.com/office/drawing/2014/main" id="{E4AC03E6-C760-E64E-9A61-4DF89AF78E85}"/>
                    </a:ext>
                  </a:extLst>
                </p:cNvPr>
                <p:cNvSpPr txBox="1">
                  <a:spLocks noRot="1" noChangeAspect="1" noMove="1" noResize="1" noEditPoints="1" noAdjustHandles="1" noChangeArrowheads="1" noChangeShapeType="1" noTextEdit="1"/>
                </p:cNvSpPr>
                <p:nvPr/>
              </p:nvSpPr>
              <p:spPr>
                <a:xfrm>
                  <a:off x="7396419" y="6135098"/>
                  <a:ext cx="505267"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D59085B-1E7F-F44F-9E83-2E7E826288A3}"/>
                    </a:ext>
                  </a:extLst>
                </p:cNvPr>
                <p:cNvSpPr txBox="1"/>
                <p:nvPr/>
              </p:nvSpPr>
              <p:spPr>
                <a:xfrm>
                  <a:off x="11030788" y="6095645"/>
                  <a:ext cx="4940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𝒙</m:t>
                        </m:r>
                      </m:oMath>
                    </m:oMathPara>
                  </a14:m>
                  <a:endParaRPr kumimoji="1" lang="ja-JP" altLang="en-US" sz="2800" b="1"/>
                </a:p>
              </p:txBody>
            </p:sp>
          </mc:Choice>
          <mc:Fallback xmlns="">
            <p:sp>
              <p:nvSpPr>
                <p:cNvPr id="44" name="テキスト ボックス 43">
                  <a:extLst>
                    <a:ext uri="{FF2B5EF4-FFF2-40B4-BE49-F238E27FC236}">
                      <a16:creationId xmlns:a16="http://schemas.microsoft.com/office/drawing/2014/main" id="{BE99C382-E19F-BD44-B6A0-35030974C5BF}"/>
                    </a:ext>
                  </a:extLst>
                </p:cNvPr>
                <p:cNvSpPr txBox="1">
                  <a:spLocks noRot="1" noChangeAspect="1" noMove="1" noResize="1" noEditPoints="1" noAdjustHandles="1" noChangeArrowheads="1" noChangeShapeType="1" noTextEdit="1"/>
                </p:cNvSpPr>
                <p:nvPr/>
              </p:nvSpPr>
              <p:spPr>
                <a:xfrm>
                  <a:off x="11030788" y="6095645"/>
                  <a:ext cx="494045"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0E3EAE26-FB38-254B-847B-5E1DDA0C7E34}"/>
                    </a:ext>
                  </a:extLst>
                </p:cNvPr>
                <p:cNvSpPr/>
                <p:nvPr/>
              </p:nvSpPr>
              <p:spPr>
                <a:xfrm>
                  <a:off x="9290040" y="6348215"/>
                  <a:ext cx="51841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𝐴</m:t>
                        </m:r>
                      </m:oMath>
                    </m:oMathPara>
                  </a14:m>
                  <a:endParaRPr lang="ja-JP" altLang="en-US" sz="2800"/>
                </a:p>
              </p:txBody>
            </p:sp>
          </mc:Choice>
          <mc:Fallback xmlns="">
            <p:sp>
              <p:nvSpPr>
                <p:cNvPr id="45" name="正方形/長方形 44">
                  <a:extLst>
                    <a:ext uri="{FF2B5EF4-FFF2-40B4-BE49-F238E27FC236}">
                      <a16:creationId xmlns:a16="http://schemas.microsoft.com/office/drawing/2014/main" id="{8220A228-A4F6-8A45-AE6E-7847CB701B2B}"/>
                    </a:ext>
                  </a:extLst>
                </p:cNvPr>
                <p:cNvSpPr>
                  <a:spLocks noRot="1" noChangeAspect="1" noMove="1" noResize="1" noEditPoints="1" noAdjustHandles="1" noChangeArrowheads="1" noChangeShapeType="1" noTextEdit="1"/>
                </p:cNvSpPr>
                <p:nvPr/>
              </p:nvSpPr>
              <p:spPr>
                <a:xfrm>
                  <a:off x="9290040" y="6348215"/>
                  <a:ext cx="518412" cy="523220"/>
                </a:xfrm>
                <a:prstGeom prst="rect">
                  <a:avLst/>
                </a:prstGeom>
                <a:blipFill>
                  <a:blip r:embed="rId9"/>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87773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4260F3-B9D5-054B-BB7C-CEDFB8970F9A}"/>
              </a:ext>
            </a:extLst>
          </p:cNvPr>
          <p:cNvSpPr>
            <a:spLocks noGrp="1"/>
          </p:cNvSpPr>
          <p:nvPr>
            <p:ph type="title"/>
          </p:nvPr>
        </p:nvSpPr>
        <p:spPr/>
        <p:txBody>
          <a:bodyPr/>
          <a:lstStyle/>
          <a:p>
            <a:r>
              <a:rPr lang="en-US" altLang="ja-JP" dirty="0"/>
              <a:t>Let's do the calculations in Python.</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E9CB3B2-0CEB-094A-9FFF-D1FC7E6C100A}"/>
                  </a:ext>
                </a:extLst>
              </p:cNvPr>
              <p:cNvSpPr>
                <a:spLocks noGrp="1"/>
              </p:cNvSpPr>
              <p:nvPr>
                <p:ph idx="1"/>
              </p:nvPr>
            </p:nvSpPr>
            <p:spPr/>
            <p:txBody>
              <a:bodyPr>
                <a:normAutofit fontScale="85000" lnSpcReduction="20000"/>
              </a:bodyPr>
              <a:lstStyle/>
              <a:p>
                <a14:m>
                  <m:oMath xmlns:m="http://schemas.openxmlformats.org/officeDocument/2006/math">
                    <m:r>
                      <a:rPr lang="en-US" altLang="ja-JP" i="1" smtClean="0">
                        <a:latin typeface="Cambria Math" panose="02040503050406030204" pitchFamily="18" charset="0"/>
                      </a:rPr>
                      <m:t>𝐴</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4</m:t>
                              </m:r>
                            </m:e>
                            <m:e>
                              <m:r>
                                <a:rPr lang="en-US" altLang="ja-JP" i="1">
                                  <a:latin typeface="Cambria Math" panose="02040503050406030204" pitchFamily="18" charset="0"/>
                                </a:rPr>
                                <m:t>−7</m:t>
                              </m:r>
                            </m:e>
                            <m:e>
                              <m:r>
                                <a:rPr lang="en-US" altLang="ja-JP" i="1">
                                  <a:latin typeface="Cambria Math" panose="02040503050406030204" pitchFamily="18" charset="0"/>
                                </a:rPr>
                                <m:t>4</m:t>
                              </m:r>
                            </m:e>
                          </m:mr>
                          <m:mr>
                            <m:e>
                              <m:r>
                                <a:rPr lang="en-US" altLang="ja-JP" i="1">
                                  <a:latin typeface="Cambria Math" panose="02040503050406030204" pitchFamily="18" charset="0"/>
                                </a:rPr>
                                <m:t>1</m:t>
                              </m:r>
                            </m:e>
                            <m:e>
                              <m:r>
                                <a:rPr lang="en-US" altLang="ja-JP" i="1">
                                  <a:latin typeface="Cambria Math" panose="02040503050406030204" pitchFamily="18" charset="0"/>
                                </a:rPr>
                                <m:t>1</m:t>
                              </m:r>
                            </m:e>
                            <m:e>
                              <m:r>
                                <a:rPr lang="en-US" altLang="ja-JP" i="1">
                                  <a:latin typeface="Cambria Math" panose="02040503050406030204" pitchFamily="18" charset="0"/>
                                </a:rPr>
                                <m:t>−1</m:t>
                              </m:r>
                            </m:e>
                          </m:mr>
                          <m:mr>
                            <m:e>
                              <m:r>
                                <a:rPr lang="en-US" altLang="ja-JP" i="1">
                                  <a:latin typeface="Cambria Math" panose="02040503050406030204" pitchFamily="18" charset="0"/>
                                </a:rPr>
                                <m:t>2</m:t>
                              </m:r>
                            </m:e>
                            <m:e>
                              <m:r>
                                <a:rPr lang="en-US" altLang="ja-JP" i="1">
                                  <a:latin typeface="Cambria Math" panose="02040503050406030204" pitchFamily="18" charset="0"/>
                                </a:rPr>
                                <m:t>5</m:t>
                              </m:r>
                            </m:e>
                            <m:e>
                              <m:r>
                                <a:rPr lang="en-US" altLang="ja-JP" i="1">
                                  <a:latin typeface="Cambria Math" panose="02040503050406030204" pitchFamily="18" charset="0"/>
                                </a:rPr>
                                <m:t>−8</m:t>
                              </m:r>
                            </m:e>
                          </m:mr>
                        </m:m>
                      </m:e>
                    </m:d>
                    <m:r>
                      <a:rPr lang="en-US" altLang="ja-JP" i="1">
                        <a:latin typeface="Cambria Math" panose="02040503050406030204" pitchFamily="18" charset="0"/>
                      </a:rPr>
                      <m:t>, </m:t>
                    </m:r>
                    <m:r>
                      <a:rPr lang="en-US" altLang="ja-JP" i="1">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2</m:t>
                              </m:r>
                            </m:e>
                            <m:e>
                              <m:r>
                                <a:rPr lang="en-US" altLang="ja-JP" b="0" i="1" smtClean="0">
                                  <a:latin typeface="Cambria Math" panose="02040503050406030204" pitchFamily="18" charset="0"/>
                                </a:rPr>
                                <m:t>−5</m:t>
                              </m:r>
                            </m:e>
                          </m:mr>
                          <m:mr>
                            <m:e>
                              <m:r>
                                <a:rPr lang="en-US" altLang="ja-JP" b="0" i="1" smtClean="0">
                                  <a:latin typeface="Cambria Math" panose="02040503050406030204" pitchFamily="18" charset="0"/>
                                </a:rPr>
                                <m:t>2</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−7</m:t>
                              </m:r>
                            </m:e>
                          </m:mr>
                        </m:m>
                      </m:e>
                    </m:d>
                    <m:r>
                      <a:rPr lang="en-US" altLang="ja-JP" b="0" i="1" smtClean="0">
                        <a:latin typeface="Cambria Math" panose="02040503050406030204" pitchFamily="18" charset="0"/>
                      </a:rPr>
                      <m:t>, </m:t>
                    </m:r>
                    <m:r>
                      <a:rPr lang="en-US" altLang="ja-JP" b="1" i="1" smtClean="0">
                        <a:latin typeface="Cambria Math" panose="02040503050406030204" pitchFamily="18" charset="0"/>
                      </a:rPr>
                      <m:t>𝒙</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2</m:t>
                              </m:r>
                            </m:e>
                          </m:mr>
                          <m:mr>
                            <m:e>
                              <m:r>
                                <a:rPr lang="en-US" altLang="ja-JP" b="0" i="1" smtClean="0">
                                  <a:latin typeface="Cambria Math" panose="02040503050406030204" pitchFamily="18" charset="0"/>
                                </a:rPr>
                                <m:t>3</m:t>
                              </m:r>
                            </m:e>
                          </m:mr>
                        </m:m>
                      </m:e>
                    </m:d>
                  </m:oMath>
                </a14:m>
                <a:endParaRPr lang="en-US" altLang="ja-JP" dirty="0"/>
              </a:p>
              <a:p>
                <a:endParaRPr kumimoji="1" lang="en-US" altLang="ja-JP" dirty="0"/>
              </a:p>
              <a:p>
                <a:r>
                  <a:rPr kumimoji="1" lang="en-US" altLang="ja-JP" dirty="0"/>
                  <a:t> </a:t>
                </a:r>
                <a14:m>
                  <m:oMath xmlns:m="http://schemas.openxmlformats.org/officeDocument/2006/math">
                    <m:r>
                      <a:rPr lang="en-US" altLang="ja-JP" i="1">
                        <a:latin typeface="Cambria Math" panose="02040503050406030204" pitchFamily="18" charset="0"/>
                      </a:rPr>
                      <m:t>𝐴</m:t>
                    </m:r>
                    <m:r>
                      <a:rPr lang="en-US" altLang="ja-JP" b="1" i="1" smtClean="0">
                        <a:latin typeface="Cambria Math" panose="02040503050406030204" pitchFamily="18" charset="0"/>
                      </a:rPr>
                      <m:t>𝒙</m:t>
                    </m:r>
                    <m:r>
                      <a:rPr lang="en-US" altLang="ja-JP" i="1">
                        <a:latin typeface="Cambria Math" panose="02040503050406030204" pitchFamily="18" charset="0"/>
                      </a:rPr>
                      <m:t>=</m:t>
                    </m:r>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4</m:t>
                              </m:r>
                            </m:e>
                            <m:e>
                              <m:r>
                                <a:rPr lang="en-US" altLang="ja-JP" i="1">
                                  <a:latin typeface="Cambria Math" panose="02040503050406030204" pitchFamily="18" charset="0"/>
                                </a:rPr>
                                <m:t>−7</m:t>
                              </m:r>
                            </m:e>
                            <m:e>
                              <m:r>
                                <a:rPr lang="en-US" altLang="ja-JP" i="1">
                                  <a:latin typeface="Cambria Math" panose="02040503050406030204" pitchFamily="18" charset="0"/>
                                </a:rPr>
                                <m:t>4</m:t>
                              </m:r>
                            </m:e>
                          </m:mr>
                          <m:mr>
                            <m:e>
                              <m:r>
                                <a:rPr lang="en-US" altLang="ja-JP" i="1">
                                  <a:latin typeface="Cambria Math" panose="02040503050406030204" pitchFamily="18" charset="0"/>
                                </a:rPr>
                                <m:t>1</m:t>
                              </m:r>
                            </m:e>
                            <m:e>
                              <m:r>
                                <a:rPr lang="en-US" altLang="ja-JP" i="1">
                                  <a:latin typeface="Cambria Math" panose="02040503050406030204" pitchFamily="18" charset="0"/>
                                </a:rPr>
                                <m:t>1</m:t>
                              </m:r>
                            </m:e>
                            <m:e>
                              <m:r>
                                <a:rPr lang="en-US" altLang="ja-JP" i="1">
                                  <a:latin typeface="Cambria Math" panose="02040503050406030204" pitchFamily="18" charset="0"/>
                                </a:rPr>
                                <m:t>−1</m:t>
                              </m:r>
                            </m:e>
                          </m:mr>
                          <m:mr>
                            <m:e>
                              <m:r>
                                <a:rPr lang="en-US" altLang="ja-JP" i="1">
                                  <a:latin typeface="Cambria Math" panose="02040503050406030204" pitchFamily="18" charset="0"/>
                                </a:rPr>
                                <m:t>2</m:t>
                              </m:r>
                            </m:e>
                            <m:e>
                              <m:r>
                                <a:rPr lang="en-US" altLang="ja-JP" i="1">
                                  <a:latin typeface="Cambria Math" panose="02040503050406030204" pitchFamily="18" charset="0"/>
                                </a:rPr>
                                <m:t>5</m:t>
                              </m:r>
                            </m:e>
                            <m:e>
                              <m:r>
                                <a:rPr lang="en-US" altLang="ja-JP" i="1">
                                  <a:latin typeface="Cambria Math" panose="02040503050406030204" pitchFamily="18" charset="0"/>
                                </a:rPr>
                                <m:t>−8</m:t>
                              </m:r>
                            </m:e>
                          </m:mr>
                        </m:m>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e>
                          </m:mr>
                          <m:mr>
                            <m:e>
                              <m:r>
                                <a:rPr lang="en-US" altLang="ja-JP" i="1">
                                  <a:latin typeface="Cambria Math" panose="02040503050406030204" pitchFamily="18" charset="0"/>
                                </a:rPr>
                                <m:t>2</m:t>
                              </m:r>
                            </m:e>
                          </m:mr>
                          <m:mr>
                            <m:e>
                              <m:r>
                                <a:rPr lang="en-US" altLang="ja-JP" i="1">
                                  <a:latin typeface="Cambria Math" panose="02040503050406030204" pitchFamily="18" charset="0"/>
                                </a:rPr>
                                <m:t>3</m:t>
                              </m:r>
                            </m:e>
                          </m:mr>
                        </m:m>
                      </m:e>
                    </m:d>
                  </m:oMath>
                </a14:m>
                <a:r>
                  <a:rPr kumimoji="1" lang="en-US" altLang="ja-JP" dirty="0"/>
                  <a:t>=</a:t>
                </a:r>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4</m:t>
                              </m:r>
                              <m:r>
                                <a:rPr lang="en-US" altLang="ja-JP" b="0" i="1" smtClean="0">
                                  <a:latin typeface="Cambria Math" panose="02040503050406030204" pitchFamily="18" charset="0"/>
                                  <a:ea typeface="Cambria Math" panose="02040503050406030204" pitchFamily="18" charset="0"/>
                                </a:rPr>
                                <m:t>×1+</m:t>
                              </m:r>
                              <m:d>
                                <m:dPr>
                                  <m:ctrlPr>
                                    <a:rPr lang="en-US" altLang="ja-JP" b="0" i="1" smtClean="0">
                                      <a:latin typeface="Cambria Math" panose="02040503050406030204" pitchFamily="18" charset="0"/>
                                      <a:ea typeface="Cambria Math" panose="02040503050406030204" pitchFamily="18" charset="0"/>
                                    </a:rPr>
                                  </m:ctrlPr>
                                </m:dPr>
                                <m:e>
                                  <m:r>
                                    <m:rPr>
                                      <m:brk m:alnAt="7"/>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7</m:t>
                                  </m:r>
                                </m:e>
                              </m:d>
                              <m:r>
                                <m:rPr>
                                  <m:brk m:alnAt="7"/>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2+4×3</m:t>
                              </m:r>
                            </m:e>
                          </m:mr>
                          <m:mr>
                            <m:e>
                              <m:r>
                                <a:rPr lang="en-US" altLang="ja-JP" b="0" i="1" smtClean="0">
                                  <a:latin typeface="Cambria Math" panose="02040503050406030204" pitchFamily="18" charset="0"/>
                                </a:rPr>
                                <m:t>1</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×2+(−1)×3</m:t>
                              </m:r>
                            </m:e>
                          </m:mr>
                          <m:mr>
                            <m:e>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×1+5×2+(−8)×3</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2</m:t>
                              </m:r>
                            </m:e>
                          </m:mr>
                          <m:mr>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−12</m:t>
                              </m:r>
                            </m:e>
                          </m:mr>
                        </m:m>
                      </m:e>
                    </m:d>
                  </m:oMath>
                </a14:m>
                <a:endParaRPr kumimoji="1" lang="en-US" altLang="ja-JP" dirty="0"/>
              </a:p>
              <a:p>
                <a:endParaRPr kumimoji="1" lang="en-US" altLang="ja-JP" dirty="0"/>
              </a:p>
              <a:p>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1" i="1">
                        <a:latin typeface="Cambria Math" panose="02040503050406030204" pitchFamily="18" charset="0"/>
                      </a:rPr>
                      <m:t>𝒙</m:t>
                    </m:r>
                    <m:r>
                      <a:rPr lang="en-US" altLang="ja-JP" i="1">
                        <a:latin typeface="Cambria Math" panose="02040503050406030204" pitchFamily="18" charset="0"/>
                      </a:rPr>
                      <m:t>=</m:t>
                    </m:r>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−5</m:t>
                              </m:r>
                            </m:e>
                          </m:mr>
                          <m:mr>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−7</m:t>
                              </m:r>
                            </m:e>
                          </m:mr>
                        </m:m>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e>
                          </m:mr>
                          <m:mr>
                            <m:e>
                              <m:r>
                                <a:rPr lang="en-US" altLang="ja-JP" i="1">
                                  <a:latin typeface="Cambria Math" panose="02040503050406030204" pitchFamily="18" charset="0"/>
                                </a:rPr>
                                <m:t>2</m:t>
                              </m:r>
                            </m:e>
                          </m:mr>
                          <m:mr>
                            <m:e>
                              <m:r>
                                <a:rPr lang="en-US" altLang="ja-JP" i="1">
                                  <a:latin typeface="Cambria Math" panose="02040503050406030204" pitchFamily="18" charset="0"/>
                                </a:rPr>
                                <m:t>3</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×1+2×2+(−5)×3</m:t>
                              </m:r>
                            </m:e>
                          </m:mr>
                          <m:mr>
                            <m:e>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×1+3×2+(−7)×3</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10</m:t>
                              </m:r>
                            </m:e>
                          </m:mr>
                          <m:mr>
                            <m:e>
                              <m:r>
                                <a:rPr lang="en-US" altLang="ja-JP" b="0" i="1" smtClean="0">
                                  <a:latin typeface="Cambria Math" panose="02040503050406030204" pitchFamily="18" charset="0"/>
                                </a:rPr>
                                <m:t>−13</m:t>
                              </m:r>
                            </m:e>
                          </m:mr>
                        </m:m>
                      </m:e>
                    </m:d>
                  </m:oMath>
                </a14:m>
                <a:endParaRPr lang="en-US" altLang="ja-JP" b="0" dirty="0"/>
              </a:p>
              <a:p>
                <a:endParaRPr kumimoji="1" lang="en-US" altLang="ja-JP" dirty="0"/>
              </a:p>
              <a:p>
                <a:r>
                  <a:rPr lang="en" altLang="ja-JP" dirty="0"/>
                  <a:t>The product of a matrix and a vector uses </a:t>
                </a:r>
                <a:r>
                  <a:rPr lang="en" altLang="ja-JP" dirty="0" err="1"/>
                  <a:t>numpy.dot</a:t>
                </a:r>
                <a:r>
                  <a:rPr lang="en" altLang="ja-JP" dirty="0"/>
                  <a:t>(</a:t>
                </a:r>
                <a:r>
                  <a:rPr lang="en" altLang="ja-JP" dirty="0" err="1"/>
                  <a:t>A,b</a:t>
                </a:r>
                <a:r>
                  <a:rPr lang="en" altLang="ja-JP" dirty="0"/>
                  <a:t>) in Python</a:t>
                </a:r>
                <a:endParaRPr kumimoji="1" lang="ja-JP" altLang="en-US"/>
              </a:p>
            </p:txBody>
          </p:sp>
        </mc:Choice>
        <mc:Fallback xmlns="">
          <p:sp>
            <p:nvSpPr>
              <p:cNvPr id="3" name="コンテンツ プレースホルダー 2">
                <a:extLst>
                  <a:ext uri="{FF2B5EF4-FFF2-40B4-BE49-F238E27FC236}">
                    <a16:creationId xmlns:a16="http://schemas.microsoft.com/office/drawing/2014/main" id="{4E9CB3B2-0CEB-094A-9FFF-D1FC7E6C100A}"/>
                  </a:ext>
                </a:extLst>
              </p:cNvPr>
              <p:cNvSpPr>
                <a:spLocks noGrp="1" noRot="1" noChangeAspect="1" noMove="1" noResize="1" noEditPoints="1" noAdjustHandles="1" noChangeArrowheads="1" noChangeShapeType="1" noTextEdit="1"/>
              </p:cNvSpPr>
              <p:nvPr>
                <p:ph idx="1"/>
              </p:nvPr>
            </p:nvSpPr>
            <p:spPr>
              <a:blipFill>
                <a:blip r:embed="rId2"/>
                <a:stretch>
                  <a:fillRect l="-844" t="-581" b="-14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01402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8E450-F8F9-AB4D-9A9C-7F84459312AB}"/>
              </a:ext>
            </a:extLst>
          </p:cNvPr>
          <p:cNvSpPr>
            <a:spLocks noGrp="1"/>
          </p:cNvSpPr>
          <p:nvPr>
            <p:ph type="title"/>
          </p:nvPr>
        </p:nvSpPr>
        <p:spPr/>
        <p:txBody>
          <a:bodyPr/>
          <a:lstStyle/>
          <a:p>
            <a:r>
              <a:rPr kumimoji="1" lang="en" altLang="ja-JP" dirty="0"/>
              <a:t>Matrix and matrix product</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AD2E5D5-98E8-664E-BD9F-E8B847C414E3}"/>
                  </a:ext>
                </a:extLst>
              </p:cNvPr>
              <p:cNvSpPr>
                <a:spLocks noGrp="1"/>
              </p:cNvSpPr>
              <p:nvPr>
                <p:ph idx="1"/>
              </p:nvPr>
            </p:nvSpPr>
            <p:spPr/>
            <p:txBody>
              <a:bodyPr>
                <a:normAutofit fontScale="70000" lnSpcReduction="20000"/>
              </a:bodyPr>
              <a:lstStyle/>
              <a:p>
                <a:r>
                  <a:rPr lang="en" altLang="ja-JP" dirty="0"/>
                  <a:t>Note) Only 𝑙×𝑚 matrix 𝐴 and 𝑚×𝑛 matrix 𝐵 are defined</a:t>
                </a:r>
              </a:p>
              <a:p>
                <a:pPr lvl="1"/>
                <a:r>
                  <a:rPr lang="en" altLang="ja-JP" dirty="0"/>
                  <a:t>That is, the number of columns in matrix 𝐴 and the number of rows in matrix 𝐵 must be the same</a:t>
                </a:r>
              </a:p>
              <a:p>
                <a:pPr lvl="1"/>
                <a:endParaRPr lang="en-US" altLang="ja-JP" dirty="0"/>
              </a:p>
              <a:p>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b="0" i="1" smtClean="0">
                                      <a:latin typeface="Cambria Math" panose="02040503050406030204" pitchFamily="18" charset="0"/>
                                    </a:rPr>
                                    <m:t>𝑚</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i="1">
                                      <a:latin typeface="Cambria Math" panose="02040503050406030204" pitchFamily="18" charset="0"/>
                                    </a:rPr>
                                    <m:t>2</m:t>
                                  </m:r>
                                  <m:r>
                                    <a:rPr lang="en-US" altLang="ja-JP" b="0" i="1" smtClean="0">
                                      <a:latin typeface="Cambria Math" panose="02040503050406030204" pitchFamily="18" charset="0"/>
                                    </a:rPr>
                                    <m:t>𝑚</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𝑙𝑚</m:t>
                                  </m:r>
                                </m:sub>
                              </m:sSub>
                            </m:e>
                          </m:mr>
                        </m:m>
                      </m:e>
                    </m:d>
                  </m:oMath>
                </a14:m>
                <a:r>
                  <a:rPr lang="en-US" altLang="ja-JP" dirty="0"/>
                  <a:t>, </a:t>
                </a:r>
                <a14:m>
                  <m:oMath xmlns:m="http://schemas.openxmlformats.org/officeDocument/2006/math">
                    <m:r>
                      <a:rPr lang="en-US" altLang="ja-JP" i="1">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i="1">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𝑛</m:t>
                                  </m:r>
                                </m:sub>
                              </m:sSub>
                            </m:e>
                          </m:mr>
                        </m:m>
                      </m:e>
                    </m:d>
                  </m:oMath>
                </a14:m>
                <a:endParaRPr lang="en-US" altLang="ja-JP" dirty="0"/>
              </a:p>
              <a:p>
                <a:r>
                  <a:rPr kumimoji="1" lang="en-US" altLang="ja-JP" dirty="0"/>
                  <a:t> </a:t>
                </a:r>
                <a:endParaRPr lang="en-US" altLang="ja-JP" i="1" dirty="0">
                  <a:latin typeface="Cambria Math" panose="02040503050406030204" pitchFamily="18" charset="0"/>
                </a:endParaRPr>
              </a:p>
              <a:p>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1</m:t>
                                  </m:r>
                                  <m:r>
                                    <a:rPr lang="en-US" altLang="ja-JP" b="0" i="1" smtClean="0">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2</m:t>
                                  </m:r>
                                  <m:r>
                                    <a:rPr lang="en-US" altLang="ja-JP" b="0" i="1" smtClean="0">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𝑙</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𝑙</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𝑙</m:t>
                                  </m:r>
                                  <m:r>
                                    <a:rPr lang="en-US" altLang="ja-JP" b="0" i="1" smtClean="0">
                                      <a:latin typeface="Cambria Math" panose="02040503050406030204" pitchFamily="18" charset="0"/>
                                    </a:rPr>
                                    <m:t>𝑛</m:t>
                                  </m:r>
                                </m:sub>
                              </m:sSub>
                            </m:e>
                          </m:mr>
                        </m:m>
                      </m:e>
                    </m:d>
                    <m:r>
                      <a:rPr lang="en-US" altLang="ja-JP" b="0" i="0" smtClean="0">
                        <a:latin typeface="Cambria Math" panose="02040503050406030204" pitchFamily="18" charset="0"/>
                      </a:rPr>
                      <m:t>, </m:t>
                    </m:r>
                  </m:oMath>
                </a14:m>
                <a:br>
                  <a:rPr lang="en-US" altLang="ja-JP" b="0" i="0" dirty="0">
                    <a:latin typeface="Cambria Math" panose="02040503050406030204" pitchFamily="18" charset="0"/>
                  </a:rPr>
                </a:br>
                <a:endParaRPr lang="en-US" altLang="ja-JP" b="0" i="0" dirty="0">
                  <a:latin typeface="Cambria Math" panose="02040503050406030204" pitchFamily="18" charset="0"/>
                </a:endParaRPr>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𝑖𝑘</m:t>
                            </m:r>
                          </m:sub>
                        </m:sSub>
                      </m:e>
                    </m:nary>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𝑘𝑗</m:t>
                        </m:r>
                      </m:sub>
                    </m:sSub>
                  </m:oMath>
                </a14:m>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𝑖</m:t>
                        </m:r>
                        <m:r>
                          <a:rPr lang="en-US" altLang="ja-JP" b="0" i="1" smtClean="0">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1</m:t>
                        </m:r>
                        <m:r>
                          <a:rPr lang="en-US" altLang="ja-JP" i="1">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𝑖</m:t>
                        </m:r>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𝑖</m:t>
                        </m:r>
                        <m:r>
                          <a:rPr lang="en-US" altLang="ja-JP" b="0" i="1" smtClean="0">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𝑗</m:t>
                        </m:r>
                      </m:sub>
                    </m:sSub>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3AD2E5D5-98E8-664E-BD9F-E8B847C414E3}"/>
                  </a:ext>
                </a:extLst>
              </p:cNvPr>
              <p:cNvSpPr>
                <a:spLocks noGrp="1" noRot="1" noChangeAspect="1" noMove="1" noResize="1" noEditPoints="1" noAdjustHandles="1" noChangeArrowheads="1" noChangeShapeType="1" noTextEdit="1"/>
              </p:cNvSpPr>
              <p:nvPr>
                <p:ph idx="1"/>
              </p:nvPr>
            </p:nvSpPr>
            <p:spPr>
              <a:blipFill>
                <a:blip r:embed="rId2"/>
                <a:stretch>
                  <a:fillRect l="-603" t="-2616" b="-95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90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6A6D9-0256-8F70-679B-9AE4F8A163A0}"/>
              </a:ext>
            </a:extLst>
          </p:cNvPr>
          <p:cNvSpPr>
            <a:spLocks noGrp="1"/>
          </p:cNvSpPr>
          <p:nvPr>
            <p:ph type="title"/>
          </p:nvPr>
        </p:nvSpPr>
        <p:spPr/>
        <p:txBody>
          <a:bodyPr/>
          <a:lstStyle/>
          <a:p>
            <a:r>
              <a:rPr kumimoji="1" lang="en-US" altLang="ja-JP" dirty="0"/>
              <a:t>Definition of Space</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52D45BC-FED3-D22A-CA54-3E0EB5E2AF8B}"/>
                  </a:ext>
                </a:extLst>
              </p:cNvPr>
              <p:cNvSpPr>
                <a:spLocks noGrp="1"/>
              </p:cNvSpPr>
              <p:nvPr>
                <p:ph idx="1"/>
              </p:nvPr>
            </p:nvSpPr>
            <p:spPr/>
            <p:txBody>
              <a:bodyPr/>
              <a:lstStyle/>
              <a:p>
                <a:r>
                  <a:rPr lang="en" altLang="ja-JP" b="0" i="0" dirty="0">
                    <a:solidFill>
                      <a:srgbClr val="202122"/>
                    </a:solidFill>
                    <a:effectLst/>
                    <a:latin typeface="+mn-ea"/>
                  </a:rPr>
                  <a:t>A set </a:t>
                </a:r>
                <a14:m>
                  <m:oMath xmlns:m="http://schemas.openxmlformats.org/officeDocument/2006/math">
                    <m:r>
                      <a:rPr lang="en" altLang="ja-JP" b="0" i="1" dirty="0" smtClean="0">
                        <a:solidFill>
                          <a:srgbClr val="202122"/>
                        </a:solidFill>
                        <a:effectLst/>
                        <a:latin typeface="Cambria Math" panose="02040503050406030204" pitchFamily="18" charset="0"/>
                      </a:rPr>
                      <m:t>𝑆</m:t>
                    </m:r>
                  </m:oMath>
                </a14:m>
                <a:r>
                  <a:rPr lang="en" altLang="ja-JP" b="0" i="0" dirty="0">
                    <a:solidFill>
                      <a:srgbClr val="202122"/>
                    </a:solidFill>
                    <a:effectLst/>
                    <a:latin typeface="+mn-ea"/>
                  </a:rPr>
                  <a:t> of elements </a:t>
                </a:r>
                <a14:m>
                  <m:oMath xmlns:m="http://schemas.openxmlformats.org/officeDocument/2006/math">
                    <m:sSub>
                      <m:sSubPr>
                        <m:ctrlPr>
                          <a:rPr lang="en" altLang="ja-JP" b="0" i="1" dirty="0" smtClean="0">
                            <a:solidFill>
                              <a:srgbClr val="202122"/>
                            </a:solidFill>
                            <a:effectLst/>
                            <a:latin typeface="Cambria Math" panose="02040503050406030204" pitchFamily="18" charset="0"/>
                          </a:rPr>
                        </m:ctrlPr>
                      </m:sSubPr>
                      <m:e>
                        <m:r>
                          <a:rPr lang="en" altLang="ja-JP" b="0" i="1" dirty="0" smtClean="0">
                            <a:solidFill>
                              <a:srgbClr val="202122"/>
                            </a:solidFill>
                            <a:effectLst/>
                            <a:latin typeface="Cambria Math" panose="02040503050406030204" pitchFamily="18" charset="0"/>
                          </a:rPr>
                          <m:t>𝑥</m:t>
                        </m:r>
                      </m:e>
                      <m:sub>
                        <m:r>
                          <a:rPr lang="en-US" altLang="ja-JP" b="0" i="1" dirty="0" smtClean="0">
                            <a:solidFill>
                              <a:srgbClr val="202122"/>
                            </a:solidFill>
                            <a:effectLst/>
                            <a:latin typeface="Cambria Math" panose="02040503050406030204" pitchFamily="18" charset="0"/>
                          </a:rPr>
                          <m:t>𝑖</m:t>
                        </m:r>
                      </m:sub>
                    </m:sSub>
                  </m:oMath>
                </a14:m>
                <a:r>
                  <a:rPr lang="en" altLang="ja-JP" b="0" i="0" dirty="0">
                    <a:solidFill>
                      <a:srgbClr val="202122"/>
                    </a:solidFill>
                    <a:effectLst/>
                    <a:latin typeface="+mn-ea"/>
                  </a:rPr>
                  <a:t> with a common mathematical structure</a:t>
                </a:r>
              </a:p>
              <a:p>
                <a:pPr lvl="1"/>
                <a14:m>
                  <m:oMath xmlns:m="http://schemas.openxmlformats.org/officeDocument/2006/math">
                    <m:r>
                      <a:rPr kumimoji="1" lang="en-US" altLang="ja-JP" b="0" i="1" smtClean="0">
                        <a:solidFill>
                          <a:srgbClr val="202122"/>
                        </a:solidFill>
                        <a:latin typeface="Cambria Math" panose="02040503050406030204" pitchFamily="18" charset="0"/>
                      </a:rPr>
                      <m:t>𝑆</m:t>
                    </m:r>
                    <m:r>
                      <a:rPr kumimoji="1" lang="en-US" altLang="ja-JP" b="0" i="1" smtClean="0">
                        <a:solidFill>
                          <a:srgbClr val="202122"/>
                        </a:solidFill>
                        <a:latin typeface="Cambria Math" panose="02040503050406030204" pitchFamily="18" charset="0"/>
                      </a:rPr>
                      <m:t>∈</m:t>
                    </m:r>
                  </m:oMath>
                </a14:m>
                <a:r>
                  <a:rPr lang="en" altLang="ja-JP" sz="2000" dirty="0">
                    <a:solidFill>
                      <a:srgbClr val="202122"/>
                    </a:solidFill>
                    <a:latin typeface="+mn-ea"/>
                  </a:rPr>
                  <a:t> </a:t>
                </a:r>
                <a14:m>
                  <m:oMath xmlns:m="http://schemas.openxmlformats.org/officeDocument/2006/math">
                    <m:sSub>
                      <m:sSubPr>
                        <m:ctrlPr>
                          <a:rPr lang="en" altLang="ja-JP" sz="2000" i="1" dirty="0">
                            <a:solidFill>
                              <a:srgbClr val="202122"/>
                            </a:solidFill>
                            <a:latin typeface="Cambria Math" panose="02040503050406030204" pitchFamily="18" charset="0"/>
                          </a:rPr>
                        </m:ctrlPr>
                      </m:sSubPr>
                      <m:e>
                        <m:r>
                          <a:rPr lang="en" altLang="ja-JP" sz="2000" i="1" dirty="0">
                            <a:solidFill>
                              <a:srgbClr val="202122"/>
                            </a:solidFill>
                            <a:latin typeface="Cambria Math" panose="02040503050406030204" pitchFamily="18" charset="0"/>
                          </a:rPr>
                          <m:t>𝑥</m:t>
                        </m:r>
                      </m:e>
                      <m:sub>
                        <m:r>
                          <a:rPr lang="en-US" altLang="ja-JP" sz="2000" i="1" dirty="0">
                            <a:solidFill>
                              <a:srgbClr val="202122"/>
                            </a:solidFill>
                            <a:latin typeface="Cambria Math" panose="02040503050406030204" pitchFamily="18" charset="0"/>
                          </a:rPr>
                          <m:t>𝑖</m:t>
                        </m:r>
                      </m:sub>
                    </m:sSub>
                  </m:oMath>
                </a14:m>
                <a:r>
                  <a:rPr lang="en" altLang="ja-JP" sz="2000" dirty="0">
                    <a:solidFill>
                      <a:srgbClr val="202122"/>
                    </a:solidFill>
                    <a:latin typeface="+mn-ea"/>
                  </a:rPr>
                  <a:t> </a:t>
                </a:r>
                <a:endParaRPr kumimoji="1" lang="en" altLang="ja-JP" dirty="0">
                  <a:solidFill>
                    <a:srgbClr val="202122"/>
                  </a:solidFill>
                  <a:latin typeface="+mn-ea"/>
                </a:endParaRPr>
              </a:p>
              <a:p>
                <a:pPr lvl="1"/>
                <a:endParaRPr lang="en" altLang="ja-JP" dirty="0">
                  <a:solidFill>
                    <a:srgbClr val="202122"/>
                  </a:solidFill>
                  <a:latin typeface="+mn-ea"/>
                </a:endParaRPr>
              </a:p>
              <a:p>
                <a:pPr lvl="1"/>
                <a:r>
                  <a:rPr lang="en" altLang="ja-JP" dirty="0">
                    <a:solidFill>
                      <a:srgbClr val="202122"/>
                    </a:solidFill>
                    <a:latin typeface="+mn-ea"/>
                  </a:rPr>
                  <a:t>Set</a:t>
                </a:r>
              </a:p>
              <a:p>
                <a:pPr lvl="2"/>
                <a:r>
                  <a:rPr kumimoji="1" lang="en" altLang="ja-JP" dirty="0">
                    <a:solidFill>
                      <a:srgbClr val="202122"/>
                    </a:solidFill>
                    <a:latin typeface="+mn-ea"/>
                  </a:rPr>
                  <a:t>A collection of all objects that meet the given conditions</a:t>
                </a:r>
              </a:p>
              <a:p>
                <a:pPr lvl="1"/>
                <a:r>
                  <a:rPr lang="en" altLang="ja-JP" dirty="0">
                    <a:solidFill>
                      <a:srgbClr val="202122"/>
                    </a:solidFill>
                    <a:latin typeface="+mn-ea"/>
                  </a:rPr>
                  <a:t>Element</a:t>
                </a:r>
              </a:p>
              <a:p>
                <a:pPr lvl="2"/>
                <a:r>
                  <a:rPr kumimoji="1" lang="en" altLang="ja-JP" dirty="0">
                    <a:latin typeface="+mn-ea"/>
                  </a:rPr>
                  <a:t>The individual mathematical objects that make up a set.</a:t>
                </a:r>
                <a:endParaRPr kumimoji="1" lang="ja-JP" altLang="en-US">
                  <a:latin typeface="+mn-ea"/>
                </a:endParaRPr>
              </a:p>
            </p:txBody>
          </p:sp>
        </mc:Choice>
        <mc:Fallback xmlns="">
          <p:sp>
            <p:nvSpPr>
              <p:cNvPr id="3" name="コンテンツ プレースホルダー 2">
                <a:extLst>
                  <a:ext uri="{FF2B5EF4-FFF2-40B4-BE49-F238E27FC236}">
                    <a16:creationId xmlns:a16="http://schemas.microsoft.com/office/drawing/2014/main" id="{E52D45BC-FED3-D22A-CA54-3E0EB5E2AF8B}"/>
                  </a:ext>
                </a:extLst>
              </p:cNvPr>
              <p:cNvSpPr>
                <a:spLocks noGrp="1" noRot="1" noChangeAspect="1" noMove="1" noResize="1" noEditPoints="1" noAdjustHandles="1" noChangeArrowheads="1" noChangeShapeType="1" noTextEdit="1"/>
              </p:cNvSpPr>
              <p:nvPr>
                <p:ph idx="1"/>
              </p:nvPr>
            </p:nvSpPr>
            <p:spPr>
              <a:blipFill>
                <a:blip r:embed="rId2"/>
                <a:stretch>
                  <a:fillRect l="-1086" t="-2326" r="-10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88960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03433-4993-2840-B1D9-1E9D141F74DE}"/>
              </a:ext>
            </a:extLst>
          </p:cNvPr>
          <p:cNvSpPr>
            <a:spLocks noGrp="1"/>
          </p:cNvSpPr>
          <p:nvPr>
            <p:ph type="title"/>
          </p:nvPr>
        </p:nvSpPr>
        <p:spPr/>
        <p:txBody>
          <a:bodyPr/>
          <a:lstStyle/>
          <a:p>
            <a:r>
              <a:rPr kumimoji="1" lang="en-US" altLang="ja-JP" dirty="0"/>
              <a:t>Let's do the calculations in Python.</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C766171-AB33-A44B-993F-69DDE6FC5663}"/>
                  </a:ext>
                </a:extLst>
              </p:cNvPr>
              <p:cNvSpPr>
                <a:spLocks noGrp="1"/>
              </p:cNvSpPr>
              <p:nvPr>
                <p:ph idx="1"/>
              </p:nvPr>
            </p:nvSpPr>
            <p:spPr/>
            <p:txBody>
              <a:bodyPr>
                <a:normAutofit fontScale="92500" lnSpcReduction="10000"/>
              </a:bodyPr>
              <a:lstStyle/>
              <a:p>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rPr>
                            </m:ctrlPr>
                          </m:mPr>
                          <m:mr>
                            <m:e>
                              <m:r>
                                <m:rPr>
                                  <m:brk m:alnAt="7"/>
                                </m:rPr>
                                <a:rPr kumimoji="1" lang="en-US" altLang="ja-JP" sz="2400" b="0" i="1" smtClean="0">
                                  <a:latin typeface="Cambria Math" panose="02040503050406030204" pitchFamily="18" charset="0"/>
                                </a:rPr>
                                <m:t>2</m:t>
                              </m:r>
                            </m:e>
                            <m:e>
                              <m:r>
                                <a:rPr kumimoji="1" lang="en-US" altLang="ja-JP" sz="2400" b="0" i="1" smtClean="0">
                                  <a:latin typeface="Cambria Math" panose="02040503050406030204" pitchFamily="18" charset="0"/>
                                </a:rPr>
                                <m:t>1</m:t>
                              </m:r>
                            </m:e>
                          </m:mr>
                          <m:mr>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3</m:t>
                              </m:r>
                            </m:e>
                          </m:mr>
                          <m:mr>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−1</m:t>
                              </m:r>
                            </m:e>
                          </m:mr>
                        </m:m>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m>
                          <m:mPr>
                            <m:mcs>
                              <m:mc>
                                <m:mcPr>
                                  <m:count m:val="3"/>
                                  <m:mcJc m:val="center"/>
                                </m:mcPr>
                              </m:mc>
                            </m:mcs>
                            <m:ctrlPr>
                              <a:rPr kumimoji="1" lang="en-US" altLang="ja-JP" sz="2400" b="0" i="1" smtClean="0">
                                <a:latin typeface="Cambria Math" panose="02040503050406030204" pitchFamily="18" charset="0"/>
                              </a:rPr>
                            </m:ctrlPr>
                          </m:mPr>
                          <m:mr>
                            <m:e>
                              <m:r>
                                <m:rPr>
                                  <m:brk m:alnAt="7"/>
                                </m:rP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2</m:t>
                              </m:r>
                            </m:e>
                          </m:mr>
                          <m:mr>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2</m:t>
                              </m:r>
                            </m:e>
                            <m:e>
                              <m:r>
                                <a:rPr kumimoji="1" lang="en-US" altLang="ja-JP" sz="2400" b="0" i="1" smtClean="0">
                                  <a:latin typeface="Cambria Math" panose="02040503050406030204" pitchFamily="18" charset="0"/>
                                </a:rPr>
                                <m:t>3</m:t>
                              </m:r>
                            </m:e>
                          </m:mr>
                        </m:m>
                      </m:e>
                    </m:d>
                  </m:oMath>
                </a14:m>
                <a:endParaRPr lang="en-US" altLang="ja-JP" sz="2400" dirty="0"/>
              </a:p>
              <a:p>
                <a:endParaRPr kumimoji="1" lang="en-US" altLang="ja-JP" sz="2400" dirty="0"/>
              </a:p>
              <a:p>
                <a14:m>
                  <m:oMath xmlns:m="http://schemas.openxmlformats.org/officeDocument/2006/math">
                    <m:r>
                      <a:rPr lang="en-US" altLang="ja-JP" sz="2400" i="1">
                        <a:latin typeface="Cambria Math" panose="02040503050406030204" pitchFamily="18" charset="0"/>
                      </a:rPr>
                      <m:t>𝐴</m:t>
                    </m:r>
                    <m:r>
                      <a:rPr lang="en-US" altLang="ja-JP" sz="2400" b="0" i="1" smtClean="0">
                        <a:latin typeface="Cambria Math" panose="02040503050406030204" pitchFamily="18" charset="0"/>
                      </a:rPr>
                      <m:t>𝐵</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2</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3</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−1</m:t>
                              </m:r>
                            </m:e>
                          </m:mr>
                        </m:m>
                      </m:e>
                    </m:d>
                  </m:oMath>
                </a14:m>
                <a:r>
                  <a:rPr lang="en-US" altLang="ja-JP" sz="2400" dirty="0"/>
                  <a:t> </a:t>
                </a:r>
                <a14:m>
                  <m:oMath xmlns:m="http://schemas.openxmlformats.org/officeDocument/2006/math">
                    <m:d>
                      <m:dPr>
                        <m:begChr m:val="["/>
                        <m:endChr m:val="]"/>
                        <m:ctrlPr>
                          <a:rPr lang="en-US" altLang="ja-JP" sz="2400"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e>
                            <m:e>
                              <m:r>
                                <a:rPr lang="en-US" altLang="ja-JP" sz="2400" i="1">
                                  <a:latin typeface="Cambria Math" panose="02040503050406030204" pitchFamily="18" charset="0"/>
                                </a:rPr>
                                <m:t>−1</m:t>
                              </m:r>
                            </m:e>
                            <m:e>
                              <m:r>
                                <a:rPr lang="en-US" altLang="ja-JP" sz="2400" i="1">
                                  <a:latin typeface="Cambria Math" panose="02040503050406030204" pitchFamily="18" charset="0"/>
                                </a:rPr>
                                <m:t>2</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2</m:t>
                              </m:r>
                            </m:e>
                            <m:e>
                              <m:r>
                                <a:rPr lang="en-US" altLang="ja-JP" sz="2400" i="1">
                                  <a:latin typeface="Cambria Math" panose="02040503050406030204" pitchFamily="18" charset="0"/>
                                </a:rPr>
                                <m:t>3</m:t>
                              </m:r>
                            </m:e>
                          </m:mr>
                        </m:m>
                      </m:e>
                    </m:d>
                  </m:oMath>
                </a14:m>
                <a:br>
                  <a:rPr lang="en-US" altLang="ja-JP" sz="2400" i="1" dirty="0">
                    <a:latin typeface="Cambria Math" panose="02040503050406030204" pitchFamily="18" charset="0"/>
                  </a:rPr>
                </a:br>
                <a:br>
                  <a:rPr lang="en-US" altLang="ja-JP" sz="2400" i="1" dirty="0">
                    <a:latin typeface="Cambria Math" panose="02040503050406030204" pitchFamily="18" charset="0"/>
                  </a:rPr>
                </a:br>
                <a14:m>
                  <m:oMath xmlns:m="http://schemas.openxmlformats.org/officeDocument/2006/math">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3"/>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2</m:t>
                              </m:r>
                              <m:r>
                                <a:rPr lang="en-US" altLang="ja-JP" sz="2400" b="0" i="1" smtClean="0">
                                  <a:latin typeface="Cambria Math" panose="02040503050406030204" pitchFamily="18" charset="0"/>
                                  <a:ea typeface="Cambria Math" panose="02040503050406030204" pitchFamily="18" charset="0"/>
                                </a:rPr>
                                <m:t>×1+1×1</m:t>
                              </m:r>
                            </m:e>
                            <m:e>
                              <m:r>
                                <a:rPr lang="en-US" altLang="ja-JP" sz="2400" b="0" i="1" smtClean="0">
                                  <a:latin typeface="Cambria Math" panose="02040503050406030204" pitchFamily="18" charset="0"/>
                                </a:rPr>
                                <m:t>2</m:t>
                              </m:r>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−1</m:t>
                                  </m:r>
                                </m:e>
                              </m:d>
                              <m:r>
                                <a:rPr lang="en-US" altLang="ja-JP" sz="2400" b="0" i="1" smtClean="0">
                                  <a:latin typeface="Cambria Math" panose="02040503050406030204" pitchFamily="18" charset="0"/>
                                  <a:ea typeface="Cambria Math" panose="02040503050406030204" pitchFamily="18" charset="0"/>
                                </a:rPr>
                                <m:t>+1×2</m:t>
                              </m:r>
                            </m:e>
                            <m:e>
                              <m:r>
                                <a:rPr lang="en-US" altLang="ja-JP" sz="2400" b="0" i="1" smtClean="0">
                                  <a:latin typeface="Cambria Math" panose="02040503050406030204" pitchFamily="18" charset="0"/>
                                </a:rPr>
                                <m:t>2</m:t>
                              </m:r>
                              <m:r>
                                <a:rPr lang="en-US" altLang="ja-JP" sz="2400" b="0" i="1" smtClean="0">
                                  <a:latin typeface="Cambria Math" panose="02040503050406030204" pitchFamily="18" charset="0"/>
                                  <a:ea typeface="Cambria Math" panose="02040503050406030204" pitchFamily="18" charset="0"/>
                                </a:rPr>
                                <m:t>×2+1×3</m:t>
                              </m:r>
                            </m:e>
                          </m:mr>
                          <m:m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×1+3×1</m:t>
                              </m:r>
                            </m:e>
                            <m:e>
                              <m:r>
                                <a:rPr lang="en-US" altLang="ja-JP" sz="2400" b="0" i="1" smtClean="0">
                                  <a:latin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−1</m:t>
                                  </m:r>
                                </m:e>
                              </m:d>
                              <m:r>
                                <a:rPr lang="en-US" altLang="ja-JP" sz="2400" b="0" i="1" smtClean="0">
                                  <a:latin typeface="Cambria Math" panose="02040503050406030204" pitchFamily="18" charset="0"/>
                                  <a:ea typeface="Cambria Math" panose="02040503050406030204" pitchFamily="18" charset="0"/>
                                </a:rPr>
                                <m:t>+3×2</m:t>
                              </m:r>
                            </m:e>
                            <m:e>
                              <m:r>
                                <a:rPr lang="en-US" altLang="ja-JP" sz="2400" b="0" i="1" smtClean="0">
                                  <a:latin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×2+3×3</m:t>
                              </m:r>
                            </m:e>
                          </m:mr>
                          <m:m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×1+(−1)×1</m:t>
                              </m:r>
                            </m:e>
                            <m:e>
                              <m:r>
                                <a:rPr lang="en-US" altLang="ja-JP" sz="2400" b="0" i="1" smtClean="0">
                                  <a:latin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−1</m:t>
                                  </m:r>
                                </m:e>
                              </m:d>
                              <m:r>
                                <a:rPr lang="en-US" altLang="ja-JP" sz="2400" b="0" i="1" smtClean="0">
                                  <a:latin typeface="Cambria Math" panose="02040503050406030204" pitchFamily="18" charset="0"/>
                                  <a:ea typeface="Cambria Math" panose="02040503050406030204" pitchFamily="18" charset="0"/>
                                </a:rPr>
                                <m:t>+(−1)×2</m:t>
                              </m:r>
                            </m:e>
                            <m:e>
                              <m:r>
                                <a:rPr lang="en-US" altLang="ja-JP" sz="2400" b="0" i="1" smtClean="0">
                                  <a:latin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×2+(−1)×3</m:t>
                              </m:r>
                            </m:e>
                          </m:mr>
                        </m:m>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3"/>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3</m:t>
                              </m:r>
                            </m:e>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7</m:t>
                              </m:r>
                            </m:e>
                          </m:mr>
                          <m:mr>
                            <m:e>
                              <m:r>
                                <a:rPr lang="en-US" altLang="ja-JP" sz="2400" b="0" i="1" smtClean="0">
                                  <a:latin typeface="Cambria Math" panose="02040503050406030204" pitchFamily="18" charset="0"/>
                                </a:rPr>
                                <m:t>4</m:t>
                              </m:r>
                            </m:e>
                            <m:e>
                              <m:r>
                                <a:rPr lang="en-US" altLang="ja-JP" sz="2400" b="0" i="1" smtClean="0">
                                  <a:latin typeface="Cambria Math" panose="02040503050406030204" pitchFamily="18" charset="0"/>
                                </a:rPr>
                                <m:t>5</m:t>
                              </m:r>
                            </m:e>
                            <m:e>
                              <m:r>
                                <a:rPr lang="en-US" altLang="ja-JP" sz="2400" b="0" i="1" smtClean="0">
                                  <a:latin typeface="Cambria Math" panose="02040503050406030204" pitchFamily="18" charset="0"/>
                                </a:rPr>
                                <m:t>11</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−3</m:t>
                              </m:r>
                            </m:e>
                            <m:e>
                              <m:r>
                                <a:rPr lang="en-US" altLang="ja-JP" sz="2400" b="0" i="1" smtClean="0">
                                  <a:latin typeface="Cambria Math" panose="02040503050406030204" pitchFamily="18" charset="0"/>
                                </a:rPr>
                                <m:t>−1</m:t>
                              </m:r>
                            </m:e>
                          </m:mr>
                        </m:m>
                      </m:e>
                    </m:d>
                  </m:oMath>
                </a14:m>
                <a:endParaRPr kumimoji="1" lang="en-US" altLang="ja-JP" sz="2400" dirty="0"/>
              </a:p>
              <a:p>
                <a:endParaRPr lang="en-US" altLang="ja-JP" sz="2400" dirty="0"/>
              </a:p>
              <a:p>
                <a:r>
                  <a:rPr lang="en" altLang="ja-JP" sz="2400" dirty="0"/>
                  <a:t>Matrix-matrix product uses </a:t>
                </a:r>
                <a:r>
                  <a:rPr lang="en" altLang="ja-JP" sz="2400" dirty="0" err="1"/>
                  <a:t>numpy.dot</a:t>
                </a:r>
                <a:r>
                  <a:rPr lang="en" altLang="ja-JP" sz="2400" dirty="0"/>
                  <a:t>(A,B) in Python</a:t>
                </a:r>
                <a:endParaRPr kumimoji="1" lang="ja-JP" altLang="en-US" sz="2400"/>
              </a:p>
            </p:txBody>
          </p:sp>
        </mc:Choice>
        <mc:Fallback xmlns="">
          <p:sp>
            <p:nvSpPr>
              <p:cNvPr id="3" name="コンテンツ プレースホルダー 2">
                <a:extLst>
                  <a:ext uri="{FF2B5EF4-FFF2-40B4-BE49-F238E27FC236}">
                    <a16:creationId xmlns:a16="http://schemas.microsoft.com/office/drawing/2014/main" id="{DC766171-AB33-A44B-993F-69DDE6FC5663}"/>
                  </a:ext>
                </a:extLst>
              </p:cNvPr>
              <p:cNvSpPr>
                <a:spLocks noGrp="1" noRot="1" noChangeAspect="1" noMove="1" noResize="1" noEditPoints="1" noAdjustHandles="1" noChangeArrowheads="1" noChangeShapeType="1" noTextEdit="1"/>
              </p:cNvSpPr>
              <p:nvPr>
                <p:ph idx="1"/>
              </p:nvPr>
            </p:nvSpPr>
            <p:spPr>
              <a:blipFill>
                <a:blip r:embed="rId2"/>
                <a:stretch>
                  <a:fillRect l="-724" t="-872"/>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32FC34F-3116-2142-BBCC-63032A4CD4F3}"/>
              </a:ext>
            </a:extLst>
          </p:cNvPr>
          <p:cNvSpPr txBox="1"/>
          <p:nvPr/>
        </p:nvSpPr>
        <p:spPr>
          <a:xfrm>
            <a:off x="727173" y="6308209"/>
            <a:ext cx="10626627" cy="369332"/>
          </a:xfrm>
          <a:prstGeom prst="rect">
            <a:avLst/>
          </a:prstGeom>
          <a:noFill/>
        </p:spPr>
        <p:txBody>
          <a:bodyPr wrap="none" rtlCol="0">
            <a:spAutoFit/>
          </a:bodyPr>
          <a:lstStyle/>
          <a:p>
            <a:r>
              <a:rPr kumimoji="1" lang="ja-JP" altLang="en-US"/>
              <a:t>馬場敬之</a:t>
            </a:r>
            <a:r>
              <a:rPr kumimoji="1" lang="en-US" altLang="ja-JP" dirty="0"/>
              <a:t>, “</a:t>
            </a:r>
            <a:r>
              <a:rPr lang="ja-JP" altLang="en-US"/>
              <a:t>スバラシク実力がつくと評判の</a:t>
            </a:r>
            <a:r>
              <a:rPr kumimoji="1" lang="ja-JP" altLang="en-US"/>
              <a:t>線形代数キャンパスゼミ</a:t>
            </a:r>
            <a:r>
              <a:rPr kumimoji="1" lang="en-US" altLang="ja-JP" dirty="0"/>
              <a:t>,” </a:t>
            </a:r>
            <a:r>
              <a:rPr kumimoji="1" lang="ja-JP" altLang="en-US"/>
              <a:t>マセマ出版社</a:t>
            </a:r>
            <a:r>
              <a:rPr kumimoji="1" lang="en-US" altLang="ja-JP" dirty="0"/>
              <a:t>, 2012. </a:t>
            </a:r>
            <a:r>
              <a:rPr kumimoji="1" lang="ja-JP" altLang="en-US"/>
              <a:t>からの問題</a:t>
            </a:r>
          </a:p>
        </p:txBody>
      </p:sp>
    </p:spTree>
    <p:extLst>
      <p:ext uri="{BB962C8B-B14F-4D97-AF65-F5344CB8AC3E}">
        <p14:creationId xmlns:p14="http://schemas.microsoft.com/office/powerpoint/2010/main" val="1017154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3911E-E2EF-A74B-90FA-10D76B33C6C6}"/>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A31F34A-53FC-5842-B862-870FDE9A7B33}"/>
                  </a:ext>
                </a:extLst>
              </p:cNvPr>
              <p:cNvSpPr>
                <a:spLocks noGrp="1"/>
              </p:cNvSpPr>
              <p:nvPr>
                <p:ph idx="1"/>
              </p:nvPr>
            </p:nvSpPr>
            <p:spPr/>
            <p:txBody>
              <a:bodyPr>
                <a:normAutofit fontScale="92500"/>
              </a:bodyPr>
              <a:lstStyle/>
              <a:p>
                <a:endParaRPr/>
              </a:p>
              <a:p>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2</m:t>
                              </m:r>
                            </m:e>
                            <m:e>
                              <m:r>
                                <a:rPr lang="en-US" altLang="ja-JP" i="1">
                                  <a:latin typeface="Cambria Math" panose="02040503050406030204" pitchFamily="18" charset="0"/>
                                </a:rPr>
                                <m:t>1</m:t>
                              </m:r>
                            </m:e>
                          </m:mr>
                          <m:mr>
                            <m:e>
                              <m:r>
                                <a:rPr lang="en-US" altLang="ja-JP" i="1">
                                  <a:latin typeface="Cambria Math" panose="02040503050406030204" pitchFamily="18" charset="0"/>
                                </a:rPr>
                                <m:t>1</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−1</m:t>
                              </m:r>
                            </m:e>
                          </m:mr>
                        </m:m>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e>
                            <m:e>
                              <m:r>
                                <a:rPr lang="en-US" altLang="ja-JP" i="1">
                                  <a:latin typeface="Cambria Math" panose="02040503050406030204" pitchFamily="18" charset="0"/>
                                </a:rPr>
                                <m:t>−1</m:t>
                              </m:r>
                            </m:e>
                            <m:e>
                              <m:r>
                                <a:rPr lang="en-US" altLang="ja-JP" i="1">
                                  <a:latin typeface="Cambria Math" panose="02040503050406030204" pitchFamily="18" charset="0"/>
                                </a:rPr>
                                <m:t>2</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
                      </m:e>
                    </m:d>
                  </m:oMath>
                </a14:m>
                <a:r>
                  <a:rPr lang="en-US" altLang="ja-JP" dirty="0"/>
                  <a:t> </a:t>
                </a:r>
                <a14:m>
                  <m:oMath xmlns:m="http://schemas.openxmlformats.org/officeDocument/2006/math">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3</m:t>
                              </m:r>
                            </m:e>
                            <m:e>
                              <m:r>
                                <a:rPr lang="en-US" altLang="ja-JP" i="1">
                                  <a:latin typeface="Cambria Math" panose="02040503050406030204" pitchFamily="18" charset="0"/>
                                </a:rPr>
                                <m:t>0</m:t>
                              </m:r>
                            </m:e>
                            <m:e>
                              <m:r>
                                <a:rPr lang="en-US" altLang="ja-JP" i="1">
                                  <a:latin typeface="Cambria Math" panose="02040503050406030204" pitchFamily="18" charset="0"/>
                                </a:rPr>
                                <m:t>7</m:t>
                              </m:r>
                            </m:e>
                          </m:mr>
                          <m:mr>
                            <m:e>
                              <m:r>
                                <a:rPr lang="en-US" altLang="ja-JP" i="1">
                                  <a:latin typeface="Cambria Math" panose="02040503050406030204" pitchFamily="18" charset="0"/>
                                </a:rPr>
                                <m:t>4</m:t>
                              </m:r>
                            </m:e>
                            <m:e>
                              <m:r>
                                <a:rPr lang="en-US" altLang="ja-JP" i="1">
                                  <a:latin typeface="Cambria Math" panose="02040503050406030204" pitchFamily="18" charset="0"/>
                                </a:rPr>
                                <m:t>5</m:t>
                              </m:r>
                            </m:e>
                            <m:e>
                              <m:r>
                                <a:rPr lang="en-US" altLang="ja-JP" i="1">
                                  <a:latin typeface="Cambria Math" panose="02040503050406030204" pitchFamily="18" charset="0"/>
                                </a:rPr>
                                <m:t>11</m:t>
                              </m:r>
                            </m:e>
                          </m:mr>
                          <m:mr>
                            <m:e>
                              <m:r>
                                <a:rPr lang="en-US" altLang="ja-JP" i="1">
                                  <a:latin typeface="Cambria Math" panose="02040503050406030204" pitchFamily="18" charset="0"/>
                                </a:rPr>
                                <m:t>0</m:t>
                              </m:r>
                            </m:e>
                            <m:e>
                              <m:r>
                                <a:rPr lang="en-US" altLang="ja-JP" i="1">
                                  <a:latin typeface="Cambria Math" panose="02040503050406030204" pitchFamily="18" charset="0"/>
                                </a:rPr>
                                <m:t>−3</m:t>
                              </m:r>
                            </m:e>
                            <m:e>
                              <m:r>
                                <a:rPr lang="en-US" altLang="ja-JP" i="1">
                                  <a:latin typeface="Cambria Math" panose="02040503050406030204" pitchFamily="18" charset="0"/>
                                </a:rPr>
                                <m:t>−1</m:t>
                              </m:r>
                            </m:e>
                          </m:mr>
                        </m:m>
                      </m:e>
                    </m:d>
                  </m:oMath>
                </a14:m>
                <a:endParaRPr lang="en-US" altLang="ja-JP" i="1" dirty="0"/>
              </a:p>
              <a:p>
                <a:endParaRPr lang="en-US" altLang="ja-JP" i="1" dirty="0"/>
              </a:p>
              <a:p>
                <a14:m>
                  <m:oMath xmlns:m="http://schemas.openxmlformats.org/officeDocument/2006/math">
                    <m:r>
                      <a:rPr lang="en-US" altLang="ja-JP" i="1">
                        <a:latin typeface="Cambria Math" panose="02040503050406030204" pitchFamily="18" charset="0"/>
                      </a:rPr>
                      <m:t>𝐵</m:t>
                    </m:r>
                    <m:r>
                      <a:rPr lang="en-US" altLang="ja-JP" b="0" i="1" smtClean="0">
                        <a:latin typeface="Cambria Math" panose="02040503050406030204" pitchFamily="18" charset="0"/>
                      </a:rPr>
                      <m:t>𝐴</m:t>
                    </m:r>
                    <m:r>
                      <a:rPr lang="en-US" altLang="ja-JP" i="1">
                        <a:latin typeface="Cambria Math" panose="02040503050406030204" pitchFamily="18" charset="0"/>
                      </a:rPr>
                      <m:t>=</m:t>
                    </m:r>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e>
                            <m:e>
                              <m:r>
                                <a:rPr lang="en-US" altLang="ja-JP" i="1">
                                  <a:latin typeface="Cambria Math" panose="02040503050406030204" pitchFamily="18" charset="0"/>
                                </a:rPr>
                                <m:t>−1</m:t>
                              </m:r>
                            </m:e>
                            <m:e>
                              <m:r>
                                <a:rPr lang="en-US" altLang="ja-JP" i="1">
                                  <a:latin typeface="Cambria Math" panose="02040503050406030204" pitchFamily="18" charset="0"/>
                                </a:rPr>
                                <m:t>2</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2</m:t>
                              </m:r>
                            </m:e>
                            <m:e>
                              <m:r>
                                <a:rPr lang="en-US" altLang="ja-JP" i="1">
                                  <a:latin typeface="Cambria Math" panose="02040503050406030204" pitchFamily="18" charset="0"/>
                                </a:rPr>
                                <m:t>1</m:t>
                              </m:r>
                            </m:e>
                          </m:mr>
                          <m:mr>
                            <m:e>
                              <m:r>
                                <a:rPr lang="en-US" altLang="ja-JP" i="1">
                                  <a:latin typeface="Cambria Math" panose="02040503050406030204" pitchFamily="18" charset="0"/>
                                </a:rPr>
                                <m:t>1</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−1</m:t>
                              </m:r>
                            </m:e>
                          </m:mr>
                        </m:m>
                      </m:e>
                    </m:d>
                  </m:oMath>
                </a14:m>
                <a:endParaRPr lang="en-US" altLang="ja-JP" i="1" dirty="0">
                  <a:latin typeface="Cambria Math" panose="02040503050406030204" pitchFamily="18" charset="0"/>
                </a:endParaRPr>
              </a:p>
              <a:p>
                <a:pPr marL="0" indent="0">
                  <a:buNone/>
                </a:pPr>
                <a:br>
                  <a:rPr lang="en-US" altLang="ja-JP"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×2+</m:t>
                                </m:r>
                                <m:d>
                                  <m:dPr>
                                    <m:ctrlPr>
                                      <a:rPr lang="en-US" altLang="ja-JP" b="0" i="1" smtClean="0">
                                        <a:latin typeface="Cambria Math" panose="02040503050406030204" pitchFamily="18" charset="0"/>
                                        <a:ea typeface="Cambria Math" panose="02040503050406030204" pitchFamily="18" charset="0"/>
                                      </a:rPr>
                                    </m:ctrlPr>
                                  </m:dPr>
                                  <m:e>
                                    <m:r>
                                      <m:rPr>
                                        <m:brk m:alnAt="7"/>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r>
                                  <m:rPr>
                                    <m:brk m:alnAt="7"/>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1+2×1</m:t>
                                </m:r>
                              </m:e>
                              <m:e>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×1+</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×3+2×(−1)</m:t>
                                </m:r>
                              </m:e>
                            </m:mr>
                            <m:mr>
                              <m:e>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×2+2×1+3×1</m:t>
                                </m:r>
                              </m:e>
                              <m:e>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×1+2×3+3×(−1)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3</m:t>
                                </m:r>
                              </m:e>
                              <m:e>
                                <m:r>
                                  <a:rPr lang="en-US" altLang="ja-JP" b="0" i="1" smtClean="0">
                                    <a:latin typeface="Cambria Math" panose="02040503050406030204" pitchFamily="18" charset="0"/>
                                  </a:rPr>
                                  <m:t>−4</m:t>
                                </m:r>
                              </m:e>
                            </m:mr>
                            <m:mr>
                              <m:e>
                                <m:r>
                                  <a:rPr lang="en-US" altLang="ja-JP" b="0" i="1" smtClean="0">
                                    <a:latin typeface="Cambria Math" panose="02040503050406030204" pitchFamily="18" charset="0"/>
                                  </a:rPr>
                                  <m:t>7</m:t>
                                </m:r>
                              </m:e>
                              <m:e>
                                <m:r>
                                  <a:rPr lang="en-US" altLang="ja-JP" b="0" i="1" smtClean="0">
                                    <a:latin typeface="Cambria Math" panose="02040503050406030204" pitchFamily="18" charset="0"/>
                                  </a:rPr>
                                  <m:t>4</m:t>
                                </m:r>
                              </m:e>
                            </m:mr>
                          </m:m>
                        </m:e>
                      </m:d>
                    </m:oMath>
                  </m:oMathPara>
                </a14:m>
                <a:endParaRPr lang="en-US" altLang="ja-JP" i="1"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FA31F34A-53FC-5842-B862-870FDE9A7B33}"/>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411738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3F36C-ADC1-7D48-86ED-68E686CF9A91}"/>
              </a:ext>
            </a:extLst>
          </p:cNvPr>
          <p:cNvSpPr>
            <a:spLocks noGrp="1"/>
          </p:cNvSpPr>
          <p:nvPr>
            <p:ph type="title"/>
          </p:nvPr>
        </p:nvSpPr>
        <p:spPr/>
        <p:txBody>
          <a:bodyPr/>
          <a:lstStyle/>
          <a:p>
            <a:r>
              <a:rPr kumimoji="1" lang="en" altLang="ja-JP" dirty="0"/>
              <a:t>Properties of matrices and matrix products</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49E177-F8A8-AC4B-994B-FB4D9C5CFDED}"/>
                  </a:ext>
                </a:extLst>
              </p:cNvPr>
              <p:cNvSpPr>
                <a:spLocks noGrp="1"/>
              </p:cNvSpPr>
              <p:nvPr>
                <p:ph idx="1"/>
              </p:nvPr>
            </p:nvSpPr>
            <p:spPr/>
            <p:txBody>
              <a:bodyPr/>
              <a:lstStyle/>
              <a:p>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𝐴𝐵</m:t>
                        </m:r>
                      </m:e>
                    </m:d>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𝐵𝐶</m:t>
                        </m:r>
                      </m:e>
                    </m:d>
                    <m:r>
                      <a:rPr lang="en-US" altLang="ja-JP" i="1">
                        <a:latin typeface="Cambria Math" panose="02040503050406030204" pitchFamily="18" charset="0"/>
                      </a:rPr>
                      <m:t>(</m:t>
                    </m:r>
                    <m:r>
                      <a:rPr lang="en-US" altLang="ja-JP" b="0" i="1" smtClean="0">
                        <a:latin typeface="Cambria Math" panose="02040503050406030204" pitchFamily="18" charset="0"/>
                      </a:rPr>
                      <m:t>𝑐</m:t>
                    </m:r>
                    <m:r>
                      <a:rPr lang="en-US" altLang="ja-JP" i="1">
                        <a:latin typeface="Cambria Math" panose="02040503050406030204" pitchFamily="18" charset="0"/>
                      </a:rPr>
                      <m:t>𝑜𝑚𝑏𝑖𝑛𝑖𝑛𝑔</m:t>
                    </m:r>
                    <m:r>
                      <a:rPr lang="en-US" altLang="ja-JP" i="1">
                        <a:latin typeface="Cambria Math" panose="02040503050406030204" pitchFamily="18" charset="0"/>
                      </a:rPr>
                      <m:t> </m:t>
                    </m:r>
                    <m:r>
                      <a:rPr lang="en-US" altLang="ja-JP" b="0" i="1" smtClean="0">
                        <a:latin typeface="Cambria Math" panose="02040503050406030204" pitchFamily="18" charset="0"/>
                      </a:rPr>
                      <m:t>𝑙</m:t>
                    </m:r>
                    <m:r>
                      <a:rPr lang="en-US" altLang="ja-JP" i="1">
                        <a:latin typeface="Cambria Math" panose="02040503050406030204" pitchFamily="18" charset="0"/>
                      </a:rPr>
                      <m:t>𝑎𝑤𝑠</m:t>
                    </m:r>
                    <m:r>
                      <a:rPr lang="en-US" altLang="ja-JP" i="1">
                        <a:latin typeface="Cambria Math" panose="02040503050406030204" pitchFamily="18" charset="0"/>
                      </a:rPr>
                      <m:t>)</m:t>
                    </m:r>
                  </m:oMath>
                </a14:m>
                <a:endParaRPr kumimoji="1" lang="en-US" altLang="ja-JP" b="0" dirty="0"/>
              </a:p>
              <a:p>
                <a14:m>
                  <m:oMath xmlns:m="http://schemas.openxmlformats.org/officeDocument/2006/math">
                    <m:r>
                      <a:rPr lang="en-US" altLang="ja-JP" i="1">
                        <a:latin typeface="Cambria Math" panose="02040503050406030204" pitchFamily="18" charset="0"/>
                      </a:rPr>
                      <m:t>𝐴</m:t>
                    </m:r>
                    <m:d>
                      <m:dPr>
                        <m:ctrlPr>
                          <a:rPr lang="en-US" altLang="ja-JP" i="1">
                            <a:latin typeface="Cambria Math" panose="02040503050406030204" pitchFamily="18" charset="0"/>
                          </a:rPr>
                        </m:ctrlPr>
                      </m:dPr>
                      <m:e>
                        <m:r>
                          <a:rPr lang="en-US" altLang="ja-JP" i="1">
                            <a:latin typeface="Cambria Math" panose="02040503050406030204" pitchFamily="18" charset="0"/>
                          </a:rPr>
                          <m:t>𝐵</m:t>
                        </m:r>
                        <m:r>
                          <a:rPr lang="en-US" altLang="ja-JP" b="0" i="1" smtClean="0">
                            <a:latin typeface="Cambria Math" panose="02040503050406030204" pitchFamily="18" charset="0"/>
                          </a:rPr>
                          <m:t>+</m:t>
                        </m:r>
                        <m:r>
                          <a:rPr lang="en-US" altLang="ja-JP" i="1">
                            <a:latin typeface="Cambria Math" panose="02040503050406030204" pitchFamily="18" charset="0"/>
                          </a:rPr>
                          <m:t>𝐶</m:t>
                        </m:r>
                      </m:e>
                    </m:d>
                    <m:r>
                      <a:rPr lang="en-US" altLang="ja-JP" i="1">
                        <a:latin typeface="Cambria Math" panose="02040503050406030204" pitchFamily="18" charset="0"/>
                      </a:rPr>
                      <m:t>=</m:t>
                    </m:r>
                    <m:r>
                      <a:rPr lang="en-US" altLang="ja-JP" i="1">
                        <a:latin typeface="Cambria Math" panose="02040503050406030204" pitchFamily="18" charset="0"/>
                      </a:rPr>
                      <m:t>𝐴𝐵</m:t>
                    </m:r>
                    <m:r>
                      <a:rPr lang="en-US" altLang="ja-JP" b="0" i="1" smtClean="0">
                        <a:latin typeface="Cambria Math" panose="02040503050406030204" pitchFamily="18" charset="0"/>
                      </a:rPr>
                      <m:t>+</m:t>
                    </m:r>
                    <m:r>
                      <a:rPr lang="en-US" altLang="ja-JP" b="0" i="1" smtClean="0">
                        <a:latin typeface="Cambria Math" panose="02040503050406030204" pitchFamily="18" charset="0"/>
                      </a:rPr>
                      <m:t>𝐴𝐶</m:t>
                    </m:r>
                    <m:r>
                      <a:rPr lang="en-US" altLang="ja-JP" b="0" i="1" smtClean="0">
                        <a:latin typeface="Cambria Math" panose="02040503050406030204" pitchFamily="18" charset="0"/>
                      </a:rPr>
                      <m:t>  </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𝑑𝑖𝑠𝑡𝑟𝑖𝑏𝑢𝑡𝑖𝑜𝑛</m:t>
                        </m:r>
                        <m:r>
                          <a:rPr lang="en-US" altLang="ja-JP" b="0" i="1" smtClean="0">
                            <a:latin typeface="Cambria Math" panose="02040503050406030204" pitchFamily="18" charset="0"/>
                          </a:rPr>
                          <m:t> </m:t>
                        </m:r>
                        <m:r>
                          <a:rPr lang="en-US" altLang="ja-JP" b="0" i="1" smtClean="0">
                            <a:latin typeface="Cambria Math" panose="02040503050406030204" pitchFamily="18" charset="0"/>
                          </a:rPr>
                          <m:t>𝑙𝑎𝑤𝑠</m:t>
                        </m:r>
                      </m:e>
                    </m:d>
                  </m:oMath>
                </a14:m>
                <a:endParaRPr lang="en-US" altLang="ja-JP" dirty="0"/>
              </a:p>
              <a:p>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𝐴</m:t>
                        </m:r>
                        <m:r>
                          <a:rPr lang="en-US" altLang="ja-JP" i="1">
                            <a:latin typeface="Cambria Math" panose="02040503050406030204" pitchFamily="18" charset="0"/>
                          </a:rPr>
                          <m:t>+</m:t>
                        </m:r>
                        <m:r>
                          <a:rPr lang="en-US" altLang="ja-JP" b="0" i="1" smtClean="0">
                            <a:latin typeface="Cambria Math" panose="02040503050406030204" pitchFamily="18" charset="0"/>
                          </a:rPr>
                          <m:t>𝐵</m:t>
                        </m:r>
                      </m:e>
                    </m:d>
                    <m:r>
                      <a:rPr lang="en-US" altLang="ja-JP" b="0" i="1" smtClean="0">
                        <a:latin typeface="Cambria Math" panose="02040503050406030204" pitchFamily="18" charset="0"/>
                      </a:rPr>
                      <m:t>𝐶</m:t>
                    </m:r>
                    <m:r>
                      <a:rPr lang="en-US" altLang="ja-JP" b="0" i="1" smtClean="0">
                        <a:latin typeface="Cambria Math" panose="02040503050406030204" pitchFamily="18" charset="0"/>
                      </a:rPr>
                      <m:t>=</m:t>
                    </m:r>
                    <m:r>
                      <a:rPr lang="en-US" altLang="ja-JP" b="0" i="1" smtClean="0">
                        <a:latin typeface="Cambria Math" panose="02040503050406030204" pitchFamily="18" charset="0"/>
                      </a:rPr>
                      <m:t>𝐴𝐶</m:t>
                    </m:r>
                    <m:r>
                      <a:rPr lang="en-US" altLang="ja-JP" b="0" i="1" smtClean="0">
                        <a:latin typeface="Cambria Math" panose="02040503050406030204" pitchFamily="18" charset="0"/>
                      </a:rPr>
                      <m:t>+</m:t>
                    </m:r>
                    <m:r>
                      <a:rPr lang="en-US" altLang="ja-JP" b="0" i="1" smtClean="0">
                        <a:latin typeface="Cambria Math" panose="02040503050406030204" pitchFamily="18" charset="0"/>
                      </a:rPr>
                      <m:t>𝐵𝐶</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i="1">
                            <a:latin typeface="Cambria Math" panose="02040503050406030204" pitchFamily="18" charset="0"/>
                          </a:rPr>
                          <m:t>𝑑𝑖𝑠𝑡𝑟𝑖𝑏𝑢𝑡𝑖𝑜𝑛</m:t>
                        </m:r>
                        <m:r>
                          <a:rPr lang="en-US" altLang="ja-JP" i="1">
                            <a:latin typeface="Cambria Math" panose="02040503050406030204" pitchFamily="18" charset="0"/>
                          </a:rPr>
                          <m:t> </m:t>
                        </m:r>
                        <m:r>
                          <a:rPr lang="en-US" altLang="ja-JP" i="1">
                            <a:latin typeface="Cambria Math" panose="02040503050406030204" pitchFamily="18" charset="0"/>
                          </a:rPr>
                          <m:t>𝑙𝑎𝑤𝑠</m:t>
                        </m:r>
                      </m:e>
                    </m:d>
                  </m:oMath>
                </a14:m>
                <a:endParaRPr lang="en-US" altLang="ja-JP" b="0" dirty="0"/>
              </a:p>
              <a:p>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𝐵</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𝐵𝐴</m:t>
                    </m:r>
                    <m:r>
                      <a:rPr lang="en-US" altLang="ja-JP" b="0" i="1" smtClean="0">
                        <a:latin typeface="Cambria Math" panose="02040503050406030204" pitchFamily="18" charset="0"/>
                        <a:ea typeface="Cambria Math" panose="02040503050406030204" pitchFamily="18" charset="0"/>
                      </a:rPr>
                      <m:t> </m:t>
                    </m:r>
                    <m:d>
                      <m:dPr>
                        <m:ctrlPr>
                          <a:rPr lang="en-US" altLang="ja-JP" b="0" i="1" smtClean="0">
                            <a:latin typeface="Cambria Math" panose="02040503050406030204" pitchFamily="18" charset="0"/>
                            <a:ea typeface="Cambria Math" panose="02040503050406030204" pitchFamily="18" charset="0"/>
                          </a:rPr>
                        </m:ctrlPr>
                      </m:dPr>
                      <m:e>
                        <m:r>
                          <a:rPr lang="en" altLang="ja-JP" i="1">
                            <a:latin typeface="Cambria Math" panose="02040503050406030204" pitchFamily="18" charset="0"/>
                            <a:ea typeface="Cambria Math" panose="02040503050406030204" pitchFamily="18" charset="0"/>
                          </a:rPr>
                          <m:t>𝐼𝑛</m:t>
                        </m:r>
                        <m:r>
                          <a:rPr lang="en" altLang="ja-JP" i="1">
                            <a:latin typeface="Cambria Math" panose="02040503050406030204" pitchFamily="18" charset="0"/>
                            <a:ea typeface="Cambria Math" panose="02040503050406030204" pitchFamily="18" charset="0"/>
                          </a:rPr>
                          <m:t> </m:t>
                        </m:r>
                        <m:r>
                          <a:rPr lang="en" altLang="ja-JP" i="1">
                            <a:latin typeface="Cambria Math" panose="02040503050406030204" pitchFamily="18" charset="0"/>
                            <a:ea typeface="Cambria Math" panose="02040503050406030204" pitchFamily="18" charset="0"/>
                          </a:rPr>
                          <m:t>𝑔𝑒𝑛𝑒𝑟𝑎𝑙</m:t>
                        </m:r>
                        <m:r>
                          <a:rPr lang="en" altLang="ja-JP" i="1">
                            <a:latin typeface="Cambria Math" panose="02040503050406030204" pitchFamily="18" charset="0"/>
                            <a:ea typeface="Cambria Math" panose="02040503050406030204" pitchFamily="18" charset="0"/>
                          </a:rPr>
                          <m:t>, </m:t>
                        </m:r>
                        <m:r>
                          <a:rPr lang="en" altLang="ja-JP" i="1">
                            <a:latin typeface="Cambria Math" panose="02040503050406030204" pitchFamily="18" charset="0"/>
                            <a:ea typeface="Cambria Math" panose="02040503050406030204" pitchFamily="18" charset="0"/>
                          </a:rPr>
                          <m:t>𝑡h𝑒</m:t>
                        </m:r>
                        <m:r>
                          <a:rPr lang="en" altLang="ja-JP" i="1">
                            <a:latin typeface="Cambria Math" panose="02040503050406030204" pitchFamily="18" charset="0"/>
                            <a:ea typeface="Cambria Math" panose="02040503050406030204" pitchFamily="18" charset="0"/>
                          </a:rPr>
                          <m:t> </m:t>
                        </m:r>
                        <m:r>
                          <a:rPr lang="en" altLang="ja-JP" i="1">
                            <a:latin typeface="Cambria Math" panose="02040503050406030204" pitchFamily="18" charset="0"/>
                            <a:ea typeface="Cambria Math" panose="02040503050406030204" pitchFamily="18" charset="0"/>
                          </a:rPr>
                          <m:t>𝑒𝑥𝑐h𝑎𝑛𝑔𝑒</m:t>
                        </m:r>
                        <m:r>
                          <a:rPr lang="en" altLang="ja-JP" i="1">
                            <a:latin typeface="Cambria Math" panose="02040503050406030204" pitchFamily="18" charset="0"/>
                            <a:ea typeface="Cambria Math" panose="02040503050406030204" pitchFamily="18" charset="0"/>
                          </a:rPr>
                          <m:t> </m:t>
                        </m:r>
                        <m:r>
                          <a:rPr lang="en" altLang="ja-JP" i="1">
                            <a:latin typeface="Cambria Math" panose="02040503050406030204" pitchFamily="18" charset="0"/>
                            <a:ea typeface="Cambria Math" panose="02040503050406030204" pitchFamily="18" charset="0"/>
                          </a:rPr>
                          <m:t>𝑙𝑎𝑤</m:t>
                        </m:r>
                        <m:r>
                          <a:rPr lang="en" altLang="ja-JP" i="1">
                            <a:latin typeface="Cambria Math" panose="02040503050406030204" pitchFamily="18" charset="0"/>
                            <a:ea typeface="Cambria Math" panose="02040503050406030204" pitchFamily="18" charset="0"/>
                          </a:rPr>
                          <m:t> </m:t>
                        </m:r>
                        <m:r>
                          <a:rPr lang="en" altLang="ja-JP" i="1">
                            <a:latin typeface="Cambria Math" panose="02040503050406030204" pitchFamily="18" charset="0"/>
                            <a:ea typeface="Cambria Math" panose="02040503050406030204" pitchFamily="18" charset="0"/>
                          </a:rPr>
                          <m:t>𝑑𝑜𝑒𝑠</m:t>
                        </m:r>
                        <m:r>
                          <a:rPr lang="en" altLang="ja-JP" i="1">
                            <a:latin typeface="Cambria Math" panose="02040503050406030204" pitchFamily="18" charset="0"/>
                            <a:ea typeface="Cambria Math" panose="02040503050406030204" pitchFamily="18" charset="0"/>
                          </a:rPr>
                          <m:t> </m:t>
                        </m:r>
                        <m:r>
                          <a:rPr lang="en" altLang="ja-JP" i="1">
                            <a:latin typeface="Cambria Math" panose="02040503050406030204" pitchFamily="18" charset="0"/>
                            <a:ea typeface="Cambria Math" panose="02040503050406030204" pitchFamily="18" charset="0"/>
                          </a:rPr>
                          <m:t>𝑛𝑜𝑡</m:t>
                        </m:r>
                        <m:r>
                          <a:rPr lang="en" altLang="ja-JP" i="1">
                            <a:latin typeface="Cambria Math" panose="02040503050406030204" pitchFamily="18" charset="0"/>
                            <a:ea typeface="Cambria Math" panose="02040503050406030204" pitchFamily="18" charset="0"/>
                          </a:rPr>
                          <m:t> </m:t>
                        </m:r>
                        <m:r>
                          <a:rPr lang="en" altLang="ja-JP" i="1">
                            <a:latin typeface="Cambria Math" panose="02040503050406030204" pitchFamily="18" charset="0"/>
                            <a:ea typeface="Cambria Math" panose="02040503050406030204" pitchFamily="18" charset="0"/>
                          </a:rPr>
                          <m:t>h𝑜𝑙𝑑</m:t>
                        </m:r>
                        <m:r>
                          <a:rPr lang="en" altLang="ja-JP" i="1">
                            <a:latin typeface="Cambria Math" panose="02040503050406030204" pitchFamily="18" charset="0"/>
                            <a:ea typeface="Cambria Math" panose="02040503050406030204" pitchFamily="18" charset="0"/>
                          </a:rPr>
                          <m:t>.</m:t>
                        </m:r>
                      </m:e>
                    </m:d>
                  </m:oMath>
                </a14:m>
                <a:endParaRPr lang="en-US" altLang="ja-JP" b="0" dirty="0">
                  <a:ea typeface="Cambria Math" panose="02040503050406030204" pitchFamily="18" charset="0"/>
                </a:endParaRPr>
              </a:p>
              <a:p>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r>
                      <a:rPr lang="en-US" altLang="ja-JP" b="0" i="1" smtClean="0">
                        <a:latin typeface="Cambria Math" panose="02040503050406030204" pitchFamily="18" charset="0"/>
                      </a:rPr>
                      <m:t>𝐸𝐴</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0"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i="1">
                            <a:latin typeface="Cambria Math" panose="02040503050406030204" pitchFamily="18" charset="0"/>
                          </a:rPr>
                          <m:t>𝐸</m:t>
                        </m:r>
                        <m:r>
                          <a:rPr lang="en-US" altLang="ja-JP" i="1">
                            <a:latin typeface="Cambria Math" panose="02040503050406030204" pitchFamily="18" charset="0"/>
                          </a:rPr>
                          <m:t> </m:t>
                        </m:r>
                        <m:r>
                          <a:rPr lang="en-US" altLang="ja-JP" i="1">
                            <a:latin typeface="Cambria Math" panose="02040503050406030204" pitchFamily="18" charset="0"/>
                          </a:rPr>
                          <m:t>𝑖𝑠</m:t>
                        </m:r>
                        <m:r>
                          <a:rPr lang="en-US" altLang="ja-JP" i="1">
                            <a:latin typeface="Cambria Math" panose="02040503050406030204" pitchFamily="18" charset="0"/>
                          </a:rPr>
                          <m:t> </m:t>
                        </m:r>
                        <m:r>
                          <a:rPr lang="en-US" altLang="ja-JP" i="1">
                            <a:latin typeface="Cambria Math" panose="02040503050406030204" pitchFamily="18" charset="0"/>
                          </a:rPr>
                          <m:t>𝑡h𝑒</m:t>
                        </m:r>
                        <m:r>
                          <a:rPr lang="en-US" altLang="ja-JP" i="1">
                            <a:latin typeface="Cambria Math" panose="02040503050406030204" pitchFamily="18" charset="0"/>
                          </a:rPr>
                          <m:t> </m:t>
                        </m:r>
                        <m:r>
                          <a:rPr lang="en-US" altLang="ja-JP" i="1">
                            <a:latin typeface="Cambria Math" panose="02040503050406030204" pitchFamily="18" charset="0"/>
                          </a:rPr>
                          <m:t>𝑢𝑛𝑖𝑡</m:t>
                        </m:r>
                        <m:r>
                          <a:rPr lang="en-US" altLang="ja-JP" i="1">
                            <a:latin typeface="Cambria Math" panose="02040503050406030204" pitchFamily="18" charset="0"/>
                          </a:rPr>
                          <m:t> </m:t>
                        </m:r>
                        <m:r>
                          <a:rPr lang="en-US" altLang="ja-JP" i="1">
                            <a:latin typeface="Cambria Math" panose="02040503050406030204" pitchFamily="18" charset="0"/>
                          </a:rPr>
                          <m:t>𝑚𝑎𝑡𝑟𝑖𝑥</m:t>
                        </m:r>
                      </m:e>
                    </m:d>
                  </m:oMath>
                </a14:m>
                <a:endParaRPr lang="en-US" altLang="ja-JP" b="0" dirty="0"/>
              </a:p>
              <a:p>
                <a14:m>
                  <m:oMath xmlns:m="http://schemas.openxmlformats.org/officeDocument/2006/math">
                    <m:r>
                      <a:rPr lang="en-US" altLang="ja-JP" i="1">
                        <a:latin typeface="Cambria Math" panose="02040503050406030204" pitchFamily="18" charset="0"/>
                      </a:rPr>
                      <m:t>𝐴</m:t>
                    </m:r>
                    <m:r>
                      <a:rPr lang="en-US" altLang="ja-JP" b="0" i="1" smtClean="0">
                        <a:latin typeface="Cambria Math" panose="02040503050406030204" pitchFamily="18" charset="0"/>
                      </a:rPr>
                      <m:t>𝑂</m:t>
                    </m:r>
                    <m:r>
                      <a:rPr lang="en-US" altLang="ja-JP" i="1">
                        <a:latin typeface="Cambria Math" panose="02040503050406030204" pitchFamily="18" charset="0"/>
                      </a:rPr>
                      <m:t>=</m:t>
                    </m:r>
                    <m:r>
                      <a:rPr lang="en-US" altLang="ja-JP" b="0" i="1" smtClean="0">
                        <a:latin typeface="Cambria Math" panose="02040503050406030204" pitchFamily="18" charset="0"/>
                      </a:rPr>
                      <m:t>𝑂𝐴</m:t>
                    </m:r>
                    <m:r>
                      <a:rPr lang="en-US" altLang="ja-JP" i="1">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i="1">
                            <a:latin typeface="Cambria Math" panose="02040503050406030204" pitchFamily="18" charset="0"/>
                          </a:rPr>
                          <m:t>𝑂</m:t>
                        </m:r>
                        <m:r>
                          <a:rPr lang="en-US" altLang="ja-JP" i="1">
                            <a:latin typeface="Cambria Math" panose="02040503050406030204" pitchFamily="18" charset="0"/>
                          </a:rPr>
                          <m:t> </m:t>
                        </m:r>
                        <m:r>
                          <a:rPr lang="en-US" altLang="ja-JP" i="1">
                            <a:latin typeface="Cambria Math" panose="02040503050406030204" pitchFamily="18" charset="0"/>
                          </a:rPr>
                          <m:t>𝑖𝑠</m:t>
                        </m:r>
                        <m:r>
                          <a:rPr lang="en-US" altLang="ja-JP" i="1">
                            <a:latin typeface="Cambria Math" panose="02040503050406030204" pitchFamily="18" charset="0"/>
                          </a:rPr>
                          <m:t> </m:t>
                        </m:r>
                        <m:r>
                          <a:rPr lang="en-US" altLang="ja-JP" i="1">
                            <a:latin typeface="Cambria Math" panose="02040503050406030204" pitchFamily="18" charset="0"/>
                          </a:rPr>
                          <m:t>𝑡h𝑒</m:t>
                        </m:r>
                        <m:r>
                          <a:rPr lang="en-US" altLang="ja-JP" i="1">
                            <a:latin typeface="Cambria Math" panose="02040503050406030204" pitchFamily="18" charset="0"/>
                          </a:rPr>
                          <m:t> </m:t>
                        </m:r>
                        <m:r>
                          <a:rPr lang="en-US" altLang="ja-JP" i="1">
                            <a:latin typeface="Cambria Math" panose="02040503050406030204" pitchFamily="18" charset="0"/>
                          </a:rPr>
                          <m:t>𝑧𝑒𝑟𝑜</m:t>
                        </m:r>
                        <m:r>
                          <a:rPr lang="en-US" altLang="ja-JP" i="1">
                            <a:latin typeface="Cambria Math" panose="02040503050406030204" pitchFamily="18" charset="0"/>
                          </a:rPr>
                          <m:t> </m:t>
                        </m:r>
                        <m:r>
                          <a:rPr lang="en-US" altLang="ja-JP" i="1">
                            <a:latin typeface="Cambria Math" panose="02040503050406030204" pitchFamily="18" charset="0"/>
                          </a:rPr>
                          <m:t>𝑚𝑎𝑡𝑟𝑖𝑥</m:t>
                        </m:r>
                      </m:e>
                    </m:d>
                  </m:oMath>
                </a14:m>
                <a:endParaRPr lang="en-US" altLang="ja-JP" b="0" dirty="0"/>
              </a:p>
              <a:p>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 </m:t>
                    </m:r>
                    <m:r>
                      <a:rPr lang="en-US" altLang="ja-JP" i="1">
                        <a:latin typeface="Cambria Math" panose="02040503050406030204" pitchFamily="18" charset="0"/>
                      </a:rPr>
                      <m:t>𝐵</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 </m:t>
                    </m:r>
                    <m:r>
                      <a:rPr lang="en-US" altLang="ja-JP" i="1">
                        <a:latin typeface="Cambria Math" panose="02040503050406030204" pitchFamily="18" charset="0"/>
                      </a:rPr>
                      <m:t>𝑐𝑎𝑛</m:t>
                    </m:r>
                    <m:r>
                      <a:rPr lang="en-US" altLang="ja-JP" i="1">
                        <a:latin typeface="Cambria Math" panose="02040503050406030204" pitchFamily="18" charset="0"/>
                      </a:rPr>
                      <m:t> </m:t>
                    </m:r>
                    <m:r>
                      <a:rPr lang="en-US" altLang="ja-JP" i="1">
                        <a:latin typeface="Cambria Math" panose="02040503050406030204" pitchFamily="18" charset="0"/>
                      </a:rPr>
                      <m:t>𝑎𝑙𝑠𝑜</m:t>
                    </m:r>
                    <m:r>
                      <a:rPr lang="en-US" altLang="ja-JP" i="1">
                        <a:latin typeface="Cambria Math" panose="02040503050406030204" pitchFamily="18" charset="0"/>
                      </a:rPr>
                      <m:t> </m:t>
                    </m:r>
                    <m:r>
                      <a:rPr lang="en-US" altLang="ja-JP" i="1">
                        <a:latin typeface="Cambria Math" panose="02040503050406030204" pitchFamily="18" charset="0"/>
                      </a:rPr>
                      <m:t>𝑏𝑒</m:t>
                    </m:r>
                    <m:r>
                      <a:rPr lang="en-US" altLang="ja-JP" i="1">
                        <a:latin typeface="Cambria Math" panose="02040503050406030204" pitchFamily="18" charset="0"/>
                      </a:rPr>
                      <m:t> </m:t>
                    </m:r>
                    <m:r>
                      <a:rPr lang="en-US" altLang="ja-JP" i="1">
                        <a:latin typeface="Cambria Math" panose="02040503050406030204" pitchFamily="18" charset="0"/>
                      </a:rPr>
                      <m:t>𝐴𝐵</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 (</m:t>
                    </m:r>
                    <m:r>
                      <a:rPr lang="en-US" altLang="ja-JP" i="1">
                        <a:latin typeface="Cambria Math" panose="02040503050406030204" pitchFamily="18" charset="0"/>
                      </a:rPr>
                      <m:t>𝑂</m:t>
                    </m:r>
                    <m:r>
                      <a:rPr lang="en-US" altLang="ja-JP" i="1">
                        <a:latin typeface="Cambria Math" panose="02040503050406030204" pitchFamily="18" charset="0"/>
                      </a:rPr>
                      <m:t> </m:t>
                    </m:r>
                    <m:r>
                      <a:rPr lang="en-US" altLang="ja-JP" i="1">
                        <a:latin typeface="Cambria Math" panose="02040503050406030204" pitchFamily="18" charset="0"/>
                      </a:rPr>
                      <m:t>𝑖𝑠</m:t>
                    </m:r>
                    <m:r>
                      <a:rPr lang="en-US" altLang="ja-JP" i="1">
                        <a:latin typeface="Cambria Math" panose="02040503050406030204" pitchFamily="18" charset="0"/>
                      </a:rPr>
                      <m:t> </m:t>
                    </m:r>
                    <m:r>
                      <a:rPr lang="en-US" altLang="ja-JP" i="1">
                        <a:latin typeface="Cambria Math" panose="02040503050406030204" pitchFamily="18" charset="0"/>
                      </a:rPr>
                      <m:t>𝑧𝑒𝑟𝑜</m:t>
                    </m:r>
                    <m:r>
                      <a:rPr lang="en-US" altLang="ja-JP" i="1">
                        <a:latin typeface="Cambria Math" panose="02040503050406030204" pitchFamily="18" charset="0"/>
                      </a:rPr>
                      <m:t> </m:t>
                    </m:r>
                    <m:r>
                      <a:rPr lang="en-US" altLang="ja-JP" i="1">
                        <a:latin typeface="Cambria Math" panose="02040503050406030204" pitchFamily="18" charset="0"/>
                      </a:rPr>
                      <m:t>𝑚𝑎𝑡𝑟𝑖𝑥</m:t>
                    </m:r>
                    <m:r>
                      <a:rPr lang="en-US" altLang="ja-JP" i="1">
                        <a:latin typeface="Cambria Math" panose="02040503050406030204" pitchFamily="18" charset="0"/>
                      </a:rPr>
                      <m:t>)</m:t>
                    </m:r>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2649E177-F8A8-AC4B-994B-FB4D9C5CFDED}"/>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0586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E2460-5D83-0846-344F-86920E0193AC}"/>
              </a:ext>
            </a:extLst>
          </p:cNvPr>
          <p:cNvSpPr>
            <a:spLocks noGrp="1"/>
          </p:cNvSpPr>
          <p:nvPr>
            <p:ph type="title"/>
          </p:nvPr>
        </p:nvSpPr>
        <p:spPr>
          <a:xfrm>
            <a:off x="871330" y="0"/>
            <a:ext cx="10515600" cy="1325563"/>
          </a:xfrm>
        </p:spPr>
        <p:txBody>
          <a:bodyPr/>
          <a:lstStyle/>
          <a:p>
            <a:r>
              <a:rPr kumimoji="1" lang="en-US" altLang="ja-JP" dirty="0" err="1"/>
              <a:t>ChatGPT</a:t>
            </a:r>
            <a:endParaRPr kumimoji="1" lang="ja-JP" altLang="en-US"/>
          </a:p>
        </p:txBody>
      </p:sp>
      <p:sp>
        <p:nvSpPr>
          <p:cNvPr id="3" name="コンテンツ プレースホルダー 2">
            <a:extLst>
              <a:ext uri="{FF2B5EF4-FFF2-40B4-BE49-F238E27FC236}">
                <a16:creationId xmlns:a16="http://schemas.microsoft.com/office/drawing/2014/main" id="{DE28A83B-2F3F-1894-FCD0-51E1760F8E81}"/>
              </a:ext>
            </a:extLst>
          </p:cNvPr>
          <p:cNvSpPr>
            <a:spLocks noGrp="1"/>
          </p:cNvSpPr>
          <p:nvPr>
            <p:ph idx="1"/>
          </p:nvPr>
        </p:nvSpPr>
        <p:spPr>
          <a:xfrm>
            <a:off x="871330" y="1012652"/>
            <a:ext cx="10515600" cy="3988766"/>
          </a:xfrm>
        </p:spPr>
        <p:txBody>
          <a:bodyPr/>
          <a:lstStyle/>
          <a:p>
            <a:r>
              <a:rPr kumimoji="1" lang="en-US" altLang="ja-JP" dirty="0" err="1"/>
              <a:t>Chat</a:t>
            </a:r>
            <a:r>
              <a:rPr kumimoji="1" lang="en-US" altLang="ja-JP" dirty="0" err="1">
                <a:sym typeface="Wingdings" pitchFamily="2" charset="2"/>
              </a:rPr>
              <a:t></a:t>
            </a:r>
            <a:r>
              <a:rPr kumimoji="1" lang="en-US" altLang="ja-JP" dirty="0" err="1"/>
              <a:t>Chat</a:t>
            </a:r>
            <a:endParaRPr kumimoji="1" lang="en-US" altLang="ja-JP" dirty="0"/>
          </a:p>
          <a:p>
            <a:r>
              <a:rPr kumimoji="1" lang="en-US" altLang="ja-JP" dirty="0" err="1"/>
              <a:t>G</a:t>
            </a:r>
            <a:r>
              <a:rPr kumimoji="1" lang="en-US" altLang="ja-JP" dirty="0" err="1">
                <a:sym typeface="Wingdings" pitchFamily="2" charset="2"/>
              </a:rPr>
              <a:t></a:t>
            </a:r>
            <a:r>
              <a:rPr kumimoji="1" lang="en-US" altLang="ja-JP" dirty="0" err="1"/>
              <a:t>Generative</a:t>
            </a:r>
            <a:r>
              <a:rPr kumimoji="1" lang="en-US" altLang="ja-JP" dirty="0"/>
              <a:t>(generative/generatable)</a:t>
            </a:r>
          </a:p>
          <a:p>
            <a:r>
              <a:rPr kumimoji="1" lang="en-US" altLang="ja-JP" dirty="0" err="1"/>
              <a:t>P</a:t>
            </a:r>
            <a:r>
              <a:rPr kumimoji="1" lang="en-US" altLang="ja-JP" dirty="0" err="1">
                <a:sym typeface="Wingdings" pitchFamily="2" charset="2"/>
              </a:rPr>
              <a:t></a:t>
            </a:r>
            <a:r>
              <a:rPr kumimoji="1" lang="en-US" altLang="ja-JP" dirty="0" err="1"/>
              <a:t>Pre-trained</a:t>
            </a:r>
            <a:r>
              <a:rPr kumimoji="1" lang="en-US" altLang="ja-JP" dirty="0"/>
              <a:t>(pre-trained)</a:t>
            </a:r>
          </a:p>
          <a:p>
            <a:pPr lvl="1"/>
            <a:r>
              <a:rPr kumimoji="1" lang="en-US" altLang="ja-JP" dirty="0"/>
              <a:t>Until now, AI and machine learning could not be used without collecting data for training and then training that data, but the term pre-trained is used to emphasize that the data has already been trained.</a:t>
            </a:r>
          </a:p>
          <a:p>
            <a:r>
              <a:rPr kumimoji="1" lang="en-US" altLang="ja-JP" dirty="0" err="1"/>
              <a:t>T</a:t>
            </a:r>
            <a:r>
              <a:rPr kumimoji="1" lang="en-US" altLang="ja-JP" dirty="0" err="1">
                <a:sym typeface="Wingdings" pitchFamily="2" charset="2"/>
              </a:rPr>
              <a:t></a:t>
            </a:r>
            <a:r>
              <a:rPr kumimoji="1" lang="en-US" altLang="ja-JP" dirty="0" err="1"/>
              <a:t>Transformer</a:t>
            </a:r>
            <a:r>
              <a:rPr kumimoji="1" lang="en-US" altLang="ja-JP" dirty="0"/>
              <a:t>(algorithm named Transformer[1])</a:t>
            </a:r>
            <a:endParaRPr kumimoji="1" lang="ja-JP" altLang="en-US"/>
          </a:p>
        </p:txBody>
      </p:sp>
      <p:sp>
        <p:nvSpPr>
          <p:cNvPr id="4" name="テキスト ボックス 3">
            <a:extLst>
              <a:ext uri="{FF2B5EF4-FFF2-40B4-BE49-F238E27FC236}">
                <a16:creationId xmlns:a16="http://schemas.microsoft.com/office/drawing/2014/main" id="{EB6DD63E-143E-8CF7-CE82-DEED6330BE91}"/>
              </a:ext>
            </a:extLst>
          </p:cNvPr>
          <p:cNvSpPr txBox="1"/>
          <p:nvPr/>
        </p:nvSpPr>
        <p:spPr>
          <a:xfrm>
            <a:off x="1315278" y="5657671"/>
            <a:ext cx="8806070" cy="1200329"/>
          </a:xfrm>
          <a:prstGeom prst="rect">
            <a:avLst/>
          </a:prstGeom>
          <a:noFill/>
        </p:spPr>
        <p:txBody>
          <a:bodyPr wrap="square" rtlCol="0">
            <a:spAutoFit/>
          </a:bodyPr>
          <a:lstStyle/>
          <a:p>
            <a:r>
              <a:rPr kumimoji="1" lang="en-US" altLang="ja-JP" dirty="0"/>
              <a:t>[1] A. Vaswani et al., "Attention is all you need," in Proc. Advances in Neural Information Processing Systems, vol. 30, 2017.</a:t>
            </a:r>
          </a:p>
          <a:p>
            <a:r>
              <a:rPr kumimoji="1" lang="en" altLang="ja-JP" dirty="0">
                <a:hlinkClick r:id="rId2"/>
              </a:rPr>
              <a:t>https://proceedings.neurips.cc/paper_files/paper/2017/file/3f5ee243547dee91fbd053c1c4a845aa-Paper.pdf</a:t>
            </a:r>
            <a:endParaRPr kumimoji="1" lang="en" altLang="ja-JP" dirty="0"/>
          </a:p>
        </p:txBody>
      </p:sp>
      <p:sp>
        <p:nvSpPr>
          <p:cNvPr id="5" name="テキスト ボックス 4">
            <a:extLst>
              <a:ext uri="{FF2B5EF4-FFF2-40B4-BE49-F238E27FC236}">
                <a16:creationId xmlns:a16="http://schemas.microsoft.com/office/drawing/2014/main" id="{E0BC0347-F79D-10E5-2046-CA2009E45792}"/>
              </a:ext>
            </a:extLst>
          </p:cNvPr>
          <p:cNvSpPr txBox="1"/>
          <p:nvPr/>
        </p:nvSpPr>
        <p:spPr>
          <a:xfrm>
            <a:off x="1709530" y="4610232"/>
            <a:ext cx="9244614" cy="954107"/>
          </a:xfrm>
          <a:prstGeom prst="rect">
            <a:avLst/>
          </a:prstGeom>
          <a:noFill/>
          <a:ln w="41275">
            <a:solidFill>
              <a:schemeClr val="accent2"/>
            </a:solidFill>
          </a:ln>
        </p:spPr>
        <p:txBody>
          <a:bodyPr wrap="square" rtlCol="0">
            <a:spAutoFit/>
          </a:bodyPr>
          <a:lstStyle/>
          <a:p>
            <a:r>
              <a:rPr kumimoji="1" lang="en-US" altLang="ja-JP" sz="2800" dirty="0"/>
              <a:t>Once you know what the heck the Transformer[1] algorithm is, you will understand </a:t>
            </a:r>
            <a:r>
              <a:rPr kumimoji="1" lang="en-US" altLang="ja-JP" sz="2800" dirty="0" err="1"/>
              <a:t>ChatGPT</a:t>
            </a:r>
            <a:r>
              <a:rPr kumimoji="1" lang="en-US" altLang="ja-JP" sz="2800" dirty="0"/>
              <a:t> better!</a:t>
            </a:r>
            <a:endParaRPr kumimoji="1" lang="ja-JP" altLang="en-US" sz="2800"/>
          </a:p>
        </p:txBody>
      </p:sp>
    </p:spTree>
    <p:extLst>
      <p:ext uri="{BB962C8B-B14F-4D97-AF65-F5344CB8AC3E}">
        <p14:creationId xmlns:p14="http://schemas.microsoft.com/office/powerpoint/2010/main" val="497374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368E1-67BB-0686-EA7E-E8AEE8964508}"/>
              </a:ext>
            </a:extLst>
          </p:cNvPr>
          <p:cNvSpPr>
            <a:spLocks noGrp="1"/>
          </p:cNvSpPr>
          <p:nvPr>
            <p:ph type="title"/>
          </p:nvPr>
        </p:nvSpPr>
        <p:spPr/>
        <p:txBody>
          <a:bodyPr/>
          <a:lstStyle/>
          <a:p>
            <a:r>
              <a:rPr kumimoji="1" lang="en" altLang="ja-JP" dirty="0"/>
              <a:t>Today's Conclusion</a:t>
            </a:r>
            <a:endParaRPr kumimoji="1" lang="ja-JP" altLang="en-US"/>
          </a:p>
        </p:txBody>
      </p:sp>
      <p:sp>
        <p:nvSpPr>
          <p:cNvPr id="3" name="コンテンツ プレースホルダー 2">
            <a:extLst>
              <a:ext uri="{FF2B5EF4-FFF2-40B4-BE49-F238E27FC236}">
                <a16:creationId xmlns:a16="http://schemas.microsoft.com/office/drawing/2014/main" id="{345108CB-3164-03B0-E79F-EC6D566E2578}"/>
              </a:ext>
            </a:extLst>
          </p:cNvPr>
          <p:cNvSpPr>
            <a:spLocks noGrp="1"/>
          </p:cNvSpPr>
          <p:nvPr>
            <p:ph idx="1"/>
          </p:nvPr>
        </p:nvSpPr>
        <p:spPr/>
        <p:txBody>
          <a:bodyPr/>
          <a:lstStyle/>
          <a:p>
            <a:r>
              <a:rPr kumimoji="1" lang="en-US" altLang="ja-JP" dirty="0"/>
              <a:t>Transformer[1] is most notable for the </a:t>
            </a:r>
            <a:r>
              <a:rPr kumimoji="1" lang="en-US" altLang="ja-JP" b="1" dirty="0"/>
              <a:t>Attention</a:t>
            </a:r>
            <a:r>
              <a:rPr kumimoji="1" lang="en-US" altLang="ja-JP" dirty="0"/>
              <a:t> part of it, and Attention is an operation that increases the weight of a relation by performing an </a:t>
            </a:r>
            <a:r>
              <a:rPr kumimoji="1" lang="en-US" altLang="ja-JP" b="1" dirty="0"/>
              <a:t>inner product</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BD1586D2-1D65-D8CD-1599-0C658CBD2E86}"/>
              </a:ext>
            </a:extLst>
          </p:cNvPr>
          <p:cNvSpPr txBox="1"/>
          <p:nvPr/>
        </p:nvSpPr>
        <p:spPr>
          <a:xfrm>
            <a:off x="1013790" y="5576798"/>
            <a:ext cx="9968949" cy="1200329"/>
          </a:xfrm>
          <a:prstGeom prst="rect">
            <a:avLst/>
          </a:prstGeom>
          <a:noFill/>
        </p:spPr>
        <p:txBody>
          <a:bodyPr wrap="square" rtlCol="0">
            <a:spAutoFit/>
          </a:bodyPr>
          <a:lstStyle/>
          <a:p>
            <a:r>
              <a:rPr kumimoji="1" lang="en-US" altLang="ja-JP" dirty="0"/>
              <a:t>[1] A. Vaswani et al., "Attention is all you need," in Proc. Advances in Neural Information Processing Systems, vol. 30, 2017.</a:t>
            </a:r>
          </a:p>
          <a:p>
            <a:r>
              <a:rPr kumimoji="1" lang="en" altLang="ja-JP" dirty="0">
                <a:hlinkClick r:id="rId2"/>
              </a:rPr>
              <a:t>https://proceedings.neurips.cc/paper_files/paper/2017/file/3f5ee243547dee91fbd053c1c4a845aa-Paper.pdf</a:t>
            </a:r>
            <a:endParaRPr kumimoji="1" lang="en" altLang="ja-JP" dirty="0"/>
          </a:p>
        </p:txBody>
      </p:sp>
    </p:spTree>
    <p:extLst>
      <p:ext uri="{BB962C8B-B14F-4D97-AF65-F5344CB8AC3E}">
        <p14:creationId xmlns:p14="http://schemas.microsoft.com/office/powerpoint/2010/main" val="410735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230CBD-42E2-DF1C-97E6-74F129A54DA4}"/>
              </a:ext>
            </a:extLst>
          </p:cNvPr>
          <p:cNvSpPr>
            <a:spLocks noGrp="1"/>
          </p:cNvSpPr>
          <p:nvPr>
            <p:ph type="title"/>
          </p:nvPr>
        </p:nvSpPr>
        <p:spPr/>
        <p:txBody>
          <a:bodyPr/>
          <a:lstStyle/>
          <a:p>
            <a:r>
              <a:rPr kumimoji="1" lang="en-US" altLang="ja-JP" dirty="0"/>
              <a:t>Embedding</a:t>
            </a:r>
            <a:endParaRPr kumimoji="1" lang="ja-JP" altLang="en-US"/>
          </a:p>
        </p:txBody>
      </p:sp>
      <p:sp>
        <p:nvSpPr>
          <p:cNvPr id="3" name="コンテンツ プレースホルダー 2">
            <a:extLst>
              <a:ext uri="{FF2B5EF4-FFF2-40B4-BE49-F238E27FC236}">
                <a16:creationId xmlns:a16="http://schemas.microsoft.com/office/drawing/2014/main" id="{1EDE1C6D-F603-FBE3-0D03-023B1BD203B7}"/>
              </a:ext>
            </a:extLst>
          </p:cNvPr>
          <p:cNvSpPr>
            <a:spLocks noGrp="1"/>
          </p:cNvSpPr>
          <p:nvPr>
            <p:ph idx="1"/>
          </p:nvPr>
        </p:nvSpPr>
        <p:spPr/>
        <p:txBody>
          <a:bodyPr>
            <a:normAutofit fontScale="55000" lnSpcReduction="20000"/>
          </a:bodyPr>
          <a:lstStyle/>
          <a:p>
            <a:r>
              <a:rPr kumimoji="1" lang="en" altLang="ja-JP" dirty="0"/>
              <a:t>To vectorize an object with a fixed number of dimensions so that objects that are close together are near and objects that are far apart are far apart</a:t>
            </a:r>
          </a:p>
          <a:p>
            <a:endParaRPr kumimoji="1" lang="en" altLang="ja-JP" dirty="0"/>
          </a:p>
          <a:p>
            <a:r>
              <a:rPr kumimoji="1" lang="en" altLang="ja-JP" dirty="0"/>
              <a:t>Image to vector</a:t>
            </a:r>
          </a:p>
          <a:p>
            <a:pPr lvl="1"/>
            <a:r>
              <a:rPr kumimoji="1" lang="en" altLang="ja-JP" dirty="0"/>
              <a:t>Can calculate the similarity or dissimilarity between images (</a:t>
            </a:r>
            <a:r>
              <a:rPr kumimoji="1" lang="en" altLang="ja-JP" dirty="0" err="1"/>
              <a:t>ImageEmbeddingByAugNet.ipynb</a:t>
            </a:r>
            <a:r>
              <a:rPr kumimoji="1" lang="en" altLang="ja-JP" dirty="0"/>
              <a:t>)</a:t>
            </a:r>
          </a:p>
          <a:p>
            <a:pPr lvl="1"/>
            <a:r>
              <a:rPr kumimoji="1" lang="en" altLang="ja-JP" dirty="0" err="1"/>
              <a:t>AugNet</a:t>
            </a:r>
            <a:endParaRPr kumimoji="1" lang="en" altLang="ja-JP" dirty="0"/>
          </a:p>
          <a:p>
            <a:pPr lvl="2"/>
            <a:r>
              <a:rPr kumimoji="1" lang="en" altLang="ja-JP" dirty="0"/>
              <a:t>Machine learning model that extracts image features and converts images into 768-dimensional vectors</a:t>
            </a:r>
          </a:p>
          <a:p>
            <a:pPr lvl="3"/>
            <a:r>
              <a:rPr kumimoji="1" lang="en" altLang="ja-JP" dirty="0"/>
              <a:t>M. Chen, Z. Chang, H. Lu, B. Yang, Z. Li, L. Guo, and Z. Wang, "</a:t>
            </a:r>
            <a:r>
              <a:rPr kumimoji="1" lang="en" altLang="ja-JP" dirty="0" err="1"/>
              <a:t>AugNet</a:t>
            </a:r>
            <a:r>
              <a:rPr kumimoji="1" lang="en" altLang="ja-JP" dirty="0"/>
              <a:t>: End-to-End Unsupervised Visual Representation Learning with Image Augmentation," </a:t>
            </a:r>
            <a:r>
              <a:rPr kumimoji="1" lang="en" altLang="ja-JP" dirty="0" err="1"/>
              <a:t>arXiv</a:t>
            </a:r>
            <a:r>
              <a:rPr kumimoji="1" lang="en" altLang="ja-JP" dirty="0"/>
              <a:t> preprint arXiv:2106.06250, 2021. [Online]. Available: https://</a:t>
            </a:r>
            <a:r>
              <a:rPr kumimoji="1" lang="en" altLang="ja-JP" dirty="0" err="1"/>
              <a:t>arxiv.org</a:t>
            </a:r>
            <a:r>
              <a:rPr kumimoji="1" lang="en" altLang="ja-JP" dirty="0"/>
              <a:t>/abs/2106.06250</a:t>
            </a:r>
          </a:p>
          <a:p>
            <a:pPr lvl="2"/>
            <a:r>
              <a:rPr kumimoji="1" lang="en" altLang="ja-JP" dirty="0"/>
              <a:t>Image files img01.jpg, img02.jpg, and img03.jpg are from the following image set</a:t>
            </a:r>
          </a:p>
          <a:p>
            <a:pPr lvl="3"/>
            <a:r>
              <a:rPr kumimoji="1" lang="en" altLang="ja-JP" dirty="0"/>
              <a:t>A. Coates, H. Lee, and A. Y. Ng, "An Analysis of Single Layer Networks in Unsupervised Feature Learning," in Proc. AISTATS, 2011. [Online]. Available: http://</a:t>
            </a:r>
            <a:r>
              <a:rPr kumimoji="1" lang="en" altLang="ja-JP" dirty="0" err="1"/>
              <a:t>cs.stanford.edu</a:t>
            </a:r>
            <a:r>
              <a:rPr kumimoji="1" lang="en" altLang="ja-JP" dirty="0"/>
              <a:t>/~</a:t>
            </a:r>
            <a:r>
              <a:rPr kumimoji="1" lang="en" altLang="ja-JP" dirty="0" err="1"/>
              <a:t>acoates</a:t>
            </a:r>
            <a:r>
              <a:rPr kumimoji="1" lang="en" altLang="ja-JP" dirty="0"/>
              <a:t>/stl10</a:t>
            </a:r>
          </a:p>
          <a:p>
            <a:endParaRPr kumimoji="1" lang="en" altLang="ja-JP" dirty="0"/>
          </a:p>
          <a:p>
            <a:endParaRPr kumimoji="1" lang="en" altLang="ja-JP" dirty="0"/>
          </a:p>
          <a:p>
            <a:r>
              <a:rPr kumimoji="1" lang="en" altLang="ja-JP" dirty="0"/>
              <a:t>Vectoring from words and sentences</a:t>
            </a:r>
          </a:p>
          <a:p>
            <a:pPr lvl="1"/>
            <a:r>
              <a:rPr kumimoji="1" lang="en" altLang="ja-JP" dirty="0"/>
              <a:t>Similarity and dissimilarity of words and sentences can be computed (</a:t>
            </a:r>
            <a:r>
              <a:rPr kumimoji="1" lang="en" altLang="ja-JP" dirty="0" err="1"/>
              <a:t>TextEmbeddingByBERT.ipynb</a:t>
            </a:r>
            <a:r>
              <a:rPr kumimoji="1" lang="en" altLang="ja-JP" dirty="0"/>
              <a:t>)</a:t>
            </a:r>
          </a:p>
          <a:p>
            <a:pPr lvl="1"/>
            <a:r>
              <a:rPr kumimoji="1" lang="en" altLang="ja-JP" dirty="0"/>
              <a:t>BERT</a:t>
            </a:r>
          </a:p>
          <a:p>
            <a:pPr lvl="2"/>
            <a:r>
              <a:rPr kumimoji="1" lang="en" altLang="ja-JP" dirty="0"/>
              <a:t>Machine learning model for converting sentences and words into 768-dimensional vectors</a:t>
            </a:r>
          </a:p>
          <a:p>
            <a:pPr lvl="3"/>
            <a:r>
              <a:rPr kumimoji="1" lang="en" altLang="ja-JP" dirty="0"/>
              <a:t>J. Devlin, M. W. Chang, K. Lee, and K. Toutanova, "Bert: Pre-training of deep bidirectional transformers for language understanding," </a:t>
            </a:r>
            <a:r>
              <a:rPr kumimoji="1" lang="en" altLang="ja-JP" dirty="0" err="1"/>
              <a:t>arXiv</a:t>
            </a:r>
            <a:r>
              <a:rPr kumimoji="1" lang="en" altLang="ja-JP" dirty="0"/>
              <a:t> preprint arXiv:1810.04805, 2018. [Online]. Available: https://</a:t>
            </a:r>
            <a:r>
              <a:rPr kumimoji="1" lang="en" altLang="ja-JP" dirty="0" err="1"/>
              <a:t>arxiv.org</a:t>
            </a:r>
            <a:r>
              <a:rPr kumimoji="1" lang="en" altLang="ja-JP" dirty="0"/>
              <a:t>/abs/1810.04805</a:t>
            </a:r>
          </a:p>
          <a:p>
            <a:pPr lvl="3"/>
            <a:endParaRPr kumimoji="1" lang="ja-JP" altLang="en-US"/>
          </a:p>
        </p:txBody>
      </p:sp>
      <p:sp>
        <p:nvSpPr>
          <p:cNvPr id="4" name="テキスト ボックス 3">
            <a:extLst>
              <a:ext uri="{FF2B5EF4-FFF2-40B4-BE49-F238E27FC236}">
                <a16:creationId xmlns:a16="http://schemas.microsoft.com/office/drawing/2014/main" id="{0AEEE9E6-5FD6-3AC9-D458-BC2D619D7C52}"/>
              </a:ext>
            </a:extLst>
          </p:cNvPr>
          <p:cNvSpPr txBox="1"/>
          <p:nvPr/>
        </p:nvSpPr>
        <p:spPr>
          <a:xfrm>
            <a:off x="1248033" y="6158011"/>
            <a:ext cx="10649465" cy="523220"/>
          </a:xfrm>
          <a:prstGeom prst="rect">
            <a:avLst/>
          </a:prstGeom>
          <a:noFill/>
        </p:spPr>
        <p:txBody>
          <a:bodyPr wrap="square" rtlCol="0">
            <a:spAutoFit/>
          </a:bodyPr>
          <a:lstStyle/>
          <a:p>
            <a:r>
              <a:rPr kumimoji="1" lang="en" altLang="ja-JP" sz="1400" dirty="0"/>
              <a:t>Note: If you are willing to pay, </a:t>
            </a:r>
            <a:r>
              <a:rPr kumimoji="1" lang="en" altLang="ja-JP" sz="1400" dirty="0" err="1"/>
              <a:t>OpenAI's</a:t>
            </a:r>
            <a:r>
              <a:rPr kumimoji="1" lang="en" altLang="ja-JP" sz="1400" dirty="0"/>
              <a:t> text-embedding-ada-02 or text-embedding-ada-03 is now the best way to create vectors from words and sentences.</a:t>
            </a:r>
            <a:endParaRPr kumimoji="1" lang="ja-JP" altLang="en-US" sz="1400"/>
          </a:p>
        </p:txBody>
      </p:sp>
    </p:spTree>
    <p:extLst>
      <p:ext uri="{BB962C8B-B14F-4D97-AF65-F5344CB8AC3E}">
        <p14:creationId xmlns:p14="http://schemas.microsoft.com/office/powerpoint/2010/main" val="2768105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EA8890-1161-69E7-1FF6-C6120E3990DD}"/>
              </a:ext>
            </a:extLst>
          </p:cNvPr>
          <p:cNvSpPr>
            <a:spLocks noGrp="1"/>
          </p:cNvSpPr>
          <p:nvPr>
            <p:ph type="title"/>
          </p:nvPr>
        </p:nvSpPr>
        <p:spPr>
          <a:xfrm>
            <a:off x="838200" y="18254"/>
            <a:ext cx="10515600" cy="1325563"/>
          </a:xfrm>
        </p:spPr>
        <p:txBody>
          <a:bodyPr/>
          <a:lstStyle/>
          <a:p>
            <a:r>
              <a:rPr kumimoji="1" lang="en-US" altLang="ja-JP" dirty="0"/>
              <a:t>Attention is all you need</a:t>
            </a:r>
            <a:endParaRPr kumimoji="1" lang="ja-JP" altLang="en-US"/>
          </a:p>
        </p:txBody>
      </p:sp>
      <p:sp>
        <p:nvSpPr>
          <p:cNvPr id="3" name="コンテンツ プレースホルダー 2">
            <a:extLst>
              <a:ext uri="{FF2B5EF4-FFF2-40B4-BE49-F238E27FC236}">
                <a16:creationId xmlns:a16="http://schemas.microsoft.com/office/drawing/2014/main" id="{8B7DFCD5-F7BA-FF71-D8DF-8402AF37906F}"/>
              </a:ext>
            </a:extLst>
          </p:cNvPr>
          <p:cNvSpPr>
            <a:spLocks noGrp="1"/>
          </p:cNvSpPr>
          <p:nvPr>
            <p:ph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8A907381-AF15-2392-AC5E-BDB643D37FD7}"/>
              </a:ext>
            </a:extLst>
          </p:cNvPr>
          <p:cNvSpPr txBox="1"/>
          <p:nvPr/>
        </p:nvSpPr>
        <p:spPr>
          <a:xfrm>
            <a:off x="1315278" y="5657671"/>
            <a:ext cx="8806070" cy="1200329"/>
          </a:xfrm>
          <a:prstGeom prst="rect">
            <a:avLst/>
          </a:prstGeom>
          <a:noFill/>
        </p:spPr>
        <p:txBody>
          <a:bodyPr wrap="square" rtlCol="0">
            <a:spAutoFit/>
          </a:bodyPr>
          <a:lstStyle/>
          <a:p>
            <a:r>
              <a:rPr kumimoji="1" lang="en-US" altLang="ja-JP" dirty="0"/>
              <a:t>[1] A. Vaswani et al., "Attention is all you need," in Proc. Advances in Neural Information Processing Systems, vol. 30, 2017.</a:t>
            </a:r>
          </a:p>
          <a:p>
            <a:r>
              <a:rPr kumimoji="1" lang="en" altLang="ja-JP" dirty="0">
                <a:hlinkClick r:id="rId2"/>
              </a:rPr>
              <a:t>https://proceedings.neurips.cc/paper_files/paper/2017/file/3f5ee243547dee91fbd053c1c4a845aa-Paper.pdf</a:t>
            </a:r>
            <a:endParaRPr kumimoji="1" lang="en" altLang="ja-JP" dirty="0"/>
          </a:p>
        </p:txBody>
      </p:sp>
      <p:pic>
        <p:nvPicPr>
          <p:cNvPr id="5" name="図 4">
            <a:extLst>
              <a:ext uri="{FF2B5EF4-FFF2-40B4-BE49-F238E27FC236}">
                <a16:creationId xmlns:a16="http://schemas.microsoft.com/office/drawing/2014/main" id="{E5D0EBC1-E69E-774A-8B6A-422DD972664A}"/>
              </a:ext>
            </a:extLst>
          </p:cNvPr>
          <p:cNvPicPr>
            <a:picLocks noChangeAspect="1"/>
          </p:cNvPicPr>
          <p:nvPr/>
        </p:nvPicPr>
        <p:blipFill>
          <a:blip r:embed="rId3"/>
          <a:stretch>
            <a:fillRect/>
          </a:stretch>
        </p:blipFill>
        <p:spPr>
          <a:xfrm>
            <a:off x="4411688" y="937390"/>
            <a:ext cx="3645365" cy="4720281"/>
          </a:xfrm>
          <a:prstGeom prst="rect">
            <a:avLst/>
          </a:prstGeom>
        </p:spPr>
      </p:pic>
    </p:spTree>
    <p:extLst>
      <p:ext uri="{BB962C8B-B14F-4D97-AF65-F5344CB8AC3E}">
        <p14:creationId xmlns:p14="http://schemas.microsoft.com/office/powerpoint/2010/main" val="1273130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160FD-ED78-A103-67D7-971995FAB834}"/>
              </a:ext>
            </a:extLst>
          </p:cNvPr>
          <p:cNvSpPr>
            <a:spLocks noGrp="1"/>
          </p:cNvSpPr>
          <p:nvPr>
            <p:ph type="title"/>
          </p:nvPr>
        </p:nvSpPr>
        <p:spPr>
          <a:xfrm>
            <a:off x="838200" y="18255"/>
            <a:ext cx="10515600" cy="1325563"/>
          </a:xfrm>
        </p:spPr>
        <p:txBody>
          <a:bodyPr/>
          <a:lstStyle/>
          <a:p>
            <a:r>
              <a:rPr kumimoji="1" lang="en-US" altLang="ja-JP" dirty="0"/>
              <a:t>What is Transformer?</a:t>
            </a:r>
            <a:endParaRPr kumimoji="1" lang="ja-JP" altLang="en-US"/>
          </a:p>
        </p:txBody>
      </p:sp>
      <p:sp>
        <p:nvSpPr>
          <p:cNvPr id="3" name="コンテンツ プレースホルダー 2">
            <a:extLst>
              <a:ext uri="{FF2B5EF4-FFF2-40B4-BE49-F238E27FC236}">
                <a16:creationId xmlns:a16="http://schemas.microsoft.com/office/drawing/2014/main" id="{8A01DD24-B3EE-86E8-C1F1-F3358F32413A}"/>
              </a:ext>
            </a:extLst>
          </p:cNvPr>
          <p:cNvSpPr>
            <a:spLocks noGrp="1"/>
          </p:cNvSpPr>
          <p:nvPr>
            <p:ph idx="1"/>
          </p:nvPr>
        </p:nvSpPr>
        <p:spPr>
          <a:xfrm>
            <a:off x="4730577" y="940293"/>
            <a:ext cx="7082482" cy="4351338"/>
          </a:xfrm>
        </p:spPr>
        <p:txBody>
          <a:bodyPr/>
          <a:lstStyle/>
          <a:p>
            <a:r>
              <a:rPr kumimoji="1" lang="en-US" altLang="ja-JP" dirty="0"/>
              <a:t>Embedding</a:t>
            </a:r>
            <a:r>
              <a:rPr kumimoji="1" lang="en-US" altLang="ja-JP" dirty="0">
                <a:sym typeface="Wingdings" pitchFamily="2" charset="2"/>
              </a:rPr>
              <a:t></a:t>
            </a:r>
            <a:r>
              <a:rPr kumimoji="1" lang="en-US" altLang="ja-JP" dirty="0"/>
              <a:t> explained before 2 page</a:t>
            </a:r>
          </a:p>
          <a:p>
            <a:r>
              <a:rPr kumimoji="1" lang="en-US" altLang="ja-JP" dirty="0" err="1"/>
              <a:t>Attention</a:t>
            </a:r>
            <a:r>
              <a:rPr kumimoji="1" lang="en-US" altLang="ja-JP" dirty="0" err="1">
                <a:sym typeface="Wingdings" pitchFamily="2" charset="2"/>
              </a:rPr>
              <a:t></a:t>
            </a:r>
            <a:r>
              <a:rPr kumimoji="1" lang="en-US" altLang="ja-JP" dirty="0" err="1"/>
              <a:t>This</a:t>
            </a:r>
            <a:r>
              <a:rPr kumimoji="1" lang="en-US" altLang="ja-JP" dirty="0"/>
              <a:t> is the point</a:t>
            </a:r>
          </a:p>
          <a:p>
            <a:r>
              <a:rPr kumimoji="1" lang="en-US" altLang="ja-JP" dirty="0"/>
              <a:t>Add &amp; </a:t>
            </a:r>
            <a:r>
              <a:rPr kumimoji="1" lang="en-US" altLang="ja-JP" dirty="0" err="1"/>
              <a:t>Norm</a:t>
            </a:r>
            <a:r>
              <a:rPr kumimoji="1" lang="en-US" altLang="ja-JP" dirty="0" err="1">
                <a:sym typeface="Wingdings" pitchFamily="2" charset="2"/>
              </a:rPr>
              <a:t></a:t>
            </a:r>
            <a:r>
              <a:rPr kumimoji="1" lang="en-US" altLang="ja-JP" dirty="0" err="1"/>
              <a:t>Adjustment</a:t>
            </a:r>
            <a:r>
              <a:rPr kumimoji="1" lang="en-US" altLang="ja-JP" dirty="0"/>
              <a:t> of values</a:t>
            </a:r>
          </a:p>
          <a:p>
            <a:r>
              <a:rPr kumimoji="1" lang="en-US" altLang="ja-JP" dirty="0"/>
              <a:t>Feed </a:t>
            </a:r>
            <a:r>
              <a:rPr kumimoji="1" lang="en-US" altLang="ja-JP" dirty="0" err="1"/>
              <a:t>Forward</a:t>
            </a:r>
            <a:r>
              <a:rPr kumimoji="1" lang="en-US" altLang="ja-JP" dirty="0" err="1">
                <a:sym typeface="Wingdings" pitchFamily="2" charset="2"/>
              </a:rPr>
              <a:t></a:t>
            </a:r>
            <a:r>
              <a:rPr kumimoji="1" lang="en-US" altLang="ja-JP" dirty="0" err="1"/>
              <a:t>Neural</a:t>
            </a:r>
            <a:r>
              <a:rPr kumimoji="1" lang="en-US" altLang="ja-JP" dirty="0"/>
              <a:t> Networks, a traditional machine learning</a:t>
            </a:r>
          </a:p>
          <a:p>
            <a:r>
              <a:rPr kumimoji="1" lang="en-US" altLang="ja-JP" dirty="0" err="1"/>
              <a:t>Linear</a:t>
            </a:r>
            <a:r>
              <a:rPr kumimoji="1" lang="en-US" altLang="ja-JP" dirty="0" err="1">
                <a:sym typeface="Wingdings" pitchFamily="2" charset="2"/>
              </a:rPr>
              <a:t></a:t>
            </a:r>
            <a:r>
              <a:rPr kumimoji="1" lang="en-US" altLang="ja-JP" dirty="0" err="1"/>
              <a:t>linear</a:t>
            </a:r>
            <a:r>
              <a:rPr kumimoji="1" lang="en-US" altLang="ja-JP" dirty="0"/>
              <a:t> function</a:t>
            </a:r>
          </a:p>
          <a:p>
            <a:r>
              <a:rPr kumimoji="1" lang="en-US" altLang="ja-JP" dirty="0" err="1"/>
              <a:t>Softmax</a:t>
            </a:r>
            <a:r>
              <a:rPr kumimoji="1" lang="en-US" altLang="ja-JP" dirty="0" err="1">
                <a:sym typeface="Wingdings" pitchFamily="2" charset="2"/>
              </a:rPr>
              <a:t></a:t>
            </a:r>
            <a:r>
              <a:rPr kumimoji="1" lang="en-US" altLang="ja-JP" dirty="0" err="1"/>
              <a:t>Adjusted</a:t>
            </a:r>
            <a:r>
              <a:rPr kumimoji="1" lang="en-US" altLang="ja-JP" dirty="0"/>
              <a:t> to add up to 1 (trying to get probability)</a:t>
            </a:r>
            <a:endParaRPr kumimoji="1" lang="ja-JP" altLang="en-US"/>
          </a:p>
        </p:txBody>
      </p:sp>
      <p:sp>
        <p:nvSpPr>
          <p:cNvPr id="4" name="テキスト ボックス 3">
            <a:extLst>
              <a:ext uri="{FF2B5EF4-FFF2-40B4-BE49-F238E27FC236}">
                <a16:creationId xmlns:a16="http://schemas.microsoft.com/office/drawing/2014/main" id="{7FF6CA86-EEA6-9A31-D21A-AABF6C92D4F9}"/>
              </a:ext>
            </a:extLst>
          </p:cNvPr>
          <p:cNvSpPr txBox="1"/>
          <p:nvPr/>
        </p:nvSpPr>
        <p:spPr>
          <a:xfrm>
            <a:off x="1315278" y="5657671"/>
            <a:ext cx="8806070" cy="1200329"/>
          </a:xfrm>
          <a:prstGeom prst="rect">
            <a:avLst/>
          </a:prstGeom>
          <a:noFill/>
        </p:spPr>
        <p:txBody>
          <a:bodyPr wrap="square" rtlCol="0">
            <a:spAutoFit/>
          </a:bodyPr>
          <a:lstStyle/>
          <a:p>
            <a:r>
              <a:rPr kumimoji="1" lang="en-US" altLang="ja-JP" dirty="0"/>
              <a:t>[1] A. Vaswani et al., "Attention is all you need," in Proc. Advances in Neural Information Processing Systems, vol. 30, 2017.</a:t>
            </a:r>
          </a:p>
          <a:p>
            <a:r>
              <a:rPr kumimoji="1" lang="en" altLang="ja-JP" dirty="0">
                <a:hlinkClick r:id="rId2"/>
              </a:rPr>
              <a:t>https://proceedings.neurips.cc/paper_files/paper/2017/file/3f5ee243547dee91fbd053c1c4a845aa-Paper.pdf</a:t>
            </a:r>
            <a:endParaRPr kumimoji="1" lang="en" altLang="ja-JP" dirty="0"/>
          </a:p>
        </p:txBody>
      </p:sp>
      <p:pic>
        <p:nvPicPr>
          <p:cNvPr id="1026" name="Picture 2">
            <a:extLst>
              <a:ext uri="{FF2B5EF4-FFF2-40B4-BE49-F238E27FC236}">
                <a16:creationId xmlns:a16="http://schemas.microsoft.com/office/drawing/2014/main" id="{05E6B806-C56B-F084-D6A0-F455A6F1F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982" y="912676"/>
            <a:ext cx="3648813" cy="474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4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9548D69-F4D5-1967-C06B-1183EA6A4F17}"/>
                  </a:ext>
                </a:extLst>
              </p:cNvPr>
              <p:cNvSpPr txBox="1"/>
              <p:nvPr/>
            </p:nvSpPr>
            <p:spPr>
              <a:xfrm>
                <a:off x="979138" y="2049073"/>
                <a:ext cx="9427132" cy="2109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𝑓</m:t>
                      </m:r>
                      <m:d>
                        <m:dPr>
                          <m:ctrlPr>
                            <a:rPr kumimoji="1" lang="en-US" altLang="ja-JP" sz="5400" b="0" i="1" smtClean="0">
                              <a:latin typeface="Cambria Math" panose="02040503050406030204" pitchFamily="18" charset="0"/>
                            </a:rPr>
                          </m:ctrlPr>
                        </m:dPr>
                        <m:e>
                          <m:r>
                            <a:rPr kumimoji="1" lang="en-US" altLang="ja-JP" sz="5400" b="0" i="1" smtClean="0">
                              <a:latin typeface="Cambria Math" panose="02040503050406030204" pitchFamily="18" charset="0"/>
                            </a:rPr>
                            <m:t>𝑄</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𝐾</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𝑉</m:t>
                          </m:r>
                        </m:e>
                      </m:d>
                      <m:r>
                        <a:rPr kumimoji="1" lang="en-US" altLang="ja-JP" sz="5400" b="0" i="1" smtClean="0">
                          <a:latin typeface="Cambria Math" panose="02040503050406030204" pitchFamily="18" charset="0"/>
                        </a:rPr>
                        <m:t>=</m:t>
                      </m:r>
                      <m:r>
                        <m:rPr>
                          <m:sty m:val="p"/>
                        </m:rPr>
                        <a:rPr kumimoji="1" lang="en-US" altLang="ja-JP" sz="5400" b="0" i="0" smtClean="0">
                          <a:latin typeface="Cambria Math" panose="02040503050406030204" pitchFamily="18" charset="0"/>
                        </a:rPr>
                        <m:t>softmax</m:t>
                      </m:r>
                      <m:d>
                        <m:dPr>
                          <m:ctrlPr>
                            <a:rPr kumimoji="1" lang="en-US" altLang="ja-JP" sz="5400" b="0" i="1" smtClean="0">
                              <a:latin typeface="Cambria Math" panose="02040503050406030204" pitchFamily="18" charset="0"/>
                            </a:rPr>
                          </m:ctrlPr>
                        </m:dPr>
                        <m:e>
                          <m:f>
                            <m:fPr>
                              <m:ctrlPr>
                                <a:rPr kumimoji="1" lang="en-US" altLang="ja-JP" sz="5400" b="0" i="1" smtClean="0">
                                  <a:latin typeface="Cambria Math" panose="02040503050406030204" pitchFamily="18" charset="0"/>
                                </a:rPr>
                              </m:ctrlPr>
                            </m:fPr>
                            <m:num>
                              <m:r>
                                <a:rPr kumimoji="1" lang="en-US" altLang="ja-JP" sz="5400" b="0" i="1" smtClean="0">
                                  <a:latin typeface="Cambria Math" panose="02040503050406030204" pitchFamily="18" charset="0"/>
                                </a:rPr>
                                <m:t>𝑄</m:t>
                              </m:r>
                              <m:sSup>
                                <m:sSupPr>
                                  <m:ctrlPr>
                                    <a:rPr kumimoji="1" lang="en-US" altLang="ja-JP" sz="5400" b="0" i="1" smtClean="0">
                                      <a:latin typeface="Cambria Math" panose="02040503050406030204" pitchFamily="18" charset="0"/>
                                    </a:rPr>
                                  </m:ctrlPr>
                                </m:sSupPr>
                                <m:e>
                                  <m:r>
                                    <a:rPr kumimoji="1" lang="en-US" altLang="ja-JP" sz="5400" b="0" i="1" smtClean="0">
                                      <a:latin typeface="Cambria Math" panose="02040503050406030204" pitchFamily="18" charset="0"/>
                                    </a:rPr>
                                    <m:t>𝐾</m:t>
                                  </m:r>
                                </m:e>
                                <m:sup>
                                  <m:r>
                                    <a:rPr kumimoji="1" lang="en-US" altLang="ja-JP" sz="5400" b="0" i="1" smtClean="0">
                                      <a:latin typeface="Cambria Math" panose="02040503050406030204" pitchFamily="18" charset="0"/>
                                    </a:rPr>
                                    <m:t>𝑇</m:t>
                                  </m:r>
                                </m:sup>
                              </m:sSup>
                            </m:num>
                            <m:den>
                              <m:rad>
                                <m:radPr>
                                  <m:degHide m:val="on"/>
                                  <m:ctrlPr>
                                    <a:rPr kumimoji="1" lang="en-US" altLang="ja-JP" sz="5400" b="0" i="1" smtClean="0">
                                      <a:latin typeface="Cambria Math" panose="02040503050406030204" pitchFamily="18" charset="0"/>
                                    </a:rPr>
                                  </m:ctrlPr>
                                </m:radPr>
                                <m:deg/>
                                <m:e>
                                  <m:sSub>
                                    <m:sSubPr>
                                      <m:ctrlPr>
                                        <a:rPr kumimoji="1" lang="en-US" altLang="ja-JP" sz="5400" b="0" i="1" smtClean="0">
                                          <a:latin typeface="Cambria Math" panose="02040503050406030204" pitchFamily="18" charset="0"/>
                                        </a:rPr>
                                      </m:ctrlPr>
                                    </m:sSubPr>
                                    <m:e>
                                      <m:r>
                                        <a:rPr kumimoji="1" lang="en-US" altLang="ja-JP" sz="5400" b="0" i="1" smtClean="0">
                                          <a:latin typeface="Cambria Math" panose="02040503050406030204" pitchFamily="18" charset="0"/>
                                        </a:rPr>
                                        <m:t>𝑑</m:t>
                                      </m:r>
                                    </m:e>
                                    <m:sub>
                                      <m:r>
                                        <a:rPr kumimoji="1" lang="en-US" altLang="ja-JP" sz="5400" b="0" i="1" smtClean="0">
                                          <a:latin typeface="Cambria Math" panose="02040503050406030204" pitchFamily="18" charset="0"/>
                                        </a:rPr>
                                        <m:t>𝑘</m:t>
                                      </m:r>
                                    </m:sub>
                                  </m:sSub>
                                </m:e>
                              </m:rad>
                            </m:den>
                          </m:f>
                        </m:e>
                      </m:d>
                      <m:r>
                        <a:rPr kumimoji="1" lang="en-US" altLang="ja-JP" sz="5400" b="0" i="1" smtClean="0">
                          <a:latin typeface="Cambria Math" panose="02040503050406030204" pitchFamily="18" charset="0"/>
                        </a:rPr>
                        <m:t>𝑉</m:t>
                      </m:r>
                    </m:oMath>
                  </m:oMathPara>
                </a14:m>
                <a:endParaRPr kumimoji="1" lang="ja-JP" altLang="en-US" sz="5400"/>
              </a:p>
            </p:txBody>
          </p:sp>
        </mc:Choice>
        <mc:Fallback xmlns="">
          <p:sp>
            <p:nvSpPr>
              <p:cNvPr id="4" name="テキスト ボックス 3">
                <a:extLst>
                  <a:ext uri="{FF2B5EF4-FFF2-40B4-BE49-F238E27FC236}">
                    <a16:creationId xmlns:a16="http://schemas.microsoft.com/office/drawing/2014/main" id="{19548D69-F4D5-1967-C06B-1183EA6A4F17}"/>
                  </a:ext>
                </a:extLst>
              </p:cNvPr>
              <p:cNvSpPr txBox="1">
                <a:spLocks noRot="1" noChangeAspect="1" noMove="1" noResize="1" noEditPoints="1" noAdjustHandles="1" noChangeArrowheads="1" noChangeShapeType="1" noTextEdit="1"/>
              </p:cNvSpPr>
              <p:nvPr/>
            </p:nvSpPr>
            <p:spPr>
              <a:xfrm>
                <a:off x="979138" y="2049073"/>
                <a:ext cx="9427132" cy="2109039"/>
              </a:xfrm>
              <a:prstGeom prst="rect">
                <a:avLst/>
              </a:prstGeom>
              <a:blipFill>
                <a:blip r:embed="rId2"/>
                <a:stretch>
                  <a:fillRect l="-942" b="-1796"/>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1B556BE4-4D5F-0C2A-BB6B-919E38ED3C91}"/>
              </a:ext>
            </a:extLst>
          </p:cNvPr>
          <p:cNvCxnSpPr/>
          <p:nvPr/>
        </p:nvCxnSpPr>
        <p:spPr>
          <a:xfrm flipV="1">
            <a:off x="5042452" y="3305433"/>
            <a:ext cx="1053548" cy="139147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8645712-1BB1-CAFC-E24F-139E23F5250E}"/>
                  </a:ext>
                </a:extLst>
              </p:cNvPr>
              <p:cNvSpPr txBox="1"/>
              <p:nvPr/>
            </p:nvSpPr>
            <p:spPr>
              <a:xfrm>
                <a:off x="2998662" y="4696911"/>
                <a:ext cx="4637814" cy="1795941"/>
              </a:xfrm>
              <a:prstGeom prst="rect">
                <a:avLst/>
              </a:prstGeom>
              <a:noFill/>
            </p:spPr>
            <p:txBody>
              <a:bodyPr wrap="square" rtlCol="0">
                <a:spAutoFit/>
              </a:bodyPr>
              <a:lstStyle/>
              <a:p>
                <a:r>
                  <a:rPr kumimoji="1" lang="en" altLang="ja-JP" dirty="0" err="1"/>
                  <a:t>Softmax</a:t>
                </a:r>
                <a:r>
                  <a:rPr kumimoji="1" lang="en" altLang="ja-JP" dirty="0"/>
                  <a:t> function</a:t>
                </a:r>
              </a:p>
              <a:p>
                <a:r>
                  <a:rPr kumimoji="1" lang="en" altLang="ja-JP" dirty="0"/>
                  <a:t>Function that adjusts the sum to 1 (100%) when there are n data</a:t>
                </a:r>
                <a:endParaRPr lang="en-US" altLang="ja-JP" b="0" i="0" dirty="0">
                  <a:solidFill>
                    <a:srgbClr val="212121"/>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b="0" i="0" smtClean="0">
                          <a:solidFill>
                            <a:srgbClr val="212121"/>
                          </a:solidFill>
                          <a:effectLst/>
                          <a:latin typeface="Cambria Math" panose="02040503050406030204" pitchFamily="18" charset="0"/>
                        </a:rPr>
                        <m:t>softmax</m:t>
                      </m:r>
                      <m:d>
                        <m:dPr>
                          <m:ctrlPr>
                            <a:rPr lang="en-US" altLang="ja-JP" b="0" i="1" smtClean="0">
                              <a:solidFill>
                                <a:srgbClr val="212121"/>
                              </a:solidFill>
                              <a:effectLst/>
                              <a:latin typeface="Cambria Math" panose="02040503050406030204" pitchFamily="18" charset="0"/>
                            </a:rPr>
                          </m:ctrlPr>
                        </m:dPr>
                        <m:e>
                          <m:r>
                            <a:rPr lang="en-US" altLang="ja-JP" b="1" i="1" smtClean="0">
                              <a:solidFill>
                                <a:srgbClr val="212121"/>
                              </a:solidFill>
                              <a:effectLst/>
                              <a:latin typeface="Cambria Math" panose="02040503050406030204" pitchFamily="18" charset="0"/>
                            </a:rPr>
                            <m:t>𝒙</m:t>
                          </m:r>
                        </m:e>
                      </m:d>
                      <m:r>
                        <a:rPr lang="en-US" altLang="ja-JP" b="0" i="1" smtClean="0">
                          <a:solidFill>
                            <a:srgbClr val="212121"/>
                          </a:solidFill>
                          <a:effectLst/>
                          <a:latin typeface="Cambria Math" panose="02040503050406030204" pitchFamily="18" charset="0"/>
                        </a:rPr>
                        <m:t>=</m:t>
                      </m:r>
                      <m:f>
                        <m:fPr>
                          <m:ctrlPr>
                            <a:rPr lang="en-US" altLang="ja-JP" b="0" i="1" smtClean="0">
                              <a:solidFill>
                                <a:srgbClr val="212121"/>
                              </a:solidFill>
                              <a:effectLst/>
                              <a:latin typeface="Cambria Math" panose="02040503050406030204" pitchFamily="18" charset="0"/>
                            </a:rPr>
                          </m:ctrlPr>
                        </m:fPr>
                        <m:num>
                          <m:sSup>
                            <m:sSupPr>
                              <m:ctrlPr>
                                <a:rPr lang="en-US" altLang="ja-JP" b="0" i="1" smtClean="0">
                                  <a:solidFill>
                                    <a:srgbClr val="212121"/>
                                  </a:solidFill>
                                  <a:effectLst/>
                                  <a:latin typeface="Cambria Math" panose="02040503050406030204" pitchFamily="18" charset="0"/>
                                </a:rPr>
                              </m:ctrlPr>
                            </m:sSupPr>
                            <m:e>
                              <m:r>
                                <a:rPr lang="en-US" altLang="ja-JP" b="0" i="1" smtClean="0">
                                  <a:solidFill>
                                    <a:srgbClr val="212121"/>
                                  </a:solidFill>
                                  <a:effectLst/>
                                  <a:latin typeface="Cambria Math" panose="02040503050406030204" pitchFamily="18" charset="0"/>
                                </a:rPr>
                                <m:t>𝑒</m:t>
                              </m:r>
                            </m:e>
                            <m:sup>
                              <m:sSub>
                                <m:sSubPr>
                                  <m:ctrlPr>
                                    <a:rPr lang="en-US" altLang="ja-JP" b="0" i="1" smtClean="0">
                                      <a:solidFill>
                                        <a:srgbClr val="212121"/>
                                      </a:solidFill>
                                      <a:effectLst/>
                                      <a:latin typeface="Cambria Math" panose="02040503050406030204" pitchFamily="18" charset="0"/>
                                    </a:rPr>
                                  </m:ctrlPr>
                                </m:sSubPr>
                                <m:e>
                                  <m:r>
                                    <a:rPr lang="en-US" altLang="ja-JP" b="0" i="1" smtClean="0">
                                      <a:solidFill>
                                        <a:srgbClr val="212121"/>
                                      </a:solidFill>
                                      <a:effectLst/>
                                      <a:latin typeface="Cambria Math" panose="02040503050406030204" pitchFamily="18" charset="0"/>
                                    </a:rPr>
                                    <m:t>𝑥</m:t>
                                  </m:r>
                                </m:e>
                                <m:sub>
                                  <m:r>
                                    <a:rPr lang="en-US" altLang="ja-JP" b="0" i="1" smtClean="0">
                                      <a:solidFill>
                                        <a:srgbClr val="212121"/>
                                      </a:solidFill>
                                      <a:effectLst/>
                                      <a:latin typeface="Cambria Math" panose="02040503050406030204" pitchFamily="18" charset="0"/>
                                    </a:rPr>
                                    <m:t>𝑘</m:t>
                                  </m:r>
                                </m:sub>
                              </m:sSub>
                            </m:sup>
                          </m:sSup>
                        </m:num>
                        <m:den>
                          <m:nary>
                            <m:naryPr>
                              <m:chr m:val="∑"/>
                              <m:ctrlPr>
                                <a:rPr lang="en-US" altLang="ja-JP" b="0" i="1" smtClean="0">
                                  <a:solidFill>
                                    <a:srgbClr val="212121"/>
                                  </a:solidFill>
                                  <a:effectLst/>
                                  <a:latin typeface="Cambria Math" panose="02040503050406030204" pitchFamily="18" charset="0"/>
                                </a:rPr>
                              </m:ctrlPr>
                            </m:naryPr>
                            <m:sub>
                              <m:r>
                                <m:rPr>
                                  <m:brk m:alnAt="23"/>
                                </m:rPr>
                                <a:rPr lang="en-US" altLang="ja-JP" b="0" i="1" smtClean="0">
                                  <a:solidFill>
                                    <a:srgbClr val="212121"/>
                                  </a:solidFill>
                                  <a:effectLst/>
                                  <a:latin typeface="Cambria Math" panose="02040503050406030204" pitchFamily="18" charset="0"/>
                                </a:rPr>
                                <m:t>𝑘</m:t>
                              </m:r>
                              <m:r>
                                <a:rPr lang="en-US" altLang="ja-JP" b="0" i="1" smtClean="0">
                                  <a:solidFill>
                                    <a:srgbClr val="212121"/>
                                  </a:solidFill>
                                  <a:effectLst/>
                                  <a:latin typeface="Cambria Math" panose="02040503050406030204" pitchFamily="18" charset="0"/>
                                </a:rPr>
                                <m:t>=1</m:t>
                              </m:r>
                            </m:sub>
                            <m:sup>
                              <m:r>
                                <a:rPr lang="en-US" altLang="ja-JP" b="0" i="1" smtClean="0">
                                  <a:solidFill>
                                    <a:srgbClr val="212121"/>
                                  </a:solidFill>
                                  <a:effectLst/>
                                  <a:latin typeface="Cambria Math" panose="02040503050406030204" pitchFamily="18" charset="0"/>
                                </a:rPr>
                                <m:t>𝑛</m:t>
                              </m:r>
                            </m:sup>
                            <m:e>
                              <m:sSup>
                                <m:sSupPr>
                                  <m:ctrlPr>
                                    <a:rPr lang="en-US" altLang="ja-JP" b="0" i="1" smtClean="0">
                                      <a:solidFill>
                                        <a:srgbClr val="212121"/>
                                      </a:solidFill>
                                      <a:effectLst/>
                                      <a:latin typeface="Cambria Math" panose="02040503050406030204" pitchFamily="18" charset="0"/>
                                    </a:rPr>
                                  </m:ctrlPr>
                                </m:sSupPr>
                                <m:e>
                                  <m:r>
                                    <a:rPr lang="en-US" altLang="ja-JP" b="0" i="1" smtClean="0">
                                      <a:solidFill>
                                        <a:srgbClr val="212121"/>
                                      </a:solidFill>
                                      <a:effectLst/>
                                      <a:latin typeface="Cambria Math" panose="02040503050406030204" pitchFamily="18" charset="0"/>
                                    </a:rPr>
                                    <m:t>𝑒</m:t>
                                  </m:r>
                                </m:e>
                                <m:sup>
                                  <m:sSub>
                                    <m:sSubPr>
                                      <m:ctrlPr>
                                        <a:rPr lang="en-US" altLang="ja-JP" b="0" i="1" smtClean="0">
                                          <a:solidFill>
                                            <a:srgbClr val="212121"/>
                                          </a:solidFill>
                                          <a:effectLst/>
                                          <a:latin typeface="Cambria Math" panose="02040503050406030204" pitchFamily="18" charset="0"/>
                                        </a:rPr>
                                      </m:ctrlPr>
                                    </m:sSubPr>
                                    <m:e>
                                      <m:r>
                                        <a:rPr lang="en-US" altLang="ja-JP" b="0" i="1" smtClean="0">
                                          <a:solidFill>
                                            <a:srgbClr val="212121"/>
                                          </a:solidFill>
                                          <a:effectLst/>
                                          <a:latin typeface="Cambria Math" panose="02040503050406030204" pitchFamily="18" charset="0"/>
                                        </a:rPr>
                                        <m:t>𝑥</m:t>
                                      </m:r>
                                    </m:e>
                                    <m:sub>
                                      <m:r>
                                        <a:rPr lang="en-US" altLang="ja-JP" b="0" i="1" smtClean="0">
                                          <a:solidFill>
                                            <a:srgbClr val="212121"/>
                                          </a:solidFill>
                                          <a:effectLst/>
                                          <a:latin typeface="Cambria Math" panose="02040503050406030204" pitchFamily="18" charset="0"/>
                                        </a:rPr>
                                        <m:t>𝑘</m:t>
                                      </m:r>
                                    </m:sub>
                                  </m:sSub>
                                </m:sup>
                              </m:sSup>
                            </m:e>
                          </m:nary>
                        </m:den>
                      </m:f>
                    </m:oMath>
                  </m:oMathPara>
                </a14:m>
                <a:endParaRPr lang="ja-JP" altLang="en-US" b="0" i="0">
                  <a:solidFill>
                    <a:srgbClr val="212121"/>
                  </a:solidFill>
                  <a:effectLst/>
                  <a:latin typeface="Roboto" panose="02000000000000000000" pitchFamily="2" charset="0"/>
                </a:endParaRPr>
              </a:p>
              <a:p>
                <a:endParaRPr kumimoji="1" lang="ja-JP" altLang="en-US"/>
              </a:p>
            </p:txBody>
          </p:sp>
        </mc:Choice>
        <mc:Fallback xmlns="">
          <p:sp>
            <p:nvSpPr>
              <p:cNvPr id="7" name="テキスト ボックス 6">
                <a:extLst>
                  <a:ext uri="{FF2B5EF4-FFF2-40B4-BE49-F238E27FC236}">
                    <a16:creationId xmlns:a16="http://schemas.microsoft.com/office/drawing/2014/main" id="{38645712-1BB1-CAFC-E24F-139E23F5250E}"/>
                  </a:ext>
                </a:extLst>
              </p:cNvPr>
              <p:cNvSpPr txBox="1">
                <a:spLocks noRot="1" noChangeAspect="1" noMove="1" noResize="1" noEditPoints="1" noAdjustHandles="1" noChangeArrowheads="1" noChangeShapeType="1" noTextEdit="1"/>
              </p:cNvSpPr>
              <p:nvPr/>
            </p:nvSpPr>
            <p:spPr>
              <a:xfrm>
                <a:off x="2998662" y="4696911"/>
                <a:ext cx="4637814" cy="1795941"/>
              </a:xfrm>
              <a:prstGeom prst="rect">
                <a:avLst/>
              </a:prstGeom>
              <a:blipFill>
                <a:blip r:embed="rId3"/>
                <a:stretch>
                  <a:fillRect l="-1366" t="-1399" r="-2186" b="-18881"/>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29180F94-81A5-DF00-E33F-FCA235670366}"/>
              </a:ext>
            </a:extLst>
          </p:cNvPr>
          <p:cNvCxnSpPr>
            <a:cxnSpLocks/>
          </p:cNvCxnSpPr>
          <p:nvPr/>
        </p:nvCxnSpPr>
        <p:spPr>
          <a:xfrm flipV="1">
            <a:off x="8642387" y="4158112"/>
            <a:ext cx="0" cy="871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5364ACB-25E2-56D6-B9FA-8744011B205B}"/>
              </a:ext>
            </a:extLst>
          </p:cNvPr>
          <p:cNvCxnSpPr>
            <a:cxnSpLocks/>
          </p:cNvCxnSpPr>
          <p:nvPr/>
        </p:nvCxnSpPr>
        <p:spPr>
          <a:xfrm flipH="1">
            <a:off x="8130747" y="1459468"/>
            <a:ext cx="222421" cy="7523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6E5DFC7-3CDA-F3B3-BE6F-8D5FC03A781A}"/>
              </a:ext>
            </a:extLst>
          </p:cNvPr>
          <p:cNvCxnSpPr>
            <a:cxnSpLocks/>
          </p:cNvCxnSpPr>
          <p:nvPr/>
        </p:nvCxnSpPr>
        <p:spPr>
          <a:xfrm>
            <a:off x="8642387" y="1510274"/>
            <a:ext cx="0" cy="76093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D6E4666-CC6D-8AD4-F152-DD5816E9FBC0}"/>
              </a:ext>
            </a:extLst>
          </p:cNvPr>
          <p:cNvCxnSpPr>
            <a:cxnSpLocks/>
          </p:cNvCxnSpPr>
          <p:nvPr/>
        </p:nvCxnSpPr>
        <p:spPr>
          <a:xfrm>
            <a:off x="9003733" y="1459468"/>
            <a:ext cx="832245" cy="12837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7BDECE4-4F4C-18B7-8D66-D83A0108F097}"/>
              </a:ext>
            </a:extLst>
          </p:cNvPr>
          <p:cNvSpPr txBox="1"/>
          <p:nvPr/>
        </p:nvSpPr>
        <p:spPr>
          <a:xfrm>
            <a:off x="7862396" y="1059531"/>
            <a:ext cx="2281394" cy="369332"/>
          </a:xfrm>
          <a:prstGeom prst="rect">
            <a:avLst/>
          </a:prstGeom>
          <a:noFill/>
        </p:spPr>
        <p:txBody>
          <a:bodyPr wrap="none" rtlCol="0">
            <a:spAutoFit/>
          </a:bodyPr>
          <a:lstStyle/>
          <a:p>
            <a:r>
              <a:rPr kumimoji="1" lang="en" altLang="ja-JP" dirty="0"/>
              <a:t>some kind of matrix</a:t>
            </a:r>
            <a:endParaRPr kumimoji="1" lang="ja-JP" altLang="en-US"/>
          </a:p>
        </p:txBody>
      </p:sp>
      <p:sp>
        <p:nvSpPr>
          <p:cNvPr id="3" name="テキスト ボックス 2">
            <a:extLst>
              <a:ext uri="{FF2B5EF4-FFF2-40B4-BE49-F238E27FC236}">
                <a16:creationId xmlns:a16="http://schemas.microsoft.com/office/drawing/2014/main" id="{BF5F358C-6683-4DA1-ED69-2A92CBA85A10}"/>
              </a:ext>
            </a:extLst>
          </p:cNvPr>
          <p:cNvSpPr txBox="1"/>
          <p:nvPr/>
        </p:nvSpPr>
        <p:spPr>
          <a:xfrm>
            <a:off x="226943" y="6499642"/>
            <a:ext cx="11738113" cy="369332"/>
          </a:xfrm>
          <a:prstGeom prst="rect">
            <a:avLst/>
          </a:prstGeom>
          <a:noFill/>
        </p:spPr>
        <p:txBody>
          <a:bodyPr wrap="square">
            <a:spAutoFit/>
          </a:bodyPr>
          <a:lstStyle/>
          <a:p>
            <a:r>
              <a:rPr lang="en" altLang="ja-JP" b="0" i="0" dirty="0">
                <a:solidFill>
                  <a:srgbClr val="222222"/>
                </a:solidFill>
                <a:effectLst/>
                <a:latin typeface="Arial" panose="020B0604020202020204" pitchFamily="34" charset="0"/>
              </a:rPr>
              <a:t>Vaswani, Ashish, et al. "Attention is all you need." </a:t>
            </a:r>
            <a:r>
              <a:rPr lang="en" altLang="ja-JP" b="0" i="1" dirty="0">
                <a:solidFill>
                  <a:srgbClr val="222222"/>
                </a:solidFill>
                <a:effectLst/>
                <a:latin typeface="Arial" panose="020B0604020202020204" pitchFamily="34" charset="0"/>
              </a:rPr>
              <a:t>Advances in neural information processing systems</a:t>
            </a:r>
            <a:r>
              <a:rPr lang="en" altLang="ja-JP" b="0" i="0" dirty="0">
                <a:solidFill>
                  <a:srgbClr val="222222"/>
                </a:solidFill>
                <a:effectLst/>
                <a:latin typeface="Arial" panose="020B0604020202020204" pitchFamily="34" charset="0"/>
              </a:rPr>
              <a:t> 30 (2017).</a:t>
            </a:r>
            <a:endParaRPr lang="ja-JP" altLang="en-US"/>
          </a:p>
        </p:txBody>
      </p:sp>
      <p:sp>
        <p:nvSpPr>
          <p:cNvPr id="2" name="テキスト ボックス 1">
            <a:extLst>
              <a:ext uri="{FF2B5EF4-FFF2-40B4-BE49-F238E27FC236}">
                <a16:creationId xmlns:a16="http://schemas.microsoft.com/office/drawing/2014/main" id="{764F83AD-DBD0-8F86-8E38-5EECCCB20FFD}"/>
              </a:ext>
            </a:extLst>
          </p:cNvPr>
          <p:cNvSpPr txBox="1"/>
          <p:nvPr/>
        </p:nvSpPr>
        <p:spPr>
          <a:xfrm>
            <a:off x="7027265" y="309637"/>
            <a:ext cx="4785180" cy="646331"/>
          </a:xfrm>
          <a:prstGeom prst="rect">
            <a:avLst/>
          </a:prstGeom>
          <a:noFill/>
        </p:spPr>
        <p:txBody>
          <a:bodyPr wrap="square" rtlCol="0">
            <a:spAutoFit/>
          </a:bodyPr>
          <a:lstStyle/>
          <a:p>
            <a:r>
              <a:rPr lang="en" altLang="ja-JP" dirty="0"/>
              <a:t>In this example, we use the same matrices 𝑄, 𝐾, and 𝑉, which are called self attention.</a:t>
            </a:r>
            <a:endParaRPr kumimoji="1" lang="ja-JP" altLang="en-US"/>
          </a:p>
        </p:txBody>
      </p:sp>
      <p:sp>
        <p:nvSpPr>
          <p:cNvPr id="9" name="テキスト ボックス 8">
            <a:extLst>
              <a:ext uri="{FF2B5EF4-FFF2-40B4-BE49-F238E27FC236}">
                <a16:creationId xmlns:a16="http://schemas.microsoft.com/office/drawing/2014/main" id="{16A4AD03-9155-AF86-5505-E4AB4ADE7136}"/>
              </a:ext>
            </a:extLst>
          </p:cNvPr>
          <p:cNvSpPr txBox="1"/>
          <p:nvPr/>
        </p:nvSpPr>
        <p:spPr>
          <a:xfrm>
            <a:off x="7859088" y="5029200"/>
            <a:ext cx="2962122" cy="646331"/>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Number of dimensions in the columns direction of matrix K</a:t>
            </a:r>
            <a:endParaRPr kumimoji="1" lang="ja-JP" altLang="en-US">
              <a:latin typeface="Times New Roman" panose="02020603050405020304" pitchFamily="18" charset="0"/>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995E52BC-D2B5-B0E7-78F5-0E84D0E93174}"/>
              </a:ext>
            </a:extLst>
          </p:cNvPr>
          <p:cNvSpPr txBox="1"/>
          <p:nvPr/>
        </p:nvSpPr>
        <p:spPr>
          <a:xfrm>
            <a:off x="8556621" y="5682321"/>
            <a:ext cx="2448106" cy="369332"/>
          </a:xfrm>
          <a:prstGeom prst="rect">
            <a:avLst/>
          </a:prstGeom>
          <a:noFill/>
        </p:spPr>
        <p:txBody>
          <a:bodyPr wrap="none" rtlCol="0">
            <a:spAutoFit/>
          </a:bodyPr>
          <a:lstStyle/>
          <a:p>
            <a:r>
              <a:rPr kumimoji="1" lang="en-US" altLang="ja-JP" b="1" u="sng" dirty="0">
                <a:latin typeface="Times New Roman" panose="02020603050405020304" pitchFamily="18" charset="0"/>
                <a:cs typeface="Times New Roman" panose="02020603050405020304" pitchFamily="18" charset="0"/>
              </a:rPr>
              <a:t>That is, normalization!</a:t>
            </a:r>
            <a:endParaRPr kumimoji="1" lang="ja-JP" altLang="en-US" b="1"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83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CF6C9-BE58-B22C-27F8-E371E1A6EC8C}"/>
              </a:ext>
            </a:extLst>
          </p:cNvPr>
          <p:cNvSpPr>
            <a:spLocks noGrp="1"/>
          </p:cNvSpPr>
          <p:nvPr>
            <p:ph type="title"/>
          </p:nvPr>
        </p:nvSpPr>
        <p:spPr/>
        <p:txBody>
          <a:bodyPr/>
          <a:lstStyle/>
          <a:p>
            <a:r>
              <a:rPr kumimoji="1" lang="en" altLang="ja-JP" dirty="0"/>
              <a:t>What is the product of a matrix and a matrix</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1329265-1791-0FD4-265C-72329309DD20}"/>
                  </a:ext>
                </a:extLst>
              </p:cNvPr>
              <p:cNvSpPr>
                <a:spLocks noGrp="1"/>
              </p:cNvSpPr>
              <p:nvPr>
                <p:ph idx="1"/>
              </p:nvPr>
            </p:nvSpPr>
            <p:spPr/>
            <p:txBody>
              <a:bodyPr>
                <a:normAutofit fontScale="70000" lnSpcReduction="20000"/>
              </a:bodyPr>
              <a:lstStyle/>
              <a:p>
                <a14:m>
                  <m:oMath xmlns:m="http://schemas.openxmlformats.org/officeDocument/2006/math">
                    <m:r>
                      <a:rPr lang="en-US" altLang="ja-JP" i="1" smtClean="0">
                        <a:latin typeface="Cambria Math" panose="02040503050406030204" pitchFamily="18" charset="0"/>
                      </a:rPr>
                      <m:t>𝐴</m:t>
                    </m:r>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b="0" i="1" smtClean="0">
                                      <a:latin typeface="Cambria Math" panose="02040503050406030204" pitchFamily="18" charset="0"/>
                                    </a:rPr>
                                    <m:t>𝑚</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i="1">
                                      <a:latin typeface="Cambria Math" panose="02040503050406030204" pitchFamily="18" charset="0"/>
                                    </a:rPr>
                                    <m:t>2</m:t>
                                  </m:r>
                                  <m:r>
                                    <a:rPr lang="en-US" altLang="ja-JP" b="0" i="1" smtClean="0">
                                      <a:latin typeface="Cambria Math" panose="02040503050406030204" pitchFamily="18" charset="0"/>
                                    </a:rPr>
                                    <m:t>𝑚</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𝑙𝑚</m:t>
                                  </m:r>
                                </m:sub>
                              </m:sSub>
                            </m:e>
                          </m:mr>
                        </m:m>
                      </m:e>
                    </m:d>
                  </m:oMath>
                </a14:m>
                <a:r>
                  <a:rPr lang="en-US" altLang="ja-JP" dirty="0"/>
                  <a:t>, </a:t>
                </a:r>
                <a14:m>
                  <m:oMath xmlns:m="http://schemas.openxmlformats.org/officeDocument/2006/math">
                    <m:r>
                      <a:rPr lang="en-US" altLang="ja-JP" i="1">
                        <a:latin typeface="Cambria Math" panose="02040503050406030204" pitchFamily="18" charset="0"/>
                      </a:rPr>
                      <m:t>𝐵</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i="1">
                                      <a:latin typeface="Cambria Math" panose="02040503050406030204" pitchFamily="18" charset="0"/>
                                    </a:rPr>
                                    <m:t>𝑛</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r>
                                    <a:rPr lang="en-US" altLang="ja-JP" i="1">
                                      <a:latin typeface="Cambria Math" panose="02040503050406030204" pitchFamily="18" charset="0"/>
                                    </a:rPr>
                                    <m:t>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𝑛</m:t>
                                  </m:r>
                                </m:sub>
                              </m:sSub>
                            </m:e>
                          </m:mr>
                        </m:m>
                      </m:e>
                    </m:d>
                  </m:oMath>
                </a14:m>
                <a:endParaRPr kumimoji="1" lang="en-US" altLang="ja-JP" dirty="0"/>
              </a:p>
              <a:p>
                <a:endParaRPr lang="en-US" altLang="ja-JP" dirty="0"/>
              </a:p>
              <a:p>
                <a14:m>
                  <m:oMath xmlns:m="http://schemas.openxmlformats.org/officeDocument/2006/math">
                    <m:r>
                      <a:rPr lang="en-US" altLang="ja-JP" i="1" smtClean="0">
                        <a:latin typeface="Cambria Math" panose="02040503050406030204" pitchFamily="18" charset="0"/>
                      </a:rPr>
                      <m:t>𝐴</m:t>
                    </m:r>
                    <m:r>
                      <a:rPr lang="en-US" altLang="ja-JP" i="1">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m>
                          <m:mPr>
                            <m:mcs>
                              <m:mc>
                                <m:mcPr>
                                  <m:count m:val="4"/>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1</m:t>
                                  </m:r>
                                </m:sub>
                              </m:sSub>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22</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𝑛</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𝑚𝑛</m:t>
                                  </m:r>
                                </m:sub>
                              </m:sSub>
                            </m:e>
                          </m:mr>
                          <m:m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1</m:t>
                                  </m:r>
                                </m:sub>
                              </m:sSub>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22</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𝑛</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𝑚𝑛</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i="1">
                                      <a:latin typeface="Cambria Math" panose="02040503050406030204" pitchFamily="18" charset="0"/>
                                    </a:rPr>
                                    <m:t>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b="0" i="1" smtClean="0">
                                      <a:latin typeface="Cambria Math" panose="02040503050406030204" pitchFamily="18" charset="0"/>
                                    </a:rPr>
                                    <m:t>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i="1">
                                      <a:latin typeface="Cambria Math" panose="02040503050406030204" pitchFamily="18" charset="0"/>
                                    </a:rPr>
                                    <m:t>1</m:t>
                                  </m:r>
                                </m:sub>
                              </m:sSub>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i="1">
                                      <a:latin typeface="Cambria Math" panose="02040503050406030204" pitchFamily="18" charset="0"/>
                                    </a:rPr>
                                    <m:t>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b="0" i="1" smtClean="0">
                                      <a:latin typeface="Cambria Math" panose="02040503050406030204" pitchFamily="18" charset="0"/>
                                    </a:rPr>
                                    <m:t>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22</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m:t>
                                  </m:r>
                                  <m:r>
                                    <a:rPr lang="en-US" altLang="ja-JP" b="0" i="1" smtClean="0">
                                      <a:latin typeface="Cambria Math" panose="02040503050406030204" pitchFamily="18" charset="0"/>
                                    </a:rPr>
                                    <m:t>2</m:t>
                                  </m:r>
                                </m:sub>
                              </m:sSub>
                            </m:e>
                            <m:e>
                              <m:r>
                                <a:rPr lang="en-US" altLang="ja-JP" i="1">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i="1">
                                      <a:latin typeface="Cambria Math" panose="02040503050406030204" pitchFamily="18" charset="0"/>
                                    </a:rPr>
                                    <m:t>1</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m:t>
                                  </m:r>
                                  <m:r>
                                    <a:rPr lang="en-US" altLang="ja-JP" b="0" i="1" smtClean="0">
                                      <a:latin typeface="Cambria Math" panose="02040503050406030204" pitchFamily="18" charset="0"/>
                                    </a:rPr>
                                    <m:t>2</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𝑛</m:t>
                                  </m:r>
                                </m:sub>
                              </m:sSub>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𝑙𝑚</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𝑚𝑛</m:t>
                                  </m:r>
                                </m:sub>
                              </m:sSub>
                            </m:e>
                          </m:mr>
                        </m:m>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81329265-1791-0FD4-265C-72329309DD20}"/>
                  </a:ext>
                </a:extLst>
              </p:cNvPr>
              <p:cNvSpPr>
                <a:spLocks noGrp="1" noRot="1" noChangeAspect="1" noMove="1" noResize="1" noEditPoints="1" noAdjustHandles="1" noChangeArrowheads="1" noChangeShapeType="1" noTextEdit="1"/>
              </p:cNvSpPr>
              <p:nvPr>
                <p:ph idx="1"/>
              </p:nvPr>
            </p:nvSpPr>
            <p:spPr>
              <a:blipFill>
                <a:blip r:embed="rId2"/>
                <a:stretch>
                  <a:fillRect l="-603" t="-4942"/>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432CFDB2-5937-FF47-0D1E-B882249F1A9E}"/>
              </a:ext>
            </a:extLst>
          </p:cNvPr>
          <p:cNvSpPr/>
          <p:nvPr/>
        </p:nvSpPr>
        <p:spPr>
          <a:xfrm>
            <a:off x="1618735" y="1581665"/>
            <a:ext cx="2372497" cy="345989"/>
          </a:xfrm>
          <a:prstGeom prst="rect">
            <a:avLst/>
          </a:prstGeom>
          <a:noFill/>
          <a:ln w="412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9139A8-03DA-D96C-EF56-ACBF9165A51D}"/>
              </a:ext>
            </a:extLst>
          </p:cNvPr>
          <p:cNvSpPr/>
          <p:nvPr/>
        </p:nvSpPr>
        <p:spPr>
          <a:xfrm>
            <a:off x="4674974" y="1554764"/>
            <a:ext cx="539578" cy="1325563"/>
          </a:xfrm>
          <a:prstGeom prst="rect">
            <a:avLst/>
          </a:prstGeom>
          <a:noFill/>
          <a:ln w="412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AA75F32-6EF1-919F-AF38-2FC725EED921}"/>
              </a:ext>
            </a:extLst>
          </p:cNvPr>
          <p:cNvSpPr/>
          <p:nvPr/>
        </p:nvSpPr>
        <p:spPr>
          <a:xfrm flipV="1">
            <a:off x="1272744" y="3388179"/>
            <a:ext cx="2842055" cy="345988"/>
          </a:xfrm>
          <a:prstGeom prst="rect">
            <a:avLst/>
          </a:prstGeom>
          <a:noFill/>
          <a:ln w="412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531CC3FD-27EE-2B7B-8D6E-F2F06D793EF3}"/>
              </a:ext>
            </a:extLst>
          </p:cNvPr>
          <p:cNvCxnSpPr/>
          <p:nvPr/>
        </p:nvCxnSpPr>
        <p:spPr>
          <a:xfrm flipV="1">
            <a:off x="1618735" y="3697096"/>
            <a:ext cx="926757" cy="1702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B4FF31B6-76CE-D7B8-5108-194FD04035CE}"/>
              </a:ext>
            </a:extLst>
          </p:cNvPr>
          <p:cNvSpPr txBox="1"/>
          <p:nvPr/>
        </p:nvSpPr>
        <p:spPr>
          <a:xfrm>
            <a:off x="1062681" y="5419101"/>
            <a:ext cx="3829895" cy="369332"/>
          </a:xfrm>
          <a:prstGeom prst="rect">
            <a:avLst/>
          </a:prstGeom>
          <a:noFill/>
        </p:spPr>
        <p:txBody>
          <a:bodyPr wrap="none" rtlCol="0">
            <a:spAutoFit/>
          </a:bodyPr>
          <a:lstStyle/>
          <a:p>
            <a:r>
              <a:rPr kumimoji="1" lang="en" altLang="ja-JP" dirty="0"/>
              <a:t> just calculating the inner product.</a:t>
            </a:r>
            <a:endParaRPr kumimoji="1" lang="ja-JP" altLang="en-US"/>
          </a:p>
        </p:txBody>
      </p:sp>
      <p:sp>
        <p:nvSpPr>
          <p:cNvPr id="10" name="テキスト ボックス 9">
            <a:extLst>
              <a:ext uri="{FF2B5EF4-FFF2-40B4-BE49-F238E27FC236}">
                <a16:creationId xmlns:a16="http://schemas.microsoft.com/office/drawing/2014/main" id="{518ED24A-C336-B370-06AE-D37DF0EF1B28}"/>
              </a:ext>
            </a:extLst>
          </p:cNvPr>
          <p:cNvSpPr txBox="1"/>
          <p:nvPr/>
        </p:nvSpPr>
        <p:spPr>
          <a:xfrm>
            <a:off x="294504" y="5863397"/>
            <a:ext cx="11059296" cy="1015663"/>
          </a:xfrm>
          <a:prstGeom prst="rect">
            <a:avLst/>
          </a:prstGeom>
          <a:noFill/>
        </p:spPr>
        <p:txBody>
          <a:bodyPr wrap="square" rtlCol="0">
            <a:spAutoFit/>
          </a:bodyPr>
          <a:lstStyle/>
          <a:p>
            <a:r>
              <a:rPr kumimoji="1" lang="en" altLang="ja-JP" sz="2000" dirty="0"/>
              <a:t>Attention is a matrix of all the words entered and then normalized (adjusted) by taking the inner product.</a:t>
            </a:r>
          </a:p>
          <a:p>
            <a:r>
              <a:rPr kumimoji="1" lang="en" altLang="ja-JP" sz="2000" dirty="0">
                <a:sym typeface="Wingdings" pitchFamily="2" charset="2"/>
              </a:rPr>
              <a:t></a:t>
            </a:r>
            <a:r>
              <a:rPr kumimoji="1" lang="en" altLang="ja-JP" sz="2000" dirty="0"/>
              <a:t>just an operation to weight the words that are relevant.</a:t>
            </a:r>
            <a:endParaRPr kumimoji="1" lang="ja-JP" altLang="en-US" sz="2000"/>
          </a:p>
        </p:txBody>
      </p:sp>
    </p:spTree>
    <p:extLst>
      <p:ext uri="{BB962C8B-B14F-4D97-AF65-F5344CB8AC3E}">
        <p14:creationId xmlns:p14="http://schemas.microsoft.com/office/powerpoint/2010/main" val="363338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34506-18AE-ECFF-B921-847D4475AA1D}"/>
              </a:ext>
            </a:extLst>
          </p:cNvPr>
          <p:cNvSpPr>
            <a:spLocks noGrp="1"/>
          </p:cNvSpPr>
          <p:nvPr>
            <p:ph type="title"/>
          </p:nvPr>
        </p:nvSpPr>
        <p:spPr/>
        <p:txBody>
          <a:bodyPr/>
          <a:lstStyle/>
          <a:p>
            <a:r>
              <a:rPr kumimoji="1" lang="en-US" altLang="ja-JP" dirty="0"/>
              <a:t>Definition of Metrics</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B4410A7-3E9C-E519-AEBB-0455594E1787}"/>
                  </a:ext>
                </a:extLst>
              </p:cNvPr>
              <p:cNvSpPr>
                <a:spLocks noGrp="1"/>
              </p:cNvSpPr>
              <p:nvPr>
                <p:ph idx="1"/>
              </p:nvPr>
            </p:nvSpPr>
            <p:spPr/>
            <p:txBody>
              <a:bodyPr/>
              <a:lstStyle/>
              <a:p>
                <a:r>
                  <a:rPr kumimoji="1" lang="en" altLang="ja-JP" dirty="0"/>
                  <a:t>A function that defines the relationship between two elements </a:t>
                </a:r>
                <a14:m>
                  <m:oMath xmlns:m="http://schemas.openxmlformats.org/officeDocument/2006/math">
                    <m:sSub>
                      <m:sSubPr>
                        <m:ctrlPr>
                          <a:rPr kumimoji="1" lang="en" altLang="ja-JP" b="1" i="1" smtClean="0">
                            <a:latin typeface="Cambria Math" panose="02040503050406030204" pitchFamily="18" charset="0"/>
                          </a:rPr>
                        </m:ctrlPr>
                      </m:sSubPr>
                      <m:e>
                        <m:r>
                          <a:rPr kumimoji="1" lang="en-US" altLang="ja-JP" b="1" i="1" smtClean="0">
                            <a:latin typeface="Cambria Math" panose="02040503050406030204" pitchFamily="18" charset="0"/>
                          </a:rPr>
                          <m:t>𝒙</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lang="en" altLang="ja-JP" b="1" i="1">
                            <a:latin typeface="Cambria Math" panose="02040503050406030204" pitchFamily="18" charset="0"/>
                          </a:rPr>
                        </m:ctrlPr>
                      </m:sSubPr>
                      <m:e>
                        <m:r>
                          <a:rPr lang="en-US" altLang="ja-JP" b="1" i="1">
                            <a:latin typeface="Cambria Math" panose="02040503050406030204" pitchFamily="18" charset="0"/>
                          </a:rPr>
                          <m:t>𝒙</m:t>
                        </m:r>
                      </m:e>
                      <m:sub>
                        <m:r>
                          <a:rPr lang="en-US" altLang="ja-JP" b="0" i="1" smtClean="0">
                            <a:latin typeface="Cambria Math" panose="02040503050406030204" pitchFamily="18" charset="0"/>
                          </a:rPr>
                          <m:t>𝑗</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 </m:t>
                    </m:r>
                  </m:oMath>
                </a14:m>
                <a:r>
                  <a:rPr kumimoji="1" lang="en" altLang="ja-JP" dirty="0"/>
                  <a:t>in a defined space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𝑆</m:t>
                    </m:r>
                  </m:oMath>
                </a14:m>
                <a:endParaRPr kumimoji="1" lang="en" altLang="ja-JP" dirty="0"/>
              </a:p>
              <a:p>
                <a:endParaRPr kumimoji="1" lang="en" altLang="ja-JP" dirty="0"/>
              </a:p>
              <a:p>
                <a:pPr lvl="1"/>
                <a:r>
                  <a:rPr kumimoji="1" lang="en" altLang="ja-JP" dirty="0"/>
                  <a:t>Function</a:t>
                </a:r>
              </a:p>
              <a:p>
                <a:pPr lvl="2"/>
                <a:r>
                  <a:rPr kumimoji="1" lang="en" altLang="ja-JP" dirty="0"/>
                  <a:t>A correspondence whereby for every element</a:t>
                </a:r>
                <a14:m>
                  <m:oMath xmlns:m="http://schemas.openxmlformats.org/officeDocument/2006/math">
                    <m:r>
                      <a:rPr kumimoji="1" lang="en-US" altLang="ja-JP" b="0" i="0" smtClean="0">
                        <a:latin typeface="Cambria Math" panose="02040503050406030204" pitchFamily="18" charset="0"/>
                      </a:rPr>
                      <m:t> </m:t>
                    </m:r>
                    <m:sSub>
                      <m:sSubPr>
                        <m:ctrlPr>
                          <a:rPr kumimoji="1" lang="en" altLang="ja-JP" b="1" i="1" smtClean="0">
                            <a:latin typeface="Cambria Math" panose="02040503050406030204" pitchFamily="18" charset="0"/>
                          </a:rPr>
                        </m:ctrlPr>
                      </m:sSubPr>
                      <m:e>
                        <m:r>
                          <a:rPr kumimoji="1" lang="en-US" altLang="ja-JP" b="1" i="1" smtClean="0">
                            <a:latin typeface="Cambria Math" panose="02040503050406030204" pitchFamily="18" charset="0"/>
                          </a:rPr>
                          <m:t>𝒙</m:t>
                        </m:r>
                      </m:e>
                      <m:sub>
                        <m:r>
                          <a:rPr kumimoji="1" lang="en-US" altLang="ja-JP" b="0" i="1" smtClean="0">
                            <a:latin typeface="Cambria Math" panose="02040503050406030204" pitchFamily="18" charset="0"/>
                          </a:rPr>
                          <m:t>𝑖</m:t>
                        </m:r>
                      </m:sub>
                    </m:sSub>
                  </m:oMath>
                </a14:m>
                <a:r>
                  <a:rPr kumimoji="1" lang="en" altLang="ja-JP" b="1" dirty="0"/>
                  <a:t> </a:t>
                </a:r>
                <a:r>
                  <a:rPr kumimoji="1" lang="en" altLang="ja-JP" dirty="0"/>
                  <a:t>of a set </a:t>
                </a:r>
                <a14:m>
                  <m:oMath xmlns:m="http://schemas.openxmlformats.org/officeDocument/2006/math">
                    <m:r>
                      <a:rPr kumimoji="1" lang="en-US" altLang="ja-JP" b="0" i="1" smtClean="0">
                        <a:latin typeface="Cambria Math" panose="02040503050406030204" pitchFamily="18" charset="0"/>
                      </a:rPr>
                      <m:t>𝑆</m:t>
                    </m:r>
                  </m:oMath>
                </a14:m>
                <a:r>
                  <a:rPr kumimoji="1" lang="en" altLang="ja-JP" dirty="0"/>
                  <a:t>, one element </a:t>
                </a:r>
                <a14:m>
                  <m:oMath xmlns:m="http://schemas.openxmlformats.org/officeDocument/2006/math">
                    <m:sSub>
                      <m:sSubPr>
                        <m:ctrlPr>
                          <a:rPr lang="en" altLang="ja-JP" b="1" i="1">
                            <a:latin typeface="Cambria Math" panose="02040503050406030204" pitchFamily="18" charset="0"/>
                          </a:rPr>
                        </m:ctrlPr>
                      </m:sSubPr>
                      <m:e>
                        <m:r>
                          <a:rPr lang="en-US" altLang="ja-JP" b="1" i="1" smtClean="0">
                            <a:latin typeface="Cambria Math" panose="02040503050406030204" pitchFamily="18" charset="0"/>
                          </a:rPr>
                          <m:t>𝒚</m:t>
                        </m:r>
                      </m:e>
                      <m:sub>
                        <m:r>
                          <a:rPr lang="en-US" altLang="ja-JP" b="0" i="1" smtClean="0">
                            <a:latin typeface="Cambria Math" panose="02040503050406030204" pitchFamily="18" charset="0"/>
                          </a:rPr>
                          <m:t>𝑖</m:t>
                        </m:r>
                      </m:sub>
                    </m:sSub>
                  </m:oMath>
                </a14:m>
                <a:r>
                  <a:rPr kumimoji="1" lang="en" altLang="ja-JP" dirty="0"/>
                  <a:t> of the set </a:t>
                </a:r>
                <a14:m>
                  <m:oMath xmlns:m="http://schemas.openxmlformats.org/officeDocument/2006/math">
                    <m:r>
                      <a:rPr lang="en-US" altLang="ja-JP" i="1">
                        <a:latin typeface="Cambria Math" panose="02040503050406030204" pitchFamily="18" charset="0"/>
                      </a:rPr>
                      <m:t>𝑆</m:t>
                    </m:r>
                  </m:oMath>
                </a14:m>
                <a:r>
                  <a:rPr kumimoji="1" lang="en" altLang="ja-JP" dirty="0"/>
                  <a:t> or the other set </a:t>
                </a:r>
                <a14:m>
                  <m:oMath xmlns:m="http://schemas.openxmlformats.org/officeDocument/2006/math">
                    <m:r>
                      <a:rPr lang="en-US" altLang="ja-JP" i="1">
                        <a:latin typeface="Cambria Math" panose="02040503050406030204" pitchFamily="18" charset="0"/>
                      </a:rPr>
                      <m:t>𝑆</m:t>
                    </m:r>
                    <m:r>
                      <a:rPr lang="en-US" altLang="ja-JP" b="0" i="1" smtClean="0">
                        <a:latin typeface="Cambria Math" panose="02040503050406030204" pitchFamily="18" charset="0"/>
                      </a:rPr>
                      <m:t>′</m:t>
                    </m:r>
                  </m:oMath>
                </a14:m>
                <a:r>
                  <a:rPr kumimoji="1" lang="en" altLang="ja-JP" dirty="0"/>
                  <a:t> is determined.</a:t>
                </a:r>
              </a:p>
              <a:p>
                <a:pPr lvl="2"/>
                <a14:m>
                  <m:oMath xmlns:m="http://schemas.openxmlformats.org/officeDocument/2006/math">
                    <m:sSub>
                      <m:sSubPr>
                        <m:ctrlPr>
                          <a:rPr lang="en" altLang="ja-JP" i="1" smtClean="0">
                            <a:latin typeface="Cambria Math" panose="02040503050406030204" pitchFamily="18" charset="0"/>
                          </a:rPr>
                        </m:ctrlPr>
                      </m:sSubPr>
                      <m:e>
                        <m:r>
                          <a:rPr lang="en-US" altLang="ja-JP" b="1" i="1" smtClean="0">
                            <a:latin typeface="Cambria Math" panose="02040503050406030204" pitchFamily="18" charset="0"/>
                          </a:rPr>
                          <m:t>𝒚</m:t>
                        </m:r>
                      </m:e>
                      <m:sub>
                        <m:r>
                          <a:rPr lang="en-US" altLang="ja-JP" b="0" i="1" smtClean="0">
                            <a:latin typeface="Cambria Math" panose="02040503050406030204" pitchFamily="18" charset="0"/>
                          </a:rPr>
                          <m:t>𝑖</m:t>
                        </m:r>
                      </m:sub>
                    </m:sSub>
                    <m:r>
                      <a:rPr lang="en-US" altLang="ja-JP" b="0" i="0" smtClean="0">
                        <a:latin typeface="Cambria Math" panose="02040503050406030204" pitchFamily="18" charset="0"/>
                      </a:rPr>
                      <m:t>=</m:t>
                    </m:r>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b>
                      <m:sSubPr>
                        <m:ctrlPr>
                          <a:rPr lang="en" altLang="ja-JP" b="1" i="1">
                            <a:latin typeface="Cambria Math" panose="02040503050406030204" pitchFamily="18" charset="0"/>
                          </a:rPr>
                        </m:ctrlPr>
                      </m:sSubPr>
                      <m:e>
                        <m:r>
                          <a:rPr lang="en-US" altLang="ja-JP" b="1" i="1">
                            <a:latin typeface="Cambria Math" panose="02040503050406030204" pitchFamily="18" charset="0"/>
                          </a:rPr>
                          <m:t>𝒙</m:t>
                        </m:r>
                      </m:e>
                      <m:sub>
                        <m:r>
                          <a:rPr lang="en-US" altLang="ja-JP" b="0" i="1">
                            <a:latin typeface="Cambria Math" panose="02040503050406030204" pitchFamily="18" charset="0"/>
                          </a:rPr>
                          <m:t>𝑖</m:t>
                        </m:r>
                      </m:sub>
                    </m:sSub>
                    <m:r>
                      <a:rPr lang="en-US" altLang="ja-JP" b="0" i="1" smtClean="0">
                        <a:latin typeface="Cambria Math" panose="02040503050406030204" pitchFamily="18" charset="0"/>
                      </a:rPr>
                      <m:t>)</m:t>
                    </m:r>
                  </m:oMath>
                </a14:m>
                <a:endParaRPr kumimoji="1" lang="ja-JP" altLang="en-US" i="1"/>
              </a:p>
            </p:txBody>
          </p:sp>
        </mc:Choice>
        <mc:Fallback xmlns="">
          <p:sp>
            <p:nvSpPr>
              <p:cNvPr id="3" name="コンテンツ プレースホルダー 2">
                <a:extLst>
                  <a:ext uri="{FF2B5EF4-FFF2-40B4-BE49-F238E27FC236}">
                    <a16:creationId xmlns:a16="http://schemas.microsoft.com/office/drawing/2014/main" id="{CB4410A7-3E9C-E519-AEBB-0455594E178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5812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3A974-1706-5388-15CA-33365195F1B3}"/>
              </a:ext>
            </a:extLst>
          </p:cNvPr>
          <p:cNvSpPr>
            <a:spLocks noGrp="1"/>
          </p:cNvSpPr>
          <p:nvPr>
            <p:ph type="title"/>
          </p:nvPr>
        </p:nvSpPr>
        <p:spPr/>
        <p:txBody>
          <a:bodyPr/>
          <a:lstStyle/>
          <a:p>
            <a:r>
              <a:rPr kumimoji="1" lang="en" altLang="ja-JP" dirty="0"/>
              <a:t>Think about where to use the math instead of solving it.</a:t>
            </a:r>
            <a:endParaRPr kumimoji="1" lang="ja-JP" altLang="en-US"/>
          </a:p>
        </p:txBody>
      </p:sp>
      <p:sp>
        <p:nvSpPr>
          <p:cNvPr id="3" name="コンテンツ プレースホルダー 2">
            <a:extLst>
              <a:ext uri="{FF2B5EF4-FFF2-40B4-BE49-F238E27FC236}">
                <a16:creationId xmlns:a16="http://schemas.microsoft.com/office/drawing/2014/main" id="{1AF54358-119B-46EC-10F4-E5F80F698DD8}"/>
              </a:ext>
            </a:extLst>
          </p:cNvPr>
          <p:cNvSpPr>
            <a:spLocks noGrp="1"/>
          </p:cNvSpPr>
          <p:nvPr>
            <p:ph idx="1"/>
          </p:nvPr>
        </p:nvSpPr>
        <p:spPr/>
        <p:txBody>
          <a:bodyPr>
            <a:normAutofit fontScale="92500" lnSpcReduction="20000"/>
          </a:bodyPr>
          <a:lstStyle/>
          <a:p>
            <a:r>
              <a:rPr kumimoji="1" lang="en" altLang="ja-JP" dirty="0"/>
              <a:t>Many people often ask "what" is the benefit of learning this unit? But they are wrong.</a:t>
            </a:r>
          </a:p>
          <a:p>
            <a:endParaRPr kumimoji="1" lang="en" altLang="ja-JP" dirty="0"/>
          </a:p>
          <a:p>
            <a:r>
              <a:rPr kumimoji="1" lang="en" altLang="ja-JP" dirty="0"/>
              <a:t>Those who think about "what" it can be used for will win!</a:t>
            </a:r>
          </a:p>
          <a:p>
            <a:endParaRPr kumimoji="1" lang="en" altLang="ja-JP" dirty="0"/>
          </a:p>
          <a:p>
            <a:r>
              <a:rPr kumimoji="1" lang="en" altLang="ja-JP" dirty="0"/>
              <a:t>In the age of artificial intelligence, a large amount of data can be learned. </a:t>
            </a:r>
            <a:r>
              <a:rPr kumimoji="1" lang="en" altLang="ja-JP" dirty="0">
                <a:sym typeface="Wingdings" pitchFamily="2" charset="2"/>
              </a:rPr>
              <a:t></a:t>
            </a:r>
            <a:r>
              <a:rPr kumimoji="1" lang="en" altLang="ja-JP" dirty="0"/>
              <a:t> It is important to think about what you can use mathematics for.</a:t>
            </a:r>
          </a:p>
          <a:p>
            <a:endParaRPr kumimoji="1" lang="en" altLang="ja-JP" dirty="0"/>
          </a:p>
          <a:p>
            <a:r>
              <a:rPr kumimoji="1" lang="en" altLang="ja-JP" dirty="0"/>
              <a:t>Google and Larry Page and Sergey Brin famously invented Page Rank after listening to a class on "eigenvalue decomposition" at Stanford University</a:t>
            </a:r>
            <a:endParaRPr kumimoji="1" lang="ja-JP" altLang="en-US"/>
          </a:p>
        </p:txBody>
      </p:sp>
    </p:spTree>
    <p:extLst>
      <p:ext uri="{BB962C8B-B14F-4D97-AF65-F5344CB8AC3E}">
        <p14:creationId xmlns:p14="http://schemas.microsoft.com/office/powerpoint/2010/main" val="3201150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564878-7984-2660-C7E9-BD20553BCB44}"/>
              </a:ext>
            </a:extLst>
          </p:cNvPr>
          <p:cNvSpPr>
            <a:spLocks noGrp="1"/>
          </p:cNvSpPr>
          <p:nvPr>
            <p:ph type="title"/>
          </p:nvPr>
        </p:nvSpPr>
        <p:spPr/>
        <p:txBody>
          <a:bodyPr/>
          <a:lstStyle/>
          <a:p>
            <a:r>
              <a:rPr kumimoji="1" lang="en-US" altLang="ja-JP" dirty="0"/>
              <a:t>Assignment 2</a:t>
            </a:r>
            <a:endParaRPr kumimoji="1" lang="ja-JP" altLang="en-US"/>
          </a:p>
        </p:txBody>
      </p:sp>
      <p:sp>
        <p:nvSpPr>
          <p:cNvPr id="3" name="コンテンツ プレースホルダー 2">
            <a:extLst>
              <a:ext uri="{FF2B5EF4-FFF2-40B4-BE49-F238E27FC236}">
                <a16:creationId xmlns:a16="http://schemas.microsoft.com/office/drawing/2014/main" id="{2FE77735-0B43-AA7F-F79B-9FFDB5192C3B}"/>
              </a:ext>
            </a:extLst>
          </p:cNvPr>
          <p:cNvSpPr>
            <a:spLocks noGrp="1"/>
          </p:cNvSpPr>
          <p:nvPr>
            <p:ph idx="1"/>
          </p:nvPr>
        </p:nvSpPr>
        <p:spPr/>
        <p:txBody>
          <a:bodyPr/>
          <a:lstStyle/>
          <a:p>
            <a:r>
              <a:rPr kumimoji="1" lang="en" altLang="ja-JP" dirty="0"/>
              <a:t>In LLMs such as </a:t>
            </a:r>
            <a:r>
              <a:rPr kumimoji="1" lang="en" altLang="ja-JP" dirty="0" err="1"/>
              <a:t>ChatGPT</a:t>
            </a:r>
            <a:r>
              <a:rPr kumimoji="1" lang="en" altLang="ja-JP" dirty="0"/>
              <a:t>, the phenomenon of </a:t>
            </a:r>
            <a:r>
              <a:rPr kumimoji="1" lang="en" altLang="ja-JP" dirty="0" err="1"/>
              <a:t>Glocking</a:t>
            </a:r>
            <a:r>
              <a:rPr kumimoji="1" lang="en" altLang="ja-JP" dirty="0"/>
              <a:t> is known to occur.</a:t>
            </a:r>
          </a:p>
          <a:p>
            <a:r>
              <a:rPr kumimoji="1" lang="en" altLang="ja-JP" dirty="0"/>
              <a:t>Let's discuss </a:t>
            </a:r>
            <a:r>
              <a:rPr kumimoji="1" lang="en" altLang="ja-JP" dirty="0" err="1"/>
              <a:t>Glocking</a:t>
            </a:r>
            <a:r>
              <a:rPr kumimoji="1" lang="en" altLang="ja-JP" dirty="0"/>
              <a:t> and then think about your own reasons why the future of AI and Machine Learning will be won by the use of computational resources and applied mathematics.</a:t>
            </a:r>
            <a:endParaRPr kumimoji="1" lang="ja-JP" altLang="en-US"/>
          </a:p>
        </p:txBody>
      </p:sp>
    </p:spTree>
    <p:extLst>
      <p:ext uri="{BB962C8B-B14F-4D97-AF65-F5344CB8AC3E}">
        <p14:creationId xmlns:p14="http://schemas.microsoft.com/office/powerpoint/2010/main" val="60548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FF703-59DE-A347-AF0E-97ED20FB69B2}"/>
              </a:ext>
            </a:extLst>
          </p:cNvPr>
          <p:cNvSpPr>
            <a:spLocks noGrp="1"/>
          </p:cNvSpPr>
          <p:nvPr>
            <p:ph type="title"/>
          </p:nvPr>
        </p:nvSpPr>
        <p:spPr/>
        <p:txBody>
          <a:bodyPr/>
          <a:lstStyle/>
          <a:p>
            <a:r>
              <a:rPr kumimoji="1" lang="en" altLang="ja-JP" dirty="0"/>
              <a:t>Think of space and metrics in a more imaginative way</a:t>
            </a:r>
            <a:endParaRPr kumimoji="1" lang="ja-JP" altLang="en-US"/>
          </a:p>
        </p:txBody>
      </p:sp>
      <p:sp>
        <p:nvSpPr>
          <p:cNvPr id="3" name="コンテンツ プレースホルダー 2">
            <a:extLst>
              <a:ext uri="{FF2B5EF4-FFF2-40B4-BE49-F238E27FC236}">
                <a16:creationId xmlns:a16="http://schemas.microsoft.com/office/drawing/2014/main" id="{72E1B867-6F3A-EE45-9F02-2569C52EBB6C}"/>
              </a:ext>
            </a:extLst>
          </p:cNvPr>
          <p:cNvSpPr>
            <a:spLocks noGrp="1"/>
          </p:cNvSpPr>
          <p:nvPr>
            <p:ph idx="1"/>
          </p:nvPr>
        </p:nvSpPr>
        <p:spPr/>
        <p:txBody>
          <a:bodyPr>
            <a:normAutofit lnSpcReduction="10000"/>
          </a:bodyPr>
          <a:lstStyle/>
          <a:p>
            <a:r>
              <a:rPr kumimoji="1" lang="en" altLang="ja-JP" dirty="0"/>
              <a:t>In order to compare two things, the "container" in which the things are placed and its "calculation method" are important.</a:t>
            </a:r>
          </a:p>
          <a:p>
            <a:endParaRPr kumimoji="1" lang="en" altLang="ja-JP" dirty="0"/>
          </a:p>
          <a:p>
            <a:r>
              <a:rPr kumimoji="1" lang="en" altLang="ja-JP" dirty="0"/>
              <a:t>The "container" is called "Space.</a:t>
            </a:r>
          </a:p>
          <a:p>
            <a:pPr lvl="1"/>
            <a:r>
              <a:rPr lang="en" altLang="ja-JP" dirty="0"/>
              <a:t>We need to decide what elements make up a world represented by a vector of dimensions.</a:t>
            </a:r>
          </a:p>
          <a:p>
            <a:r>
              <a:rPr kumimoji="1" lang="en" altLang="ja-JP" dirty="0"/>
              <a:t>Calculation methods are called metrics.</a:t>
            </a:r>
          </a:p>
          <a:p>
            <a:endParaRPr kumimoji="1" lang="en" altLang="ja-JP" dirty="0"/>
          </a:p>
          <a:p>
            <a:r>
              <a:rPr kumimoji="1" lang="en" altLang="ja-JP" dirty="0"/>
              <a:t>Once the "inputs" and the "calculation method" are determined, they can be compared.</a:t>
            </a:r>
            <a:endParaRPr kumimoji="1" lang="ja-JP" altLang="en-US"/>
          </a:p>
        </p:txBody>
      </p:sp>
    </p:spTree>
    <p:extLst>
      <p:ext uri="{BB962C8B-B14F-4D97-AF65-F5344CB8AC3E}">
        <p14:creationId xmlns:p14="http://schemas.microsoft.com/office/powerpoint/2010/main" val="332795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BF2AE7-18CB-F142-8DA6-15BC3C963D9C}"/>
              </a:ext>
            </a:extLst>
          </p:cNvPr>
          <p:cNvSpPr>
            <a:spLocks noGrp="1"/>
          </p:cNvSpPr>
          <p:nvPr>
            <p:ph type="title"/>
          </p:nvPr>
        </p:nvSpPr>
        <p:spPr/>
        <p:txBody>
          <a:bodyPr/>
          <a:lstStyle/>
          <a:p>
            <a:r>
              <a:rPr kumimoji="1" lang="en" altLang="ja-JP" dirty="0"/>
              <a:t>Norm, distance, inner product</a:t>
            </a:r>
            <a:endParaRPr kumimoji="1" lang="ja-JP" altLang="en-US"/>
          </a:p>
        </p:txBody>
      </p:sp>
      <p:sp>
        <p:nvSpPr>
          <p:cNvPr id="3" name="コンテンツ プレースホルダー 2">
            <a:extLst>
              <a:ext uri="{FF2B5EF4-FFF2-40B4-BE49-F238E27FC236}">
                <a16:creationId xmlns:a16="http://schemas.microsoft.com/office/drawing/2014/main" id="{273BFDF5-D7D8-2149-BE71-0AE5062C4700}"/>
              </a:ext>
            </a:extLst>
          </p:cNvPr>
          <p:cNvSpPr>
            <a:spLocks noGrp="1"/>
          </p:cNvSpPr>
          <p:nvPr>
            <p:ph idx="1"/>
          </p:nvPr>
        </p:nvSpPr>
        <p:spPr/>
        <p:txBody>
          <a:bodyPr/>
          <a:lstStyle/>
          <a:p>
            <a:r>
              <a:rPr kumimoji="1" lang="en-US" altLang="ja-JP" dirty="0"/>
              <a:t>Norm</a:t>
            </a:r>
            <a:r>
              <a:rPr kumimoji="1" lang="en-US" altLang="ja-JP" dirty="0">
                <a:sym typeface="Wingdings" pitchFamily="2" charset="2"/>
              </a:rPr>
              <a:t></a:t>
            </a:r>
            <a:r>
              <a:rPr kumimoji="1" lang="en" altLang="ja-JP" dirty="0">
                <a:sym typeface="Wingdings" pitchFamily="2" charset="2"/>
              </a:rPr>
              <a:t> Vector size</a:t>
            </a:r>
            <a:endParaRPr kumimoji="1" lang="en-US" altLang="ja-JP" dirty="0">
              <a:sym typeface="Wingdings" pitchFamily="2" charset="2"/>
            </a:endParaRPr>
          </a:p>
          <a:p>
            <a:r>
              <a:rPr lang="en-US" altLang="ja-JP" dirty="0"/>
              <a:t>Distance</a:t>
            </a:r>
            <a:r>
              <a:rPr lang="en-US" altLang="ja-JP" dirty="0">
                <a:sym typeface="Wingdings" pitchFamily="2" charset="2"/>
              </a:rPr>
              <a:t></a:t>
            </a:r>
            <a:r>
              <a:rPr lang="en" altLang="ja-JP" dirty="0">
                <a:sym typeface="Wingdings" pitchFamily="2" charset="2"/>
              </a:rPr>
              <a:t> Difference between vectors</a:t>
            </a:r>
            <a:endParaRPr lang="en-US" altLang="ja-JP" dirty="0">
              <a:sym typeface="Wingdings" pitchFamily="2" charset="2"/>
            </a:endParaRPr>
          </a:p>
          <a:p>
            <a:r>
              <a:rPr lang="en" altLang="ja-JP" dirty="0"/>
              <a:t>I</a:t>
            </a:r>
            <a:r>
              <a:rPr kumimoji="1" lang="en" altLang="ja-JP" dirty="0"/>
              <a:t>nner product</a:t>
            </a:r>
            <a:r>
              <a:rPr kumimoji="1" lang="en-US" altLang="ja-JP" dirty="0">
                <a:sym typeface="Wingdings" pitchFamily="2" charset="2"/>
              </a:rPr>
              <a:t></a:t>
            </a:r>
            <a:r>
              <a:rPr kumimoji="1" lang="en" altLang="ja-JP" dirty="0">
                <a:sym typeface="Wingdings" pitchFamily="2" charset="2"/>
              </a:rPr>
              <a:t>Relation between vectors</a:t>
            </a:r>
            <a:endParaRPr kumimoji="1" lang="en-US" altLang="ja-JP" dirty="0">
              <a:sym typeface="Wingdings" pitchFamily="2" charset="2"/>
            </a:endParaRPr>
          </a:p>
          <a:p>
            <a:pPr lvl="1"/>
            <a:r>
              <a:rPr lang="en-US" altLang="ja-JP" dirty="0">
                <a:sym typeface="Wingdings" pitchFamily="2" charset="2"/>
              </a:rPr>
              <a:t>Cosine Similarity</a:t>
            </a:r>
            <a:r>
              <a:rPr lang="en" altLang="ja-JP" dirty="0">
                <a:sym typeface="Wingdings" pitchFamily="2" charset="2"/>
              </a:rPr>
              <a:t> Comparison of similar vector orientations</a:t>
            </a:r>
            <a:endParaRPr kumimoji="1" lang="ja-JP" altLang="en-US"/>
          </a:p>
        </p:txBody>
      </p:sp>
    </p:spTree>
    <p:extLst>
      <p:ext uri="{BB962C8B-B14F-4D97-AF65-F5344CB8AC3E}">
        <p14:creationId xmlns:p14="http://schemas.microsoft.com/office/powerpoint/2010/main" val="428245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681B6-5E4C-1841-A133-6A150FD28439}"/>
              </a:ext>
            </a:extLst>
          </p:cNvPr>
          <p:cNvSpPr>
            <a:spLocks noGrp="1"/>
          </p:cNvSpPr>
          <p:nvPr>
            <p:ph type="title"/>
          </p:nvPr>
        </p:nvSpPr>
        <p:spPr/>
        <p:txBody>
          <a:bodyPr/>
          <a:lstStyle/>
          <a:p>
            <a:r>
              <a:rPr kumimoji="1" lang="en" altLang="ja-JP" dirty="0"/>
              <a:t>Axiom of the norm (strictly)</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7D70F3B-CA88-CC48-848D-83E10762AB9C}"/>
                  </a:ext>
                </a:extLst>
              </p:cNvPr>
              <p:cNvSpPr>
                <a:spLocks noGrp="1"/>
              </p:cNvSpPr>
              <p:nvPr>
                <p:ph idx="1"/>
              </p:nvPr>
            </p:nvSpPr>
            <p:spPr/>
            <p:txBody>
              <a:bodyPr/>
              <a:lstStyle/>
              <a:p>
                <a:r>
                  <a:rPr lang="en-US" altLang="ja-JP" dirty="0"/>
                  <a:t>When we can determine </a:t>
                </a: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b="1" i="1">
                            <a:latin typeface="Cambria Math" panose="02040503050406030204" pitchFamily="18" charset="0"/>
                          </a:rPr>
                          <m:t>𝒙</m:t>
                        </m:r>
                      </m:e>
                    </m:d>
                    <m:r>
                      <a:rPr lang="en-US" altLang="ja-JP" b="1" i="1">
                        <a:latin typeface="Cambria Math" panose="02040503050406030204" pitchFamily="18" charset="0"/>
                      </a:rPr>
                      <m:t> </m:t>
                    </m:r>
                  </m:oMath>
                </a14:m>
                <a:r>
                  <a:rPr lang="en-US" altLang="ja-JP" dirty="0"/>
                  <a:t>for the space ex 𝒙,𝒚 satisfying the following properties, we call it a norm</a:t>
                </a:r>
              </a:p>
              <a:p>
                <a:pPr lvl="1"/>
                <a:r>
                  <a:rPr lang="en" altLang="ja-JP" dirty="0"/>
                  <a:t>‖𝑎𝒙‖=|𝑎|‖𝒙‖ for any real number 𝑎 (linearity)</a:t>
                </a:r>
              </a:p>
              <a:p>
                <a:pPr lvl="1"/>
                <a:r>
                  <a:rPr lang="en" altLang="ja-JP" dirty="0"/>
                  <a:t>𝒙=𝟎 if ‖𝒙‖≥0,‖𝒙‖=0 (positivity) </a:t>
                </a:r>
              </a:p>
              <a:p>
                <a:pPr lvl="1"/>
                <a:r>
                  <a:rPr lang="en" altLang="ja-JP" dirty="0"/>
                  <a:t>‖𝒙+𝒚‖≤‖𝒙‖+‖𝒚‖ (triangle inequality)</a:t>
                </a:r>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7D70F3B-CA88-CC48-848D-83E10762AB9C}"/>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013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B1C0F-1F67-5745-9266-717C5932037C}"/>
              </a:ext>
            </a:extLst>
          </p:cNvPr>
          <p:cNvSpPr>
            <a:spLocks noGrp="1"/>
          </p:cNvSpPr>
          <p:nvPr>
            <p:ph type="title"/>
          </p:nvPr>
        </p:nvSpPr>
        <p:spPr/>
        <p:txBody>
          <a:bodyPr/>
          <a:lstStyle/>
          <a:p>
            <a:r>
              <a:rPr lang="en-US" altLang="ja-JP" dirty="0"/>
              <a:t>Norm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8C60F18-9C35-5B4E-A782-1CF1FF100C68}"/>
                  </a:ext>
                </a:extLst>
              </p:cNvPr>
              <p:cNvSpPr>
                <a:spLocks noGrp="1"/>
              </p:cNvSpPr>
              <p:nvPr>
                <p:ph idx="1"/>
              </p:nvPr>
            </p:nvSpPr>
            <p:spPr/>
            <p:txBody>
              <a:bodyPr>
                <a:normAutofit/>
              </a:bodyPr>
              <a:lstStyle/>
              <a:p>
                <a:r>
                  <a:rPr lang="en-US" altLang="ja-JP" dirty="0">
                    <a:latin typeface="Cambria Math" panose="02040503050406030204" pitchFamily="18" charset="0"/>
                  </a:rPr>
                  <a:t>When </a:t>
                </a:r>
                <a14:m>
                  <m:oMath xmlns:m="http://schemas.openxmlformats.org/officeDocument/2006/math">
                    <m:r>
                      <a:rPr lang="en-US" altLang="ja-JP" b="1" i="1" smtClean="0">
                        <a:latin typeface="Cambria Math" panose="02040503050406030204" pitchFamily="18" charset="0"/>
                      </a:rPr>
                      <m:t>𝒙</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m:rPr>
                                  <m:nor/>
                                </m:rPr>
                                <a:rPr lang="ja-JP" altLang="en-US"/>
                                <m:t> </m:t>
                              </m:r>
                            </m:e>
                          </m:mr>
                          <m:m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mr>
                                <m:mr>
                                  <m:e>
                                    <m:r>
                                      <a:rPr lang="en-US" altLang="ja-JP" i="1">
                                        <a:latin typeface="Cambria Math" panose="02040503050406030204" pitchFamily="18" charset="0"/>
                                      </a:rPr>
                                      <m:t>⋮</m:t>
                                    </m:r>
                                  </m:e>
                                </m:mr>
                              </m:m>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m:t>
                                  </m:r>
                                </m:sub>
                              </m:sSub>
                            </m:e>
                          </m:mr>
                        </m:m>
                      </m:e>
                    </m:d>
                    <m:r>
                      <a:rPr lang="en-US" altLang="ja-JP" b="0" i="0" smtClean="0">
                        <a:latin typeface="Cambria Math" panose="02040503050406030204" pitchFamily="18" charset="0"/>
                      </a:rPr>
                      <m:t>,</m:t>
                    </m:r>
                  </m:oMath>
                </a14:m>
                <a:r>
                  <a:rPr lang="en-US" altLang="ja-JP" dirty="0">
                    <a:latin typeface="Cambria Math" panose="02040503050406030204" pitchFamily="18" charset="0"/>
                  </a:rPr>
                  <a:t> the norm is defined as follows</a:t>
                </a:r>
              </a:p>
              <a:p>
                <a:pPr lvl="1"/>
                <a14:m>
                  <m:oMath xmlns:m="http://schemas.openxmlformats.org/officeDocument/2006/math">
                    <m:d>
                      <m:dPr>
                        <m:begChr m:val="‖"/>
                        <m:endChr m:val="‖"/>
                        <m:ctrlPr>
                          <a:rPr kumimoji="1" lang="en-US" altLang="ja-JP" b="0" i="1" smtClean="0">
                            <a:latin typeface="Cambria Math" panose="02040503050406030204" pitchFamily="18" charset="0"/>
                          </a:rPr>
                        </m:ctrlPr>
                      </m:dPr>
                      <m:e>
                        <m:r>
                          <a:rPr lang="en-US" altLang="ja-JP" b="1" i="1">
                            <a:latin typeface="Cambria Math" panose="02040503050406030204" pitchFamily="18" charset="0"/>
                          </a:rPr>
                          <m:t>𝒙</m:t>
                        </m:r>
                      </m:e>
                    </m:d>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d>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𝑁</m:t>
                                    </m:r>
                                  </m:sub>
                                </m:sSub>
                              </m:e>
                            </m:d>
                          </m:e>
                          <m:sup>
                            <m:r>
                              <a:rPr lang="en-US" altLang="ja-JP" i="1">
                                <a:latin typeface="Cambria Math" panose="02040503050406030204" pitchFamily="18" charset="0"/>
                              </a:rPr>
                              <m:t>2</m:t>
                            </m:r>
                          </m:sup>
                        </m:sSup>
                      </m:e>
                    </m:rad>
                  </m:oMath>
                </a14:m>
                <a:endParaRPr kumimoji="1" lang="en-US" altLang="ja-JP" dirty="0"/>
              </a:p>
              <a:p>
                <a:pPr lvl="1"/>
                <a:r>
                  <a:rPr lang="en" altLang="ja-JP" dirty="0"/>
                  <a:t>Actually, this is called the L2 norm</a:t>
                </a:r>
              </a:p>
              <a:p>
                <a:pPr lvl="1"/>
                <a:endParaRPr kumimoji="1" lang="en-US" altLang="ja-JP" dirty="0"/>
              </a:p>
              <a:p>
                <a:r>
                  <a:rPr lang="en-US" altLang="ja-JP" dirty="0" err="1"/>
                  <a:t>E.g</a:t>
                </a:r>
                <a:r>
                  <a:rPr kumimoji="1" lang="en-US" altLang="ja-JP" dirty="0"/>
                  <a:t>)</a:t>
                </a:r>
              </a:p>
              <a:p>
                <a:pPr lvl="1"/>
                <a:r>
                  <a:rPr lang="en-US" altLang="ja-JP" dirty="0"/>
                  <a:t>When </a:t>
                </a:r>
                <a14:m>
                  <m:oMath xmlns:m="http://schemas.openxmlformats.org/officeDocument/2006/math">
                    <m:r>
                      <a:rPr lang="en-US" altLang="ja-JP" b="1" i="1">
                        <a:latin typeface="Cambria Math" panose="02040503050406030204" pitchFamily="18" charset="0"/>
                      </a:rPr>
                      <m:t>𝒙</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4</m:t>
                              </m:r>
                            </m:e>
                          </m:mr>
                          <m:mr>
                            <m:e>
                              <m:r>
                                <a:rPr lang="en-US" altLang="ja-JP" b="0" i="1" smtClean="0">
                                  <a:latin typeface="Cambria Math" panose="02040503050406030204" pitchFamily="18" charset="0"/>
                                </a:rPr>
                                <m:t>−3</m:t>
                              </m:r>
                            </m:e>
                          </m:mr>
                        </m:m>
                      </m:e>
                    </m:d>
                    <m:r>
                      <a:rPr lang="en-US" altLang="ja-JP" b="0" i="1" smtClean="0">
                        <a:latin typeface="Cambria Math" panose="02040503050406030204" pitchFamily="18" charset="0"/>
                      </a:rPr>
                      <m:t>, </m:t>
                    </m:r>
                  </m:oMath>
                </a14:m>
                <a:r>
                  <a:rPr kumimoji="1" lang="en-US" altLang="ja-JP" dirty="0"/>
                  <a:t> the norm is </a:t>
                </a: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b="1" i="1">
                            <a:latin typeface="Cambria Math" panose="02040503050406030204" pitchFamily="18" charset="0"/>
                          </a:rPr>
                          <m:t>𝒙</m:t>
                        </m:r>
                      </m:e>
                    </m:d>
                    <m:r>
                      <a:rPr lang="en-US" altLang="ja-JP" i="1">
                        <a:latin typeface="Cambria Math" panose="02040503050406030204" pitchFamily="18" charset="0"/>
                      </a:rPr>
                      <m:t>=</m:t>
                    </m:r>
                    <m:rad>
                      <m:radPr>
                        <m:degHide m:val="on"/>
                        <m:ctrlPr>
                          <a:rPr lang="en-US" altLang="ja-JP" i="1">
                            <a:latin typeface="Cambria Math" panose="02040503050406030204" pitchFamily="18" charset="0"/>
                          </a:rPr>
                        </m:ctrlPr>
                      </m:radPr>
                      <m:deg/>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4</m:t>
                                </m:r>
                              </m:e>
                            </m:d>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−3</m:t>
                                </m:r>
                              </m:e>
                            </m:d>
                          </m:e>
                          <m:sup>
                            <m:r>
                              <a:rPr lang="en-US" altLang="ja-JP" i="1">
                                <a:latin typeface="Cambria Math" panose="02040503050406030204" pitchFamily="18" charset="0"/>
                              </a:rPr>
                              <m:t>2</m:t>
                            </m:r>
                          </m:sup>
                        </m:sSup>
                      </m:e>
                    </m:rad>
                    <m:r>
                      <a:rPr lang="en-US" altLang="ja-JP" b="0" i="1" smtClean="0">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16</m:t>
                        </m:r>
                        <m:r>
                          <a:rPr lang="en-US" altLang="ja-JP" i="1">
                            <a:latin typeface="Cambria Math" panose="02040503050406030204" pitchFamily="18" charset="0"/>
                          </a:rPr>
                          <m:t>+</m:t>
                        </m:r>
                        <m:r>
                          <a:rPr lang="en-US" altLang="ja-JP" b="0" i="1" smtClean="0">
                            <a:latin typeface="Cambria Math" panose="02040503050406030204" pitchFamily="18" charset="0"/>
                          </a:rPr>
                          <m:t>9</m:t>
                        </m:r>
                      </m:e>
                    </m:rad>
                    <m:r>
                      <a:rPr lang="en-US" altLang="ja-JP" b="0" i="1" smtClean="0">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25</m:t>
                        </m:r>
                      </m:e>
                    </m:rad>
                  </m:oMath>
                </a14:m>
                <a:r>
                  <a:rPr lang="en-US" altLang="ja-JP" dirty="0"/>
                  <a:t>=5</a:t>
                </a:r>
              </a:p>
              <a:p>
                <a:pPr lvl="1"/>
                <a:r>
                  <a:rPr lang="en-US" altLang="ja-JP" dirty="0"/>
                  <a:t>Calculation by </a:t>
                </a:r>
                <a:r>
                  <a:rPr lang="en-US" altLang="ja-JP" dirty="0" err="1"/>
                  <a:t>python</a:t>
                </a:r>
                <a:r>
                  <a:rPr lang="en-US" altLang="ja-JP" dirty="0" err="1">
                    <a:sym typeface="Wingdings" pitchFamily="2" charset="2"/>
                  </a:rPr>
                  <a:t></a:t>
                </a:r>
                <a:r>
                  <a:rPr lang="en-US" altLang="ja-JP" dirty="0" err="1"/>
                  <a:t>np.linalg.norm</a:t>
                </a:r>
                <a:r>
                  <a:rPr lang="en-US" altLang="ja-JP" dirty="0"/>
                  <a:t>(x)</a:t>
                </a:r>
                <a:endParaRPr kumimoji="1" lang="ja-JP" altLang="en-US"/>
              </a:p>
            </p:txBody>
          </p:sp>
        </mc:Choice>
        <mc:Fallback xmlns="">
          <p:sp>
            <p:nvSpPr>
              <p:cNvPr id="3" name="コンテンツ プレースホルダー 2">
                <a:extLst>
                  <a:ext uri="{FF2B5EF4-FFF2-40B4-BE49-F238E27FC236}">
                    <a16:creationId xmlns:a16="http://schemas.microsoft.com/office/drawing/2014/main" id="{C8C60F18-9C35-5B4E-A782-1CF1FF100C68}"/>
                  </a:ext>
                </a:extLst>
              </p:cNvPr>
              <p:cNvSpPr>
                <a:spLocks noGrp="1" noRot="1" noChangeAspect="1" noMove="1" noResize="1" noEditPoints="1" noAdjustHandles="1" noChangeArrowheads="1" noChangeShapeType="1" noTextEdit="1"/>
              </p:cNvSpPr>
              <p:nvPr>
                <p:ph idx="1"/>
              </p:nvPr>
            </p:nvSpPr>
            <p:spPr>
              <a:blipFill>
                <a:blip r:embed="rId2"/>
                <a:stretch>
                  <a:fillRect l="-1086" t="-63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759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F9A71-B8A8-D94F-9B52-AF79AA739C8A}"/>
              </a:ext>
            </a:extLst>
          </p:cNvPr>
          <p:cNvSpPr>
            <a:spLocks noGrp="1"/>
          </p:cNvSpPr>
          <p:nvPr>
            <p:ph type="title"/>
          </p:nvPr>
        </p:nvSpPr>
        <p:spPr/>
        <p:txBody>
          <a:bodyPr/>
          <a:lstStyle/>
          <a:p>
            <a:r>
              <a:rPr kumimoji="1" lang="en" altLang="ja-JP" dirty="0"/>
              <a:t>The axiom of distance (strictly)</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A544F5-D3FD-6946-ABB8-DAF50CC9E36D}"/>
                  </a:ext>
                </a:extLst>
              </p:cNvPr>
              <p:cNvSpPr>
                <a:spLocks noGrp="1"/>
              </p:cNvSpPr>
              <p:nvPr>
                <p:ph idx="1"/>
              </p:nvPr>
            </p:nvSpPr>
            <p:spPr/>
            <p:txBody>
              <a:bodyPr/>
              <a:lstStyle/>
              <a:p>
                <a:r>
                  <a:rPr kumimoji="1" lang="en-US" altLang="ja-JP" dirty="0"/>
                  <a:t>When we can determine 𝜌(𝒙,𝒚) between the elements 𝒙, 𝒚, and 𝒛 in space satisfying the following properties, we call this distance</a:t>
                </a:r>
              </a:p>
              <a:p>
                <a:pPr lvl="1"/>
                <a14:m>
                  <m:oMath xmlns:m="http://schemas.openxmlformats.org/officeDocument/2006/math">
                    <m:r>
                      <a:rPr lang="ja-JP" altLang="en-US" i="1" smtClean="0">
                        <a:latin typeface="Cambria Math" panose="02040503050406030204" pitchFamily="18" charset="0"/>
                      </a:rPr>
                      <m:t>𝜌</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1" i="1" smtClean="0">
                        <a:latin typeface="Cambria Math" panose="02040503050406030204" pitchFamily="18" charset="0"/>
                      </a:rPr>
                      <m:t>=</m:t>
                    </m:r>
                    <m:r>
                      <a:rPr lang="ja-JP" altLang="en-US" i="1" smtClean="0">
                        <a:latin typeface="Cambria Math" panose="02040503050406030204" pitchFamily="18" charset="0"/>
                      </a:rPr>
                      <m:t>𝜌</m:t>
                    </m:r>
                    <m:d>
                      <m:dPr>
                        <m:ctrlPr>
                          <a:rPr lang="en-US" altLang="ja-JP" i="1">
                            <a:latin typeface="Cambria Math" panose="02040503050406030204" pitchFamily="18" charset="0"/>
                          </a:rPr>
                        </m:ctrlPr>
                      </m:dPr>
                      <m:e>
                        <m:r>
                          <a:rPr lang="en-US" altLang="ja-JP" b="1" i="1" smtClean="0">
                            <a:latin typeface="Cambria Math" panose="02040503050406030204" pitchFamily="18" charset="0"/>
                          </a:rPr>
                          <m:t>𝒚</m:t>
                        </m:r>
                        <m:r>
                          <a:rPr lang="en-US" altLang="ja-JP" i="1" smtClean="0">
                            <a:latin typeface="Cambria Math" panose="02040503050406030204" pitchFamily="18" charset="0"/>
                          </a:rPr>
                          <m:t>,</m:t>
                        </m:r>
                        <m:r>
                          <a:rPr lang="en-US" altLang="ja-JP" b="1" i="1">
                            <a:latin typeface="Cambria Math" panose="02040503050406030204" pitchFamily="18" charset="0"/>
                          </a:rPr>
                          <m:t>𝒙</m:t>
                        </m:r>
                        <m:r>
                          <a:rPr lang="en-US" altLang="ja-JP" b="1" i="1" smtClean="0">
                            <a:latin typeface="Cambria Math" panose="02040503050406030204" pitchFamily="18" charset="0"/>
                          </a:rPr>
                          <m:t> </m:t>
                        </m:r>
                      </m:e>
                    </m:d>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𝒔𝒚𝒎𝒎𝒆𝒕𝒓𝒚</m:t>
                        </m:r>
                      </m:e>
                    </m:d>
                  </m:oMath>
                </a14:m>
                <a:endParaRPr lang="en-US" altLang="ja-JP" b="1" i="1" dirty="0">
                  <a:latin typeface="Cambria Math" panose="02040503050406030204" pitchFamily="18" charset="0"/>
                </a:endParaRPr>
              </a:p>
              <a:p>
                <a:pPr lvl="1"/>
                <a14:m>
                  <m:oMath xmlns:m="http://schemas.openxmlformats.org/officeDocument/2006/math">
                    <m:r>
                      <a:rPr lang="ja-JP" altLang="en-US" i="1" smtClean="0">
                        <a:latin typeface="Cambria Math" panose="02040503050406030204" pitchFamily="18" charset="0"/>
                      </a:rPr>
                      <m:t>𝜌</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i="1" smtClean="0">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0,(</m:t>
                    </m:r>
                    <m:r>
                      <a:rPr lang="ja-JP" altLang="en-US" i="1" smtClean="0">
                        <a:latin typeface="Cambria Math" panose="02040503050406030204" pitchFamily="18" charset="0"/>
                      </a:rPr>
                      <m:t>𝜌</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b="1" i="1">
                            <a:latin typeface="Cambria Math" panose="02040503050406030204" pitchFamily="18" charset="0"/>
                          </a:rPr>
                          <m:t>𝒚</m:t>
                        </m:r>
                      </m:e>
                    </m:d>
                    <m:r>
                      <a:rPr lang="en-US" altLang="ja-JP" b="0" i="1" smtClean="0">
                        <a:latin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𝒙</m:t>
                    </m:r>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𝒚</m:t>
                    </m:r>
                    <m:r>
                      <a:rPr lang="en-US" altLang="ja-JP" b="0" i="0" smtClean="0">
                        <a:latin typeface="Cambria Math" panose="02040503050406030204" pitchFamily="18" charset="0"/>
                        <a:ea typeface="Cambria Math" panose="02040503050406030204" pitchFamily="18" charset="0"/>
                      </a:rPr>
                      <m:t>)</m:t>
                    </m:r>
                  </m:oMath>
                </a14:m>
                <a:r>
                  <a:rPr lang="en-US" altLang="ja-JP" i="1" dirty="0">
                    <a:latin typeface="Cambria Math" panose="02040503050406030204" pitchFamily="18" charset="0"/>
                  </a:rPr>
                  <a:t> </a:t>
                </a:r>
                <a:r>
                  <a:rPr lang="en-US" altLang="ja-JP" dirty="0"/>
                  <a:t>(Positivity) </a:t>
                </a:r>
                <a:endParaRPr lang="en-US" altLang="ja-JP" i="1" dirty="0">
                  <a:latin typeface="Cambria Math" panose="02040503050406030204" pitchFamily="18" charset="0"/>
                </a:endParaRPr>
              </a:p>
              <a:p>
                <a:pPr lvl="1"/>
                <a14:m>
                  <m:oMath xmlns:m="http://schemas.openxmlformats.org/officeDocument/2006/math">
                    <m:r>
                      <a:rPr lang="ja-JP" altLang="en-US" i="1" smtClean="0">
                        <a:latin typeface="Cambria Math" panose="02040503050406030204" pitchFamily="18" charset="0"/>
                      </a:rPr>
                      <m:t>𝜌</m:t>
                    </m:r>
                    <m:d>
                      <m:dPr>
                        <m:ctrlPr>
                          <a:rPr lang="en-US" altLang="ja-JP" i="1">
                            <a:latin typeface="Cambria Math" panose="02040503050406030204" pitchFamily="18" charset="0"/>
                          </a:rPr>
                        </m:ctrlPr>
                      </m:dPr>
                      <m:e>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b="1" i="1" smtClean="0">
                            <a:latin typeface="Cambria Math" panose="02040503050406030204" pitchFamily="18" charset="0"/>
                          </a:rPr>
                          <m:t>𝒚</m:t>
                        </m:r>
                      </m:e>
                    </m:d>
                    <m:r>
                      <a:rPr lang="en-US" altLang="ja-JP" b="1" i="1" smtClean="0">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rPr>
                      <m:t>𝜌</m:t>
                    </m:r>
                    <m:d>
                      <m:dPr>
                        <m:ctrlPr>
                          <a:rPr lang="en-US" altLang="ja-JP" i="1" smtClean="0">
                            <a:latin typeface="Cambria Math" panose="02040503050406030204" pitchFamily="18" charset="0"/>
                          </a:rPr>
                        </m:ctrlPr>
                      </m:dPr>
                      <m:e>
                        <m:r>
                          <a:rPr lang="en-US" altLang="ja-JP" b="1" i="1">
                            <a:latin typeface="Cambria Math" panose="02040503050406030204" pitchFamily="18" charset="0"/>
                          </a:rPr>
                          <m:t>𝒙</m:t>
                        </m:r>
                        <m:r>
                          <a:rPr lang="en-US" altLang="ja-JP" i="1">
                            <a:latin typeface="Cambria Math" panose="02040503050406030204" pitchFamily="18" charset="0"/>
                          </a:rPr>
                          <m:t>,</m:t>
                        </m:r>
                        <m:r>
                          <a:rPr lang="en-US" altLang="ja-JP" b="1" i="1" smtClean="0">
                            <a:latin typeface="Cambria Math" panose="02040503050406030204" pitchFamily="18" charset="0"/>
                          </a:rPr>
                          <m:t>𝒛</m:t>
                        </m:r>
                      </m:e>
                    </m:d>
                    <m:r>
                      <a:rPr lang="en-US" altLang="ja-JP" b="1" i="1" smtClean="0">
                        <a:latin typeface="Cambria Math" panose="02040503050406030204" pitchFamily="18" charset="0"/>
                      </a:rPr>
                      <m:t>+</m:t>
                    </m:r>
                    <m:r>
                      <a:rPr lang="ja-JP" altLang="en-US" i="1" smtClean="0">
                        <a:latin typeface="Cambria Math" panose="02040503050406030204" pitchFamily="18" charset="0"/>
                      </a:rPr>
                      <m:t>𝜌</m:t>
                    </m:r>
                    <m:d>
                      <m:dPr>
                        <m:ctrlPr>
                          <a:rPr lang="en-US" altLang="ja-JP" i="1" smtClean="0">
                            <a:latin typeface="Cambria Math" panose="02040503050406030204" pitchFamily="18" charset="0"/>
                          </a:rPr>
                        </m:ctrlPr>
                      </m:dPr>
                      <m:e>
                        <m:r>
                          <a:rPr lang="en-US" altLang="ja-JP" b="1" i="1" smtClean="0">
                            <a:latin typeface="Cambria Math" panose="02040503050406030204" pitchFamily="18" charset="0"/>
                          </a:rPr>
                          <m:t>𝒛</m:t>
                        </m:r>
                        <m:r>
                          <a:rPr lang="en-US" altLang="ja-JP" i="1">
                            <a:latin typeface="Cambria Math" panose="02040503050406030204" pitchFamily="18" charset="0"/>
                          </a:rPr>
                          <m:t>,</m:t>
                        </m:r>
                        <m:r>
                          <a:rPr lang="en-US" altLang="ja-JP" b="1" i="1" smtClean="0">
                            <a:latin typeface="Cambria Math" panose="02040503050406030204" pitchFamily="18" charset="0"/>
                          </a:rPr>
                          <m:t>𝒚</m:t>
                        </m:r>
                      </m:e>
                    </m:d>
                    <m:r>
                      <a:rPr lang="en-US" altLang="ja-JP" b="1" i="0" smtClean="0">
                        <a:latin typeface="Cambria Math" panose="02040503050406030204" pitchFamily="18" charset="0"/>
                      </a:rPr>
                      <m:t>(</m:t>
                    </m:r>
                    <m:r>
                      <a:rPr lang="en-US" altLang="ja-JP" b="1" i="0" smtClean="0">
                        <a:latin typeface="Cambria Math" panose="02040503050406030204" pitchFamily="18" charset="0"/>
                      </a:rPr>
                      <m:t>𝐓𝐫𝐢𝐚𝐧𝐠𝐮𝐥𝐚𝐫</m:t>
                    </m:r>
                    <m:r>
                      <a:rPr lang="en-US" altLang="ja-JP" b="1" i="0" smtClean="0">
                        <a:latin typeface="Cambria Math" panose="02040503050406030204" pitchFamily="18" charset="0"/>
                      </a:rPr>
                      <m:t> </m:t>
                    </m:r>
                    <m:r>
                      <a:rPr lang="en-US" altLang="ja-JP" b="1" i="0" smtClean="0">
                        <a:latin typeface="Cambria Math" panose="02040503050406030204" pitchFamily="18" charset="0"/>
                      </a:rPr>
                      <m:t>𝐢𝐧𝐞𝐪𝐮𝐚𝐥𝐢𝐭𝐲</m:t>
                    </m:r>
                    <m:r>
                      <a:rPr lang="en-US" altLang="ja-JP" b="1" i="0" smtClean="0">
                        <a:latin typeface="Cambria Math" panose="02040503050406030204" pitchFamily="18" charset="0"/>
                      </a:rPr>
                      <m:t>)</m:t>
                    </m:r>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16A544F5-D3FD-6946-ABB8-DAF50CC9E36D}"/>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635418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2977</Words>
  <Application>Microsoft Office PowerPoint</Application>
  <PresentationFormat>Widescreen</PresentationFormat>
  <Paragraphs>320</Paragraphs>
  <Slides>41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Hiragino Kaku Gothic Pro W3</vt:lpstr>
      <vt:lpstr>游ゴシック</vt:lpstr>
      <vt:lpstr>游ゴシック Light</vt:lpstr>
      <vt:lpstr>Arial</vt:lpstr>
      <vt:lpstr>Cambria Math</vt:lpstr>
      <vt:lpstr>Roboto</vt:lpstr>
      <vt:lpstr>Times New Roman</vt:lpstr>
      <vt:lpstr>Wingdings</vt:lpstr>
      <vt:lpstr>Office テーマ</vt:lpstr>
      <vt:lpstr>Space and Metrics(Review for Linear Algebra), and its application to “Transformer”</vt:lpstr>
      <vt:lpstr>Concepts for mathematically creating your own world </vt:lpstr>
      <vt:lpstr>Definition of Space</vt:lpstr>
      <vt:lpstr>Definition of Metrics</vt:lpstr>
      <vt:lpstr>Think of space and metrics in a more imaginative way</vt:lpstr>
      <vt:lpstr>Norm, distance, inner product</vt:lpstr>
      <vt:lpstr>Axiom of the norm (strictly)</vt:lpstr>
      <vt:lpstr>Norm</vt:lpstr>
      <vt:lpstr>The axiom of distance (strictly)</vt:lpstr>
      <vt:lpstr>Distance (Euclidean distance)</vt:lpstr>
      <vt:lpstr>Axiom of inner product (strictly)</vt:lpstr>
      <vt:lpstr>Inner product</vt:lpstr>
      <vt:lpstr>Only the norm is something different.</vt:lpstr>
      <vt:lpstr>Inner product and cosine similarity</vt:lpstr>
      <vt:lpstr>Let's review trigonometric</vt:lpstr>
      <vt:lpstr>Cosine similarity</vt:lpstr>
      <vt:lpstr>Defining space means</vt:lpstr>
      <vt:lpstr>Let's define a space and metrics that can be calculated for color.</vt:lpstr>
      <vt:lpstr>RGB representation of red, blue, yellow, and orange</vt:lpstr>
      <vt:lpstr>Let's calculate in Python, which color orange is closer to red, yellow or blue? (Cosine similarity section)</vt:lpstr>
      <vt:lpstr>Assignment 1</vt:lpstr>
      <vt:lpstr>Basic matrix operations</vt:lpstr>
      <vt:lpstr>Matrix sum</vt:lpstr>
      <vt:lpstr>Scaler Product</vt:lpstr>
      <vt:lpstr>Let's do the calculations in Python</vt:lpstr>
      <vt:lpstr>Matrix sums and scalar product properties</vt:lpstr>
      <vt:lpstr>Product of matrix and vector</vt:lpstr>
      <vt:lpstr>Let's do the calculations in Python.</vt:lpstr>
      <vt:lpstr>Matrix and matrix product</vt:lpstr>
      <vt:lpstr>Let's do the calculations in Python.</vt:lpstr>
      <vt:lpstr>PowerPoint Presentation</vt:lpstr>
      <vt:lpstr>Properties of matrices and matrix products</vt:lpstr>
      <vt:lpstr>ChatGPT</vt:lpstr>
      <vt:lpstr>Today's Conclusion</vt:lpstr>
      <vt:lpstr>Embedding</vt:lpstr>
      <vt:lpstr>Attention is all you need</vt:lpstr>
      <vt:lpstr>What is Transformer?</vt:lpstr>
      <vt:lpstr>PowerPoint Presentation</vt:lpstr>
      <vt:lpstr>What is the product of a matrix and a matrix</vt:lpstr>
      <vt:lpstr>Think about where to use the math instead of solving it.</vt:lpstr>
      <vt:lpstr>Assignment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and Metrics(Review for Linear Algebra), and its application to “Transformer”</dc:title>
  <dc:creator>中西崇文</dc:creator>
  <cp:lastModifiedBy>Hieu Nguyen Minh</cp:lastModifiedBy>
  <cp:revision>6</cp:revision>
  <dcterms:created xsi:type="dcterms:W3CDTF">2024-04-15T10:25:37Z</dcterms:created>
  <dcterms:modified xsi:type="dcterms:W3CDTF">2024-04-23T09:59:13Z</dcterms:modified>
</cp:coreProperties>
</file>