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6" r:id="rId2"/>
    <p:sldId id="257" r:id="rId3"/>
    <p:sldId id="313" r:id="rId4"/>
    <p:sldId id="267" r:id="rId5"/>
    <p:sldId id="258" r:id="rId6"/>
    <p:sldId id="268" r:id="rId7"/>
    <p:sldId id="269" r:id="rId8"/>
    <p:sldId id="270" r:id="rId9"/>
    <p:sldId id="259" r:id="rId10"/>
    <p:sldId id="271" r:id="rId11"/>
    <p:sldId id="272" r:id="rId12"/>
    <p:sldId id="273" r:id="rId13"/>
    <p:sldId id="274" r:id="rId14"/>
    <p:sldId id="276" r:id="rId15"/>
    <p:sldId id="277" r:id="rId16"/>
    <p:sldId id="278" r:id="rId17"/>
    <p:sldId id="260" r:id="rId18"/>
    <p:sldId id="279" r:id="rId19"/>
    <p:sldId id="280" r:id="rId20"/>
    <p:sldId id="281" r:id="rId21"/>
    <p:sldId id="282" r:id="rId22"/>
    <p:sldId id="261" r:id="rId23"/>
    <p:sldId id="283" r:id="rId24"/>
    <p:sldId id="284" r:id="rId25"/>
    <p:sldId id="285" r:id="rId26"/>
    <p:sldId id="286" r:id="rId27"/>
    <p:sldId id="287" r:id="rId28"/>
    <p:sldId id="288" r:id="rId29"/>
    <p:sldId id="289" r:id="rId30"/>
    <p:sldId id="262" r:id="rId31"/>
    <p:sldId id="290" r:id="rId32"/>
    <p:sldId id="291" r:id="rId33"/>
    <p:sldId id="293" r:id="rId34"/>
    <p:sldId id="294" r:id="rId35"/>
    <p:sldId id="263" r:id="rId36"/>
    <p:sldId id="292" r:id="rId37"/>
    <p:sldId id="26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265" r:id="rId57"/>
    <p:sldId id="26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D6E878-7901-4DCA-9CD7-4F25DCAB65D3}">
          <p14:sldIdLst>
            <p14:sldId id="256"/>
          </p14:sldIdLst>
        </p14:section>
        <p14:section name="Instructions" id="{33998594-48B8-4448-9182-B53998DFDEED}">
          <p14:sldIdLst>
            <p14:sldId id="257"/>
            <p14:sldId id="313"/>
            <p14:sldId id="267"/>
          </p14:sldIdLst>
        </p14:section>
        <p14:section name="Tutorial 1" id="{DC26F557-FE06-4BAC-817F-4454B984BC1C}">
          <p14:sldIdLst>
            <p14:sldId id="258"/>
            <p14:sldId id="268"/>
            <p14:sldId id="269"/>
            <p14:sldId id="270"/>
          </p14:sldIdLst>
        </p14:section>
        <p14:section name="Tutorial 2" id="{0C428679-D5DF-4B15-AF46-BD293B8F44EF}">
          <p14:sldIdLst>
            <p14:sldId id="259"/>
            <p14:sldId id="271"/>
            <p14:sldId id="272"/>
            <p14:sldId id="273"/>
            <p14:sldId id="274"/>
            <p14:sldId id="276"/>
            <p14:sldId id="277"/>
            <p14:sldId id="278"/>
          </p14:sldIdLst>
        </p14:section>
        <p14:section name="Tutorial 3" id="{4C540DC6-5562-48E3-A667-FE529077597A}">
          <p14:sldIdLst>
            <p14:sldId id="260"/>
            <p14:sldId id="279"/>
            <p14:sldId id="280"/>
            <p14:sldId id="281"/>
            <p14:sldId id="282"/>
          </p14:sldIdLst>
        </p14:section>
        <p14:section name="Tutorial 4" id="{8930C729-CCDF-4D7B-9BF6-48FC83A92808}">
          <p14:sldIdLst>
            <p14:sldId id="261"/>
            <p14:sldId id="283"/>
            <p14:sldId id="284"/>
            <p14:sldId id="285"/>
            <p14:sldId id="286"/>
            <p14:sldId id="287"/>
            <p14:sldId id="288"/>
            <p14:sldId id="289"/>
          </p14:sldIdLst>
        </p14:section>
        <p14:section name="Tutorial 5" id="{F767FBAD-BF54-4E89-8087-81B58EB15890}">
          <p14:sldIdLst>
            <p14:sldId id="262"/>
            <p14:sldId id="290"/>
            <p14:sldId id="291"/>
            <p14:sldId id="293"/>
            <p14:sldId id="294"/>
          </p14:sldIdLst>
        </p14:section>
        <p14:section name="Tutorial 6" id="{B7891799-4295-46EA-9C2E-4F15AE2A6431}">
          <p14:sldIdLst>
            <p14:sldId id="263"/>
            <p14:sldId id="292"/>
          </p14:sldIdLst>
        </p14:section>
        <p14:section name="Tutorial 7 &amp; Extension" id="{07BD813F-59AF-4CF0-B367-F55F7FD0008A}">
          <p14:sldIdLst>
            <p14:sldId id="26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Lst>
        </p14:section>
        <p14:section name="Marking &amp; Progress" id="{F52B00BD-D54F-4AA5-8C06-117B38CD2473}">
          <p14:sldIdLst>
            <p14:sldId id="265"/>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00FF00"/>
    <a:srgbClr val="99FF99"/>
    <a:srgbClr val="AAEEBB"/>
    <a:srgbClr val="66FFFF"/>
    <a:srgbClr val="FF66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8" autoAdjust="0"/>
    <p:restoredTop sz="94671" autoAdjust="0"/>
  </p:normalViewPr>
  <p:slideViewPr>
    <p:cSldViewPr snapToGrid="0">
      <p:cViewPr varScale="1">
        <p:scale>
          <a:sx n="92" d="100"/>
          <a:sy n="92" d="100"/>
        </p:scale>
        <p:origin x="2120"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Highmore" userId="7f68611e-2afd-48a5-adcd-1388254ccc73" providerId="ADAL" clId="{9B9D293C-61E1-1240-8AAD-F5AC40295C91}"/>
    <pc:docChg chg="modSld">
      <pc:chgData name="Martin Highmore" userId="7f68611e-2afd-48a5-adcd-1388254ccc73" providerId="ADAL" clId="{9B9D293C-61E1-1240-8AAD-F5AC40295C91}" dt="2019-07-10T12:00:23.351" v="21" actId="20577"/>
      <pc:docMkLst>
        <pc:docMk/>
      </pc:docMkLst>
      <pc:sldChg chg="modSp">
        <pc:chgData name="Martin Highmore" userId="7f68611e-2afd-48a5-adcd-1388254ccc73" providerId="ADAL" clId="{9B9D293C-61E1-1240-8AAD-F5AC40295C91}" dt="2019-07-10T12:00:23.351" v="21" actId="20577"/>
        <pc:sldMkLst>
          <pc:docMk/>
          <pc:sldMk cId="3449637619" sldId="265"/>
        </pc:sldMkLst>
        <pc:graphicFrameChg chg="modGraphic">
          <ac:chgData name="Martin Highmore" userId="7f68611e-2afd-48a5-adcd-1388254ccc73" providerId="ADAL" clId="{9B9D293C-61E1-1240-8AAD-F5AC40295C91}" dt="2019-07-10T12:00:23.351" v="21" actId="20577"/>
          <ac:graphicFrameMkLst>
            <pc:docMk/>
            <pc:sldMk cId="3449637619" sldId="265"/>
            <ac:graphicFrameMk id="16"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44BB9B-B20D-4D83-9589-F22F61BF54C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GB"/>
        </a:p>
      </dgm:t>
    </dgm:pt>
    <dgm:pt modelId="{8057F4EE-43E2-4CD1-AC93-93E18FC92F0D}">
      <dgm:prSet phldrT="[Text]"/>
      <dgm:spPr/>
      <dgm:t>
        <a:bodyPr/>
        <a:lstStyle/>
        <a:p>
          <a:r>
            <a:rPr lang="en-GB" dirty="0">
              <a:solidFill>
                <a:schemeClr val="tx1"/>
              </a:solidFill>
            </a:rPr>
            <a:t>Must</a:t>
          </a:r>
        </a:p>
      </dgm:t>
    </dgm:pt>
    <dgm:pt modelId="{F3C1A299-FE0C-4ACC-93B7-29FBE2F8CDC7}" type="parTrans" cxnId="{E112CA96-F281-4596-8649-6AAFA4126FC4}">
      <dgm:prSet/>
      <dgm:spPr/>
      <dgm:t>
        <a:bodyPr/>
        <a:lstStyle/>
        <a:p>
          <a:endParaRPr lang="en-GB"/>
        </a:p>
      </dgm:t>
    </dgm:pt>
    <dgm:pt modelId="{30806080-88F5-45E6-AD12-328E1EB65A21}" type="sibTrans" cxnId="{E112CA96-F281-4596-8649-6AAFA4126FC4}">
      <dgm:prSet/>
      <dgm:spPr/>
      <dgm:t>
        <a:bodyPr/>
        <a:lstStyle/>
        <a:p>
          <a:endParaRPr lang="en-GB"/>
        </a:p>
      </dgm:t>
    </dgm:pt>
    <dgm:pt modelId="{B03BF544-A2AE-4C6D-85FD-095968BBC18A}">
      <dgm:prSet phldrT="[Text]" custT="1"/>
      <dgm:spPr/>
      <dgm:t>
        <a:bodyPr/>
        <a:lstStyle/>
        <a:p>
          <a:r>
            <a:rPr lang="en-GB" sz="1600" dirty="0"/>
            <a:t>Be written in PyGame</a:t>
          </a:r>
        </a:p>
      </dgm:t>
    </dgm:pt>
    <dgm:pt modelId="{840F4109-7B41-460B-A227-5459509A784F}" type="parTrans" cxnId="{A39154FF-7FAD-4150-886C-AB69D01E1EE2}">
      <dgm:prSet/>
      <dgm:spPr/>
      <dgm:t>
        <a:bodyPr/>
        <a:lstStyle/>
        <a:p>
          <a:endParaRPr lang="en-GB"/>
        </a:p>
      </dgm:t>
    </dgm:pt>
    <dgm:pt modelId="{B0FB060F-4795-46C5-B479-8CE8F3C24146}" type="sibTrans" cxnId="{A39154FF-7FAD-4150-886C-AB69D01E1EE2}">
      <dgm:prSet/>
      <dgm:spPr/>
      <dgm:t>
        <a:bodyPr/>
        <a:lstStyle/>
        <a:p>
          <a:endParaRPr lang="en-GB"/>
        </a:p>
      </dgm:t>
    </dgm:pt>
    <dgm:pt modelId="{8EFB6A88-F75E-467D-A99A-7AA7441C74E0}">
      <dgm:prSet phldrT="[Text]" custT="1"/>
      <dgm:spPr/>
      <dgm:t>
        <a:bodyPr/>
        <a:lstStyle/>
        <a:p>
          <a:r>
            <a:rPr lang="en-GB" sz="1600" dirty="0"/>
            <a:t>Be a Platform Game</a:t>
          </a:r>
        </a:p>
      </dgm:t>
    </dgm:pt>
    <dgm:pt modelId="{913F1E6B-C4EE-4C38-B611-468D728DE11F}" type="parTrans" cxnId="{2F3C6641-4066-461B-A180-B8CE37064429}">
      <dgm:prSet/>
      <dgm:spPr/>
      <dgm:t>
        <a:bodyPr/>
        <a:lstStyle/>
        <a:p>
          <a:endParaRPr lang="en-GB"/>
        </a:p>
      </dgm:t>
    </dgm:pt>
    <dgm:pt modelId="{B551643D-2B20-4725-8399-41A305D298F4}" type="sibTrans" cxnId="{2F3C6641-4066-461B-A180-B8CE37064429}">
      <dgm:prSet/>
      <dgm:spPr/>
      <dgm:t>
        <a:bodyPr/>
        <a:lstStyle/>
        <a:p>
          <a:endParaRPr lang="en-GB"/>
        </a:p>
      </dgm:t>
    </dgm:pt>
    <dgm:pt modelId="{932EB5C5-36F2-4EBB-9E94-037002E34599}">
      <dgm:prSet phldrT="[Text]"/>
      <dgm:spPr/>
      <dgm:t>
        <a:bodyPr/>
        <a:lstStyle/>
        <a:p>
          <a:r>
            <a:rPr lang="en-GB" dirty="0">
              <a:solidFill>
                <a:schemeClr val="tx1"/>
              </a:solidFill>
            </a:rPr>
            <a:t>Should</a:t>
          </a:r>
        </a:p>
      </dgm:t>
    </dgm:pt>
    <dgm:pt modelId="{6D73CB99-54AF-4815-AA6A-1A9C4D728C47}" type="parTrans" cxnId="{C1E55AA9-289B-4959-8F57-C7966637E1EF}">
      <dgm:prSet/>
      <dgm:spPr/>
      <dgm:t>
        <a:bodyPr/>
        <a:lstStyle/>
        <a:p>
          <a:endParaRPr lang="en-GB"/>
        </a:p>
      </dgm:t>
    </dgm:pt>
    <dgm:pt modelId="{D7D57970-EF5E-4BE4-9814-3FDE77E61D9F}" type="sibTrans" cxnId="{C1E55AA9-289B-4959-8F57-C7966637E1EF}">
      <dgm:prSet/>
      <dgm:spPr/>
      <dgm:t>
        <a:bodyPr/>
        <a:lstStyle/>
        <a:p>
          <a:endParaRPr lang="en-GB"/>
        </a:p>
      </dgm:t>
    </dgm:pt>
    <dgm:pt modelId="{8B71E582-5F5D-41E6-8D35-955EC162CC2D}">
      <dgm:prSet phldrT="[Text]" custT="1"/>
      <dgm:spPr/>
      <dgm:t>
        <a:bodyPr/>
        <a:lstStyle/>
        <a:p>
          <a:r>
            <a:rPr lang="en-GB" sz="1600" dirty="0"/>
            <a:t>Have 2 or more levels</a:t>
          </a:r>
        </a:p>
      </dgm:t>
    </dgm:pt>
    <dgm:pt modelId="{2CE9ACBB-828F-4F51-A0FF-41435A44F421}" type="parTrans" cxnId="{FEBB8B0E-97EF-4AB2-A9EB-DD55E9C56384}">
      <dgm:prSet/>
      <dgm:spPr/>
      <dgm:t>
        <a:bodyPr/>
        <a:lstStyle/>
        <a:p>
          <a:endParaRPr lang="en-GB"/>
        </a:p>
      </dgm:t>
    </dgm:pt>
    <dgm:pt modelId="{658FB8FD-3A23-46AC-8FD9-A9E4A929CD4C}" type="sibTrans" cxnId="{FEBB8B0E-97EF-4AB2-A9EB-DD55E9C56384}">
      <dgm:prSet/>
      <dgm:spPr/>
      <dgm:t>
        <a:bodyPr/>
        <a:lstStyle/>
        <a:p>
          <a:endParaRPr lang="en-GB"/>
        </a:p>
      </dgm:t>
    </dgm:pt>
    <dgm:pt modelId="{F0F1D9B6-436E-4C24-A9EF-2FD77DB55C70}">
      <dgm:prSet phldrT="[Text]" custT="1"/>
      <dgm:spPr/>
      <dgm:t>
        <a:bodyPr/>
        <a:lstStyle/>
        <a:p>
          <a:r>
            <a:rPr lang="en-GB" sz="1600" dirty="0"/>
            <a:t>Allow users to save high scores</a:t>
          </a:r>
        </a:p>
      </dgm:t>
    </dgm:pt>
    <dgm:pt modelId="{D1DF242F-25B3-4233-8CCD-AF21F685C331}" type="parTrans" cxnId="{C5AC9D18-DA49-4EE8-B260-CEE02A8AAA63}">
      <dgm:prSet/>
      <dgm:spPr/>
      <dgm:t>
        <a:bodyPr/>
        <a:lstStyle/>
        <a:p>
          <a:endParaRPr lang="en-GB"/>
        </a:p>
      </dgm:t>
    </dgm:pt>
    <dgm:pt modelId="{7F0E796F-30BD-4E85-858A-9BD7E0457503}" type="sibTrans" cxnId="{C5AC9D18-DA49-4EE8-B260-CEE02A8AAA63}">
      <dgm:prSet/>
      <dgm:spPr/>
      <dgm:t>
        <a:bodyPr/>
        <a:lstStyle/>
        <a:p>
          <a:endParaRPr lang="en-GB"/>
        </a:p>
      </dgm:t>
    </dgm:pt>
    <dgm:pt modelId="{8F2FAABD-D4DA-4BB1-A4A9-45C2B054DE44}">
      <dgm:prSet phldrT="[Text]"/>
      <dgm:spPr/>
      <dgm:t>
        <a:bodyPr/>
        <a:lstStyle/>
        <a:p>
          <a:r>
            <a:rPr lang="en-GB" dirty="0">
              <a:solidFill>
                <a:schemeClr val="tx1"/>
              </a:solidFill>
            </a:rPr>
            <a:t>Could</a:t>
          </a:r>
        </a:p>
      </dgm:t>
    </dgm:pt>
    <dgm:pt modelId="{3D8E4C87-DE4F-4D72-A9C1-C08324F82B5B}" type="parTrans" cxnId="{D9EA076D-9341-4F01-9E41-07A30D7D177E}">
      <dgm:prSet/>
      <dgm:spPr/>
      <dgm:t>
        <a:bodyPr/>
        <a:lstStyle/>
        <a:p>
          <a:endParaRPr lang="en-GB"/>
        </a:p>
      </dgm:t>
    </dgm:pt>
    <dgm:pt modelId="{8107783D-959D-45C4-8BCA-BDB30A481301}" type="sibTrans" cxnId="{D9EA076D-9341-4F01-9E41-07A30D7D177E}">
      <dgm:prSet/>
      <dgm:spPr/>
      <dgm:t>
        <a:bodyPr/>
        <a:lstStyle/>
        <a:p>
          <a:endParaRPr lang="en-GB"/>
        </a:p>
      </dgm:t>
    </dgm:pt>
    <dgm:pt modelId="{5817D53D-8256-4C86-B741-8E9FF3DDFE3A}">
      <dgm:prSet phldrT="[Text]" custT="1"/>
      <dgm:spPr/>
      <dgm:t>
        <a:bodyPr/>
        <a:lstStyle/>
        <a:p>
          <a:r>
            <a:rPr lang="en-GB" sz="1600" dirty="0"/>
            <a:t>Output a leaderboard from previous players</a:t>
          </a:r>
        </a:p>
      </dgm:t>
    </dgm:pt>
    <dgm:pt modelId="{86B9647C-814F-4462-94DC-7426DD366316}" type="parTrans" cxnId="{B6887E36-2E53-4011-9F29-F38C10395B3D}">
      <dgm:prSet/>
      <dgm:spPr/>
      <dgm:t>
        <a:bodyPr/>
        <a:lstStyle/>
        <a:p>
          <a:endParaRPr lang="en-GB"/>
        </a:p>
      </dgm:t>
    </dgm:pt>
    <dgm:pt modelId="{EC8FD888-077A-4F85-ADA0-742D9A03E407}" type="sibTrans" cxnId="{B6887E36-2E53-4011-9F29-F38C10395B3D}">
      <dgm:prSet/>
      <dgm:spPr/>
      <dgm:t>
        <a:bodyPr/>
        <a:lstStyle/>
        <a:p>
          <a:endParaRPr lang="en-GB"/>
        </a:p>
      </dgm:t>
    </dgm:pt>
    <dgm:pt modelId="{21B4A62D-C374-47E9-A237-3AEC583B232D}">
      <dgm:prSet phldrT="[Text]" custT="1"/>
      <dgm:spPr/>
      <dgm:t>
        <a:bodyPr/>
        <a:lstStyle/>
        <a:p>
          <a:r>
            <a:rPr lang="en-GB" sz="1600" dirty="0"/>
            <a:t>Include music</a:t>
          </a:r>
        </a:p>
      </dgm:t>
    </dgm:pt>
    <dgm:pt modelId="{4A57CC25-1D1E-48E6-AFDE-D1FBB97F56B3}" type="parTrans" cxnId="{D9077E57-2643-49C6-964F-70668CB64530}">
      <dgm:prSet/>
      <dgm:spPr/>
      <dgm:t>
        <a:bodyPr/>
        <a:lstStyle/>
        <a:p>
          <a:endParaRPr lang="en-GB"/>
        </a:p>
      </dgm:t>
    </dgm:pt>
    <dgm:pt modelId="{C93425EC-4446-43B6-A1FC-4A74AA162052}" type="sibTrans" cxnId="{D9077E57-2643-49C6-964F-70668CB64530}">
      <dgm:prSet/>
      <dgm:spPr/>
      <dgm:t>
        <a:bodyPr/>
        <a:lstStyle/>
        <a:p>
          <a:endParaRPr lang="en-GB"/>
        </a:p>
      </dgm:t>
    </dgm:pt>
    <dgm:pt modelId="{A4EF265E-F6A3-4EA5-966C-C5DC0CC7E0C7}">
      <dgm:prSet phldrT="[Text]"/>
      <dgm:spPr/>
      <dgm:t>
        <a:bodyPr/>
        <a:lstStyle/>
        <a:p>
          <a:r>
            <a:rPr lang="en-GB" dirty="0">
              <a:solidFill>
                <a:schemeClr val="tx1"/>
              </a:solidFill>
            </a:rPr>
            <a:t>Won’t</a:t>
          </a:r>
        </a:p>
      </dgm:t>
    </dgm:pt>
    <dgm:pt modelId="{3A649A77-B576-4125-B726-BF1710DDC3D5}" type="parTrans" cxnId="{07DC96C6-3DCA-4CB2-9FEF-3BE786722507}">
      <dgm:prSet/>
      <dgm:spPr/>
      <dgm:t>
        <a:bodyPr/>
        <a:lstStyle/>
        <a:p>
          <a:endParaRPr lang="en-GB"/>
        </a:p>
      </dgm:t>
    </dgm:pt>
    <dgm:pt modelId="{C33A2E79-D68A-4436-83C7-25553FCE731A}" type="sibTrans" cxnId="{07DC96C6-3DCA-4CB2-9FEF-3BE786722507}">
      <dgm:prSet/>
      <dgm:spPr/>
      <dgm:t>
        <a:bodyPr/>
        <a:lstStyle/>
        <a:p>
          <a:endParaRPr lang="en-GB"/>
        </a:p>
      </dgm:t>
    </dgm:pt>
    <dgm:pt modelId="{D34E95B2-7DF0-4827-80A9-F5C3D69B7FE1}">
      <dgm:prSet phldrT="[Text]" custT="1"/>
      <dgm:spPr/>
      <dgm:t>
        <a:bodyPr/>
        <a:lstStyle/>
        <a:p>
          <a:r>
            <a:rPr lang="en-GB" sz="1600" dirty="0"/>
            <a:t>Be web based</a:t>
          </a:r>
        </a:p>
      </dgm:t>
    </dgm:pt>
    <dgm:pt modelId="{A8F60D76-19A0-4269-AD5A-86CAE4DF6B1D}" type="parTrans" cxnId="{635A214F-9679-4093-A3BB-BDC7875B1CB9}">
      <dgm:prSet/>
      <dgm:spPr/>
      <dgm:t>
        <a:bodyPr/>
        <a:lstStyle/>
        <a:p>
          <a:endParaRPr lang="en-GB"/>
        </a:p>
      </dgm:t>
    </dgm:pt>
    <dgm:pt modelId="{804D88CC-CC4A-4694-8E42-B50C48A13206}" type="sibTrans" cxnId="{635A214F-9679-4093-A3BB-BDC7875B1CB9}">
      <dgm:prSet/>
      <dgm:spPr/>
      <dgm:t>
        <a:bodyPr/>
        <a:lstStyle/>
        <a:p>
          <a:endParaRPr lang="en-GB"/>
        </a:p>
      </dgm:t>
    </dgm:pt>
    <dgm:pt modelId="{1AC1BC81-156D-4164-927E-F77F2ADD7453}">
      <dgm:prSet phldrT="[Text]" custT="1"/>
      <dgm:spPr/>
      <dgm:t>
        <a:bodyPr/>
        <a:lstStyle/>
        <a:p>
          <a:r>
            <a:rPr lang="en-GB" sz="1600" dirty="0"/>
            <a:t>Allow keyboard input for movement (WASD / arrows)</a:t>
          </a:r>
        </a:p>
      </dgm:t>
    </dgm:pt>
    <dgm:pt modelId="{3382323F-A64A-46BB-96AC-A64A5A051B54}" type="parTrans" cxnId="{780ECF6B-DD38-4500-BD4E-A50B02F208EA}">
      <dgm:prSet/>
      <dgm:spPr/>
      <dgm:t>
        <a:bodyPr/>
        <a:lstStyle/>
        <a:p>
          <a:endParaRPr lang="en-GB"/>
        </a:p>
      </dgm:t>
    </dgm:pt>
    <dgm:pt modelId="{F56D9076-2476-42F1-BB6B-E4F3C61AC057}" type="sibTrans" cxnId="{780ECF6B-DD38-4500-BD4E-A50B02F208EA}">
      <dgm:prSet/>
      <dgm:spPr/>
      <dgm:t>
        <a:bodyPr/>
        <a:lstStyle/>
        <a:p>
          <a:endParaRPr lang="en-GB"/>
        </a:p>
      </dgm:t>
    </dgm:pt>
    <dgm:pt modelId="{3A7E4860-B128-4F5E-9044-19345C821037}">
      <dgm:prSet phldrT="[Text]" custT="1"/>
      <dgm:spPr/>
      <dgm:t>
        <a:bodyPr/>
        <a:lstStyle/>
        <a:p>
          <a:r>
            <a:rPr lang="en-GB" sz="1600" dirty="0"/>
            <a:t>Include images / spites</a:t>
          </a:r>
        </a:p>
      </dgm:t>
    </dgm:pt>
    <dgm:pt modelId="{417A697B-D8D8-471B-82B5-4B5C6EE30C8D}" type="parTrans" cxnId="{3D513B92-2D72-472B-952A-AA7CF159B27A}">
      <dgm:prSet/>
      <dgm:spPr/>
      <dgm:t>
        <a:bodyPr/>
        <a:lstStyle/>
        <a:p>
          <a:endParaRPr lang="en-GB"/>
        </a:p>
      </dgm:t>
    </dgm:pt>
    <dgm:pt modelId="{6B13A4FD-8D2F-4E79-8010-E10B4EF52583}" type="sibTrans" cxnId="{3D513B92-2D72-472B-952A-AA7CF159B27A}">
      <dgm:prSet/>
      <dgm:spPr/>
      <dgm:t>
        <a:bodyPr/>
        <a:lstStyle/>
        <a:p>
          <a:endParaRPr lang="en-GB"/>
        </a:p>
      </dgm:t>
    </dgm:pt>
    <dgm:pt modelId="{C5B41697-EF97-476E-8062-A6F835BA0A79}">
      <dgm:prSet phldrT="[Text]"/>
      <dgm:spPr/>
      <dgm:t>
        <a:bodyPr/>
        <a:lstStyle/>
        <a:p>
          <a:endParaRPr lang="en-GB" sz="1800" dirty="0"/>
        </a:p>
      </dgm:t>
    </dgm:pt>
    <dgm:pt modelId="{CBEC9DD9-151B-4888-BAB6-769983F2515D}" type="parTrans" cxnId="{AC01F828-17D2-4582-9AE4-4070C534FD68}">
      <dgm:prSet/>
      <dgm:spPr/>
      <dgm:t>
        <a:bodyPr/>
        <a:lstStyle/>
        <a:p>
          <a:endParaRPr lang="en-GB"/>
        </a:p>
      </dgm:t>
    </dgm:pt>
    <dgm:pt modelId="{C85F3DCE-EC0D-4DF3-A1F2-32A3D916D20C}" type="sibTrans" cxnId="{AC01F828-17D2-4582-9AE4-4070C534FD68}">
      <dgm:prSet/>
      <dgm:spPr/>
      <dgm:t>
        <a:bodyPr/>
        <a:lstStyle/>
        <a:p>
          <a:endParaRPr lang="en-GB"/>
        </a:p>
      </dgm:t>
    </dgm:pt>
    <dgm:pt modelId="{25ACE189-7CE9-45E7-AE62-6443F5CCCE42}">
      <dgm:prSet phldrT="[Text]" custT="1"/>
      <dgm:spPr/>
      <dgm:t>
        <a:bodyPr/>
        <a:lstStyle/>
        <a:p>
          <a:r>
            <a:rPr lang="en-GB" sz="1600" dirty="0"/>
            <a:t>Allow player to move out of screen</a:t>
          </a:r>
        </a:p>
      </dgm:t>
    </dgm:pt>
    <dgm:pt modelId="{2AE67037-6E2E-4BBE-8D93-5191B6A3CF84}" type="parTrans" cxnId="{FE9F7A6B-7390-458B-86B1-696E6D476946}">
      <dgm:prSet/>
      <dgm:spPr/>
      <dgm:t>
        <a:bodyPr/>
        <a:lstStyle/>
        <a:p>
          <a:endParaRPr lang="en-GB"/>
        </a:p>
      </dgm:t>
    </dgm:pt>
    <dgm:pt modelId="{AA4F2665-FC55-4CF3-8703-6399C6E989B9}" type="sibTrans" cxnId="{FE9F7A6B-7390-458B-86B1-696E6D476946}">
      <dgm:prSet/>
      <dgm:spPr/>
      <dgm:t>
        <a:bodyPr/>
        <a:lstStyle/>
        <a:p>
          <a:endParaRPr lang="en-GB"/>
        </a:p>
      </dgm:t>
    </dgm:pt>
    <dgm:pt modelId="{863B2642-466D-4398-A1BC-C1B267E02D40}">
      <dgm:prSet phldrT="[Text]" custT="1"/>
      <dgm:spPr/>
      <dgm:t>
        <a:bodyPr/>
        <a:lstStyle/>
        <a:p>
          <a:r>
            <a:rPr lang="en-GB" sz="1600" dirty="0"/>
            <a:t>Include errors that don’t have a user friendly message</a:t>
          </a:r>
        </a:p>
      </dgm:t>
    </dgm:pt>
    <dgm:pt modelId="{C8BBA98D-34BF-434D-8614-2385FAC231BC}" type="parTrans" cxnId="{8CE1AEE4-71CC-4BE0-8B18-1A4607D53A57}">
      <dgm:prSet/>
      <dgm:spPr/>
      <dgm:t>
        <a:bodyPr/>
        <a:lstStyle/>
        <a:p>
          <a:endParaRPr lang="en-GB"/>
        </a:p>
      </dgm:t>
    </dgm:pt>
    <dgm:pt modelId="{FA23B428-39B3-4709-8512-47205183D282}" type="sibTrans" cxnId="{8CE1AEE4-71CC-4BE0-8B18-1A4607D53A57}">
      <dgm:prSet/>
      <dgm:spPr/>
      <dgm:t>
        <a:bodyPr/>
        <a:lstStyle/>
        <a:p>
          <a:endParaRPr lang="en-GB"/>
        </a:p>
      </dgm:t>
    </dgm:pt>
    <dgm:pt modelId="{E677EC29-24B7-4DC2-A819-9F70966420D5}">
      <dgm:prSet phldrT="[Text]" custT="1"/>
      <dgm:spPr/>
      <dgm:t>
        <a:bodyPr/>
        <a:lstStyle/>
        <a:p>
          <a:r>
            <a:rPr lang="en-GB" sz="1600" dirty="0"/>
            <a:t>Include collision detection</a:t>
          </a:r>
        </a:p>
      </dgm:t>
    </dgm:pt>
    <dgm:pt modelId="{CAC8DF32-79D3-41D6-9B82-1F2C8866DFE1}" type="parTrans" cxnId="{14953F9C-7B85-42F2-8D4A-724757769B39}">
      <dgm:prSet/>
      <dgm:spPr/>
      <dgm:t>
        <a:bodyPr/>
        <a:lstStyle/>
        <a:p>
          <a:endParaRPr lang="en-GB"/>
        </a:p>
      </dgm:t>
    </dgm:pt>
    <dgm:pt modelId="{03A1D4C7-1299-4E75-8B99-4A8426E8E0F2}" type="sibTrans" cxnId="{14953F9C-7B85-42F2-8D4A-724757769B39}">
      <dgm:prSet/>
      <dgm:spPr/>
      <dgm:t>
        <a:bodyPr/>
        <a:lstStyle/>
        <a:p>
          <a:endParaRPr lang="en-GB"/>
        </a:p>
      </dgm:t>
    </dgm:pt>
    <dgm:pt modelId="{4492453B-4EE4-41B5-8B28-5574FBAB196A}">
      <dgm:prSet phldrT="[Text]" custT="1"/>
      <dgm:spPr/>
      <dgm:t>
        <a:bodyPr/>
        <a:lstStyle/>
        <a:p>
          <a:r>
            <a:rPr lang="en-GB" sz="1600" dirty="0"/>
            <a:t>Include sounds</a:t>
          </a:r>
        </a:p>
      </dgm:t>
    </dgm:pt>
    <dgm:pt modelId="{E141D35A-64FA-4648-8291-ED807A72A0F7}" type="parTrans" cxnId="{943FB0A4-EE0E-4128-9253-D684A1F40831}">
      <dgm:prSet/>
      <dgm:spPr/>
      <dgm:t>
        <a:bodyPr/>
        <a:lstStyle/>
        <a:p>
          <a:endParaRPr lang="en-GB"/>
        </a:p>
      </dgm:t>
    </dgm:pt>
    <dgm:pt modelId="{6620CFB4-0DF1-494C-BF55-928DDC687F2D}" type="sibTrans" cxnId="{943FB0A4-EE0E-4128-9253-D684A1F40831}">
      <dgm:prSet/>
      <dgm:spPr/>
      <dgm:t>
        <a:bodyPr/>
        <a:lstStyle/>
        <a:p>
          <a:endParaRPr lang="en-GB"/>
        </a:p>
      </dgm:t>
    </dgm:pt>
    <dgm:pt modelId="{61060189-D737-49D4-A55F-BDF4F695D1B9}">
      <dgm:prSet phldrT="[Text]" custT="1"/>
      <dgm:spPr/>
      <dgm:t>
        <a:bodyPr/>
        <a:lstStyle/>
        <a:p>
          <a:r>
            <a:rPr lang="en-GB" sz="1600" dirty="0"/>
            <a:t>Use copyright material</a:t>
          </a:r>
        </a:p>
      </dgm:t>
    </dgm:pt>
    <dgm:pt modelId="{20123720-EC0F-4137-A33C-B5859ABCAE90}" type="parTrans" cxnId="{C1B6728B-2270-4D68-8A81-CFF48B3FD63B}">
      <dgm:prSet/>
      <dgm:spPr/>
      <dgm:t>
        <a:bodyPr/>
        <a:lstStyle/>
        <a:p>
          <a:endParaRPr lang="en-GB"/>
        </a:p>
      </dgm:t>
    </dgm:pt>
    <dgm:pt modelId="{F921168D-1EFD-4A00-BCA6-B3B98BE1BDDE}" type="sibTrans" cxnId="{C1B6728B-2270-4D68-8A81-CFF48B3FD63B}">
      <dgm:prSet/>
      <dgm:spPr/>
      <dgm:t>
        <a:bodyPr/>
        <a:lstStyle/>
        <a:p>
          <a:endParaRPr lang="en-GB"/>
        </a:p>
      </dgm:t>
    </dgm:pt>
    <dgm:pt modelId="{D3079405-4522-43EB-98CD-AD89BB8FFD1B}" type="pres">
      <dgm:prSet presAssocID="{3444BB9B-B20D-4D83-9589-F22F61BF54CB}" presName="Name0" presStyleCnt="0">
        <dgm:presLayoutVars>
          <dgm:dir/>
          <dgm:animLvl val="lvl"/>
          <dgm:resizeHandles val="exact"/>
        </dgm:presLayoutVars>
      </dgm:prSet>
      <dgm:spPr/>
    </dgm:pt>
    <dgm:pt modelId="{CA103A2F-CFFE-440E-A5FB-BCE692E6A955}" type="pres">
      <dgm:prSet presAssocID="{8057F4EE-43E2-4CD1-AC93-93E18FC92F0D}" presName="composite" presStyleCnt="0"/>
      <dgm:spPr/>
    </dgm:pt>
    <dgm:pt modelId="{3ACDAFD6-C6CD-4D6B-ACAE-E1D9B171B268}" type="pres">
      <dgm:prSet presAssocID="{8057F4EE-43E2-4CD1-AC93-93E18FC92F0D}" presName="parTx" presStyleLbl="alignNode1" presStyleIdx="0" presStyleCnt="4">
        <dgm:presLayoutVars>
          <dgm:chMax val="0"/>
          <dgm:chPref val="0"/>
          <dgm:bulletEnabled val="1"/>
        </dgm:presLayoutVars>
      </dgm:prSet>
      <dgm:spPr/>
    </dgm:pt>
    <dgm:pt modelId="{67E586D0-9BF1-4105-BE58-3EA33041E11E}" type="pres">
      <dgm:prSet presAssocID="{8057F4EE-43E2-4CD1-AC93-93E18FC92F0D}" presName="desTx" presStyleLbl="alignAccFollowNode1" presStyleIdx="0" presStyleCnt="4">
        <dgm:presLayoutVars>
          <dgm:bulletEnabled val="1"/>
        </dgm:presLayoutVars>
      </dgm:prSet>
      <dgm:spPr/>
    </dgm:pt>
    <dgm:pt modelId="{71E6950E-5BE0-477A-897B-D0B139371810}" type="pres">
      <dgm:prSet presAssocID="{30806080-88F5-45E6-AD12-328E1EB65A21}" presName="space" presStyleCnt="0"/>
      <dgm:spPr/>
    </dgm:pt>
    <dgm:pt modelId="{940E31E0-7A82-4D34-B6B2-D541C020C098}" type="pres">
      <dgm:prSet presAssocID="{932EB5C5-36F2-4EBB-9E94-037002E34599}" presName="composite" presStyleCnt="0"/>
      <dgm:spPr/>
    </dgm:pt>
    <dgm:pt modelId="{15C0D79D-EF20-425F-8DFF-AB98B6D448BC}" type="pres">
      <dgm:prSet presAssocID="{932EB5C5-36F2-4EBB-9E94-037002E34599}" presName="parTx" presStyleLbl="alignNode1" presStyleIdx="1" presStyleCnt="4">
        <dgm:presLayoutVars>
          <dgm:chMax val="0"/>
          <dgm:chPref val="0"/>
          <dgm:bulletEnabled val="1"/>
        </dgm:presLayoutVars>
      </dgm:prSet>
      <dgm:spPr/>
    </dgm:pt>
    <dgm:pt modelId="{CE7D71F1-F45C-424D-8723-A0EAA82548E1}" type="pres">
      <dgm:prSet presAssocID="{932EB5C5-36F2-4EBB-9E94-037002E34599}" presName="desTx" presStyleLbl="alignAccFollowNode1" presStyleIdx="1" presStyleCnt="4">
        <dgm:presLayoutVars>
          <dgm:bulletEnabled val="1"/>
        </dgm:presLayoutVars>
      </dgm:prSet>
      <dgm:spPr/>
    </dgm:pt>
    <dgm:pt modelId="{C62A04F9-0EBD-4E5A-AD90-E2805D945876}" type="pres">
      <dgm:prSet presAssocID="{D7D57970-EF5E-4BE4-9814-3FDE77E61D9F}" presName="space" presStyleCnt="0"/>
      <dgm:spPr/>
    </dgm:pt>
    <dgm:pt modelId="{24A6B7F0-58EF-482E-9624-146EA77B07B5}" type="pres">
      <dgm:prSet presAssocID="{8F2FAABD-D4DA-4BB1-A4A9-45C2B054DE44}" presName="composite" presStyleCnt="0"/>
      <dgm:spPr/>
    </dgm:pt>
    <dgm:pt modelId="{E91EFA4D-7EC6-429B-97BA-71DB62529B37}" type="pres">
      <dgm:prSet presAssocID="{8F2FAABD-D4DA-4BB1-A4A9-45C2B054DE44}" presName="parTx" presStyleLbl="alignNode1" presStyleIdx="2" presStyleCnt="4">
        <dgm:presLayoutVars>
          <dgm:chMax val="0"/>
          <dgm:chPref val="0"/>
          <dgm:bulletEnabled val="1"/>
        </dgm:presLayoutVars>
      </dgm:prSet>
      <dgm:spPr/>
    </dgm:pt>
    <dgm:pt modelId="{959D2D36-6F36-4BDE-ACA1-692E1214064A}" type="pres">
      <dgm:prSet presAssocID="{8F2FAABD-D4DA-4BB1-A4A9-45C2B054DE44}" presName="desTx" presStyleLbl="alignAccFollowNode1" presStyleIdx="2" presStyleCnt="4">
        <dgm:presLayoutVars>
          <dgm:bulletEnabled val="1"/>
        </dgm:presLayoutVars>
      </dgm:prSet>
      <dgm:spPr/>
    </dgm:pt>
    <dgm:pt modelId="{52B2F64C-0545-413E-953C-301F55DFADC9}" type="pres">
      <dgm:prSet presAssocID="{8107783D-959D-45C4-8BCA-BDB30A481301}" presName="space" presStyleCnt="0"/>
      <dgm:spPr/>
    </dgm:pt>
    <dgm:pt modelId="{0B650C2C-A7FA-44A6-A10A-D655BBF45960}" type="pres">
      <dgm:prSet presAssocID="{A4EF265E-F6A3-4EA5-966C-C5DC0CC7E0C7}" presName="composite" presStyleCnt="0"/>
      <dgm:spPr/>
    </dgm:pt>
    <dgm:pt modelId="{02EA8108-FA87-4F2D-AEFD-EFF9358781DD}" type="pres">
      <dgm:prSet presAssocID="{A4EF265E-F6A3-4EA5-966C-C5DC0CC7E0C7}" presName="parTx" presStyleLbl="alignNode1" presStyleIdx="3" presStyleCnt="4">
        <dgm:presLayoutVars>
          <dgm:chMax val="0"/>
          <dgm:chPref val="0"/>
          <dgm:bulletEnabled val="1"/>
        </dgm:presLayoutVars>
      </dgm:prSet>
      <dgm:spPr/>
    </dgm:pt>
    <dgm:pt modelId="{DD851507-1BDE-4E27-9F68-851496BAEF99}" type="pres">
      <dgm:prSet presAssocID="{A4EF265E-F6A3-4EA5-966C-C5DC0CC7E0C7}" presName="desTx" presStyleLbl="alignAccFollowNode1" presStyleIdx="3" presStyleCnt="4">
        <dgm:presLayoutVars>
          <dgm:bulletEnabled val="1"/>
        </dgm:presLayoutVars>
      </dgm:prSet>
      <dgm:spPr/>
    </dgm:pt>
  </dgm:ptLst>
  <dgm:cxnLst>
    <dgm:cxn modelId="{FEBB8B0E-97EF-4AB2-A9EB-DD55E9C56384}" srcId="{932EB5C5-36F2-4EBB-9E94-037002E34599}" destId="{8B71E582-5F5D-41E6-8D35-955EC162CC2D}" srcOrd="0" destOrd="0" parTransId="{2CE9ACBB-828F-4F51-A0FF-41435A44F421}" sibTransId="{658FB8FD-3A23-46AC-8FD9-A9E4A929CD4C}"/>
    <dgm:cxn modelId="{6C3A7713-D1C8-44E7-BBD4-20858391C5F7}" type="presOf" srcId="{F0F1D9B6-436E-4C24-A9EF-2FD77DB55C70}" destId="{CE7D71F1-F45C-424D-8723-A0EAA82548E1}" srcOrd="0" destOrd="1" presId="urn:microsoft.com/office/officeart/2005/8/layout/hList1"/>
    <dgm:cxn modelId="{D43E8718-C057-4212-8F1C-58A14E99FE29}" type="presOf" srcId="{8B71E582-5F5D-41E6-8D35-955EC162CC2D}" destId="{CE7D71F1-F45C-424D-8723-A0EAA82548E1}" srcOrd="0" destOrd="0" presId="urn:microsoft.com/office/officeart/2005/8/layout/hList1"/>
    <dgm:cxn modelId="{C5AC9D18-DA49-4EE8-B260-CEE02A8AAA63}" srcId="{932EB5C5-36F2-4EBB-9E94-037002E34599}" destId="{F0F1D9B6-436E-4C24-A9EF-2FD77DB55C70}" srcOrd="1" destOrd="0" parTransId="{D1DF242F-25B3-4233-8CCD-AF21F685C331}" sibTransId="{7F0E796F-30BD-4E85-858A-9BD7E0457503}"/>
    <dgm:cxn modelId="{0A641B1B-ACC6-4DCB-B970-F7B54DEF2688}" type="presOf" srcId="{3444BB9B-B20D-4D83-9589-F22F61BF54CB}" destId="{D3079405-4522-43EB-98CD-AD89BB8FFD1B}" srcOrd="0" destOrd="0" presId="urn:microsoft.com/office/officeart/2005/8/layout/hList1"/>
    <dgm:cxn modelId="{4613171F-0B81-4E71-94DC-5C55C39111B2}" type="presOf" srcId="{1AC1BC81-156D-4164-927E-F77F2ADD7453}" destId="{67E586D0-9BF1-4105-BE58-3EA33041E11E}" srcOrd="0" destOrd="2" presId="urn:microsoft.com/office/officeart/2005/8/layout/hList1"/>
    <dgm:cxn modelId="{AC01F828-17D2-4582-9AE4-4070C534FD68}" srcId="{8057F4EE-43E2-4CD1-AC93-93E18FC92F0D}" destId="{C5B41697-EF97-476E-8062-A6F835BA0A79}" srcOrd="4" destOrd="0" parTransId="{CBEC9DD9-151B-4888-BAB6-769983F2515D}" sibTransId="{C85F3DCE-EC0D-4DF3-A1F2-32A3D916D20C}"/>
    <dgm:cxn modelId="{A6D22736-03B3-4C58-B45A-A3FC0FAFC7B5}" type="presOf" srcId="{863B2642-466D-4398-A1BC-C1B267E02D40}" destId="{DD851507-1BDE-4E27-9F68-851496BAEF99}" srcOrd="0" destOrd="2" presId="urn:microsoft.com/office/officeart/2005/8/layout/hList1"/>
    <dgm:cxn modelId="{B6887E36-2E53-4011-9F29-F38C10395B3D}" srcId="{8F2FAABD-D4DA-4BB1-A4A9-45C2B054DE44}" destId="{5817D53D-8256-4C86-B741-8E9FF3DDFE3A}" srcOrd="0" destOrd="0" parTransId="{86B9647C-814F-4462-94DC-7426DD366316}" sibTransId="{EC8FD888-077A-4F85-ADA0-742D9A03E407}"/>
    <dgm:cxn modelId="{2F3C6641-4066-461B-A180-B8CE37064429}" srcId="{8057F4EE-43E2-4CD1-AC93-93E18FC92F0D}" destId="{8EFB6A88-F75E-467D-A99A-7AA7441C74E0}" srcOrd="1" destOrd="0" parTransId="{913F1E6B-C4EE-4C38-B611-468D728DE11F}" sibTransId="{B551643D-2B20-4725-8399-41A305D298F4}"/>
    <dgm:cxn modelId="{9F21DC4C-6811-49CB-8783-5DCC88994918}" type="presOf" srcId="{25ACE189-7CE9-45E7-AE62-6443F5CCCE42}" destId="{DD851507-1BDE-4E27-9F68-851496BAEF99}" srcOrd="0" destOrd="1" presId="urn:microsoft.com/office/officeart/2005/8/layout/hList1"/>
    <dgm:cxn modelId="{635A214F-9679-4093-A3BB-BDC7875B1CB9}" srcId="{A4EF265E-F6A3-4EA5-966C-C5DC0CC7E0C7}" destId="{D34E95B2-7DF0-4827-80A9-F5C3D69B7FE1}" srcOrd="0" destOrd="0" parTransId="{A8F60D76-19A0-4269-AD5A-86CAE4DF6B1D}" sibTransId="{804D88CC-CC4A-4694-8E42-B50C48A13206}"/>
    <dgm:cxn modelId="{D9077E57-2643-49C6-964F-70668CB64530}" srcId="{8F2FAABD-D4DA-4BB1-A4A9-45C2B054DE44}" destId="{21B4A62D-C374-47E9-A237-3AEC583B232D}" srcOrd="1" destOrd="0" parTransId="{4A57CC25-1D1E-48E6-AFDE-D1FBB97F56B3}" sibTransId="{C93425EC-4446-43B6-A1FC-4A74AA162052}"/>
    <dgm:cxn modelId="{BF049260-682F-4B6F-8E04-ECDAACDBE7DB}" type="presOf" srcId="{8057F4EE-43E2-4CD1-AC93-93E18FC92F0D}" destId="{3ACDAFD6-C6CD-4D6B-ACAE-E1D9B171B268}" srcOrd="0" destOrd="0" presId="urn:microsoft.com/office/officeart/2005/8/layout/hList1"/>
    <dgm:cxn modelId="{FE9F7A6B-7390-458B-86B1-696E6D476946}" srcId="{A4EF265E-F6A3-4EA5-966C-C5DC0CC7E0C7}" destId="{25ACE189-7CE9-45E7-AE62-6443F5CCCE42}" srcOrd="1" destOrd="0" parTransId="{2AE67037-6E2E-4BBE-8D93-5191B6A3CF84}" sibTransId="{AA4F2665-FC55-4CF3-8703-6399C6E989B9}"/>
    <dgm:cxn modelId="{780ECF6B-DD38-4500-BD4E-A50B02F208EA}" srcId="{8057F4EE-43E2-4CD1-AC93-93E18FC92F0D}" destId="{1AC1BC81-156D-4164-927E-F77F2ADD7453}" srcOrd="2" destOrd="0" parTransId="{3382323F-A64A-46BB-96AC-A64A5A051B54}" sibTransId="{F56D9076-2476-42F1-BB6B-E4F3C61AC057}"/>
    <dgm:cxn modelId="{D9EA076D-9341-4F01-9E41-07A30D7D177E}" srcId="{3444BB9B-B20D-4D83-9589-F22F61BF54CB}" destId="{8F2FAABD-D4DA-4BB1-A4A9-45C2B054DE44}" srcOrd="2" destOrd="0" parTransId="{3D8E4C87-DE4F-4D72-A9C1-C08324F82B5B}" sibTransId="{8107783D-959D-45C4-8BCA-BDB30A481301}"/>
    <dgm:cxn modelId="{80989584-225B-44F1-AA82-3C1C95EA282C}" type="presOf" srcId="{61060189-D737-49D4-A55F-BDF4F695D1B9}" destId="{DD851507-1BDE-4E27-9F68-851496BAEF99}" srcOrd="0" destOrd="3" presId="urn:microsoft.com/office/officeart/2005/8/layout/hList1"/>
    <dgm:cxn modelId="{BDA7E985-C9EE-4888-AB21-899602A5357D}" type="presOf" srcId="{E677EC29-24B7-4DC2-A819-9F70966420D5}" destId="{67E586D0-9BF1-4105-BE58-3EA33041E11E}" srcOrd="0" destOrd="3" presId="urn:microsoft.com/office/officeart/2005/8/layout/hList1"/>
    <dgm:cxn modelId="{C1B6728B-2270-4D68-8A81-CFF48B3FD63B}" srcId="{A4EF265E-F6A3-4EA5-966C-C5DC0CC7E0C7}" destId="{61060189-D737-49D4-A55F-BDF4F695D1B9}" srcOrd="3" destOrd="0" parTransId="{20123720-EC0F-4137-A33C-B5859ABCAE90}" sibTransId="{F921168D-1EFD-4A00-BCA6-B3B98BE1BDDE}"/>
    <dgm:cxn modelId="{3D513B92-2D72-472B-952A-AA7CF159B27A}" srcId="{932EB5C5-36F2-4EBB-9E94-037002E34599}" destId="{3A7E4860-B128-4F5E-9044-19345C821037}" srcOrd="2" destOrd="0" parTransId="{417A697B-D8D8-471B-82B5-4B5C6EE30C8D}" sibTransId="{6B13A4FD-8D2F-4E79-8010-E10B4EF52583}"/>
    <dgm:cxn modelId="{E112CA96-F281-4596-8649-6AAFA4126FC4}" srcId="{3444BB9B-B20D-4D83-9589-F22F61BF54CB}" destId="{8057F4EE-43E2-4CD1-AC93-93E18FC92F0D}" srcOrd="0" destOrd="0" parTransId="{F3C1A299-FE0C-4ACC-93B7-29FBE2F8CDC7}" sibTransId="{30806080-88F5-45E6-AD12-328E1EB65A21}"/>
    <dgm:cxn modelId="{7F830798-DCD5-4EFC-96D2-E66180103035}" type="presOf" srcId="{D34E95B2-7DF0-4827-80A9-F5C3D69B7FE1}" destId="{DD851507-1BDE-4E27-9F68-851496BAEF99}" srcOrd="0" destOrd="0" presId="urn:microsoft.com/office/officeart/2005/8/layout/hList1"/>
    <dgm:cxn modelId="{C9A4FC9A-9439-4731-A5B3-6ABF7A10A7F5}" type="presOf" srcId="{8F2FAABD-D4DA-4BB1-A4A9-45C2B054DE44}" destId="{E91EFA4D-7EC6-429B-97BA-71DB62529B37}" srcOrd="0" destOrd="0" presId="urn:microsoft.com/office/officeart/2005/8/layout/hList1"/>
    <dgm:cxn modelId="{14953F9C-7B85-42F2-8D4A-724757769B39}" srcId="{8057F4EE-43E2-4CD1-AC93-93E18FC92F0D}" destId="{E677EC29-24B7-4DC2-A819-9F70966420D5}" srcOrd="3" destOrd="0" parTransId="{CAC8DF32-79D3-41D6-9B82-1F2C8866DFE1}" sibTransId="{03A1D4C7-1299-4E75-8B99-4A8426E8E0F2}"/>
    <dgm:cxn modelId="{943FB0A4-EE0E-4128-9253-D684A1F40831}" srcId="{8F2FAABD-D4DA-4BB1-A4A9-45C2B054DE44}" destId="{4492453B-4EE4-41B5-8B28-5574FBAB196A}" srcOrd="2" destOrd="0" parTransId="{E141D35A-64FA-4648-8291-ED807A72A0F7}" sibTransId="{6620CFB4-0DF1-494C-BF55-928DDC687F2D}"/>
    <dgm:cxn modelId="{2B8C52A6-FA09-4BA2-8C6A-EDCA9515B1B3}" type="presOf" srcId="{5817D53D-8256-4C86-B741-8E9FF3DDFE3A}" destId="{959D2D36-6F36-4BDE-ACA1-692E1214064A}" srcOrd="0" destOrd="0" presId="urn:microsoft.com/office/officeart/2005/8/layout/hList1"/>
    <dgm:cxn modelId="{C1E55AA9-289B-4959-8F57-C7966637E1EF}" srcId="{3444BB9B-B20D-4D83-9589-F22F61BF54CB}" destId="{932EB5C5-36F2-4EBB-9E94-037002E34599}" srcOrd="1" destOrd="0" parTransId="{6D73CB99-54AF-4815-AA6A-1A9C4D728C47}" sibTransId="{D7D57970-EF5E-4BE4-9814-3FDE77E61D9F}"/>
    <dgm:cxn modelId="{C5E315AE-49BF-4936-A52A-1DB0CA36F973}" type="presOf" srcId="{3A7E4860-B128-4F5E-9044-19345C821037}" destId="{CE7D71F1-F45C-424D-8723-A0EAA82548E1}" srcOrd="0" destOrd="2" presId="urn:microsoft.com/office/officeart/2005/8/layout/hList1"/>
    <dgm:cxn modelId="{FA7D64B6-1523-4EFA-A538-A37C312A98C6}" type="presOf" srcId="{B03BF544-A2AE-4C6D-85FD-095968BBC18A}" destId="{67E586D0-9BF1-4105-BE58-3EA33041E11E}" srcOrd="0" destOrd="0" presId="urn:microsoft.com/office/officeart/2005/8/layout/hList1"/>
    <dgm:cxn modelId="{9BFE4DBC-4521-4CF4-B218-A57966E6BFDE}" type="presOf" srcId="{21B4A62D-C374-47E9-A237-3AEC583B232D}" destId="{959D2D36-6F36-4BDE-ACA1-692E1214064A}" srcOrd="0" destOrd="1" presId="urn:microsoft.com/office/officeart/2005/8/layout/hList1"/>
    <dgm:cxn modelId="{7C6E59C4-4B37-4E4F-9575-49487B0DBE9E}" type="presOf" srcId="{C5B41697-EF97-476E-8062-A6F835BA0A79}" destId="{67E586D0-9BF1-4105-BE58-3EA33041E11E}" srcOrd="0" destOrd="4" presId="urn:microsoft.com/office/officeart/2005/8/layout/hList1"/>
    <dgm:cxn modelId="{07DC96C6-3DCA-4CB2-9FEF-3BE786722507}" srcId="{3444BB9B-B20D-4D83-9589-F22F61BF54CB}" destId="{A4EF265E-F6A3-4EA5-966C-C5DC0CC7E0C7}" srcOrd="3" destOrd="0" parTransId="{3A649A77-B576-4125-B726-BF1710DDC3D5}" sibTransId="{C33A2E79-D68A-4436-83C7-25553FCE731A}"/>
    <dgm:cxn modelId="{AC8196E3-67E3-4E00-A10A-30361AAF3EE0}" type="presOf" srcId="{932EB5C5-36F2-4EBB-9E94-037002E34599}" destId="{15C0D79D-EF20-425F-8DFF-AB98B6D448BC}" srcOrd="0" destOrd="0" presId="urn:microsoft.com/office/officeart/2005/8/layout/hList1"/>
    <dgm:cxn modelId="{8CE1AEE4-71CC-4BE0-8B18-1A4607D53A57}" srcId="{A4EF265E-F6A3-4EA5-966C-C5DC0CC7E0C7}" destId="{863B2642-466D-4398-A1BC-C1B267E02D40}" srcOrd="2" destOrd="0" parTransId="{C8BBA98D-34BF-434D-8614-2385FAC231BC}" sibTransId="{FA23B428-39B3-4709-8512-47205183D282}"/>
    <dgm:cxn modelId="{5B1DE2F2-4023-4B15-B41E-D2E0B34BBE68}" type="presOf" srcId="{8EFB6A88-F75E-467D-A99A-7AA7441C74E0}" destId="{67E586D0-9BF1-4105-BE58-3EA33041E11E}" srcOrd="0" destOrd="1" presId="urn:microsoft.com/office/officeart/2005/8/layout/hList1"/>
    <dgm:cxn modelId="{578511F6-4C01-46C9-872B-711829F963DA}" type="presOf" srcId="{A4EF265E-F6A3-4EA5-966C-C5DC0CC7E0C7}" destId="{02EA8108-FA87-4F2D-AEFD-EFF9358781DD}" srcOrd="0" destOrd="0" presId="urn:microsoft.com/office/officeart/2005/8/layout/hList1"/>
    <dgm:cxn modelId="{237344FA-FFAA-4FB9-9A73-54F9B80E741E}" type="presOf" srcId="{4492453B-4EE4-41B5-8B28-5574FBAB196A}" destId="{959D2D36-6F36-4BDE-ACA1-692E1214064A}" srcOrd="0" destOrd="2" presId="urn:microsoft.com/office/officeart/2005/8/layout/hList1"/>
    <dgm:cxn modelId="{A39154FF-7FAD-4150-886C-AB69D01E1EE2}" srcId="{8057F4EE-43E2-4CD1-AC93-93E18FC92F0D}" destId="{B03BF544-A2AE-4C6D-85FD-095968BBC18A}" srcOrd="0" destOrd="0" parTransId="{840F4109-7B41-460B-A227-5459509A784F}" sibTransId="{B0FB060F-4795-46C5-B479-8CE8F3C24146}"/>
    <dgm:cxn modelId="{9DCEA8DA-BDAF-48BC-9580-F18E57B74840}" type="presParOf" srcId="{D3079405-4522-43EB-98CD-AD89BB8FFD1B}" destId="{CA103A2F-CFFE-440E-A5FB-BCE692E6A955}" srcOrd="0" destOrd="0" presId="urn:microsoft.com/office/officeart/2005/8/layout/hList1"/>
    <dgm:cxn modelId="{7666485D-29C0-4A67-86FC-FA9150572DE2}" type="presParOf" srcId="{CA103A2F-CFFE-440E-A5FB-BCE692E6A955}" destId="{3ACDAFD6-C6CD-4D6B-ACAE-E1D9B171B268}" srcOrd="0" destOrd="0" presId="urn:microsoft.com/office/officeart/2005/8/layout/hList1"/>
    <dgm:cxn modelId="{E8C64AD1-A3C0-42D8-99A4-6E942BE93E86}" type="presParOf" srcId="{CA103A2F-CFFE-440E-A5FB-BCE692E6A955}" destId="{67E586D0-9BF1-4105-BE58-3EA33041E11E}" srcOrd="1" destOrd="0" presId="urn:microsoft.com/office/officeart/2005/8/layout/hList1"/>
    <dgm:cxn modelId="{14CEBE4F-019F-43B6-93EE-1C3730005F70}" type="presParOf" srcId="{D3079405-4522-43EB-98CD-AD89BB8FFD1B}" destId="{71E6950E-5BE0-477A-897B-D0B139371810}" srcOrd="1" destOrd="0" presId="urn:microsoft.com/office/officeart/2005/8/layout/hList1"/>
    <dgm:cxn modelId="{B571C44A-F4CD-464F-9D15-64BEA8BA787D}" type="presParOf" srcId="{D3079405-4522-43EB-98CD-AD89BB8FFD1B}" destId="{940E31E0-7A82-4D34-B6B2-D541C020C098}" srcOrd="2" destOrd="0" presId="urn:microsoft.com/office/officeart/2005/8/layout/hList1"/>
    <dgm:cxn modelId="{F94AB082-E81E-42DE-87E9-50F66EC44DBC}" type="presParOf" srcId="{940E31E0-7A82-4D34-B6B2-D541C020C098}" destId="{15C0D79D-EF20-425F-8DFF-AB98B6D448BC}" srcOrd="0" destOrd="0" presId="urn:microsoft.com/office/officeart/2005/8/layout/hList1"/>
    <dgm:cxn modelId="{4F9AD82E-E349-401F-A3EE-EE6357484321}" type="presParOf" srcId="{940E31E0-7A82-4D34-B6B2-D541C020C098}" destId="{CE7D71F1-F45C-424D-8723-A0EAA82548E1}" srcOrd="1" destOrd="0" presId="urn:microsoft.com/office/officeart/2005/8/layout/hList1"/>
    <dgm:cxn modelId="{9B5B19E3-EDC8-4453-A817-C062D4C23323}" type="presParOf" srcId="{D3079405-4522-43EB-98CD-AD89BB8FFD1B}" destId="{C62A04F9-0EBD-4E5A-AD90-E2805D945876}" srcOrd="3" destOrd="0" presId="urn:microsoft.com/office/officeart/2005/8/layout/hList1"/>
    <dgm:cxn modelId="{5593F42C-7ABC-45A0-BADF-DB83205DDF1B}" type="presParOf" srcId="{D3079405-4522-43EB-98CD-AD89BB8FFD1B}" destId="{24A6B7F0-58EF-482E-9624-146EA77B07B5}" srcOrd="4" destOrd="0" presId="urn:microsoft.com/office/officeart/2005/8/layout/hList1"/>
    <dgm:cxn modelId="{A59F30BF-60D8-44CE-BEB5-AC48668A0F74}" type="presParOf" srcId="{24A6B7F0-58EF-482E-9624-146EA77B07B5}" destId="{E91EFA4D-7EC6-429B-97BA-71DB62529B37}" srcOrd="0" destOrd="0" presId="urn:microsoft.com/office/officeart/2005/8/layout/hList1"/>
    <dgm:cxn modelId="{816BF196-5E94-4F72-B65E-33E2E246D32A}" type="presParOf" srcId="{24A6B7F0-58EF-482E-9624-146EA77B07B5}" destId="{959D2D36-6F36-4BDE-ACA1-692E1214064A}" srcOrd="1" destOrd="0" presId="urn:microsoft.com/office/officeart/2005/8/layout/hList1"/>
    <dgm:cxn modelId="{9595A91D-3BBF-455B-B7AD-7441B604FD38}" type="presParOf" srcId="{D3079405-4522-43EB-98CD-AD89BB8FFD1B}" destId="{52B2F64C-0545-413E-953C-301F55DFADC9}" srcOrd="5" destOrd="0" presId="urn:microsoft.com/office/officeart/2005/8/layout/hList1"/>
    <dgm:cxn modelId="{CB842055-0113-403B-83A0-557BE6315D21}" type="presParOf" srcId="{D3079405-4522-43EB-98CD-AD89BB8FFD1B}" destId="{0B650C2C-A7FA-44A6-A10A-D655BBF45960}" srcOrd="6" destOrd="0" presId="urn:microsoft.com/office/officeart/2005/8/layout/hList1"/>
    <dgm:cxn modelId="{5AB35913-6FF8-4682-9318-262E4D3D2D2D}" type="presParOf" srcId="{0B650C2C-A7FA-44A6-A10A-D655BBF45960}" destId="{02EA8108-FA87-4F2D-AEFD-EFF9358781DD}" srcOrd="0" destOrd="0" presId="urn:microsoft.com/office/officeart/2005/8/layout/hList1"/>
    <dgm:cxn modelId="{36612A9A-C555-48A2-BF76-6DA2903E0109}" type="presParOf" srcId="{0B650C2C-A7FA-44A6-A10A-D655BBF45960}" destId="{DD851507-1BDE-4E27-9F68-851496BAEF99}" srcOrd="1" destOrd="0" presId="urn:microsoft.com/office/officeart/2005/8/layout/h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A0011-8BE1-44E4-A0BB-C0DA5A4C6418}" type="doc">
      <dgm:prSet loTypeId="urn:microsoft.com/office/officeart/2005/8/layout/target1" loCatId="relationship" qsTypeId="urn:microsoft.com/office/officeart/2005/8/quickstyle/simple1" qsCatId="simple" csTypeId="urn:microsoft.com/office/officeart/2005/8/colors/colorful5" csCatId="colorful" phldr="1"/>
      <dgm:spPr/>
    </dgm:pt>
    <dgm:pt modelId="{CCB8B967-D4F9-46A1-8D4B-0E5C355E7A10}">
      <dgm:prSet phldrT="[Text]"/>
      <dgm:spPr/>
      <dgm:t>
        <a:bodyPr/>
        <a:lstStyle/>
        <a:p>
          <a:r>
            <a:rPr lang="en-GB" dirty="0"/>
            <a:t>Inner loop looks at each letter</a:t>
          </a:r>
        </a:p>
      </dgm:t>
    </dgm:pt>
    <dgm:pt modelId="{2A994989-706E-45A7-A7B9-C89755A98089}" type="parTrans" cxnId="{B7CC3D0E-0CD0-48C3-9300-90DB7229EDD2}">
      <dgm:prSet/>
      <dgm:spPr/>
      <dgm:t>
        <a:bodyPr/>
        <a:lstStyle/>
        <a:p>
          <a:endParaRPr lang="en-GB"/>
        </a:p>
      </dgm:t>
    </dgm:pt>
    <dgm:pt modelId="{0CDC1FB4-1064-4E96-AC33-7485640C26FE}" type="sibTrans" cxnId="{B7CC3D0E-0CD0-48C3-9300-90DB7229EDD2}">
      <dgm:prSet/>
      <dgm:spPr/>
      <dgm:t>
        <a:bodyPr/>
        <a:lstStyle/>
        <a:p>
          <a:endParaRPr lang="en-GB"/>
        </a:p>
      </dgm:t>
    </dgm:pt>
    <dgm:pt modelId="{637F17E2-73EB-4CB6-968D-953621BE249B}">
      <dgm:prSet phldrT="[Text]"/>
      <dgm:spPr/>
      <dgm:t>
        <a:bodyPr/>
        <a:lstStyle/>
        <a:p>
          <a:r>
            <a:rPr lang="en-GB" dirty="0"/>
            <a:t>Outer loop looks at each row</a:t>
          </a:r>
        </a:p>
      </dgm:t>
    </dgm:pt>
    <dgm:pt modelId="{86A45AB0-8A19-40D0-AE84-386FF870EFEE}" type="parTrans" cxnId="{D68E13AA-BFD7-4A2C-9DC3-D69F8C40EA6F}">
      <dgm:prSet/>
      <dgm:spPr/>
      <dgm:t>
        <a:bodyPr/>
        <a:lstStyle/>
        <a:p>
          <a:endParaRPr lang="en-GB"/>
        </a:p>
      </dgm:t>
    </dgm:pt>
    <dgm:pt modelId="{79C3369F-AD4B-4AF9-ADB7-B8D9ABC0F8F5}" type="sibTrans" cxnId="{D68E13AA-BFD7-4A2C-9DC3-D69F8C40EA6F}">
      <dgm:prSet/>
      <dgm:spPr/>
      <dgm:t>
        <a:bodyPr/>
        <a:lstStyle/>
        <a:p>
          <a:endParaRPr lang="en-GB"/>
        </a:p>
      </dgm:t>
    </dgm:pt>
    <dgm:pt modelId="{7F7012CD-101C-47D9-B8CC-EC2007CAD45B}" type="pres">
      <dgm:prSet presAssocID="{506A0011-8BE1-44E4-A0BB-C0DA5A4C6418}" presName="composite" presStyleCnt="0">
        <dgm:presLayoutVars>
          <dgm:chMax val="5"/>
          <dgm:dir/>
          <dgm:resizeHandles val="exact"/>
        </dgm:presLayoutVars>
      </dgm:prSet>
      <dgm:spPr/>
    </dgm:pt>
    <dgm:pt modelId="{F2A25FCC-8DA6-456A-95B3-77A1E0E1F35B}" type="pres">
      <dgm:prSet presAssocID="{CCB8B967-D4F9-46A1-8D4B-0E5C355E7A10}" presName="circle1" presStyleLbl="lnNode1" presStyleIdx="0" presStyleCnt="2"/>
      <dgm:spPr/>
    </dgm:pt>
    <dgm:pt modelId="{40E70054-EA56-4DDE-802E-9D25E1D8D1DF}" type="pres">
      <dgm:prSet presAssocID="{CCB8B967-D4F9-46A1-8D4B-0E5C355E7A10}" presName="text1" presStyleLbl="revTx" presStyleIdx="0" presStyleCnt="2">
        <dgm:presLayoutVars>
          <dgm:bulletEnabled val="1"/>
        </dgm:presLayoutVars>
      </dgm:prSet>
      <dgm:spPr/>
    </dgm:pt>
    <dgm:pt modelId="{4A8A5116-CC86-487B-8B73-5BBD62336C62}" type="pres">
      <dgm:prSet presAssocID="{CCB8B967-D4F9-46A1-8D4B-0E5C355E7A10}" presName="line1" presStyleLbl="callout" presStyleIdx="0" presStyleCnt="4"/>
      <dgm:spPr/>
    </dgm:pt>
    <dgm:pt modelId="{61F37FB5-7099-4BF0-ADF3-1374E508E582}" type="pres">
      <dgm:prSet presAssocID="{CCB8B967-D4F9-46A1-8D4B-0E5C355E7A10}" presName="d1" presStyleLbl="callout" presStyleIdx="1" presStyleCnt="4"/>
      <dgm:spPr/>
    </dgm:pt>
    <dgm:pt modelId="{EA9DB356-A30B-4B46-87F7-A03C5A45A5D7}" type="pres">
      <dgm:prSet presAssocID="{637F17E2-73EB-4CB6-968D-953621BE249B}" presName="circle2" presStyleLbl="lnNode1" presStyleIdx="1" presStyleCnt="2"/>
      <dgm:spPr/>
    </dgm:pt>
    <dgm:pt modelId="{9A5E6757-F9D6-4225-A34F-C9744D024200}" type="pres">
      <dgm:prSet presAssocID="{637F17E2-73EB-4CB6-968D-953621BE249B}" presName="text2" presStyleLbl="revTx" presStyleIdx="1" presStyleCnt="2">
        <dgm:presLayoutVars>
          <dgm:bulletEnabled val="1"/>
        </dgm:presLayoutVars>
      </dgm:prSet>
      <dgm:spPr/>
    </dgm:pt>
    <dgm:pt modelId="{508D67B3-A8A8-4755-92B2-2501A26F09A6}" type="pres">
      <dgm:prSet presAssocID="{637F17E2-73EB-4CB6-968D-953621BE249B}" presName="line2" presStyleLbl="callout" presStyleIdx="2" presStyleCnt="4"/>
      <dgm:spPr/>
    </dgm:pt>
    <dgm:pt modelId="{D01D5D96-7747-4447-8389-2BFB9BEE9560}" type="pres">
      <dgm:prSet presAssocID="{637F17E2-73EB-4CB6-968D-953621BE249B}" presName="d2" presStyleLbl="callout" presStyleIdx="3" presStyleCnt="4"/>
      <dgm:spPr/>
    </dgm:pt>
  </dgm:ptLst>
  <dgm:cxnLst>
    <dgm:cxn modelId="{B7CC3D0E-0CD0-48C3-9300-90DB7229EDD2}" srcId="{506A0011-8BE1-44E4-A0BB-C0DA5A4C6418}" destId="{CCB8B967-D4F9-46A1-8D4B-0E5C355E7A10}" srcOrd="0" destOrd="0" parTransId="{2A994989-706E-45A7-A7B9-C89755A98089}" sibTransId="{0CDC1FB4-1064-4E96-AC33-7485640C26FE}"/>
    <dgm:cxn modelId="{F0074C11-65A5-4ADD-B055-2037291F8AC3}" type="presOf" srcId="{637F17E2-73EB-4CB6-968D-953621BE249B}" destId="{9A5E6757-F9D6-4225-A34F-C9744D024200}" srcOrd="0" destOrd="0" presId="urn:microsoft.com/office/officeart/2005/8/layout/target1"/>
    <dgm:cxn modelId="{3CEE5641-35DA-45AF-85DB-0D64B6EEF0EF}" type="presOf" srcId="{CCB8B967-D4F9-46A1-8D4B-0E5C355E7A10}" destId="{40E70054-EA56-4DDE-802E-9D25E1D8D1DF}" srcOrd="0" destOrd="0" presId="urn:microsoft.com/office/officeart/2005/8/layout/target1"/>
    <dgm:cxn modelId="{D68E13AA-BFD7-4A2C-9DC3-D69F8C40EA6F}" srcId="{506A0011-8BE1-44E4-A0BB-C0DA5A4C6418}" destId="{637F17E2-73EB-4CB6-968D-953621BE249B}" srcOrd="1" destOrd="0" parTransId="{86A45AB0-8A19-40D0-AE84-386FF870EFEE}" sibTransId="{79C3369F-AD4B-4AF9-ADB7-B8D9ABC0F8F5}"/>
    <dgm:cxn modelId="{438532EB-F2D9-4628-97D8-10E7F639AB7D}" type="presOf" srcId="{506A0011-8BE1-44E4-A0BB-C0DA5A4C6418}" destId="{7F7012CD-101C-47D9-B8CC-EC2007CAD45B}" srcOrd="0" destOrd="0" presId="urn:microsoft.com/office/officeart/2005/8/layout/target1"/>
    <dgm:cxn modelId="{519AA7F0-CA8F-4FF8-A844-210367327E04}" type="presParOf" srcId="{7F7012CD-101C-47D9-B8CC-EC2007CAD45B}" destId="{F2A25FCC-8DA6-456A-95B3-77A1E0E1F35B}" srcOrd="0" destOrd="0" presId="urn:microsoft.com/office/officeart/2005/8/layout/target1"/>
    <dgm:cxn modelId="{3F0EF394-699E-490F-AEA6-184454CF163F}" type="presParOf" srcId="{7F7012CD-101C-47D9-B8CC-EC2007CAD45B}" destId="{40E70054-EA56-4DDE-802E-9D25E1D8D1DF}" srcOrd="1" destOrd="0" presId="urn:microsoft.com/office/officeart/2005/8/layout/target1"/>
    <dgm:cxn modelId="{0FB58FFB-1DDE-4E2F-B40E-0C1CECD7398C}" type="presParOf" srcId="{7F7012CD-101C-47D9-B8CC-EC2007CAD45B}" destId="{4A8A5116-CC86-487B-8B73-5BBD62336C62}" srcOrd="2" destOrd="0" presId="urn:microsoft.com/office/officeart/2005/8/layout/target1"/>
    <dgm:cxn modelId="{8A9FBFB8-3998-421C-BC05-68A1E3902376}" type="presParOf" srcId="{7F7012CD-101C-47D9-B8CC-EC2007CAD45B}" destId="{61F37FB5-7099-4BF0-ADF3-1374E508E582}" srcOrd="3" destOrd="0" presId="urn:microsoft.com/office/officeart/2005/8/layout/target1"/>
    <dgm:cxn modelId="{473E2817-FD09-4A43-8DE2-248194E527B5}" type="presParOf" srcId="{7F7012CD-101C-47D9-B8CC-EC2007CAD45B}" destId="{EA9DB356-A30B-4B46-87F7-A03C5A45A5D7}" srcOrd="4" destOrd="0" presId="urn:microsoft.com/office/officeart/2005/8/layout/target1"/>
    <dgm:cxn modelId="{33380231-C170-4E9E-9BFD-164816A1BD4E}" type="presParOf" srcId="{7F7012CD-101C-47D9-B8CC-EC2007CAD45B}" destId="{9A5E6757-F9D6-4225-A34F-C9744D024200}" srcOrd="5" destOrd="0" presId="urn:microsoft.com/office/officeart/2005/8/layout/target1"/>
    <dgm:cxn modelId="{EFF229BB-906A-4544-B224-C26635A3E05E}" type="presParOf" srcId="{7F7012CD-101C-47D9-B8CC-EC2007CAD45B}" destId="{508D67B3-A8A8-4755-92B2-2501A26F09A6}" srcOrd="6" destOrd="0" presId="urn:microsoft.com/office/officeart/2005/8/layout/target1"/>
    <dgm:cxn modelId="{7ACAD3E9-8E09-4CE9-88B9-E303E951F9B6}" type="presParOf" srcId="{7F7012CD-101C-47D9-B8CC-EC2007CAD45B}" destId="{D01D5D96-7747-4447-8389-2BFB9BEE9560}" srcOrd="7" destOrd="0" presId="urn:microsoft.com/office/officeart/2005/8/layout/targe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DAFD6-C6CD-4D6B-ACAE-E1D9B171B268}">
      <dsp:nvSpPr>
        <dsp:cNvPr id="0" name=""/>
        <dsp:cNvSpPr/>
      </dsp:nvSpPr>
      <dsp:spPr>
        <a:xfrm>
          <a:off x="2660" y="29698"/>
          <a:ext cx="1599621" cy="4320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kern="1200" dirty="0">
              <a:solidFill>
                <a:schemeClr val="tx1"/>
              </a:solidFill>
            </a:rPr>
            <a:t>Must</a:t>
          </a:r>
        </a:p>
      </dsp:txBody>
      <dsp:txXfrm>
        <a:off x="2660" y="29698"/>
        <a:ext cx="1599621" cy="432000"/>
      </dsp:txXfrm>
    </dsp:sp>
    <dsp:sp modelId="{67E586D0-9BF1-4105-BE58-3EA33041E11E}">
      <dsp:nvSpPr>
        <dsp:cNvPr id="0" name=""/>
        <dsp:cNvSpPr/>
      </dsp:nvSpPr>
      <dsp:spPr>
        <a:xfrm>
          <a:off x="2660" y="461698"/>
          <a:ext cx="1599621" cy="3541050"/>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GB" sz="1600" kern="1200" dirty="0"/>
            <a:t>Be written in PyGame</a:t>
          </a:r>
        </a:p>
        <a:p>
          <a:pPr marL="171450" lvl="1" indent="-171450" algn="l" defTabSz="711200">
            <a:lnSpc>
              <a:spcPct val="90000"/>
            </a:lnSpc>
            <a:spcBef>
              <a:spcPct val="0"/>
            </a:spcBef>
            <a:spcAft>
              <a:spcPct val="15000"/>
            </a:spcAft>
            <a:buChar char="•"/>
          </a:pPr>
          <a:r>
            <a:rPr lang="en-GB" sz="1600" kern="1200" dirty="0"/>
            <a:t>Be a Platform Game</a:t>
          </a:r>
        </a:p>
        <a:p>
          <a:pPr marL="171450" lvl="1" indent="-171450" algn="l" defTabSz="711200">
            <a:lnSpc>
              <a:spcPct val="90000"/>
            </a:lnSpc>
            <a:spcBef>
              <a:spcPct val="0"/>
            </a:spcBef>
            <a:spcAft>
              <a:spcPct val="15000"/>
            </a:spcAft>
            <a:buChar char="•"/>
          </a:pPr>
          <a:r>
            <a:rPr lang="en-GB" sz="1600" kern="1200" dirty="0"/>
            <a:t>Allow keyboard input for movement (WASD / arrows)</a:t>
          </a:r>
        </a:p>
        <a:p>
          <a:pPr marL="171450" lvl="1" indent="-171450" algn="l" defTabSz="711200">
            <a:lnSpc>
              <a:spcPct val="90000"/>
            </a:lnSpc>
            <a:spcBef>
              <a:spcPct val="0"/>
            </a:spcBef>
            <a:spcAft>
              <a:spcPct val="15000"/>
            </a:spcAft>
            <a:buChar char="•"/>
          </a:pPr>
          <a:r>
            <a:rPr lang="en-GB" sz="1600" kern="1200" dirty="0"/>
            <a:t>Include collision detection</a:t>
          </a:r>
        </a:p>
        <a:p>
          <a:pPr marL="171450" lvl="1" indent="-171450" algn="l" defTabSz="800100">
            <a:lnSpc>
              <a:spcPct val="90000"/>
            </a:lnSpc>
            <a:spcBef>
              <a:spcPct val="0"/>
            </a:spcBef>
            <a:spcAft>
              <a:spcPct val="15000"/>
            </a:spcAft>
            <a:buChar char="•"/>
          </a:pPr>
          <a:endParaRPr lang="en-GB" sz="1800" kern="1200" dirty="0"/>
        </a:p>
      </dsp:txBody>
      <dsp:txXfrm>
        <a:off x="2660" y="461698"/>
        <a:ext cx="1599621" cy="3541050"/>
      </dsp:txXfrm>
    </dsp:sp>
    <dsp:sp modelId="{15C0D79D-EF20-425F-8DFF-AB98B6D448BC}">
      <dsp:nvSpPr>
        <dsp:cNvPr id="0" name=""/>
        <dsp:cNvSpPr/>
      </dsp:nvSpPr>
      <dsp:spPr>
        <a:xfrm>
          <a:off x="1826228" y="29698"/>
          <a:ext cx="1599621" cy="432000"/>
        </a:xfrm>
        <a:prstGeom prst="rect">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kern="1200" dirty="0">
              <a:solidFill>
                <a:schemeClr val="tx1"/>
              </a:solidFill>
            </a:rPr>
            <a:t>Should</a:t>
          </a:r>
        </a:p>
      </dsp:txBody>
      <dsp:txXfrm>
        <a:off x="1826228" y="29698"/>
        <a:ext cx="1599621" cy="432000"/>
      </dsp:txXfrm>
    </dsp:sp>
    <dsp:sp modelId="{CE7D71F1-F45C-424D-8723-A0EAA82548E1}">
      <dsp:nvSpPr>
        <dsp:cNvPr id="0" name=""/>
        <dsp:cNvSpPr/>
      </dsp:nvSpPr>
      <dsp:spPr>
        <a:xfrm>
          <a:off x="1826228" y="461698"/>
          <a:ext cx="1599621" cy="3541050"/>
        </a:xfrm>
        <a:prstGeom prst="rect">
          <a:avLst/>
        </a:prstGeom>
        <a:solidFill>
          <a:schemeClr val="accent5">
            <a:tint val="40000"/>
            <a:alpha val="90000"/>
            <a:hueOff val="-3580161"/>
            <a:satOff val="16084"/>
            <a:lumOff val="1106"/>
            <a:alphaOff val="0"/>
          </a:schemeClr>
        </a:solidFill>
        <a:ln w="25400" cap="flat" cmpd="sng" algn="ctr">
          <a:solidFill>
            <a:schemeClr val="accent5">
              <a:tint val="40000"/>
              <a:alpha val="90000"/>
              <a:hueOff val="-3580161"/>
              <a:satOff val="16084"/>
              <a:lumOff val="11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GB" sz="1600" kern="1200" dirty="0"/>
            <a:t>Have 2 or more levels</a:t>
          </a:r>
        </a:p>
        <a:p>
          <a:pPr marL="171450" lvl="1" indent="-171450" algn="l" defTabSz="711200">
            <a:lnSpc>
              <a:spcPct val="90000"/>
            </a:lnSpc>
            <a:spcBef>
              <a:spcPct val="0"/>
            </a:spcBef>
            <a:spcAft>
              <a:spcPct val="15000"/>
            </a:spcAft>
            <a:buChar char="•"/>
          </a:pPr>
          <a:r>
            <a:rPr lang="en-GB" sz="1600" kern="1200" dirty="0"/>
            <a:t>Allow users to save high scores</a:t>
          </a:r>
        </a:p>
        <a:p>
          <a:pPr marL="171450" lvl="1" indent="-171450" algn="l" defTabSz="711200">
            <a:lnSpc>
              <a:spcPct val="90000"/>
            </a:lnSpc>
            <a:spcBef>
              <a:spcPct val="0"/>
            </a:spcBef>
            <a:spcAft>
              <a:spcPct val="15000"/>
            </a:spcAft>
            <a:buChar char="•"/>
          </a:pPr>
          <a:r>
            <a:rPr lang="en-GB" sz="1600" kern="1200" dirty="0"/>
            <a:t>Include images / spites</a:t>
          </a:r>
        </a:p>
      </dsp:txBody>
      <dsp:txXfrm>
        <a:off x="1826228" y="461698"/>
        <a:ext cx="1599621" cy="3541050"/>
      </dsp:txXfrm>
    </dsp:sp>
    <dsp:sp modelId="{E91EFA4D-7EC6-429B-97BA-71DB62529B37}">
      <dsp:nvSpPr>
        <dsp:cNvPr id="0" name=""/>
        <dsp:cNvSpPr/>
      </dsp:nvSpPr>
      <dsp:spPr>
        <a:xfrm>
          <a:off x="3649796" y="29698"/>
          <a:ext cx="1599621" cy="432000"/>
        </a:xfrm>
        <a:prstGeom prst="rect">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kern="1200" dirty="0">
              <a:solidFill>
                <a:schemeClr val="tx1"/>
              </a:solidFill>
            </a:rPr>
            <a:t>Could</a:t>
          </a:r>
        </a:p>
      </dsp:txBody>
      <dsp:txXfrm>
        <a:off x="3649796" y="29698"/>
        <a:ext cx="1599621" cy="432000"/>
      </dsp:txXfrm>
    </dsp:sp>
    <dsp:sp modelId="{959D2D36-6F36-4BDE-ACA1-692E1214064A}">
      <dsp:nvSpPr>
        <dsp:cNvPr id="0" name=""/>
        <dsp:cNvSpPr/>
      </dsp:nvSpPr>
      <dsp:spPr>
        <a:xfrm>
          <a:off x="3649796" y="461698"/>
          <a:ext cx="1599621" cy="3541050"/>
        </a:xfrm>
        <a:prstGeom prst="rect">
          <a:avLst/>
        </a:prstGeom>
        <a:solidFill>
          <a:schemeClr val="accent5">
            <a:tint val="40000"/>
            <a:alpha val="90000"/>
            <a:hueOff val="-7160321"/>
            <a:satOff val="32169"/>
            <a:lumOff val="2211"/>
            <a:alphaOff val="0"/>
          </a:schemeClr>
        </a:solidFill>
        <a:ln w="25400" cap="flat" cmpd="sng" algn="ctr">
          <a:solidFill>
            <a:schemeClr val="accent5">
              <a:tint val="40000"/>
              <a:alpha val="90000"/>
              <a:hueOff val="-7160321"/>
              <a:satOff val="32169"/>
              <a:lumOff val="2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GB" sz="1600" kern="1200" dirty="0"/>
            <a:t>Output a leaderboard from previous players</a:t>
          </a:r>
        </a:p>
        <a:p>
          <a:pPr marL="171450" lvl="1" indent="-171450" algn="l" defTabSz="711200">
            <a:lnSpc>
              <a:spcPct val="90000"/>
            </a:lnSpc>
            <a:spcBef>
              <a:spcPct val="0"/>
            </a:spcBef>
            <a:spcAft>
              <a:spcPct val="15000"/>
            </a:spcAft>
            <a:buChar char="•"/>
          </a:pPr>
          <a:r>
            <a:rPr lang="en-GB" sz="1600" kern="1200" dirty="0"/>
            <a:t>Include music</a:t>
          </a:r>
        </a:p>
        <a:p>
          <a:pPr marL="171450" lvl="1" indent="-171450" algn="l" defTabSz="711200">
            <a:lnSpc>
              <a:spcPct val="90000"/>
            </a:lnSpc>
            <a:spcBef>
              <a:spcPct val="0"/>
            </a:spcBef>
            <a:spcAft>
              <a:spcPct val="15000"/>
            </a:spcAft>
            <a:buChar char="•"/>
          </a:pPr>
          <a:r>
            <a:rPr lang="en-GB" sz="1600" kern="1200" dirty="0"/>
            <a:t>Include sounds</a:t>
          </a:r>
        </a:p>
      </dsp:txBody>
      <dsp:txXfrm>
        <a:off x="3649796" y="461698"/>
        <a:ext cx="1599621" cy="3541050"/>
      </dsp:txXfrm>
    </dsp:sp>
    <dsp:sp modelId="{02EA8108-FA87-4F2D-AEFD-EFF9358781DD}">
      <dsp:nvSpPr>
        <dsp:cNvPr id="0" name=""/>
        <dsp:cNvSpPr/>
      </dsp:nvSpPr>
      <dsp:spPr>
        <a:xfrm>
          <a:off x="5473365" y="29698"/>
          <a:ext cx="1599621" cy="432000"/>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kern="1200" dirty="0">
              <a:solidFill>
                <a:schemeClr val="tx1"/>
              </a:solidFill>
            </a:rPr>
            <a:t>Won’t</a:t>
          </a:r>
        </a:p>
      </dsp:txBody>
      <dsp:txXfrm>
        <a:off x="5473365" y="29698"/>
        <a:ext cx="1599621" cy="432000"/>
      </dsp:txXfrm>
    </dsp:sp>
    <dsp:sp modelId="{DD851507-1BDE-4E27-9F68-851496BAEF99}">
      <dsp:nvSpPr>
        <dsp:cNvPr id="0" name=""/>
        <dsp:cNvSpPr/>
      </dsp:nvSpPr>
      <dsp:spPr>
        <a:xfrm>
          <a:off x="5473365" y="461698"/>
          <a:ext cx="1599621" cy="3541050"/>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GB" sz="1600" kern="1200" dirty="0"/>
            <a:t>Be web based</a:t>
          </a:r>
        </a:p>
        <a:p>
          <a:pPr marL="171450" lvl="1" indent="-171450" algn="l" defTabSz="711200">
            <a:lnSpc>
              <a:spcPct val="90000"/>
            </a:lnSpc>
            <a:spcBef>
              <a:spcPct val="0"/>
            </a:spcBef>
            <a:spcAft>
              <a:spcPct val="15000"/>
            </a:spcAft>
            <a:buChar char="•"/>
          </a:pPr>
          <a:r>
            <a:rPr lang="en-GB" sz="1600" kern="1200" dirty="0"/>
            <a:t>Allow player to move out of screen</a:t>
          </a:r>
        </a:p>
        <a:p>
          <a:pPr marL="171450" lvl="1" indent="-171450" algn="l" defTabSz="711200">
            <a:lnSpc>
              <a:spcPct val="90000"/>
            </a:lnSpc>
            <a:spcBef>
              <a:spcPct val="0"/>
            </a:spcBef>
            <a:spcAft>
              <a:spcPct val="15000"/>
            </a:spcAft>
            <a:buChar char="•"/>
          </a:pPr>
          <a:r>
            <a:rPr lang="en-GB" sz="1600" kern="1200" dirty="0"/>
            <a:t>Include errors that don’t have a user friendly message</a:t>
          </a:r>
        </a:p>
        <a:p>
          <a:pPr marL="171450" lvl="1" indent="-171450" algn="l" defTabSz="711200">
            <a:lnSpc>
              <a:spcPct val="90000"/>
            </a:lnSpc>
            <a:spcBef>
              <a:spcPct val="0"/>
            </a:spcBef>
            <a:spcAft>
              <a:spcPct val="15000"/>
            </a:spcAft>
            <a:buChar char="•"/>
          </a:pPr>
          <a:r>
            <a:rPr lang="en-GB" sz="1600" kern="1200" dirty="0"/>
            <a:t>Use copyright material</a:t>
          </a:r>
        </a:p>
      </dsp:txBody>
      <dsp:txXfrm>
        <a:off x="5473365" y="461698"/>
        <a:ext cx="1599621" cy="3541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DB356-A30B-4B46-87F7-A03C5A45A5D7}">
      <dsp:nvSpPr>
        <dsp:cNvPr id="0" name=""/>
        <dsp:cNvSpPr/>
      </dsp:nvSpPr>
      <dsp:spPr>
        <a:xfrm>
          <a:off x="18848" y="651166"/>
          <a:ext cx="1953500" cy="1953500"/>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A25FCC-8DA6-456A-95B3-77A1E0E1F35B}">
      <dsp:nvSpPr>
        <dsp:cNvPr id="0" name=""/>
        <dsp:cNvSpPr/>
      </dsp:nvSpPr>
      <dsp:spPr>
        <a:xfrm>
          <a:off x="670014" y="1302333"/>
          <a:ext cx="651166" cy="65116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E70054-EA56-4DDE-802E-9D25E1D8D1DF}">
      <dsp:nvSpPr>
        <dsp:cNvPr id="0" name=""/>
        <dsp:cNvSpPr/>
      </dsp:nvSpPr>
      <dsp:spPr>
        <a:xfrm>
          <a:off x="2297931" y="0"/>
          <a:ext cx="976750" cy="81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ctr" anchorCtr="0">
          <a:noAutofit/>
        </a:bodyPr>
        <a:lstStyle/>
        <a:p>
          <a:pPr marL="0" lvl="0" indent="0" algn="l" defTabSz="666750">
            <a:lnSpc>
              <a:spcPct val="90000"/>
            </a:lnSpc>
            <a:spcBef>
              <a:spcPct val="0"/>
            </a:spcBef>
            <a:spcAft>
              <a:spcPct val="35000"/>
            </a:spcAft>
            <a:buNone/>
          </a:pPr>
          <a:r>
            <a:rPr lang="en-GB" sz="1500" kern="1200" dirty="0"/>
            <a:t>Inner loop looks at each letter</a:t>
          </a:r>
        </a:p>
      </dsp:txBody>
      <dsp:txXfrm>
        <a:off x="2297931" y="0"/>
        <a:ext cx="976750" cy="813958"/>
      </dsp:txXfrm>
    </dsp:sp>
    <dsp:sp modelId="{4A8A5116-CC86-487B-8B73-5BBD62336C62}">
      <dsp:nvSpPr>
        <dsp:cNvPr id="0" name=""/>
        <dsp:cNvSpPr/>
      </dsp:nvSpPr>
      <dsp:spPr>
        <a:xfrm>
          <a:off x="2053744" y="406979"/>
          <a:ext cx="244187"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F37FB5-7099-4BF0-ADF3-1374E508E582}">
      <dsp:nvSpPr>
        <dsp:cNvPr id="0" name=""/>
        <dsp:cNvSpPr/>
      </dsp:nvSpPr>
      <dsp:spPr>
        <a:xfrm rot="5400000">
          <a:off x="913469" y="488456"/>
          <a:ext cx="1221588" cy="1057332"/>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5E6757-F9D6-4225-A34F-C9744D024200}">
      <dsp:nvSpPr>
        <dsp:cNvPr id="0" name=""/>
        <dsp:cNvSpPr/>
      </dsp:nvSpPr>
      <dsp:spPr>
        <a:xfrm>
          <a:off x="2297931" y="813958"/>
          <a:ext cx="976750" cy="81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ctr" anchorCtr="0">
          <a:noAutofit/>
        </a:bodyPr>
        <a:lstStyle/>
        <a:p>
          <a:pPr marL="0" lvl="0" indent="0" algn="l" defTabSz="666750">
            <a:lnSpc>
              <a:spcPct val="90000"/>
            </a:lnSpc>
            <a:spcBef>
              <a:spcPct val="0"/>
            </a:spcBef>
            <a:spcAft>
              <a:spcPct val="35000"/>
            </a:spcAft>
            <a:buNone/>
          </a:pPr>
          <a:r>
            <a:rPr lang="en-GB" sz="1500" kern="1200" dirty="0"/>
            <a:t>Outer loop looks at each row</a:t>
          </a:r>
        </a:p>
      </dsp:txBody>
      <dsp:txXfrm>
        <a:off x="2297931" y="813958"/>
        <a:ext cx="976750" cy="813958"/>
      </dsp:txXfrm>
    </dsp:sp>
    <dsp:sp modelId="{508D67B3-A8A8-4755-92B2-2501A26F09A6}">
      <dsp:nvSpPr>
        <dsp:cNvPr id="0" name=""/>
        <dsp:cNvSpPr/>
      </dsp:nvSpPr>
      <dsp:spPr>
        <a:xfrm>
          <a:off x="2053744" y="1220937"/>
          <a:ext cx="244187"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1D5D96-7747-4447-8389-2BFB9BEE9560}">
      <dsp:nvSpPr>
        <dsp:cNvPr id="0" name=""/>
        <dsp:cNvSpPr/>
      </dsp:nvSpPr>
      <dsp:spPr>
        <a:xfrm rot="5400000">
          <a:off x="1329907" y="1354198"/>
          <a:ext cx="855112" cy="590933"/>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E503BA-1AEE-40E6-8B64-DCCACE34DEA5}" type="datetimeFigureOut">
              <a:rPr lang="en-GB" smtClean="0"/>
              <a:t>10/07/2019</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a:t>(c) Holly Billinghurst 2017 - Creative Commons Licence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D49E82-B870-43E9-8D34-05D089569D62}" type="slidenum">
              <a:rPr lang="en-GB" smtClean="0"/>
              <a:t>‹#›</a:t>
            </a:fld>
            <a:endParaRPr lang="en-GB"/>
          </a:p>
        </p:txBody>
      </p:sp>
    </p:spTree>
    <p:extLst>
      <p:ext uri="{BB962C8B-B14F-4D97-AF65-F5344CB8AC3E}">
        <p14:creationId xmlns:p14="http://schemas.microsoft.com/office/powerpoint/2010/main" val="233677819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20822B-FC4B-450B-A6CC-10BC29DCE278}" type="datetimeFigureOut">
              <a:rPr lang="en-GB" smtClean="0"/>
              <a:t>10/07/2019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a:t>(c) Holly Billinghurst 2017 - Creative Commons Licence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4C3F8-889D-40EC-8FE0-5F1DD2218345}" type="slidenum">
              <a:rPr lang="en-GB" smtClean="0"/>
              <a:t>‹#›</a:t>
            </a:fld>
            <a:endParaRPr lang="en-GB"/>
          </a:p>
        </p:txBody>
      </p:sp>
    </p:spTree>
    <p:extLst>
      <p:ext uri="{BB962C8B-B14F-4D97-AF65-F5344CB8AC3E}">
        <p14:creationId xmlns:p14="http://schemas.microsoft.com/office/powerpoint/2010/main" val="10739440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8A4C3F8-889D-40EC-8FE0-5F1DD2218345}" type="slidenum">
              <a:rPr lang="en-GB" smtClean="0"/>
              <a:t>1</a:t>
            </a:fld>
            <a:endParaRPr lang="en-GB"/>
          </a:p>
        </p:txBody>
      </p:sp>
      <p:sp>
        <p:nvSpPr>
          <p:cNvPr id="5" name="Footer Placeholder 4"/>
          <p:cNvSpPr>
            <a:spLocks noGrp="1"/>
          </p:cNvSpPr>
          <p:nvPr>
            <p:ph type="ftr" sz="quarter" idx="11"/>
          </p:nvPr>
        </p:nvSpPr>
        <p:spPr/>
        <p:txBody>
          <a:bodyPr/>
          <a:lstStyle/>
          <a:p>
            <a:r>
              <a:rPr lang="en-GB"/>
              <a:t>(c) Holly Billinghurst 2017 - Creative Commons Licence</a:t>
            </a:r>
          </a:p>
        </p:txBody>
      </p:sp>
    </p:spTree>
    <p:extLst>
      <p:ext uri="{BB962C8B-B14F-4D97-AF65-F5344CB8AC3E}">
        <p14:creationId xmlns:p14="http://schemas.microsoft.com/office/powerpoint/2010/main" val="237419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r>
              <a:rPr lang="en-GB"/>
              <a:t>(c) Holly Billinghurst 2017 - Creative Commons Licence</a:t>
            </a:r>
          </a:p>
        </p:txBody>
      </p:sp>
      <p:sp>
        <p:nvSpPr>
          <p:cNvPr id="5" name="Slide Number Placeholder 4"/>
          <p:cNvSpPr>
            <a:spLocks noGrp="1"/>
          </p:cNvSpPr>
          <p:nvPr>
            <p:ph type="sldNum" sz="quarter" idx="11"/>
          </p:nvPr>
        </p:nvSpPr>
        <p:spPr/>
        <p:txBody>
          <a:bodyPr/>
          <a:lstStyle/>
          <a:p>
            <a:fld id="{C8A4C3F8-889D-40EC-8FE0-5F1DD2218345}" type="slidenum">
              <a:rPr lang="en-GB" smtClean="0"/>
              <a:t>2</a:t>
            </a:fld>
            <a:endParaRPr lang="en-GB"/>
          </a:p>
        </p:txBody>
      </p:sp>
    </p:spTree>
    <p:extLst>
      <p:ext uri="{BB962C8B-B14F-4D97-AF65-F5344CB8AC3E}">
        <p14:creationId xmlns:p14="http://schemas.microsoft.com/office/powerpoint/2010/main" val="363016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r>
              <a:rPr lang="en-GB"/>
              <a:t>(c) Holly Billinghurst 2017 - Creative Commons Licence</a:t>
            </a:r>
          </a:p>
        </p:txBody>
      </p:sp>
      <p:sp>
        <p:nvSpPr>
          <p:cNvPr id="5" name="Slide Number Placeholder 4"/>
          <p:cNvSpPr>
            <a:spLocks noGrp="1"/>
          </p:cNvSpPr>
          <p:nvPr>
            <p:ph type="sldNum" sz="quarter" idx="11"/>
          </p:nvPr>
        </p:nvSpPr>
        <p:spPr/>
        <p:txBody>
          <a:bodyPr/>
          <a:lstStyle/>
          <a:p>
            <a:fld id="{C8A4C3F8-889D-40EC-8FE0-5F1DD2218345}" type="slidenum">
              <a:rPr lang="en-GB" smtClean="0"/>
              <a:t>3</a:t>
            </a:fld>
            <a:endParaRPr lang="en-GB"/>
          </a:p>
        </p:txBody>
      </p:sp>
    </p:spTree>
    <p:extLst>
      <p:ext uri="{BB962C8B-B14F-4D97-AF65-F5344CB8AC3E}">
        <p14:creationId xmlns:p14="http://schemas.microsoft.com/office/powerpoint/2010/main" val="3630163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64BEE39-F72C-47C7-A975-60845C031754}" type="datetime9">
              <a:rPr lang="en-GB" smtClean="0"/>
              <a:t>10/07/2019 12:59:02</a:t>
            </a:fld>
            <a:endParaRPr lang="en-GB"/>
          </a:p>
        </p:txBody>
      </p:sp>
      <p:sp>
        <p:nvSpPr>
          <p:cNvPr id="5" name="Footer Placeholder 4"/>
          <p:cNvSpPr>
            <a:spLocks noGrp="1"/>
          </p:cNvSpPr>
          <p:nvPr>
            <p:ph type="ftr" sz="quarter" idx="11"/>
          </p:nvPr>
        </p:nvSpPr>
        <p:spPr/>
        <p:txBody>
          <a:bodyPr/>
          <a:lstStyle/>
          <a:p>
            <a:r>
              <a:rPr lang="en-GB"/>
              <a:t>(c) Holly Billinghurst 2017 - Creative Commons</a:t>
            </a:r>
          </a:p>
        </p:txBody>
      </p:sp>
      <p:sp>
        <p:nvSpPr>
          <p:cNvPr id="6" name="Slide Number Placeholder 5"/>
          <p:cNvSpPr>
            <a:spLocks noGrp="1"/>
          </p:cNvSpPr>
          <p:nvPr>
            <p:ph type="sldNum" sz="quarter" idx="12"/>
          </p:nvPr>
        </p:nvSpPr>
        <p:spPr/>
        <p:txBody>
          <a:bodyPr/>
          <a:lstStyle/>
          <a:p>
            <a:fld id="{58FF1FC3-FB6F-4AE3-9246-27AF12BEE418}" type="slidenum">
              <a:rPr lang="en-GB" smtClean="0"/>
              <a:t>‹#›</a:t>
            </a:fld>
            <a:endParaRPr lang="en-GB"/>
          </a:p>
        </p:txBody>
      </p:sp>
    </p:spTree>
    <p:extLst>
      <p:ext uri="{BB962C8B-B14F-4D97-AF65-F5344CB8AC3E}">
        <p14:creationId xmlns:p14="http://schemas.microsoft.com/office/powerpoint/2010/main" val="16428770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A313D15-072D-475B-AB4C-E06157C9C684}" type="datetime9">
              <a:rPr lang="en-GB" smtClean="0"/>
              <a:t>10/07/2019 12:59:02</a:t>
            </a:fld>
            <a:endParaRPr lang="en-GB"/>
          </a:p>
        </p:txBody>
      </p:sp>
      <p:sp>
        <p:nvSpPr>
          <p:cNvPr id="5" name="Footer Placeholder 4"/>
          <p:cNvSpPr>
            <a:spLocks noGrp="1"/>
          </p:cNvSpPr>
          <p:nvPr>
            <p:ph type="ftr" sz="quarter" idx="11"/>
          </p:nvPr>
        </p:nvSpPr>
        <p:spPr/>
        <p:txBody>
          <a:bodyPr/>
          <a:lstStyle/>
          <a:p>
            <a:r>
              <a:rPr lang="en-GB"/>
              <a:t>(c) Holly Billinghurst 2017 - Creative Commons</a:t>
            </a:r>
          </a:p>
        </p:txBody>
      </p:sp>
      <p:sp>
        <p:nvSpPr>
          <p:cNvPr id="6" name="Slide Number Placeholder 5"/>
          <p:cNvSpPr>
            <a:spLocks noGrp="1"/>
          </p:cNvSpPr>
          <p:nvPr>
            <p:ph type="sldNum" sz="quarter" idx="12"/>
          </p:nvPr>
        </p:nvSpPr>
        <p:spPr/>
        <p:txBody>
          <a:bodyPr/>
          <a:lstStyle/>
          <a:p>
            <a:fld id="{58FF1FC3-FB6F-4AE3-9246-27AF12BEE418}" type="slidenum">
              <a:rPr lang="en-GB" smtClean="0"/>
              <a:t>‹#›</a:t>
            </a:fld>
            <a:endParaRPr lang="en-GB"/>
          </a:p>
        </p:txBody>
      </p:sp>
    </p:spTree>
    <p:extLst>
      <p:ext uri="{BB962C8B-B14F-4D97-AF65-F5344CB8AC3E}">
        <p14:creationId xmlns:p14="http://schemas.microsoft.com/office/powerpoint/2010/main" val="19437900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42C94BD-6488-4421-A444-87C2272C42A1}" type="datetime9">
              <a:rPr lang="en-GB" smtClean="0"/>
              <a:t>10/07/2019 12:59:02</a:t>
            </a:fld>
            <a:endParaRPr lang="en-GB"/>
          </a:p>
        </p:txBody>
      </p:sp>
      <p:sp>
        <p:nvSpPr>
          <p:cNvPr id="5" name="Footer Placeholder 4"/>
          <p:cNvSpPr>
            <a:spLocks noGrp="1"/>
          </p:cNvSpPr>
          <p:nvPr>
            <p:ph type="ftr" sz="quarter" idx="11"/>
          </p:nvPr>
        </p:nvSpPr>
        <p:spPr/>
        <p:txBody>
          <a:bodyPr/>
          <a:lstStyle/>
          <a:p>
            <a:r>
              <a:rPr lang="en-GB"/>
              <a:t>(c) Holly Billinghurst 2017 - Creative Commons</a:t>
            </a:r>
          </a:p>
        </p:txBody>
      </p:sp>
      <p:sp>
        <p:nvSpPr>
          <p:cNvPr id="6" name="Slide Number Placeholder 5"/>
          <p:cNvSpPr>
            <a:spLocks noGrp="1"/>
          </p:cNvSpPr>
          <p:nvPr>
            <p:ph type="sldNum" sz="quarter" idx="12"/>
          </p:nvPr>
        </p:nvSpPr>
        <p:spPr/>
        <p:txBody>
          <a:bodyPr/>
          <a:lstStyle/>
          <a:p>
            <a:fld id="{58FF1FC3-FB6F-4AE3-9246-27AF12BEE418}" type="slidenum">
              <a:rPr lang="en-GB" smtClean="0"/>
              <a:t>‹#›</a:t>
            </a:fld>
            <a:endParaRPr lang="en-GB"/>
          </a:p>
        </p:txBody>
      </p:sp>
    </p:spTree>
    <p:extLst>
      <p:ext uri="{BB962C8B-B14F-4D97-AF65-F5344CB8AC3E}">
        <p14:creationId xmlns:p14="http://schemas.microsoft.com/office/powerpoint/2010/main" val="5901875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74003A-BFFF-4A68-BB9B-C8F7ED713406}" type="datetime9">
              <a:rPr lang="en-GB" smtClean="0"/>
              <a:t>10/07/2019 12:59:02</a:t>
            </a:fld>
            <a:endParaRPr lang="en-GB"/>
          </a:p>
        </p:txBody>
      </p:sp>
      <p:sp>
        <p:nvSpPr>
          <p:cNvPr id="5" name="Footer Placeholder 4"/>
          <p:cNvSpPr>
            <a:spLocks noGrp="1"/>
          </p:cNvSpPr>
          <p:nvPr>
            <p:ph type="ftr" sz="quarter" idx="11"/>
          </p:nvPr>
        </p:nvSpPr>
        <p:spPr/>
        <p:txBody>
          <a:bodyPr/>
          <a:lstStyle/>
          <a:p>
            <a:r>
              <a:rPr lang="en-GB"/>
              <a:t>(c) Holly Billinghurst 2017 - Creative Commons</a:t>
            </a:r>
          </a:p>
        </p:txBody>
      </p:sp>
      <p:sp>
        <p:nvSpPr>
          <p:cNvPr id="6" name="Slide Number Placeholder 5"/>
          <p:cNvSpPr>
            <a:spLocks noGrp="1"/>
          </p:cNvSpPr>
          <p:nvPr>
            <p:ph type="sldNum" sz="quarter" idx="12"/>
          </p:nvPr>
        </p:nvSpPr>
        <p:spPr/>
        <p:txBody>
          <a:bodyPr/>
          <a:lstStyle/>
          <a:p>
            <a:fld id="{58FF1FC3-FB6F-4AE3-9246-27AF12BEE418}" type="slidenum">
              <a:rPr lang="en-GB" smtClean="0"/>
              <a:t>‹#›</a:t>
            </a:fld>
            <a:endParaRPr lang="en-GB"/>
          </a:p>
        </p:txBody>
      </p:sp>
    </p:spTree>
    <p:extLst>
      <p:ext uri="{BB962C8B-B14F-4D97-AF65-F5344CB8AC3E}">
        <p14:creationId xmlns:p14="http://schemas.microsoft.com/office/powerpoint/2010/main" val="6303115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B4A7D-7192-4603-8611-6BF86C7E4251}" type="datetime9">
              <a:rPr lang="en-GB" smtClean="0"/>
              <a:t>10/07/2019 12:59:02</a:t>
            </a:fld>
            <a:endParaRPr lang="en-GB"/>
          </a:p>
        </p:txBody>
      </p:sp>
      <p:sp>
        <p:nvSpPr>
          <p:cNvPr id="5" name="Footer Placeholder 4"/>
          <p:cNvSpPr>
            <a:spLocks noGrp="1"/>
          </p:cNvSpPr>
          <p:nvPr>
            <p:ph type="ftr" sz="quarter" idx="11"/>
          </p:nvPr>
        </p:nvSpPr>
        <p:spPr/>
        <p:txBody>
          <a:bodyPr/>
          <a:lstStyle/>
          <a:p>
            <a:r>
              <a:rPr lang="en-GB"/>
              <a:t>(c) Holly Billinghurst 2017 - Creative Commons</a:t>
            </a:r>
          </a:p>
        </p:txBody>
      </p:sp>
      <p:sp>
        <p:nvSpPr>
          <p:cNvPr id="6" name="Slide Number Placeholder 5"/>
          <p:cNvSpPr>
            <a:spLocks noGrp="1"/>
          </p:cNvSpPr>
          <p:nvPr>
            <p:ph type="sldNum" sz="quarter" idx="12"/>
          </p:nvPr>
        </p:nvSpPr>
        <p:spPr/>
        <p:txBody>
          <a:bodyPr/>
          <a:lstStyle/>
          <a:p>
            <a:fld id="{58FF1FC3-FB6F-4AE3-9246-27AF12BEE418}" type="slidenum">
              <a:rPr lang="en-GB" smtClean="0"/>
              <a:t>‹#›</a:t>
            </a:fld>
            <a:endParaRPr lang="en-GB"/>
          </a:p>
        </p:txBody>
      </p:sp>
    </p:spTree>
    <p:extLst>
      <p:ext uri="{BB962C8B-B14F-4D97-AF65-F5344CB8AC3E}">
        <p14:creationId xmlns:p14="http://schemas.microsoft.com/office/powerpoint/2010/main" val="24068855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3843CA9-A2A2-4434-928C-1A82AF1A9ACB}" type="datetime9">
              <a:rPr lang="en-GB" smtClean="0"/>
              <a:t>10/07/2019 12:59:02</a:t>
            </a:fld>
            <a:endParaRPr lang="en-GB"/>
          </a:p>
        </p:txBody>
      </p:sp>
      <p:sp>
        <p:nvSpPr>
          <p:cNvPr id="6" name="Footer Placeholder 5"/>
          <p:cNvSpPr>
            <a:spLocks noGrp="1"/>
          </p:cNvSpPr>
          <p:nvPr>
            <p:ph type="ftr" sz="quarter" idx="11"/>
          </p:nvPr>
        </p:nvSpPr>
        <p:spPr/>
        <p:txBody>
          <a:bodyPr/>
          <a:lstStyle/>
          <a:p>
            <a:r>
              <a:rPr lang="en-GB"/>
              <a:t>(c) Holly Billinghurst 2017 - Creative Commons</a:t>
            </a:r>
          </a:p>
        </p:txBody>
      </p:sp>
      <p:sp>
        <p:nvSpPr>
          <p:cNvPr id="7" name="Slide Number Placeholder 6"/>
          <p:cNvSpPr>
            <a:spLocks noGrp="1"/>
          </p:cNvSpPr>
          <p:nvPr>
            <p:ph type="sldNum" sz="quarter" idx="12"/>
          </p:nvPr>
        </p:nvSpPr>
        <p:spPr/>
        <p:txBody>
          <a:bodyPr/>
          <a:lstStyle/>
          <a:p>
            <a:fld id="{58FF1FC3-FB6F-4AE3-9246-27AF12BEE418}" type="slidenum">
              <a:rPr lang="en-GB" smtClean="0"/>
              <a:t>‹#›</a:t>
            </a:fld>
            <a:endParaRPr lang="en-GB"/>
          </a:p>
        </p:txBody>
      </p:sp>
    </p:spTree>
    <p:extLst>
      <p:ext uri="{BB962C8B-B14F-4D97-AF65-F5344CB8AC3E}">
        <p14:creationId xmlns:p14="http://schemas.microsoft.com/office/powerpoint/2010/main" val="32699409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B035D9-EE89-4672-AFFC-2703CCAF23B3}" type="datetime9">
              <a:rPr lang="en-GB" smtClean="0"/>
              <a:t>10/07/2019 12:59:02</a:t>
            </a:fld>
            <a:endParaRPr lang="en-GB"/>
          </a:p>
        </p:txBody>
      </p:sp>
      <p:sp>
        <p:nvSpPr>
          <p:cNvPr id="8" name="Footer Placeholder 7"/>
          <p:cNvSpPr>
            <a:spLocks noGrp="1"/>
          </p:cNvSpPr>
          <p:nvPr>
            <p:ph type="ftr" sz="quarter" idx="11"/>
          </p:nvPr>
        </p:nvSpPr>
        <p:spPr/>
        <p:txBody>
          <a:bodyPr/>
          <a:lstStyle/>
          <a:p>
            <a:r>
              <a:rPr lang="en-GB"/>
              <a:t>(c) Holly Billinghurst 2017 - Creative Commons</a:t>
            </a:r>
          </a:p>
        </p:txBody>
      </p:sp>
      <p:sp>
        <p:nvSpPr>
          <p:cNvPr id="9" name="Slide Number Placeholder 8"/>
          <p:cNvSpPr>
            <a:spLocks noGrp="1"/>
          </p:cNvSpPr>
          <p:nvPr>
            <p:ph type="sldNum" sz="quarter" idx="12"/>
          </p:nvPr>
        </p:nvSpPr>
        <p:spPr/>
        <p:txBody>
          <a:bodyPr/>
          <a:lstStyle/>
          <a:p>
            <a:fld id="{58FF1FC3-FB6F-4AE3-9246-27AF12BEE418}" type="slidenum">
              <a:rPr lang="en-GB" smtClean="0"/>
              <a:t>‹#›</a:t>
            </a:fld>
            <a:endParaRPr lang="en-GB"/>
          </a:p>
        </p:txBody>
      </p:sp>
    </p:spTree>
    <p:extLst>
      <p:ext uri="{BB962C8B-B14F-4D97-AF65-F5344CB8AC3E}">
        <p14:creationId xmlns:p14="http://schemas.microsoft.com/office/powerpoint/2010/main" val="17450267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9EDE971-F7A2-4C00-AA7D-75D4E7826CD0}" type="datetime9">
              <a:rPr lang="en-GB" smtClean="0"/>
              <a:t>10/07/2019 12:59:02</a:t>
            </a:fld>
            <a:endParaRPr lang="en-GB"/>
          </a:p>
        </p:txBody>
      </p:sp>
      <p:sp>
        <p:nvSpPr>
          <p:cNvPr id="4" name="Footer Placeholder 3"/>
          <p:cNvSpPr>
            <a:spLocks noGrp="1"/>
          </p:cNvSpPr>
          <p:nvPr>
            <p:ph type="ftr" sz="quarter" idx="11"/>
          </p:nvPr>
        </p:nvSpPr>
        <p:spPr/>
        <p:txBody>
          <a:bodyPr/>
          <a:lstStyle/>
          <a:p>
            <a:r>
              <a:rPr lang="en-GB"/>
              <a:t>(c) Holly Billinghurst 2017 - Creative Commons</a:t>
            </a:r>
          </a:p>
        </p:txBody>
      </p:sp>
      <p:sp>
        <p:nvSpPr>
          <p:cNvPr id="5" name="Slide Number Placeholder 4"/>
          <p:cNvSpPr>
            <a:spLocks noGrp="1"/>
          </p:cNvSpPr>
          <p:nvPr>
            <p:ph type="sldNum" sz="quarter" idx="12"/>
          </p:nvPr>
        </p:nvSpPr>
        <p:spPr/>
        <p:txBody>
          <a:bodyPr/>
          <a:lstStyle/>
          <a:p>
            <a:fld id="{58FF1FC3-FB6F-4AE3-9246-27AF12BEE418}" type="slidenum">
              <a:rPr lang="en-GB" smtClean="0"/>
              <a:t>‹#›</a:t>
            </a:fld>
            <a:endParaRPr lang="en-GB"/>
          </a:p>
        </p:txBody>
      </p:sp>
    </p:spTree>
    <p:extLst>
      <p:ext uri="{BB962C8B-B14F-4D97-AF65-F5344CB8AC3E}">
        <p14:creationId xmlns:p14="http://schemas.microsoft.com/office/powerpoint/2010/main" val="11800791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CE272-001D-4FBE-8B13-F234A0F5C7B6}" type="datetime9">
              <a:rPr lang="en-GB" smtClean="0"/>
              <a:t>10/07/2019 12:59:02</a:t>
            </a:fld>
            <a:endParaRPr lang="en-GB"/>
          </a:p>
        </p:txBody>
      </p:sp>
      <p:sp>
        <p:nvSpPr>
          <p:cNvPr id="3" name="Footer Placeholder 2"/>
          <p:cNvSpPr>
            <a:spLocks noGrp="1"/>
          </p:cNvSpPr>
          <p:nvPr>
            <p:ph type="ftr" sz="quarter" idx="11"/>
          </p:nvPr>
        </p:nvSpPr>
        <p:spPr/>
        <p:txBody>
          <a:bodyPr/>
          <a:lstStyle/>
          <a:p>
            <a:r>
              <a:rPr lang="en-GB"/>
              <a:t>(c) Holly Billinghurst 2017 - Creative Commons</a:t>
            </a:r>
          </a:p>
        </p:txBody>
      </p:sp>
      <p:sp>
        <p:nvSpPr>
          <p:cNvPr id="4" name="Slide Number Placeholder 3"/>
          <p:cNvSpPr>
            <a:spLocks noGrp="1"/>
          </p:cNvSpPr>
          <p:nvPr>
            <p:ph type="sldNum" sz="quarter" idx="12"/>
          </p:nvPr>
        </p:nvSpPr>
        <p:spPr/>
        <p:txBody>
          <a:bodyPr/>
          <a:lstStyle/>
          <a:p>
            <a:fld id="{58FF1FC3-FB6F-4AE3-9246-27AF12BEE418}" type="slidenum">
              <a:rPr lang="en-GB" smtClean="0"/>
              <a:t>‹#›</a:t>
            </a:fld>
            <a:endParaRPr lang="en-GB"/>
          </a:p>
        </p:txBody>
      </p:sp>
    </p:spTree>
    <p:extLst>
      <p:ext uri="{BB962C8B-B14F-4D97-AF65-F5344CB8AC3E}">
        <p14:creationId xmlns:p14="http://schemas.microsoft.com/office/powerpoint/2010/main" val="25984000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D49646-1700-4C0F-9665-BBA7BD9ECAEB}" type="datetime9">
              <a:rPr lang="en-GB" smtClean="0"/>
              <a:t>10/07/2019 12:59:02</a:t>
            </a:fld>
            <a:endParaRPr lang="en-GB"/>
          </a:p>
        </p:txBody>
      </p:sp>
      <p:sp>
        <p:nvSpPr>
          <p:cNvPr id="6" name="Footer Placeholder 5"/>
          <p:cNvSpPr>
            <a:spLocks noGrp="1"/>
          </p:cNvSpPr>
          <p:nvPr>
            <p:ph type="ftr" sz="quarter" idx="11"/>
          </p:nvPr>
        </p:nvSpPr>
        <p:spPr/>
        <p:txBody>
          <a:bodyPr/>
          <a:lstStyle/>
          <a:p>
            <a:r>
              <a:rPr lang="en-GB"/>
              <a:t>(c) Holly Billinghurst 2017 - Creative Commons</a:t>
            </a:r>
          </a:p>
        </p:txBody>
      </p:sp>
      <p:sp>
        <p:nvSpPr>
          <p:cNvPr id="7" name="Slide Number Placeholder 6"/>
          <p:cNvSpPr>
            <a:spLocks noGrp="1"/>
          </p:cNvSpPr>
          <p:nvPr>
            <p:ph type="sldNum" sz="quarter" idx="12"/>
          </p:nvPr>
        </p:nvSpPr>
        <p:spPr/>
        <p:txBody>
          <a:bodyPr/>
          <a:lstStyle/>
          <a:p>
            <a:fld id="{58FF1FC3-FB6F-4AE3-9246-27AF12BEE418}" type="slidenum">
              <a:rPr lang="en-GB" smtClean="0"/>
              <a:t>‹#›</a:t>
            </a:fld>
            <a:endParaRPr lang="en-GB"/>
          </a:p>
        </p:txBody>
      </p:sp>
    </p:spTree>
    <p:extLst>
      <p:ext uri="{BB962C8B-B14F-4D97-AF65-F5344CB8AC3E}">
        <p14:creationId xmlns:p14="http://schemas.microsoft.com/office/powerpoint/2010/main" val="36845030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3B6E47-36B7-4051-A7FF-B639591ADA40}" type="datetime9">
              <a:rPr lang="en-GB" smtClean="0"/>
              <a:t>10/07/2019 12:59:02</a:t>
            </a:fld>
            <a:endParaRPr lang="en-GB"/>
          </a:p>
        </p:txBody>
      </p:sp>
      <p:sp>
        <p:nvSpPr>
          <p:cNvPr id="6" name="Footer Placeholder 5"/>
          <p:cNvSpPr>
            <a:spLocks noGrp="1"/>
          </p:cNvSpPr>
          <p:nvPr>
            <p:ph type="ftr" sz="quarter" idx="11"/>
          </p:nvPr>
        </p:nvSpPr>
        <p:spPr/>
        <p:txBody>
          <a:bodyPr/>
          <a:lstStyle/>
          <a:p>
            <a:r>
              <a:rPr lang="en-GB"/>
              <a:t>(c) Holly Billinghurst 2017 - Creative Commons</a:t>
            </a:r>
          </a:p>
        </p:txBody>
      </p:sp>
      <p:sp>
        <p:nvSpPr>
          <p:cNvPr id="7" name="Slide Number Placeholder 6"/>
          <p:cNvSpPr>
            <a:spLocks noGrp="1"/>
          </p:cNvSpPr>
          <p:nvPr>
            <p:ph type="sldNum" sz="quarter" idx="12"/>
          </p:nvPr>
        </p:nvSpPr>
        <p:spPr/>
        <p:txBody>
          <a:bodyPr/>
          <a:lstStyle/>
          <a:p>
            <a:fld id="{58FF1FC3-FB6F-4AE3-9246-27AF12BEE418}" type="slidenum">
              <a:rPr lang="en-GB" smtClean="0"/>
              <a:t>‹#›</a:t>
            </a:fld>
            <a:endParaRPr lang="en-GB"/>
          </a:p>
        </p:txBody>
      </p:sp>
    </p:spTree>
    <p:extLst>
      <p:ext uri="{BB962C8B-B14F-4D97-AF65-F5344CB8AC3E}">
        <p14:creationId xmlns:p14="http://schemas.microsoft.com/office/powerpoint/2010/main" val="9493621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AEEB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F0E9B0-6210-42C4-860F-4DBD1F5DE335}" type="datetime9">
              <a:rPr lang="en-GB" smtClean="0"/>
              <a:t>10/07/2019 12:59:02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 Holly Billinghurst 2017 - Creative Commons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F1FC3-FB6F-4AE3-9246-27AF12BEE418}" type="slidenum">
              <a:rPr lang="en-GB" smtClean="0"/>
              <a:t>‹#›</a:t>
            </a:fld>
            <a:endParaRPr lang="en-GB"/>
          </a:p>
        </p:txBody>
      </p:sp>
    </p:spTree>
    <p:extLst>
      <p:ext uri="{BB962C8B-B14F-4D97-AF65-F5344CB8AC3E}">
        <p14:creationId xmlns:p14="http://schemas.microsoft.com/office/powerpoint/2010/main" val="2693803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slide" Target="slide56.xml"/><Relationship Id="rId3" Type="http://schemas.openxmlformats.org/officeDocument/2006/relationships/image" Target="../media/image1.gif"/><Relationship Id="rId7" Type="http://schemas.openxmlformats.org/officeDocument/2006/relationships/slide" Target="slide9.xml"/><Relationship Id="rId12" Type="http://schemas.openxmlformats.org/officeDocument/2006/relationships/slide" Target="slide37.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slide" Target="slide35.xml"/><Relationship Id="rId5" Type="http://schemas.openxmlformats.org/officeDocument/2006/relationships/slide" Target="slide2.xml"/><Relationship Id="rId10" Type="http://schemas.openxmlformats.org/officeDocument/2006/relationships/slide" Target="slide30.xml"/><Relationship Id="rId4" Type="http://schemas.openxmlformats.org/officeDocument/2006/relationships/image" Target="../media/image2.gif"/><Relationship Id="rId9" Type="http://schemas.openxmlformats.org/officeDocument/2006/relationships/slide" Target="slide22.xml"/></Relationships>
</file>

<file path=ppt/slides/_rels/slide10.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1.gif"/><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7.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11.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19.jpe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8.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5" Type="http://schemas.openxmlformats.org/officeDocument/2006/relationships/image" Target="../media/image1.gif"/><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20.jpeg"/></Relationships>
</file>

<file path=ppt/slides/_rels/slide12.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1.gif"/><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21.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13.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22.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hyperlink" Target="https://www.cs.ucsb.edu/~pconrad/cs5nm/topics/pygame/drawing/" TargetMode="External"/><Relationship Id="rId2" Type="http://schemas.openxmlformats.org/officeDocument/2006/relationships/image" Target="../media/image2.gif"/><Relationship Id="rId16" Type="http://schemas.openxmlformats.org/officeDocument/2006/relationships/image" Target="../media/image1.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5" Type="http://schemas.openxmlformats.org/officeDocument/2006/relationships/image" Target="../media/image24.png"/><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26.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25.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1.gif"/></Relationships>
</file>

<file path=ppt/slides/_rels/slide15.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27.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26.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1.gif"/></Relationships>
</file>

<file path=ppt/slides/_rels/slide16.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29.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28.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1.gif"/></Relationships>
</file>

<file path=ppt/slides/_rels/slide17.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1.gif"/><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30.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18.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hyperlink" Target="https://www.pygame.org/docs/ref/key.html" TargetMode="External"/><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31.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1.gif"/></Relationships>
</file>

<file path=ppt/slides/_rels/slide19.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33.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32.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1.gif"/></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slide" Target="slide56.xml"/><Relationship Id="rId3" Type="http://schemas.openxmlformats.org/officeDocument/2006/relationships/image" Target="../media/image1.gif"/><Relationship Id="rId7" Type="http://schemas.openxmlformats.org/officeDocument/2006/relationships/slide" Target="slide9.xml"/><Relationship Id="rId12" Type="http://schemas.openxmlformats.org/officeDocument/2006/relationships/slide" Target="slide37.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slide" Target="slide35.xml"/><Relationship Id="rId5" Type="http://schemas.openxmlformats.org/officeDocument/2006/relationships/slide" Target="slide2.xml"/><Relationship Id="rId15" Type="http://schemas.openxmlformats.org/officeDocument/2006/relationships/slide" Target="slide57.xml"/><Relationship Id="rId10" Type="http://schemas.openxmlformats.org/officeDocument/2006/relationships/slide" Target="slide30.xml"/><Relationship Id="rId4" Type="http://schemas.openxmlformats.org/officeDocument/2006/relationships/image" Target="../media/image2.gif"/><Relationship Id="rId9" Type="http://schemas.openxmlformats.org/officeDocument/2006/relationships/slide" Target="slide22.xml"/><Relationship Id="rId14" Type="http://schemas.openxmlformats.org/officeDocument/2006/relationships/slide" Target="slide4.xml"/></Relationships>
</file>

<file path=ppt/slides/_rels/slide20.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35.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34.png"/><Relationship Id="rId2" Type="http://schemas.openxmlformats.org/officeDocument/2006/relationships/image" Target="../media/image2.gif"/><Relationship Id="rId16" Type="http://schemas.openxmlformats.org/officeDocument/2006/relationships/image" Target="../media/image1.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5" Type="http://schemas.openxmlformats.org/officeDocument/2006/relationships/image" Target="../media/image37.jpeg"/><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1.gif"/><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38.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22.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1.gif"/><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39.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23.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1.gif"/><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39.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24.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1.gif"/><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39.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25.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1.gif"/><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40.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26.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diagramData" Target="../diagrams/data2.xml"/><Relationship Id="rId18" Type="http://schemas.openxmlformats.org/officeDocument/2006/relationships/image" Target="../media/image1.gif"/><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41.png"/><Relationship Id="rId17" Type="http://schemas.microsoft.com/office/2007/relationships/diagramDrawing" Target="../diagrams/drawing2.xml"/><Relationship Id="rId2" Type="http://schemas.openxmlformats.org/officeDocument/2006/relationships/image" Target="../media/image2.gif"/><Relationship Id="rId16" Type="http://schemas.openxmlformats.org/officeDocument/2006/relationships/diagramColors" Target="../diagrams/colors2.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5" Type="http://schemas.openxmlformats.org/officeDocument/2006/relationships/diagramQuickStyle" Target="../diagrams/quickStyle2.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43.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42.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1.gif"/></Relationships>
</file>

<file path=ppt/slides/_rels/slide28.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1.gif"/><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44.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29.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1.gif"/><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45.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3.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slide" Target="slide56.xml"/><Relationship Id="rId3" Type="http://schemas.openxmlformats.org/officeDocument/2006/relationships/image" Target="../media/image1.gif"/><Relationship Id="rId7" Type="http://schemas.openxmlformats.org/officeDocument/2006/relationships/slide" Target="slide9.xml"/><Relationship Id="rId12" Type="http://schemas.openxmlformats.org/officeDocument/2006/relationships/slide" Target="slide37.xml"/><Relationship Id="rId2" Type="http://schemas.openxmlformats.org/officeDocument/2006/relationships/notesSlide" Target="../notesSlides/notesSlide3.xml"/><Relationship Id="rId16" Type="http://schemas.openxmlformats.org/officeDocument/2006/relationships/hyperlink" Target="http://programarcadegames.com/" TargetMode="Externa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slide" Target="slide35.xml"/><Relationship Id="rId5" Type="http://schemas.openxmlformats.org/officeDocument/2006/relationships/slide" Target="slide2.xml"/><Relationship Id="rId15" Type="http://schemas.openxmlformats.org/officeDocument/2006/relationships/hyperlink" Target="http://inventwithpython.com/pygame/chapters/" TargetMode="External"/><Relationship Id="rId10" Type="http://schemas.openxmlformats.org/officeDocument/2006/relationships/slide" Target="slide30.xml"/><Relationship Id="rId4" Type="http://schemas.openxmlformats.org/officeDocument/2006/relationships/image" Target="../media/image2.gif"/><Relationship Id="rId9" Type="http://schemas.openxmlformats.org/officeDocument/2006/relationships/slide" Target="slide22.xml"/><Relationship Id="rId1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1.gif"/><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46.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31.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48.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47.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5" Type="http://schemas.openxmlformats.org/officeDocument/2006/relationships/image" Target="../media/image1.gif"/><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microsoft.com/office/2007/relationships/hdphoto" Target="../media/hdphoto1.wdp"/></Relationships>
</file>

<file path=ppt/slides/_rels/slide32.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1.gif"/><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49.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33.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51.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50.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1.gif"/></Relationships>
</file>

<file path=ppt/slides/_rels/slide34.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53.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52.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1.gif"/></Relationships>
</file>

<file path=ppt/slides/_rels/slide35.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1.gif"/><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54.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hyperlink" Target="http://www.bensound.com/" TargetMode="External"/></Relationships>
</file>

<file path=ppt/slides/_rels/slide36.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1.gif"/><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55.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37.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56.jpe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38.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57.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39.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58.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5" Type="http://schemas.openxmlformats.org/officeDocument/2006/relationships/image" Target="../media/image60.png"/><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59.png"/></Relationships>
</file>

<file path=ppt/slides/_rels/slide4.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diagramLayout" Target="../diagrams/layout1.xml"/><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diagramData" Target="../diagrams/data1.xml"/><Relationship Id="rId17" Type="http://schemas.openxmlformats.org/officeDocument/2006/relationships/image" Target="../media/image1.gif"/><Relationship Id="rId2" Type="http://schemas.openxmlformats.org/officeDocument/2006/relationships/image" Target="../media/image2.gif"/><Relationship Id="rId16" Type="http://schemas.microsoft.com/office/2007/relationships/diagramDrawing" Target="../diagrams/drawing1.xml"/><Relationship Id="rId1" Type="http://schemas.openxmlformats.org/officeDocument/2006/relationships/slideLayout" Target="../slideLayouts/slideLayout1.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5" Type="http://schemas.openxmlformats.org/officeDocument/2006/relationships/diagramColors" Target="../diagrams/colors1.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61.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62.png"/></Relationships>
</file>

<file path=ppt/slides/_rels/slide41.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63.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64.png"/></Relationships>
</file>

<file path=ppt/slides/_rels/slide42.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65.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66.png"/></Relationships>
</file>

<file path=ppt/slides/_rels/slide43.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66.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67.png"/></Relationships>
</file>

<file path=ppt/slides/_rels/slide44.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68.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5" Type="http://schemas.openxmlformats.org/officeDocument/2006/relationships/image" Target="../media/image70.png"/><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69.png"/></Relationships>
</file>

<file path=ppt/slides/_rels/slide45.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68.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71.png"/></Relationships>
</file>

<file path=ppt/slides/_rels/slide46.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72.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47.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73.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74.png"/></Relationships>
</file>

<file path=ppt/slides/_rels/slide48.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75.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49.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76.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5.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image" Target="../media/image5.png"/><Relationship Id="rId3" Type="http://schemas.openxmlformats.org/officeDocument/2006/relationships/slide" Target="slide5.xml"/><Relationship Id="rId7" Type="http://schemas.openxmlformats.org/officeDocument/2006/relationships/slide" Target="slide30.xml"/><Relationship Id="rId12"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image" Target="../media/image2.gif"/><Relationship Id="rId5" Type="http://schemas.openxmlformats.org/officeDocument/2006/relationships/slide" Target="slide17.xml"/><Relationship Id="rId10" Type="http://schemas.openxmlformats.org/officeDocument/2006/relationships/slide" Target="slide56.xml"/><Relationship Id="rId4" Type="http://schemas.openxmlformats.org/officeDocument/2006/relationships/slide" Target="slide9.xml"/><Relationship Id="rId9" Type="http://schemas.openxmlformats.org/officeDocument/2006/relationships/slide" Target="slide37.xml"/><Relationship Id="rId14" Type="http://schemas.openxmlformats.org/officeDocument/2006/relationships/image" Target="../media/image1.gif"/></Relationships>
</file>

<file path=ppt/slides/_rels/slide50.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77.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51.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52.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78.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53.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79.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80.png"/></Relationships>
</file>

<file path=ppt/slides/_rels/slide54.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81.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55.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82.pn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5" Type="http://schemas.openxmlformats.org/officeDocument/2006/relationships/image" Target="../media/image84.png"/><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83.png"/></Relationships>
</file>

<file path=ppt/slides/_rels/slide56.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gif"/><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s>
</file>

<file path=ppt/slides/_rels/slide5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1.gif"/></Relationships>
</file>

<file path=ppt/slides/_rels/slide6.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image" Target="../media/image6.png"/><Relationship Id="rId3" Type="http://schemas.openxmlformats.org/officeDocument/2006/relationships/slide" Target="slide5.xml"/><Relationship Id="rId7" Type="http://schemas.openxmlformats.org/officeDocument/2006/relationships/slide" Target="slide30.xml"/><Relationship Id="rId12" Type="http://schemas.openxmlformats.org/officeDocument/2006/relationships/hyperlink" Target="http://lmgtfy.com/?q=what+does+import+random+do+in+python"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image" Target="../media/image2.gif"/><Relationship Id="rId5" Type="http://schemas.openxmlformats.org/officeDocument/2006/relationships/slide" Target="slide17.xml"/><Relationship Id="rId15" Type="http://schemas.openxmlformats.org/officeDocument/2006/relationships/image" Target="../media/image1.gif"/><Relationship Id="rId10" Type="http://schemas.openxmlformats.org/officeDocument/2006/relationships/slide" Target="slide56.xml"/><Relationship Id="rId4" Type="http://schemas.openxmlformats.org/officeDocument/2006/relationships/slide" Target="slide9.xml"/><Relationship Id="rId9" Type="http://schemas.openxmlformats.org/officeDocument/2006/relationships/slide" Target="slide37.xml"/><Relationship Id="rId1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image" Target="../media/image9.png"/><Relationship Id="rId3" Type="http://schemas.openxmlformats.org/officeDocument/2006/relationships/slide" Target="slide5.xml"/><Relationship Id="rId7" Type="http://schemas.openxmlformats.org/officeDocument/2006/relationships/slide" Target="slide30.xml"/><Relationship Id="rId12"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image" Target="../media/image2.gif"/><Relationship Id="rId5" Type="http://schemas.openxmlformats.org/officeDocument/2006/relationships/slide" Target="slide17.xml"/><Relationship Id="rId10" Type="http://schemas.openxmlformats.org/officeDocument/2006/relationships/slide" Target="slide56.xml"/><Relationship Id="rId4" Type="http://schemas.openxmlformats.org/officeDocument/2006/relationships/slide" Target="slide9.xml"/><Relationship Id="rId9" Type="http://schemas.openxmlformats.org/officeDocument/2006/relationships/slide" Target="slide37.xml"/><Relationship Id="rId14" Type="http://schemas.openxmlformats.org/officeDocument/2006/relationships/image" Target="../media/image1.gif"/></Relationships>
</file>

<file path=ppt/slides/_rels/slide8.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image" Target="../media/image11.png"/><Relationship Id="rId3" Type="http://schemas.openxmlformats.org/officeDocument/2006/relationships/slide" Target="slide5.xml"/><Relationship Id="rId7" Type="http://schemas.openxmlformats.org/officeDocument/2006/relationships/slide" Target="slide30.xml"/><Relationship Id="rId12" Type="http://schemas.openxmlformats.org/officeDocument/2006/relationships/image" Target="../media/image10.png"/><Relationship Id="rId17" Type="http://schemas.openxmlformats.org/officeDocument/2006/relationships/image" Target="../media/image1.gif"/><Relationship Id="rId2" Type="http://schemas.openxmlformats.org/officeDocument/2006/relationships/slide" Target="slide2.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image" Target="../media/image2.gif"/><Relationship Id="rId5" Type="http://schemas.openxmlformats.org/officeDocument/2006/relationships/slide" Target="slide17.xml"/><Relationship Id="rId15" Type="http://schemas.openxmlformats.org/officeDocument/2006/relationships/image" Target="../media/image13.png"/><Relationship Id="rId10" Type="http://schemas.openxmlformats.org/officeDocument/2006/relationships/slide" Target="slide56.xml"/><Relationship Id="rId4" Type="http://schemas.openxmlformats.org/officeDocument/2006/relationships/slide" Target="slide9.xml"/><Relationship Id="rId9" Type="http://schemas.openxmlformats.org/officeDocument/2006/relationships/slide" Target="slide37.xml"/><Relationship Id="rId1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image" Target="../media/image16.jpeg"/><Relationship Id="rId3"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15.jpe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56.xml"/><Relationship Id="rId5" Type="http://schemas.openxmlformats.org/officeDocument/2006/relationships/slide" Target="slide9.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35.xml"/><Relationship Id="rId14"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9632" y="2196722"/>
            <a:ext cx="6400800" cy="1752600"/>
          </a:xfrm>
        </p:spPr>
        <p:txBody>
          <a:bodyPr/>
          <a:lstStyle/>
          <a:p>
            <a:r>
              <a:rPr lang="en-GB" dirty="0">
                <a:solidFill>
                  <a:schemeClr val="accent3">
                    <a:lumMod val="50000"/>
                  </a:schemeClr>
                </a:solidFill>
              </a:rPr>
              <a:t>Click the menu for instructions &amp; tutorials</a:t>
            </a:r>
          </a:p>
        </p:txBody>
      </p:sp>
      <p:pic>
        <p:nvPicPr>
          <p:cNvPr id="1026" name="Picture 2" descr="http://www.pygame.org/skins/main/pygame_logo_bot.gif"/>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91680" y="839067"/>
            <a:ext cx="57150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pygame.org/skins/main/pygame_logo_top.gif"/>
          <p:cNvPicPr>
            <a:picLocks noChangeAspect="1" noChangeArrowheads="1" noCrop="1"/>
          </p:cNvPicPr>
          <p:nvPr/>
        </p:nvPicPr>
        <p:blipFill>
          <a:blip r:embed="rId4">
            <a:extLst>
              <a:ext uri="{28A0092B-C50C-407E-A947-70E740481C1C}">
                <a14:useLocalDpi xmlns:a14="http://schemas.microsoft.com/office/drawing/2010/main"/>
              </a:ext>
            </a:extLst>
          </a:blip>
          <a:srcRect/>
          <a:stretch>
            <a:fillRect/>
          </a:stretch>
        </p:blipFill>
        <p:spPr bwMode="auto">
          <a:xfrm>
            <a:off x="6311305" y="385664"/>
            <a:ext cx="1095375" cy="4762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hlinkClick r:id="rId5" action="ppaction://hlinksldjump"/>
          </p:cNvPr>
          <p:cNvSpPr/>
          <p:nvPr/>
        </p:nvSpPr>
        <p:spPr>
          <a:xfrm>
            <a:off x="323528" y="3536154"/>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6" action="ppaction://hlinksldjump"/>
          </p:cNvPr>
          <p:cNvSpPr/>
          <p:nvPr/>
        </p:nvSpPr>
        <p:spPr>
          <a:xfrm>
            <a:off x="2524193" y="3536154"/>
            <a:ext cx="1816193"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b="1" dirty="0">
                <a:solidFill>
                  <a:schemeClr val="tx1"/>
                </a:solidFill>
              </a:rPr>
              <a:t>Set Up A Screen</a:t>
            </a:r>
          </a:p>
        </p:txBody>
      </p:sp>
      <p:sp>
        <p:nvSpPr>
          <p:cNvPr id="7" name="Rounded Rectangle 6">
            <a:hlinkClick r:id="rId7" action="ppaction://hlinksldjump"/>
          </p:cNvPr>
          <p:cNvSpPr/>
          <p:nvPr/>
        </p:nvSpPr>
        <p:spPr>
          <a:xfrm>
            <a:off x="4732009" y="3563476"/>
            <a:ext cx="1822686"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b="1" dirty="0">
                <a:solidFill>
                  <a:schemeClr val="tx1"/>
                </a:solidFill>
              </a:rPr>
              <a:t>Create a Player</a:t>
            </a:r>
          </a:p>
        </p:txBody>
      </p:sp>
      <p:sp>
        <p:nvSpPr>
          <p:cNvPr id="8" name="Rounded Rectangle 7">
            <a:hlinkClick r:id="rId8" action="ppaction://hlinksldjump"/>
          </p:cNvPr>
          <p:cNvSpPr/>
          <p:nvPr/>
        </p:nvSpPr>
        <p:spPr>
          <a:xfrm>
            <a:off x="6814030" y="3597166"/>
            <a:ext cx="1862426"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b="1" dirty="0">
                <a:solidFill>
                  <a:schemeClr val="tx1"/>
                </a:solidFill>
              </a:rPr>
              <a:t>Create Movement</a:t>
            </a:r>
            <a:endParaRPr lang="en-GB" sz="2400" b="1" dirty="0">
              <a:solidFill>
                <a:schemeClr val="tx1"/>
              </a:solidFill>
            </a:endParaRPr>
          </a:p>
        </p:txBody>
      </p:sp>
      <p:sp>
        <p:nvSpPr>
          <p:cNvPr id="9" name="Rounded Rectangle 8">
            <a:hlinkClick r:id="rId9" action="ppaction://hlinksldjump"/>
          </p:cNvPr>
          <p:cNvSpPr/>
          <p:nvPr/>
        </p:nvSpPr>
        <p:spPr>
          <a:xfrm>
            <a:off x="323528" y="4525938"/>
            <a:ext cx="174802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b="1" dirty="0">
                <a:solidFill>
                  <a:schemeClr val="tx1"/>
                </a:solidFill>
              </a:rPr>
              <a:t>Collision Detection</a:t>
            </a:r>
          </a:p>
        </p:txBody>
      </p:sp>
      <p:sp>
        <p:nvSpPr>
          <p:cNvPr id="10" name="Rounded Rectangle 9">
            <a:hlinkClick r:id="rId10" action="ppaction://hlinksldjump"/>
          </p:cNvPr>
          <p:cNvSpPr/>
          <p:nvPr/>
        </p:nvSpPr>
        <p:spPr>
          <a:xfrm>
            <a:off x="2524192" y="4525938"/>
            <a:ext cx="1816193"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b="1" dirty="0">
                <a:solidFill>
                  <a:schemeClr val="tx1"/>
                </a:solidFill>
              </a:rPr>
              <a:t>Creating Levels</a:t>
            </a:r>
            <a:endParaRPr lang="en-GB" sz="2400" b="1" dirty="0">
              <a:solidFill>
                <a:schemeClr val="tx1"/>
              </a:solidFill>
            </a:endParaRPr>
          </a:p>
        </p:txBody>
      </p:sp>
      <p:sp>
        <p:nvSpPr>
          <p:cNvPr id="11" name="Rounded Rectangle 10">
            <a:hlinkClick r:id="rId11" action="ppaction://hlinksldjump"/>
          </p:cNvPr>
          <p:cNvSpPr/>
          <p:nvPr/>
        </p:nvSpPr>
        <p:spPr>
          <a:xfrm>
            <a:off x="4732009" y="4525938"/>
            <a:ext cx="1822686"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b="1" dirty="0">
                <a:solidFill>
                  <a:schemeClr val="tx1"/>
                </a:solidFill>
              </a:rPr>
              <a:t>Adding Sound / Music</a:t>
            </a:r>
          </a:p>
        </p:txBody>
      </p:sp>
      <p:sp>
        <p:nvSpPr>
          <p:cNvPr id="12" name="Rounded Rectangle 11">
            <a:hlinkClick r:id="rId12" action="ppaction://hlinksldjump"/>
          </p:cNvPr>
          <p:cNvSpPr/>
          <p:nvPr/>
        </p:nvSpPr>
        <p:spPr>
          <a:xfrm>
            <a:off x="6814030" y="4525938"/>
            <a:ext cx="1862426"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b="1" dirty="0">
                <a:solidFill>
                  <a:schemeClr val="tx1"/>
                </a:solidFill>
              </a:rPr>
              <a:t>Scores &amp; Saving</a:t>
            </a:r>
          </a:p>
        </p:txBody>
      </p:sp>
      <p:sp>
        <p:nvSpPr>
          <p:cNvPr id="2" name="Date Placeholder 1"/>
          <p:cNvSpPr>
            <a:spLocks noGrp="1"/>
          </p:cNvSpPr>
          <p:nvPr>
            <p:ph type="dt" sz="half" idx="10"/>
          </p:nvPr>
        </p:nvSpPr>
        <p:spPr/>
        <p:txBody>
          <a:bodyPr/>
          <a:lstStyle/>
          <a:p>
            <a:fld id="{F925D2F9-9D17-4B45-B0CF-465E76FAE9B9}" type="datetime9">
              <a:rPr lang="en-GB" smtClean="0"/>
              <a:t>10/07/2019 12:59:02</a:t>
            </a:fld>
            <a:endParaRPr lang="en-GB"/>
          </a:p>
        </p:txBody>
      </p:sp>
      <p:sp>
        <p:nvSpPr>
          <p:cNvPr id="4" name="Footer Placeholder 3"/>
          <p:cNvSpPr>
            <a:spLocks noGrp="1"/>
          </p:cNvSpPr>
          <p:nvPr>
            <p:ph type="ftr" sz="quarter" idx="11"/>
          </p:nvPr>
        </p:nvSpPr>
        <p:spPr/>
        <p:txBody>
          <a:bodyPr/>
          <a:lstStyle/>
          <a:p>
            <a:r>
              <a:rPr lang="en-GB"/>
              <a:t>(c) Holly Billinghurst 2017 - Creative Commons</a:t>
            </a:r>
          </a:p>
        </p:txBody>
      </p:sp>
      <p:sp>
        <p:nvSpPr>
          <p:cNvPr id="15" name="Rounded Rectangle 14">
            <a:hlinkClick r:id="rId13" action="ppaction://hlinksldjump"/>
          </p:cNvPr>
          <p:cNvSpPr/>
          <p:nvPr/>
        </p:nvSpPr>
        <p:spPr>
          <a:xfrm>
            <a:off x="3404281" y="5390718"/>
            <a:ext cx="2455605"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Progress &amp; Marks</a:t>
            </a:r>
          </a:p>
        </p:txBody>
      </p:sp>
    </p:spTree>
    <p:extLst>
      <p:ext uri="{BB962C8B-B14F-4D97-AF65-F5344CB8AC3E}">
        <p14:creationId xmlns:p14="http://schemas.microsoft.com/office/powerpoint/2010/main" val="22852115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Setting Up a Player</a:t>
            </a:r>
          </a:p>
        </p:txBody>
      </p:sp>
      <p:sp>
        <p:nvSpPr>
          <p:cNvPr id="22" name="TextBox 21"/>
          <p:cNvSpPr txBox="1"/>
          <p:nvPr/>
        </p:nvSpPr>
        <p:spPr>
          <a:xfrm>
            <a:off x="5190483" y="2629744"/>
            <a:ext cx="3335841" cy="2862322"/>
          </a:xfrm>
          <a:prstGeom prst="rect">
            <a:avLst/>
          </a:prstGeom>
          <a:noFill/>
        </p:spPr>
        <p:txBody>
          <a:bodyPr wrap="square" rtlCol="0">
            <a:spAutoFit/>
          </a:bodyPr>
          <a:lstStyle/>
          <a:p>
            <a:r>
              <a:rPr lang="en-GB" sz="2000" dirty="0"/>
              <a:t>You should already have coded your imports at the start of your program (</a:t>
            </a:r>
            <a:r>
              <a:rPr lang="en-GB" sz="2000" i="1" dirty="0"/>
              <a:t>if not, click on tutorial 1 above</a:t>
            </a:r>
            <a:r>
              <a:rPr lang="en-GB" sz="2000" dirty="0"/>
              <a:t>).</a:t>
            </a:r>
          </a:p>
          <a:p>
            <a:endParaRPr lang="en-GB" sz="2000" dirty="0"/>
          </a:p>
          <a:p>
            <a:r>
              <a:rPr lang="en-GB" sz="2000" dirty="0"/>
              <a:t>Under this, create your player class. In here, you will code the three procedures that create &amp; move the rectangle.</a:t>
            </a:r>
          </a:p>
        </p:txBody>
      </p:sp>
      <p:pic>
        <p:nvPicPr>
          <p:cNvPr id="24"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703093" y="2027346"/>
            <a:ext cx="4228947" cy="3516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Action Button: Forward or Next 24">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6" name="Action Button: Back or Previous 25">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6" name="Rounded Rectangle 15"/>
          <p:cNvSpPr/>
          <p:nvPr/>
        </p:nvSpPr>
        <p:spPr>
          <a:xfrm>
            <a:off x="662149" y="2729552"/>
            <a:ext cx="4346579" cy="2813997"/>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12:59:05</a:t>
            </a:fld>
            <a:endParaRPr lang="en-GB" dirty="0">
              <a:solidFill>
                <a:schemeClr val="accent3">
                  <a:lumMod val="50000"/>
                </a:schemeClr>
              </a:solidFill>
            </a:endParaRPr>
          </a:p>
        </p:txBody>
      </p:sp>
      <p:sp>
        <p:nvSpPr>
          <p:cNvPr id="30"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1" name="Picture 2" descr="http://www.pygame.org/skins/main/pygame_logo_bot.gif">
            <a:hlinkClick r:id="" action="ppaction://hlinkshowjump?jump=firstslide"/>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6688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Setting Up a Player</a:t>
            </a:r>
          </a:p>
        </p:txBody>
      </p:sp>
      <p:sp>
        <p:nvSpPr>
          <p:cNvPr id="22" name="TextBox 21"/>
          <p:cNvSpPr txBox="1"/>
          <p:nvPr/>
        </p:nvSpPr>
        <p:spPr>
          <a:xfrm>
            <a:off x="765071" y="3752929"/>
            <a:ext cx="4166970" cy="2739211"/>
          </a:xfrm>
          <a:prstGeom prst="rect">
            <a:avLst/>
          </a:prstGeom>
          <a:noFill/>
        </p:spPr>
        <p:txBody>
          <a:bodyPr wrap="square" rtlCol="0">
            <a:spAutoFit/>
          </a:bodyPr>
          <a:lstStyle/>
          <a:p>
            <a:r>
              <a:rPr lang="en-GB" sz="2000" dirty="0"/>
              <a:t>Just like a procedure or function, even though we have added the code, nothing will happen until we have called it. For a class, nothing happens to the description, until you create the </a:t>
            </a:r>
            <a:r>
              <a:rPr lang="en-GB" sz="2000" b="1" dirty="0"/>
              <a:t>object</a:t>
            </a:r>
            <a:r>
              <a:rPr lang="en-GB" sz="2000" dirty="0"/>
              <a:t>.</a:t>
            </a:r>
          </a:p>
          <a:p>
            <a:endParaRPr lang="en-GB" sz="2000" dirty="0"/>
          </a:p>
          <a:p>
            <a:r>
              <a:rPr lang="en-GB" sz="1600" i="1" dirty="0"/>
              <a:t>The clock works a little bit like </a:t>
            </a:r>
            <a:r>
              <a:rPr lang="en-GB" sz="1600" i="1" dirty="0" err="1"/>
              <a:t>time.sleep</a:t>
            </a:r>
            <a:r>
              <a:rPr lang="en-GB" sz="1600" i="1" dirty="0"/>
              <a:t>() in regular Python code.</a:t>
            </a:r>
          </a:p>
        </p:txBody>
      </p:sp>
      <p:sp>
        <p:nvSpPr>
          <p:cNvPr id="25" name="Action Button: Forward or Next 24">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6" name="Action Button: Back or Previous 25">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6146"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747458" y="2033940"/>
            <a:ext cx="7138419" cy="1746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ounded Rectangle 15"/>
          <p:cNvSpPr/>
          <p:nvPr/>
        </p:nvSpPr>
        <p:spPr>
          <a:xfrm>
            <a:off x="747458" y="2923027"/>
            <a:ext cx="7138419" cy="761867"/>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3" descr="C:\Users\teacher\AppData\Local\Microsoft\Windows\Temporary Internet Files\Content.IE5\C1DIY7WT\kitten-cat-clipart[1].jpg"/>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5097270" y="4372468"/>
            <a:ext cx="915603" cy="100017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C:\Users\teacher\AppData\Local\Microsoft\Windows\Temporary Internet Files\Content.IE5\C1DIY7WT\animals_cats_small_cat_005241_[1].jpg"/>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7395948" y="4567696"/>
            <a:ext cx="946280" cy="70971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p:nvPr/>
        </p:nvCxnSpPr>
        <p:spPr>
          <a:xfrm>
            <a:off x="6235503" y="4872553"/>
            <a:ext cx="1072801" cy="0"/>
          </a:xfrm>
          <a:prstGeom prst="straightConnector1">
            <a:avLst/>
          </a:prstGeom>
          <a:ln w="571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12:59:05</a:t>
            </a:fld>
            <a:endParaRPr lang="en-GB" dirty="0">
              <a:solidFill>
                <a:schemeClr val="accent3">
                  <a:lumMod val="50000"/>
                </a:schemeClr>
              </a:solidFill>
            </a:endParaRPr>
          </a:p>
        </p:txBody>
      </p:sp>
      <p:sp>
        <p:nvSpPr>
          <p:cNvPr id="30"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1" name="Picture 2" descr="http://www.pygame.org/skins/main/pygame_logo_bot.gif">
            <a:hlinkClick r:id="" action="ppaction://hlinkshowjump?jump=firstslide"/>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8339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Setting Up a Player</a:t>
            </a:r>
          </a:p>
        </p:txBody>
      </p:sp>
      <p:sp>
        <p:nvSpPr>
          <p:cNvPr id="25" name="Action Button: Forward or Next 24">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7170"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667866" y="1951978"/>
            <a:ext cx="7059124" cy="4357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3362492" y="1872013"/>
            <a:ext cx="5107108" cy="400110"/>
          </a:xfrm>
          <a:prstGeom prst="rect">
            <a:avLst/>
          </a:prstGeom>
          <a:noFill/>
        </p:spPr>
        <p:txBody>
          <a:bodyPr wrap="square" rtlCol="0">
            <a:spAutoFit/>
          </a:bodyPr>
          <a:lstStyle/>
          <a:p>
            <a:r>
              <a:rPr lang="en-GB" sz="2000" b="1" dirty="0"/>
              <a:t>What has changed in the main program?</a:t>
            </a:r>
          </a:p>
        </p:txBody>
      </p:sp>
      <p:sp>
        <p:nvSpPr>
          <p:cNvPr id="26" name="Action Button: Back or Previous 25">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6" name="Rounded Rectangle 15"/>
          <p:cNvSpPr/>
          <p:nvPr/>
        </p:nvSpPr>
        <p:spPr>
          <a:xfrm>
            <a:off x="1000389" y="2692582"/>
            <a:ext cx="1411371" cy="200743"/>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ounded Rectangle 28"/>
          <p:cNvSpPr/>
          <p:nvPr/>
        </p:nvSpPr>
        <p:spPr>
          <a:xfrm>
            <a:off x="1360429" y="3786678"/>
            <a:ext cx="6523939" cy="976391"/>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ed Rectangle 29"/>
          <p:cNvSpPr/>
          <p:nvPr/>
        </p:nvSpPr>
        <p:spPr>
          <a:xfrm>
            <a:off x="1000389" y="5438057"/>
            <a:ext cx="4076578" cy="200743"/>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2561236" y="2592898"/>
            <a:ext cx="5107108" cy="369332"/>
          </a:xfrm>
          <a:prstGeom prst="rect">
            <a:avLst/>
          </a:prstGeom>
          <a:noFill/>
        </p:spPr>
        <p:txBody>
          <a:bodyPr wrap="square" rtlCol="0">
            <a:spAutoFit/>
          </a:bodyPr>
          <a:lstStyle/>
          <a:p>
            <a:r>
              <a:rPr lang="en-GB" i="1" dirty="0"/>
              <a:t>We’ve added a 1 second pause</a:t>
            </a:r>
          </a:p>
        </p:txBody>
      </p:sp>
      <p:sp>
        <p:nvSpPr>
          <p:cNvPr id="32" name="TextBox 31"/>
          <p:cNvSpPr txBox="1"/>
          <p:nvPr/>
        </p:nvSpPr>
        <p:spPr>
          <a:xfrm>
            <a:off x="4193966" y="3981023"/>
            <a:ext cx="3811602" cy="646331"/>
          </a:xfrm>
          <a:prstGeom prst="rect">
            <a:avLst/>
          </a:prstGeom>
          <a:noFill/>
        </p:spPr>
        <p:txBody>
          <a:bodyPr wrap="square" rtlCol="0">
            <a:spAutoFit/>
          </a:bodyPr>
          <a:lstStyle/>
          <a:p>
            <a:r>
              <a:rPr lang="en-GB" i="1" dirty="0"/>
              <a:t>We’ve added another IF statement to do something when we press SPACE</a:t>
            </a:r>
          </a:p>
        </p:txBody>
      </p:sp>
      <p:sp>
        <p:nvSpPr>
          <p:cNvPr id="33" name="TextBox 32"/>
          <p:cNvSpPr txBox="1"/>
          <p:nvPr/>
        </p:nvSpPr>
        <p:spPr>
          <a:xfrm>
            <a:off x="5076586" y="5145285"/>
            <a:ext cx="3205387" cy="646331"/>
          </a:xfrm>
          <a:prstGeom prst="rect">
            <a:avLst/>
          </a:prstGeom>
          <a:noFill/>
        </p:spPr>
        <p:txBody>
          <a:bodyPr wrap="square" rtlCol="0">
            <a:spAutoFit/>
          </a:bodyPr>
          <a:lstStyle/>
          <a:p>
            <a:r>
              <a:rPr lang="en-GB" i="1" dirty="0"/>
              <a:t>We’ve changed the rectangle into our Player class</a:t>
            </a:r>
          </a:p>
        </p:txBody>
      </p:sp>
      <p:sp>
        <p:nvSpPr>
          <p:cNvPr id="17" name="Rectangle 16"/>
          <p:cNvSpPr/>
          <p:nvPr/>
        </p:nvSpPr>
        <p:spPr>
          <a:xfrm>
            <a:off x="2109823" y="5916468"/>
            <a:ext cx="5344129" cy="523220"/>
          </a:xfrm>
          <a:prstGeom prst="rect">
            <a:avLst/>
          </a:prstGeom>
        </p:spPr>
        <p:txBody>
          <a:bodyPr wrap="square">
            <a:spAutoFit/>
          </a:bodyPr>
          <a:lstStyle/>
          <a:p>
            <a:r>
              <a:rPr lang="en-GB" sz="1400" i="1" dirty="0"/>
              <a:t>Don’t forget to save this as a new version in case you make a mistake!</a:t>
            </a:r>
          </a:p>
          <a:p>
            <a:r>
              <a:rPr lang="en-GB" sz="1400" i="1" dirty="0" err="1"/>
              <a:t>Eg</a:t>
            </a:r>
            <a:r>
              <a:rPr lang="en-GB" sz="1400" i="1" dirty="0"/>
              <a:t>. MyGame_v2.py</a:t>
            </a:r>
          </a:p>
        </p:txBody>
      </p:sp>
      <p:sp>
        <p:nvSpPr>
          <p:cNvPr id="34"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12:59:05</a:t>
            </a:fld>
            <a:endParaRPr lang="en-GB" dirty="0">
              <a:solidFill>
                <a:schemeClr val="accent3">
                  <a:lumMod val="50000"/>
                </a:schemeClr>
              </a:solidFill>
            </a:endParaRPr>
          </a:p>
        </p:txBody>
      </p:sp>
      <p:sp>
        <p:nvSpPr>
          <p:cNvPr id="35"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6" name="Picture 2" descr="http://www.pygame.org/skins/main/pygame_logo_bot.gif">
            <a:hlinkClick r:id="" action="ppaction://hlinkshowjump?jump=firstslide"/>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8292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Setting Up a Player</a:t>
            </a:r>
          </a:p>
        </p:txBody>
      </p:sp>
      <p:sp>
        <p:nvSpPr>
          <p:cNvPr id="25" name="Action Button: Forward or Next 24">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2" name="TextBox 21"/>
          <p:cNvSpPr txBox="1"/>
          <p:nvPr/>
        </p:nvSpPr>
        <p:spPr>
          <a:xfrm>
            <a:off x="689027" y="1860295"/>
            <a:ext cx="7689795" cy="3970318"/>
          </a:xfrm>
          <a:prstGeom prst="rect">
            <a:avLst/>
          </a:prstGeom>
          <a:noFill/>
        </p:spPr>
        <p:txBody>
          <a:bodyPr wrap="square" rtlCol="0">
            <a:spAutoFit/>
          </a:bodyPr>
          <a:lstStyle/>
          <a:p>
            <a:r>
              <a:rPr lang="en-GB" sz="2000" dirty="0"/>
              <a:t>The code above is enough to create the basic code for a rectangle with a solid colour to appear on your screen (</a:t>
            </a:r>
            <a:r>
              <a:rPr lang="en-GB" sz="2000" i="1" dirty="0"/>
              <a:t>click on tutorial 3 to make your player move!</a:t>
            </a:r>
            <a:r>
              <a:rPr lang="en-GB" sz="2000" dirty="0"/>
              <a:t>), but what if you want to go further?</a:t>
            </a:r>
          </a:p>
          <a:p>
            <a:endParaRPr lang="en-GB" sz="2000" dirty="0"/>
          </a:p>
          <a:p>
            <a:r>
              <a:rPr lang="en-GB" sz="2000" dirty="0"/>
              <a:t>Would you like to use a different shape?</a:t>
            </a:r>
          </a:p>
          <a:p>
            <a:endParaRPr lang="en-GB" sz="2000" dirty="0"/>
          </a:p>
          <a:p>
            <a:endParaRPr lang="en-GB" sz="2000" dirty="0"/>
          </a:p>
          <a:p>
            <a:endParaRPr lang="en-GB" dirty="0"/>
          </a:p>
          <a:p>
            <a:r>
              <a:rPr lang="en-GB" i="1" dirty="0"/>
              <a:t>For more on drawing your own shapes, you can follow </a:t>
            </a:r>
            <a:r>
              <a:rPr lang="en-GB" i="1" dirty="0">
                <a:hlinkClick r:id="rId12"/>
              </a:rPr>
              <a:t>this link</a:t>
            </a:r>
            <a:endParaRPr lang="en-GB" i="1" dirty="0"/>
          </a:p>
          <a:p>
            <a:endParaRPr lang="en-GB" i="1" dirty="0"/>
          </a:p>
          <a:p>
            <a:endParaRPr lang="en-GB" i="1" dirty="0"/>
          </a:p>
          <a:p>
            <a:r>
              <a:rPr lang="en-GB" sz="2000" dirty="0"/>
              <a:t>Would you like to use an image instead of a shape?</a:t>
            </a:r>
          </a:p>
          <a:p>
            <a:r>
              <a:rPr lang="en-GB" sz="2000" i="1" dirty="0"/>
              <a:t>Click next </a:t>
            </a:r>
            <a:r>
              <a:rPr lang="en-GB" sz="2000" dirty="0">
                <a:sym typeface="Wingdings" panose="05000000000000000000" pitchFamily="2" charset="2"/>
              </a:rPr>
              <a:t></a:t>
            </a:r>
            <a:endParaRPr lang="en-GB" sz="2000" dirty="0"/>
          </a:p>
        </p:txBody>
      </p:sp>
      <p:sp>
        <p:nvSpPr>
          <p:cNvPr id="26" name="Action Button: Back or Previous 25">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8194" name="Picture 2"/>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773781" y="3508571"/>
            <a:ext cx="5742435" cy="267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777903" y="3803868"/>
            <a:ext cx="7627937" cy="25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15">
            <a:extLst>
              <a:ext uri="{28A0092B-C50C-407E-A947-70E740481C1C}">
                <a14:useLocalDpi xmlns:a14="http://schemas.microsoft.com/office/drawing/2010/main"/>
              </a:ext>
            </a:extLst>
          </a:blip>
          <a:srcRect/>
          <a:stretch>
            <a:fillRect/>
          </a:stretch>
        </p:blipFill>
        <p:spPr bwMode="auto">
          <a:xfrm>
            <a:off x="777903" y="4113076"/>
            <a:ext cx="4874930" cy="183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12:59:05</a:t>
            </a:fld>
            <a:endParaRPr lang="en-GB" dirty="0">
              <a:solidFill>
                <a:schemeClr val="accent3">
                  <a:lumMod val="50000"/>
                </a:schemeClr>
              </a:solidFill>
            </a:endParaRPr>
          </a:p>
        </p:txBody>
      </p:sp>
      <p:sp>
        <p:nvSpPr>
          <p:cNvPr id="35"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6" name="Picture 2" descr="http://www.pygame.org/skins/main/pygame_logo_bot.gif">
            <a:hlinkClick r:id="" action="ppaction://hlinkshowjump?jump=firstslide"/>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8609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Setting Up a Player</a:t>
            </a:r>
          </a:p>
        </p:txBody>
      </p:sp>
      <p:sp>
        <p:nvSpPr>
          <p:cNvPr id="25" name="Action Button: Forward or Next 24">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2" name="TextBox 21"/>
          <p:cNvSpPr txBox="1"/>
          <p:nvPr/>
        </p:nvSpPr>
        <p:spPr>
          <a:xfrm>
            <a:off x="689027" y="1860295"/>
            <a:ext cx="7689795" cy="1015663"/>
          </a:xfrm>
          <a:prstGeom prst="rect">
            <a:avLst/>
          </a:prstGeom>
          <a:noFill/>
        </p:spPr>
        <p:txBody>
          <a:bodyPr wrap="square" rtlCol="0">
            <a:spAutoFit/>
          </a:bodyPr>
          <a:lstStyle/>
          <a:p>
            <a:r>
              <a:rPr lang="en-GB" sz="2000" dirty="0"/>
              <a:t>The code we will use to create image sprites is similar to the shape, but we need to create the image &amp; save it to the same folder as our python code first. </a:t>
            </a:r>
          </a:p>
        </p:txBody>
      </p:sp>
      <p:sp>
        <p:nvSpPr>
          <p:cNvPr id="26" name="Action Button: Back or Previous 25">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9218" name="Picture 2" descr="Image result for rocket clipart"/>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rot="2722551">
            <a:off x="7577374" y="2799891"/>
            <a:ext cx="420194" cy="41878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rocket clipart"/>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rot="2722551">
            <a:off x="728363" y="3299074"/>
            <a:ext cx="1395970" cy="1391286"/>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5"/>
          <p:cNvSpPr/>
          <p:nvPr/>
        </p:nvSpPr>
        <p:spPr>
          <a:xfrm>
            <a:off x="5680129" y="2511097"/>
            <a:ext cx="1814767" cy="9963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1600" dirty="0"/>
              <a:t>Actual size of image used!</a:t>
            </a:r>
          </a:p>
        </p:txBody>
      </p:sp>
      <p:sp>
        <p:nvSpPr>
          <p:cNvPr id="27" name="TextBox 26"/>
          <p:cNvSpPr txBox="1"/>
          <p:nvPr/>
        </p:nvSpPr>
        <p:spPr>
          <a:xfrm>
            <a:off x="2411761" y="3605244"/>
            <a:ext cx="3975720" cy="2246769"/>
          </a:xfrm>
          <a:prstGeom prst="rect">
            <a:avLst/>
          </a:prstGeom>
          <a:noFill/>
        </p:spPr>
        <p:txBody>
          <a:bodyPr wrap="square" rtlCol="0">
            <a:spAutoFit/>
          </a:bodyPr>
          <a:lstStyle/>
          <a:p>
            <a:r>
              <a:rPr lang="en-GB" sz="2000" dirty="0"/>
              <a:t>You can choose to adjust your player class here, or create a new </a:t>
            </a:r>
            <a:r>
              <a:rPr lang="en-GB" sz="2000" dirty="0" err="1"/>
              <a:t>player_sprite</a:t>
            </a:r>
            <a:r>
              <a:rPr lang="en-GB" sz="2000" dirty="0"/>
              <a:t> class.</a:t>
            </a:r>
          </a:p>
          <a:p>
            <a:endParaRPr lang="en-GB" sz="2000" dirty="0"/>
          </a:p>
          <a:p>
            <a:r>
              <a:rPr lang="en-GB" sz="2000" i="1" dirty="0"/>
              <a:t>Don’t forget to save this as a new version in case you make a mistake!</a:t>
            </a:r>
          </a:p>
          <a:p>
            <a:r>
              <a:rPr lang="en-GB" sz="2000" i="1" dirty="0" err="1"/>
              <a:t>Eg</a:t>
            </a:r>
            <a:r>
              <a:rPr lang="en-GB" sz="2000" i="1" dirty="0"/>
              <a:t>. MyGame_v3.py</a:t>
            </a:r>
          </a:p>
        </p:txBody>
      </p:sp>
      <p:sp>
        <p:nvSpPr>
          <p:cNvPr id="28"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12:59:05</a:t>
            </a:fld>
            <a:endParaRPr lang="en-GB" dirty="0">
              <a:solidFill>
                <a:schemeClr val="accent3">
                  <a:lumMod val="50000"/>
                </a:schemeClr>
              </a:solidFill>
            </a:endParaRPr>
          </a:p>
        </p:txBody>
      </p:sp>
      <p:sp>
        <p:nvSpPr>
          <p:cNvPr id="29"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0" name="Picture 2" descr="http://www.pygame.org/skins/main/pygame_logo_bot.gif">
            <a:hlinkClick r:id="" action="ppaction://hlinkshowjump?jump=firstslide"/>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0298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Setting Up a Player</a:t>
            </a:r>
          </a:p>
        </p:txBody>
      </p:sp>
      <p:sp>
        <p:nvSpPr>
          <p:cNvPr id="25" name="Action Button: Forward or Next 24">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6" name="Action Button: Back or Previous 25">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23" name="Picture 2" descr="Image result for rocket clipart"/>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rot="2722551">
            <a:off x="7171103" y="2209109"/>
            <a:ext cx="1395970" cy="1391286"/>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697435" y="1919318"/>
            <a:ext cx="6602282" cy="4249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4844004" y="4356445"/>
            <a:ext cx="3534071" cy="1631216"/>
          </a:xfrm>
          <a:prstGeom prst="rect">
            <a:avLst/>
          </a:prstGeom>
          <a:noFill/>
        </p:spPr>
        <p:txBody>
          <a:bodyPr wrap="square" rtlCol="0">
            <a:spAutoFit/>
          </a:bodyPr>
          <a:lstStyle/>
          <a:p>
            <a:r>
              <a:rPr lang="en-GB" sz="2000" dirty="0"/>
              <a:t>The only code that has changed here is the class type &amp; the __</a:t>
            </a:r>
            <a:r>
              <a:rPr lang="en-GB" sz="2000" dirty="0" err="1"/>
              <a:t>init</a:t>
            </a:r>
            <a:r>
              <a:rPr lang="en-GB" sz="2000" dirty="0"/>
              <a:t>__() procedure which brings in an image instead of drawing a shape.</a:t>
            </a:r>
            <a:endParaRPr lang="en-GB" sz="2000" i="1" dirty="0"/>
          </a:p>
        </p:txBody>
      </p:sp>
      <p:sp>
        <p:nvSpPr>
          <p:cNvPr id="24" name="Rounded Rectangle 23"/>
          <p:cNvSpPr/>
          <p:nvPr/>
        </p:nvSpPr>
        <p:spPr>
          <a:xfrm>
            <a:off x="1064757" y="2476491"/>
            <a:ext cx="6243547" cy="1499321"/>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1306273" y="1922945"/>
            <a:ext cx="3537732" cy="247050"/>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12:59:06</a:t>
            </a:fld>
            <a:endParaRPr lang="en-GB" dirty="0">
              <a:solidFill>
                <a:schemeClr val="accent3">
                  <a:lumMod val="50000"/>
                </a:schemeClr>
              </a:solidFill>
            </a:endParaRPr>
          </a:p>
        </p:txBody>
      </p:sp>
      <p:sp>
        <p:nvSpPr>
          <p:cNvPr id="30"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1" name="Picture 2" descr="http://www.pygame.org/skins/main/pygame_logo_bot.gif">
            <a:hlinkClick r:id="" action="ppaction://hlinkshowjump?jump=firstslide"/>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0838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Setting Up a Player</a:t>
            </a:r>
          </a:p>
        </p:txBody>
      </p:sp>
      <p:pic>
        <p:nvPicPr>
          <p:cNvPr id="14338"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697356" y="2046470"/>
            <a:ext cx="6596066" cy="761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ounded Rectangle 27"/>
          <p:cNvSpPr/>
          <p:nvPr/>
        </p:nvSpPr>
        <p:spPr>
          <a:xfrm>
            <a:off x="676031" y="2476491"/>
            <a:ext cx="5560995" cy="247050"/>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339" name="Picture 3"/>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3946523" y="3519264"/>
            <a:ext cx="4161834" cy="2790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Action Button: Back or Previous 25">
            <a:hlinkClick r:id="" action="ppaction://hlinkshowjump?jump=previousslide" highlightClick="1"/>
          </p:cNvPr>
          <p:cNvSpPr/>
          <p:nvPr/>
        </p:nvSpPr>
        <p:spPr>
          <a:xfrm>
            <a:off x="7884368" y="5809318"/>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7" name="TextBox 26"/>
          <p:cNvSpPr txBox="1"/>
          <p:nvPr/>
        </p:nvSpPr>
        <p:spPr>
          <a:xfrm>
            <a:off x="6268478" y="2476491"/>
            <a:ext cx="2331169" cy="1323439"/>
          </a:xfrm>
          <a:prstGeom prst="rect">
            <a:avLst/>
          </a:prstGeom>
          <a:noFill/>
        </p:spPr>
        <p:txBody>
          <a:bodyPr wrap="square" rtlCol="0">
            <a:spAutoFit/>
          </a:bodyPr>
          <a:lstStyle/>
          <a:p>
            <a:r>
              <a:rPr lang="en-GB" sz="2000" dirty="0"/>
              <a:t>The image object can be created in the same way as before.</a:t>
            </a:r>
            <a:endParaRPr lang="en-GB" sz="2000" i="1" dirty="0"/>
          </a:p>
        </p:txBody>
      </p:sp>
      <p:sp>
        <p:nvSpPr>
          <p:cNvPr id="24" name="Rounded Rectangle 23"/>
          <p:cNvSpPr/>
          <p:nvPr/>
        </p:nvSpPr>
        <p:spPr>
          <a:xfrm>
            <a:off x="3977766" y="4239908"/>
            <a:ext cx="3906602" cy="1499321"/>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676031" y="3326475"/>
            <a:ext cx="3051962" cy="3170099"/>
          </a:xfrm>
          <a:prstGeom prst="rect">
            <a:avLst/>
          </a:prstGeom>
          <a:noFill/>
        </p:spPr>
        <p:txBody>
          <a:bodyPr wrap="square" rtlCol="0">
            <a:spAutoFit/>
          </a:bodyPr>
          <a:lstStyle/>
          <a:p>
            <a:r>
              <a:rPr lang="en-GB" sz="2000" dirty="0"/>
              <a:t>Drawing the object on screen requires us to: </a:t>
            </a:r>
          </a:p>
          <a:p>
            <a:pPr marL="342900" indent="-342900">
              <a:buFont typeface="Arial" panose="020B0604020202020204" pitchFamily="34" charset="0"/>
              <a:buChar char="•"/>
            </a:pPr>
            <a:r>
              <a:rPr lang="en-GB" sz="2000" dirty="0"/>
              <a:t>create a Sprite Group</a:t>
            </a:r>
          </a:p>
          <a:p>
            <a:pPr marL="342900" indent="-342900">
              <a:buFont typeface="Arial" panose="020B0604020202020204" pitchFamily="34" charset="0"/>
              <a:buChar char="•"/>
            </a:pPr>
            <a:r>
              <a:rPr lang="en-GB" sz="2000" dirty="0"/>
              <a:t>set the co-ordinates (</a:t>
            </a:r>
            <a:r>
              <a:rPr lang="en-GB" sz="2000" i="1" dirty="0"/>
              <a:t>place on the screen</a:t>
            </a:r>
            <a:r>
              <a:rPr lang="en-GB" sz="2000" dirty="0"/>
              <a:t>)</a:t>
            </a:r>
          </a:p>
          <a:p>
            <a:pPr marL="342900" indent="-342900">
              <a:buFont typeface="Arial" panose="020B0604020202020204" pitchFamily="34" charset="0"/>
              <a:buChar char="•"/>
            </a:pPr>
            <a:r>
              <a:rPr lang="en-GB" sz="2000" dirty="0"/>
              <a:t>add the sprite to the Group</a:t>
            </a:r>
          </a:p>
          <a:p>
            <a:pPr marL="342900" indent="-342900">
              <a:buFont typeface="Arial" panose="020B0604020202020204" pitchFamily="34" charset="0"/>
              <a:buChar char="•"/>
            </a:pPr>
            <a:r>
              <a:rPr lang="en-GB" sz="2000" dirty="0"/>
              <a:t>then draw all sprites in the Group.</a:t>
            </a:r>
          </a:p>
          <a:p>
            <a:r>
              <a:rPr lang="en-GB" sz="2000" i="1" dirty="0"/>
              <a:t>Phew!</a:t>
            </a:r>
          </a:p>
        </p:txBody>
      </p:sp>
      <p:sp>
        <p:nvSpPr>
          <p:cNvPr id="3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12:59:06</a:t>
            </a:fld>
            <a:endParaRPr lang="en-GB" dirty="0">
              <a:solidFill>
                <a:schemeClr val="accent3">
                  <a:lumMod val="50000"/>
                </a:schemeClr>
              </a:solidFill>
            </a:endParaRPr>
          </a:p>
        </p:txBody>
      </p:sp>
      <p:sp>
        <p:nvSpPr>
          <p:cNvPr id="3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2" name="Picture 2" descr="http://www.pygame.org/skins/main/pygame_logo_bot.gif">
            <a:hlinkClick r:id="" action="ppaction://hlinkshowjump?jump=firstslide"/>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0208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Moving The Player</a:t>
            </a:r>
          </a:p>
        </p:txBody>
      </p:sp>
      <p:pic>
        <p:nvPicPr>
          <p:cNvPr id="15362"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4604519" y="2212095"/>
            <a:ext cx="3799200" cy="2518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665259" y="2176240"/>
            <a:ext cx="3398205" cy="2554545"/>
          </a:xfrm>
          <a:prstGeom prst="rect">
            <a:avLst/>
          </a:prstGeom>
          <a:noFill/>
        </p:spPr>
        <p:txBody>
          <a:bodyPr wrap="square" rtlCol="0">
            <a:spAutoFit/>
          </a:bodyPr>
          <a:lstStyle/>
          <a:p>
            <a:r>
              <a:rPr lang="en-GB" sz="2000" dirty="0"/>
              <a:t>When we created the Player class, we actually set up all of the procedures needed to move our player rectangle, but we didn’t </a:t>
            </a:r>
            <a:r>
              <a:rPr lang="en-GB" sz="2000" b="1" i="1" dirty="0"/>
              <a:t>call </a:t>
            </a:r>
            <a:r>
              <a:rPr lang="en-GB" sz="2000" dirty="0"/>
              <a:t>them in the main program. </a:t>
            </a:r>
          </a:p>
          <a:p>
            <a:endParaRPr lang="en-GB" sz="2000" dirty="0"/>
          </a:p>
          <a:p>
            <a:r>
              <a:rPr lang="en-GB" sz="2000" dirty="0"/>
              <a:t>Let’s do that now!</a:t>
            </a:r>
            <a:endParaRPr lang="en-GB" sz="2000" i="1" dirty="0"/>
          </a:p>
        </p:txBody>
      </p:sp>
      <p:sp>
        <p:nvSpPr>
          <p:cNvPr id="18" name="Action Button: Forward or Next 17">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9" name="Action Button: Back or Previous 18">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cxnSp>
        <p:nvCxnSpPr>
          <p:cNvPr id="20" name="Straight Arrow Connector 19"/>
          <p:cNvCxnSpPr/>
          <p:nvPr/>
        </p:nvCxnSpPr>
        <p:spPr>
          <a:xfrm>
            <a:off x="3492593" y="2988859"/>
            <a:ext cx="1439447" cy="0"/>
          </a:xfrm>
          <a:prstGeom prst="straightConnector1">
            <a:avLst/>
          </a:prstGeom>
          <a:ln w="571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7200" y="2988859"/>
            <a:ext cx="1064840" cy="982640"/>
          </a:xfrm>
          <a:prstGeom prst="straightConnector1">
            <a:avLst/>
          </a:prstGeom>
          <a:ln w="571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12:59:03</a:t>
            </a:fld>
            <a:endParaRPr lang="en-GB" dirty="0">
              <a:solidFill>
                <a:schemeClr val="accent3">
                  <a:lumMod val="50000"/>
                </a:schemeClr>
              </a:solidFill>
            </a:endParaRPr>
          </a:p>
        </p:txBody>
      </p:sp>
      <p:sp>
        <p:nvSpPr>
          <p:cNvPr id="3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2" name="Picture 2" descr="http://www.pygame.org/skins/main/pygame_logo_bot.gif">
            <a:hlinkClick r:id="" action="ppaction://hlinkshowjump?jump=firstslide"/>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8553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Moving The Player</a:t>
            </a:r>
          </a:p>
        </p:txBody>
      </p:sp>
      <p:pic>
        <p:nvPicPr>
          <p:cNvPr id="16386"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620446" y="1821296"/>
            <a:ext cx="6450986" cy="460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4774195" y="2960408"/>
            <a:ext cx="3398205" cy="3170099"/>
          </a:xfrm>
          <a:prstGeom prst="rect">
            <a:avLst/>
          </a:prstGeom>
          <a:noFill/>
        </p:spPr>
        <p:txBody>
          <a:bodyPr wrap="square" rtlCol="0">
            <a:spAutoFit/>
          </a:bodyPr>
          <a:lstStyle/>
          <a:p>
            <a:r>
              <a:rPr lang="en-GB" sz="2000" dirty="0"/>
              <a:t>Underneath the FOR loop that took in the key presses, we are going to create four IF statements that call the move() procedure for the player &amp; change its position. </a:t>
            </a:r>
          </a:p>
          <a:p>
            <a:endParaRPr lang="en-GB" sz="2000" i="1" dirty="0"/>
          </a:p>
          <a:p>
            <a:r>
              <a:rPr lang="en-GB" i="1" dirty="0"/>
              <a:t>Note: You don’t have to use the arrows. </a:t>
            </a:r>
            <a:r>
              <a:rPr lang="en-GB" i="1" dirty="0">
                <a:hlinkClick r:id="rId13"/>
              </a:rPr>
              <a:t>Click here </a:t>
            </a:r>
            <a:r>
              <a:rPr lang="en-GB" i="1" dirty="0"/>
              <a:t>for alternative key presses</a:t>
            </a:r>
          </a:p>
        </p:txBody>
      </p:sp>
      <p:sp>
        <p:nvSpPr>
          <p:cNvPr id="24" name="Rounded Rectangle 23"/>
          <p:cNvSpPr/>
          <p:nvPr/>
        </p:nvSpPr>
        <p:spPr>
          <a:xfrm>
            <a:off x="634095" y="3773029"/>
            <a:ext cx="3351052" cy="2536291"/>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ction Button: Forward or Next 17">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9" name="Action Button: Back or Previous 18">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6"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12:59:06</a:t>
            </a:fld>
            <a:endParaRPr lang="en-GB" dirty="0">
              <a:solidFill>
                <a:schemeClr val="accent3">
                  <a:lumMod val="50000"/>
                </a:schemeClr>
              </a:solidFill>
            </a:endParaRPr>
          </a:p>
        </p:txBody>
      </p:sp>
      <p:sp>
        <p:nvSpPr>
          <p:cNvPr id="27"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8" name="Picture 2" descr="http://www.pygame.org/skins/main/pygame_logo_bot.gif">
            <a:hlinkClick r:id="" action="ppaction://hlinkshowjump?jump=firstslide"/>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8333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Falling &amp; Jumping</a:t>
            </a:r>
          </a:p>
        </p:txBody>
      </p:sp>
      <p:sp>
        <p:nvSpPr>
          <p:cNvPr id="17" name="TextBox 16"/>
          <p:cNvSpPr txBox="1"/>
          <p:nvPr/>
        </p:nvSpPr>
        <p:spPr>
          <a:xfrm>
            <a:off x="539552" y="1916832"/>
            <a:ext cx="7920880" cy="707886"/>
          </a:xfrm>
          <a:prstGeom prst="rect">
            <a:avLst/>
          </a:prstGeom>
          <a:noFill/>
        </p:spPr>
        <p:txBody>
          <a:bodyPr wrap="square" rtlCol="0">
            <a:spAutoFit/>
          </a:bodyPr>
          <a:lstStyle/>
          <a:p>
            <a:r>
              <a:rPr lang="en-GB" sz="2000" dirty="0"/>
              <a:t>For a real </a:t>
            </a:r>
            <a:r>
              <a:rPr lang="en-GB" sz="2000" dirty="0" err="1"/>
              <a:t>platformer</a:t>
            </a:r>
            <a:r>
              <a:rPr lang="en-GB" sz="2000" dirty="0"/>
              <a:t>, you need to have some basic physics in your game &amp; this is usually seen in the form of falling.</a:t>
            </a:r>
          </a:p>
        </p:txBody>
      </p:sp>
      <p:sp>
        <p:nvSpPr>
          <p:cNvPr id="18" name="Action Button: Forward or Next 17">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9" name="Action Button: Back or Previous 18">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17410"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662026" y="2906786"/>
            <a:ext cx="4375946" cy="986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5413240" y="2430656"/>
            <a:ext cx="2965583" cy="1938992"/>
          </a:xfrm>
          <a:prstGeom prst="rect">
            <a:avLst/>
          </a:prstGeom>
          <a:noFill/>
        </p:spPr>
        <p:txBody>
          <a:bodyPr wrap="square" rtlCol="0">
            <a:spAutoFit/>
          </a:bodyPr>
          <a:lstStyle/>
          <a:p>
            <a:r>
              <a:rPr lang="en-GB" sz="2000" dirty="0"/>
              <a:t>The first thing we are going to do is set the width &amp; height of the game screen as variables (before we just used hard coded numbers)</a:t>
            </a:r>
          </a:p>
        </p:txBody>
      </p:sp>
      <p:sp>
        <p:nvSpPr>
          <p:cNvPr id="24" name="Rounded Rectangle 23"/>
          <p:cNvSpPr/>
          <p:nvPr/>
        </p:nvSpPr>
        <p:spPr>
          <a:xfrm>
            <a:off x="634730" y="3268973"/>
            <a:ext cx="4297310" cy="624546"/>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411" name="Picture 3"/>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3000579" y="4757841"/>
            <a:ext cx="3933671" cy="1551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ounded Rectangle 24"/>
          <p:cNvSpPr/>
          <p:nvPr/>
        </p:nvSpPr>
        <p:spPr>
          <a:xfrm>
            <a:off x="3173852" y="5813259"/>
            <a:ext cx="3573667" cy="496061"/>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634730" y="4216237"/>
            <a:ext cx="2365849" cy="2246769"/>
          </a:xfrm>
          <a:prstGeom prst="rect">
            <a:avLst/>
          </a:prstGeom>
          <a:noFill/>
        </p:spPr>
        <p:txBody>
          <a:bodyPr wrap="square" rtlCol="0">
            <a:spAutoFit/>
          </a:bodyPr>
          <a:lstStyle/>
          <a:p>
            <a:r>
              <a:rPr lang="en-GB" sz="2000" dirty="0"/>
              <a:t>Next, we need to add an ELSE IF to the UP key press that moves the rectangle down if it’s not on the bottom of the screen.</a:t>
            </a:r>
          </a:p>
        </p:txBody>
      </p:sp>
      <p:sp>
        <p:nvSpPr>
          <p:cNvPr id="28"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12:59:06</a:t>
            </a:fld>
            <a:endParaRPr lang="en-GB" dirty="0">
              <a:solidFill>
                <a:schemeClr val="accent3">
                  <a:lumMod val="50000"/>
                </a:schemeClr>
              </a:solidFill>
            </a:endParaRPr>
          </a:p>
        </p:txBody>
      </p:sp>
      <p:sp>
        <p:nvSpPr>
          <p:cNvPr id="29"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0" name="Picture 2" descr="http://www.pygame.org/skins/main/pygame_logo_bot.gif">
            <a:hlinkClick r:id="" action="ppaction://hlinkshowjump?jump=firstslide"/>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68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ygame.org/skins/main/pygame_logo_bot.gif">
            <a:hlinkClick r:id="" action="ppaction://hlinkshowjump?jump=firstslide"/>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pygame.org/skins/main/pygame_logo_top.gif"/>
          <p:cNvPicPr>
            <a:picLocks noChangeAspect="1" noChangeArrowheads="1" noCrop="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39552" y="1227816"/>
            <a:ext cx="8060095" cy="5184576"/>
            <a:chOff x="539552" y="1268760"/>
            <a:chExt cx="8060095" cy="5184576"/>
          </a:xfrm>
        </p:grpSpPr>
        <p:sp>
          <p:nvSpPr>
            <p:cNvPr id="5" name="Rounded Rectangle 4">
              <a:hlinkClick r:id="rId5" action="ppaction://hlinksldjump"/>
            </p:cNvPr>
            <p:cNvSpPr/>
            <p:nvPr/>
          </p:nvSpPr>
          <p:spPr>
            <a:xfrm>
              <a:off x="539552" y="1268760"/>
              <a:ext cx="1872208"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solidFill>
                    <a:schemeClr val="tx1"/>
                  </a:solidFill>
                </a:rPr>
                <a:t>Instructions</a:t>
              </a:r>
            </a:p>
          </p:txBody>
        </p:sp>
        <p:sp>
          <p:nvSpPr>
            <p:cNvPr id="8" name="Rounded Rectangle 7">
              <a:hlinkClick r:id="rId6"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9" name="Rounded Rectangle 8">
              <a:hlinkClick r:id="rId7"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10" name="Rounded Rectangle 9">
              <a:hlinkClick r:id="rId8"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11" name="Rounded Rectangle 10">
              <a:hlinkClick r:id="rId9"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2" name="Rounded Rectangle 11">
              <a:hlinkClick r:id="rId10"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3" name="Rounded Rectangle 12">
              <a:hlinkClick r:id="rId11"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4" name="Rounded Rectangle 13">
              <a:hlinkClick r:id="rId12"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7" name="Rounded Rectangle 16">
              <a:hlinkClick r:id="rId13"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4" name="Rectangle 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GB" dirty="0">
                  <a:solidFill>
                    <a:schemeClr val="tx1"/>
                  </a:solidFill>
                </a:rPr>
                <a:t>You have been contacted by XY Games with a project to complete for them. Their client wants you to design a new computer game for them to launch for ages 10 – 14 year olds. They have written a </a:t>
              </a:r>
              <a:r>
                <a:rPr lang="en-GB" dirty="0">
                  <a:solidFill>
                    <a:schemeClr val="tx1"/>
                  </a:solidFill>
                  <a:hlinkClick r:id="rId14" action="ppaction://hlinksldjump"/>
                </a:rPr>
                <a:t>brief requirements specification </a:t>
              </a:r>
              <a:r>
                <a:rPr lang="en-GB" dirty="0">
                  <a:solidFill>
                    <a:schemeClr val="tx1"/>
                  </a:solidFill>
                </a:rPr>
                <a:t>which XY Games wants you to follow along with some ideas of your own.</a:t>
              </a:r>
            </a:p>
            <a:p>
              <a:endParaRPr lang="en-GB" dirty="0">
                <a:solidFill>
                  <a:schemeClr val="tx1"/>
                </a:solidFill>
              </a:endParaRPr>
            </a:p>
            <a:p>
              <a:r>
                <a:rPr lang="en-GB" dirty="0">
                  <a:solidFill>
                    <a:schemeClr val="tx1"/>
                  </a:solidFill>
                </a:rPr>
                <a:t>To help you along the way, XY Games have provided you with some tutorials to get you started with some of the main aspects of the game.</a:t>
              </a:r>
            </a:p>
            <a:p>
              <a:endParaRPr lang="en-GB" dirty="0">
                <a:solidFill>
                  <a:schemeClr val="tx1"/>
                </a:solidFill>
              </a:endParaRPr>
            </a:p>
            <a:p>
              <a:r>
                <a:rPr lang="en-GB" dirty="0">
                  <a:solidFill>
                    <a:schemeClr val="tx1"/>
                  </a:solidFill>
                </a:rPr>
                <a:t>As their client is offering a great deal of money for the game, they would like you to provide updates of your progress in the form of a 1 page report &amp; video of the game working each week. This should be stored in your ‘Computer Science’ folder for them to copy &amp; send to the client. You will receive client feedback each week.</a:t>
              </a:r>
            </a:p>
            <a:p>
              <a:endParaRPr lang="en-GB" dirty="0">
                <a:solidFill>
                  <a:schemeClr val="tx1"/>
                </a:solidFill>
              </a:endParaRPr>
            </a:p>
            <a:p>
              <a:r>
                <a:rPr lang="en-GB" dirty="0">
                  <a:solidFill>
                    <a:schemeClr val="tx1"/>
                  </a:solidFill>
                </a:rPr>
                <a:t>To help you with your report, </a:t>
              </a:r>
              <a:r>
                <a:rPr lang="en-GB" dirty="0">
                  <a:solidFill>
                    <a:schemeClr val="tx1"/>
                  </a:solidFill>
                  <a:hlinkClick r:id="rId15" action="ppaction://hlinksldjump"/>
                </a:rPr>
                <a:t>a template </a:t>
              </a:r>
              <a:r>
                <a:rPr lang="en-GB" dirty="0">
                  <a:solidFill>
                    <a:schemeClr val="tx1"/>
                  </a:solidFill>
                </a:rPr>
                <a:t>has been provided.</a:t>
              </a:r>
            </a:p>
            <a:p>
              <a:pPr algn="ctr"/>
              <a:endParaRPr lang="en-GB" dirty="0"/>
            </a:p>
          </p:txBody>
        </p:sp>
      </p:grpSp>
      <p:sp>
        <p:nvSpPr>
          <p:cNvPr id="15" name="TextBox 14"/>
          <p:cNvSpPr txBox="1"/>
          <p:nvPr/>
        </p:nvSpPr>
        <p:spPr>
          <a:xfrm>
            <a:off x="524272" y="356659"/>
            <a:ext cx="4047728" cy="646331"/>
          </a:xfrm>
          <a:prstGeom prst="rect">
            <a:avLst/>
          </a:prstGeom>
          <a:noFill/>
        </p:spPr>
        <p:txBody>
          <a:bodyPr wrap="square" rtlCol="0">
            <a:spAutoFit/>
          </a:bodyPr>
          <a:lstStyle/>
          <a:p>
            <a:r>
              <a:rPr lang="en-GB" sz="3600" b="1" dirty="0"/>
              <a:t>Instructions</a:t>
            </a:r>
          </a:p>
        </p:txBody>
      </p:sp>
      <p:sp>
        <p:nvSpPr>
          <p:cNvPr id="2"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12:59:03</a:t>
            </a:fld>
            <a:endParaRPr lang="en-GB" dirty="0">
              <a:solidFill>
                <a:schemeClr val="accent3">
                  <a:lumMod val="50000"/>
                </a:schemeClr>
              </a:solidFill>
            </a:endParaRPr>
          </a:p>
        </p:txBody>
      </p:sp>
      <p:sp>
        <p:nvSpPr>
          <p:cNvPr id="3"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sp>
        <p:nvSpPr>
          <p:cNvPr id="22" name="TextBox 21"/>
          <p:cNvSpPr txBox="1"/>
          <p:nvPr/>
        </p:nvSpPr>
        <p:spPr>
          <a:xfrm>
            <a:off x="3390417" y="5956932"/>
            <a:ext cx="4646423" cy="369332"/>
          </a:xfrm>
          <a:prstGeom prst="rect">
            <a:avLst/>
          </a:prstGeom>
          <a:noFill/>
        </p:spPr>
        <p:txBody>
          <a:bodyPr wrap="square" rtlCol="0">
            <a:spAutoFit/>
          </a:bodyPr>
          <a:lstStyle/>
          <a:p>
            <a:r>
              <a:rPr lang="en-GB" b="1" dirty="0"/>
              <a:t>Click this button to move through this section: </a:t>
            </a:r>
          </a:p>
        </p:txBody>
      </p:sp>
      <p:sp>
        <p:nvSpPr>
          <p:cNvPr id="20" name="Action Button: Forward or Next 19">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3" name="TextBox 22"/>
          <p:cNvSpPr txBox="1"/>
          <p:nvPr/>
        </p:nvSpPr>
        <p:spPr>
          <a:xfrm>
            <a:off x="522825" y="903651"/>
            <a:ext cx="5477319" cy="338554"/>
          </a:xfrm>
          <a:prstGeom prst="rect">
            <a:avLst/>
          </a:prstGeom>
          <a:noFill/>
        </p:spPr>
        <p:txBody>
          <a:bodyPr wrap="square" rtlCol="0">
            <a:spAutoFit/>
          </a:bodyPr>
          <a:lstStyle/>
          <a:p>
            <a:r>
              <a:rPr lang="en-GB" sz="1600" b="1" dirty="0"/>
              <a:t>Click these buttons </a:t>
            </a:r>
            <a:r>
              <a:rPr lang="en-GB" sz="1600" dirty="0">
                <a:sym typeface="Wingdings"/>
              </a:rPr>
              <a:t> </a:t>
            </a:r>
            <a:r>
              <a:rPr lang="en-GB" sz="1600" b="1" dirty="0"/>
              <a:t>to navigate through the sections : </a:t>
            </a:r>
          </a:p>
        </p:txBody>
      </p:sp>
      <p:sp>
        <p:nvSpPr>
          <p:cNvPr id="24" name="TextBox 23"/>
          <p:cNvSpPr txBox="1"/>
          <p:nvPr/>
        </p:nvSpPr>
        <p:spPr>
          <a:xfrm>
            <a:off x="6464176" y="3900"/>
            <a:ext cx="2583994" cy="584775"/>
          </a:xfrm>
          <a:prstGeom prst="rect">
            <a:avLst/>
          </a:prstGeom>
          <a:noFill/>
        </p:spPr>
        <p:txBody>
          <a:bodyPr wrap="square" rtlCol="0">
            <a:spAutoFit/>
          </a:bodyPr>
          <a:lstStyle/>
          <a:p>
            <a:r>
              <a:rPr lang="en-GB" sz="1600" b="1" dirty="0"/>
              <a:t>Click the logo </a:t>
            </a:r>
            <a:r>
              <a:rPr lang="en-GB" sz="1600" dirty="0">
                <a:sym typeface="Wingdings"/>
              </a:rPr>
              <a:t> </a:t>
            </a:r>
            <a:r>
              <a:rPr lang="en-GB" sz="1600" b="1" dirty="0"/>
              <a:t>to navigate </a:t>
            </a:r>
          </a:p>
          <a:p>
            <a:r>
              <a:rPr lang="en-GB" sz="1600" b="1" dirty="0"/>
              <a:t>to the main menu: </a:t>
            </a:r>
          </a:p>
        </p:txBody>
      </p:sp>
    </p:spTree>
    <p:extLst>
      <p:ext uri="{BB962C8B-B14F-4D97-AF65-F5344CB8AC3E}">
        <p14:creationId xmlns:p14="http://schemas.microsoft.com/office/powerpoint/2010/main" val="7518815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Falling &amp; Jumping</a:t>
            </a:r>
          </a:p>
        </p:txBody>
      </p:sp>
      <p:sp>
        <p:nvSpPr>
          <p:cNvPr id="17" name="TextBox 16"/>
          <p:cNvSpPr txBox="1"/>
          <p:nvPr/>
        </p:nvSpPr>
        <p:spPr>
          <a:xfrm>
            <a:off x="539552" y="1916832"/>
            <a:ext cx="7920880" cy="1015663"/>
          </a:xfrm>
          <a:prstGeom prst="rect">
            <a:avLst/>
          </a:prstGeom>
          <a:noFill/>
        </p:spPr>
        <p:txBody>
          <a:bodyPr wrap="square" rtlCol="0">
            <a:spAutoFit/>
          </a:bodyPr>
          <a:lstStyle/>
          <a:p>
            <a:r>
              <a:rPr lang="en-GB" sz="2000" dirty="0"/>
              <a:t>You now have a rectangle that appears near the top left of the screen and then falls to the floor. In other words, you have created gravity in your game world! </a:t>
            </a:r>
          </a:p>
        </p:txBody>
      </p:sp>
      <p:sp>
        <p:nvSpPr>
          <p:cNvPr id="18" name="Action Button: Forward or Next 17">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9" name="Action Button: Back or Previous 18">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18434" name="Picture 2"/>
          <p:cNvPicPr>
            <a:picLocks noChangeAspect="1" noChangeArrowheads="1"/>
          </p:cNvPicPr>
          <p:nvPr/>
        </p:nvPicPr>
        <p:blipFill rotWithShape="1">
          <a:blip r:embed="rId12" cstate="screen">
            <a:extLst>
              <a:ext uri="{28A0092B-C50C-407E-A947-70E740481C1C}">
                <a14:useLocalDpi xmlns:a14="http://schemas.microsoft.com/office/drawing/2010/main"/>
              </a:ext>
            </a:extLst>
          </a:blip>
          <a:srcRect/>
          <a:stretch/>
        </p:blipFill>
        <p:spPr bwMode="auto">
          <a:xfrm>
            <a:off x="3645698" y="3151991"/>
            <a:ext cx="1708588"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rotWithShape="1">
          <a:blip r:embed="rId13" cstate="screen">
            <a:extLst>
              <a:ext uri="{28A0092B-C50C-407E-A947-70E740481C1C}">
                <a14:useLocalDpi xmlns:a14="http://schemas.microsoft.com/office/drawing/2010/main"/>
              </a:ext>
            </a:extLst>
          </a:blip>
          <a:srcRect/>
          <a:stretch/>
        </p:blipFill>
        <p:spPr bwMode="auto">
          <a:xfrm>
            <a:off x="1445438" y="3151992"/>
            <a:ext cx="171667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rotWithShape="1">
          <a:blip r:embed="rId14" cstate="screen">
            <a:extLst>
              <a:ext uri="{28A0092B-C50C-407E-A947-70E740481C1C}">
                <a14:useLocalDpi xmlns:a14="http://schemas.microsoft.com/office/drawing/2010/main"/>
              </a:ext>
            </a:extLst>
          </a:blip>
          <a:srcRect/>
          <a:stretch/>
        </p:blipFill>
        <p:spPr bwMode="auto">
          <a:xfrm>
            <a:off x="5796136" y="3151990"/>
            <a:ext cx="1715274"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40" name="Picture 8" descr="Related image"/>
          <p:cNvPicPr>
            <a:picLocks noChangeAspect="1" noChangeArrowheads="1"/>
          </p:cNvPicPr>
          <p:nvPr/>
        </p:nvPicPr>
        <p:blipFill>
          <a:blip r:embed="rId15">
            <a:extLst>
              <a:ext uri="{28A0092B-C50C-407E-A947-70E740481C1C}">
                <a14:useLocalDpi xmlns:a14="http://schemas.microsoft.com/office/drawing/2010/main"/>
              </a:ext>
            </a:extLst>
          </a:blip>
          <a:srcRect/>
          <a:stretch>
            <a:fillRect/>
          </a:stretch>
        </p:blipFill>
        <p:spPr bwMode="auto">
          <a:xfrm flipH="1">
            <a:off x="580501" y="4798984"/>
            <a:ext cx="2191299" cy="1643474"/>
          </a:xfrm>
          <a:prstGeom prst="rect">
            <a:avLst/>
          </a:prstGeom>
          <a:noFill/>
          <a:extLst>
            <a:ext uri="{909E8E84-426E-40DD-AFC4-6F175D3DCCD1}">
              <a14:hiddenFill xmlns:a14="http://schemas.microsoft.com/office/drawing/2010/main">
                <a:solidFill>
                  <a:srgbClr val="FFFFFF"/>
                </a:solidFill>
              </a14:hiddenFill>
            </a:ext>
          </a:extLst>
        </p:spPr>
      </p:pic>
      <p:sp>
        <p:nvSpPr>
          <p:cNvPr id="32"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12:59:06</a:t>
            </a:fld>
            <a:endParaRPr lang="en-GB" dirty="0">
              <a:solidFill>
                <a:schemeClr val="accent3">
                  <a:lumMod val="50000"/>
                </a:schemeClr>
              </a:solidFill>
            </a:endParaRPr>
          </a:p>
        </p:txBody>
      </p:sp>
      <p:sp>
        <p:nvSpPr>
          <p:cNvPr id="33"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4" name="Picture 2" descr="http://www.pygame.org/skins/main/pygame_logo_bot.gif">
            <a:hlinkClick r:id="" action="ppaction://hlinkshowjump?jump=firstslide"/>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1050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Falling &amp; Jumping</a:t>
            </a:r>
          </a:p>
        </p:txBody>
      </p:sp>
      <p:sp>
        <p:nvSpPr>
          <p:cNvPr id="17" name="TextBox 16"/>
          <p:cNvSpPr txBox="1"/>
          <p:nvPr/>
        </p:nvSpPr>
        <p:spPr>
          <a:xfrm>
            <a:off x="539552" y="1916832"/>
            <a:ext cx="7920880" cy="707886"/>
          </a:xfrm>
          <a:prstGeom prst="rect">
            <a:avLst/>
          </a:prstGeom>
          <a:noFill/>
        </p:spPr>
        <p:txBody>
          <a:bodyPr wrap="square" rtlCol="0">
            <a:spAutoFit/>
          </a:bodyPr>
          <a:lstStyle/>
          <a:p>
            <a:r>
              <a:rPr lang="en-GB" sz="2000" dirty="0"/>
              <a:t>The final part is to prevent the player from disappearing from the edges of the screen.</a:t>
            </a:r>
          </a:p>
        </p:txBody>
      </p:sp>
      <p:sp>
        <p:nvSpPr>
          <p:cNvPr id="19" name="Action Button: Back or Previous 18">
            <a:hlinkClick r:id="" action="ppaction://hlinkshowjump?jump=previousslide" highlightClick="1"/>
          </p:cNvPr>
          <p:cNvSpPr/>
          <p:nvPr/>
        </p:nvSpPr>
        <p:spPr>
          <a:xfrm>
            <a:off x="7761750"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19458"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716791" y="2614483"/>
            <a:ext cx="3501594" cy="3763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ounded Rectangle 23"/>
          <p:cNvSpPr/>
          <p:nvPr/>
        </p:nvSpPr>
        <p:spPr>
          <a:xfrm>
            <a:off x="1061775" y="4988591"/>
            <a:ext cx="2609473" cy="415922"/>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p:cNvSpPr/>
          <p:nvPr/>
        </p:nvSpPr>
        <p:spPr>
          <a:xfrm>
            <a:off x="1093375" y="5893398"/>
            <a:ext cx="2609473" cy="415922"/>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4874512" y="2884030"/>
            <a:ext cx="2965583" cy="2554545"/>
          </a:xfrm>
          <a:prstGeom prst="rect">
            <a:avLst/>
          </a:prstGeom>
          <a:noFill/>
        </p:spPr>
        <p:txBody>
          <a:bodyPr wrap="square" rtlCol="0">
            <a:spAutoFit/>
          </a:bodyPr>
          <a:lstStyle/>
          <a:p>
            <a:r>
              <a:rPr lang="en-GB" sz="2000" i="1" dirty="0"/>
              <a:t>The code seen here will allow your player to jump out one side of the screen and appear on the other.</a:t>
            </a:r>
          </a:p>
          <a:p>
            <a:endParaRPr lang="en-GB" sz="2000" i="1" dirty="0"/>
          </a:p>
          <a:p>
            <a:r>
              <a:rPr lang="en-GB" sz="2000" i="1" dirty="0"/>
              <a:t>You may want to adjust this to make the edge of the screen a barrier.</a:t>
            </a:r>
          </a:p>
        </p:txBody>
      </p:sp>
      <p:sp>
        <p:nvSpPr>
          <p:cNvPr id="29"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12:59:06</a:t>
            </a:fld>
            <a:endParaRPr lang="en-GB" dirty="0">
              <a:solidFill>
                <a:schemeClr val="accent3">
                  <a:lumMod val="50000"/>
                </a:schemeClr>
              </a:solidFill>
            </a:endParaRPr>
          </a:p>
        </p:txBody>
      </p:sp>
      <p:sp>
        <p:nvSpPr>
          <p:cNvPr id="30"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1" name="Picture 2" descr="http://www.pygame.org/skins/main/pygame_logo_bot.gif">
            <a:hlinkClick r:id="" action="ppaction://hlinkshowjump?jump=firstslide"/>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2398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Creating Scenery</a:t>
            </a:r>
          </a:p>
        </p:txBody>
      </p:sp>
      <p:sp>
        <p:nvSpPr>
          <p:cNvPr id="16" name="TextBox 15"/>
          <p:cNvSpPr txBox="1"/>
          <p:nvPr/>
        </p:nvSpPr>
        <p:spPr>
          <a:xfrm>
            <a:off x="539552" y="1916832"/>
            <a:ext cx="7920880" cy="707886"/>
          </a:xfrm>
          <a:prstGeom prst="rect">
            <a:avLst/>
          </a:prstGeom>
          <a:noFill/>
        </p:spPr>
        <p:txBody>
          <a:bodyPr wrap="square" rtlCol="0">
            <a:spAutoFit/>
          </a:bodyPr>
          <a:lstStyle/>
          <a:p>
            <a:r>
              <a:rPr lang="en-GB" sz="2000" dirty="0"/>
              <a:t>Objects to be avoided can be anything you want in a game, but are usually walls, or platforms in this style of game. </a:t>
            </a:r>
          </a:p>
        </p:txBody>
      </p:sp>
      <p:sp>
        <p:nvSpPr>
          <p:cNvPr id="17" name="Rectangle 16"/>
          <p:cNvSpPr/>
          <p:nvPr/>
        </p:nvSpPr>
        <p:spPr>
          <a:xfrm>
            <a:off x="5292793" y="3189746"/>
            <a:ext cx="3006080" cy="2585323"/>
          </a:xfrm>
          <a:prstGeom prst="rect">
            <a:avLst/>
          </a:prstGeom>
        </p:spPr>
        <p:txBody>
          <a:bodyPr wrap="square">
            <a:spAutoFit/>
          </a:bodyPr>
          <a:lstStyle/>
          <a:p>
            <a:r>
              <a:rPr lang="en-GB" dirty="0"/>
              <a:t>Here, we are going to create a list of walls in our game with each one being a square on the screen in a set pattern.</a:t>
            </a:r>
          </a:p>
          <a:p>
            <a:endParaRPr lang="en-GB" dirty="0"/>
          </a:p>
          <a:p>
            <a:r>
              <a:rPr lang="en-GB" dirty="0"/>
              <a:t>To do this, we need to create a new class to describe what a wall is (a rectangle) and what it does (nothing!).</a:t>
            </a:r>
          </a:p>
        </p:txBody>
      </p:sp>
      <p:pic>
        <p:nvPicPr>
          <p:cNvPr id="20482"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652137" y="3311971"/>
            <a:ext cx="4530759" cy="1135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Action Button: Forward or Next 19">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8" name="Footer Placeholder 17"/>
          <p:cNvSpPr>
            <a:spLocks noGrp="1"/>
          </p:cNvSpPr>
          <p:nvPr>
            <p:ph type="ftr" sz="quarter" idx="11"/>
          </p:nvPr>
        </p:nvSpPr>
        <p:spPr/>
        <p:txBody>
          <a:bodyPr/>
          <a:lstStyle/>
          <a:p>
            <a:r>
              <a:rPr lang="en-GB"/>
              <a:t>(c) Holly Billinghurst 2017 - Creative Commons</a:t>
            </a:r>
          </a:p>
        </p:txBody>
      </p:sp>
      <p:sp>
        <p:nvSpPr>
          <p:cNvPr id="19" name="Date Placeholder 18"/>
          <p:cNvSpPr>
            <a:spLocks noGrp="1"/>
          </p:cNvSpPr>
          <p:nvPr>
            <p:ph type="dt" sz="half" idx="10"/>
          </p:nvPr>
        </p:nvSpPr>
        <p:spPr/>
        <p:txBody>
          <a:bodyPr/>
          <a:lstStyle/>
          <a:p>
            <a:fld id="{D4389C1A-35EC-48E4-ADF8-436A869FE92D}" type="datetime9">
              <a:rPr lang="en-GB" smtClean="0"/>
              <a:t>10/07/2019 12:59:03</a:t>
            </a:fld>
            <a:endParaRPr lang="en-GB"/>
          </a:p>
        </p:txBody>
      </p:sp>
      <p:pic>
        <p:nvPicPr>
          <p:cNvPr id="24" name="Picture 2" descr="http://www.pygame.org/skins/main/pygame_logo_bot.gif">
            <a:hlinkClick r:id="" action="ppaction://hlinkshowjump?jump=firstslide"/>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1091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Creating Scenery</a:t>
            </a:r>
          </a:p>
        </p:txBody>
      </p:sp>
      <p:sp>
        <p:nvSpPr>
          <p:cNvPr id="16" name="TextBox 15"/>
          <p:cNvSpPr txBox="1"/>
          <p:nvPr/>
        </p:nvSpPr>
        <p:spPr>
          <a:xfrm>
            <a:off x="539552" y="1916832"/>
            <a:ext cx="7920880" cy="707886"/>
          </a:xfrm>
          <a:prstGeom prst="rect">
            <a:avLst/>
          </a:prstGeom>
          <a:noFill/>
        </p:spPr>
        <p:txBody>
          <a:bodyPr wrap="square" rtlCol="0">
            <a:spAutoFit/>
          </a:bodyPr>
          <a:lstStyle/>
          <a:p>
            <a:r>
              <a:rPr lang="en-GB" sz="2000" dirty="0"/>
              <a:t>Objects to be avoided can be anything you want in a game, but are usually walls, or platforms in this style of game. </a:t>
            </a:r>
          </a:p>
        </p:txBody>
      </p:sp>
      <p:sp>
        <p:nvSpPr>
          <p:cNvPr id="17" name="Rectangle 16"/>
          <p:cNvSpPr/>
          <p:nvPr/>
        </p:nvSpPr>
        <p:spPr>
          <a:xfrm>
            <a:off x="5292793" y="3189746"/>
            <a:ext cx="3006080" cy="2585323"/>
          </a:xfrm>
          <a:prstGeom prst="rect">
            <a:avLst/>
          </a:prstGeom>
        </p:spPr>
        <p:txBody>
          <a:bodyPr wrap="square">
            <a:spAutoFit/>
          </a:bodyPr>
          <a:lstStyle/>
          <a:p>
            <a:r>
              <a:rPr lang="en-GB" dirty="0"/>
              <a:t>Here, we are going to create a list of walls in our game with each one being a square on the screen in a set pattern.</a:t>
            </a:r>
          </a:p>
          <a:p>
            <a:endParaRPr lang="en-GB" dirty="0"/>
          </a:p>
          <a:p>
            <a:r>
              <a:rPr lang="en-GB" dirty="0"/>
              <a:t>To do this, we need to create a new class to describe what a wall is (a rectangle) and what it does (nothing!).</a:t>
            </a:r>
          </a:p>
        </p:txBody>
      </p:sp>
      <p:pic>
        <p:nvPicPr>
          <p:cNvPr id="20482"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652137" y="3311971"/>
            <a:ext cx="4530759" cy="1135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Action Button: Forward or Next 18">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0" name="Action Button: Back or Previous 19">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3"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12:59:06</a:t>
            </a:fld>
            <a:endParaRPr lang="en-GB" dirty="0">
              <a:solidFill>
                <a:schemeClr val="accent3">
                  <a:lumMod val="50000"/>
                </a:schemeClr>
              </a:solidFill>
            </a:endParaRPr>
          </a:p>
        </p:txBody>
      </p:sp>
      <p:sp>
        <p:nvSpPr>
          <p:cNvPr id="24"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5" name="Picture 2" descr="http://www.pygame.org/skins/main/pygame_logo_bot.gif">
            <a:hlinkClick r:id="" action="ppaction://hlinkshowjump?jump=firstslide"/>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0812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Creating Scenery</a:t>
            </a:r>
          </a:p>
        </p:txBody>
      </p:sp>
      <p:sp>
        <p:nvSpPr>
          <p:cNvPr id="16" name="TextBox 15"/>
          <p:cNvSpPr txBox="1"/>
          <p:nvPr/>
        </p:nvSpPr>
        <p:spPr>
          <a:xfrm>
            <a:off x="539552" y="1916832"/>
            <a:ext cx="7920880" cy="707886"/>
          </a:xfrm>
          <a:prstGeom prst="rect">
            <a:avLst/>
          </a:prstGeom>
          <a:noFill/>
        </p:spPr>
        <p:txBody>
          <a:bodyPr wrap="square" rtlCol="0">
            <a:spAutoFit/>
          </a:bodyPr>
          <a:lstStyle/>
          <a:p>
            <a:r>
              <a:rPr lang="en-GB" sz="2000" dirty="0"/>
              <a:t>Objects to be avoided can be anything you want in a game, but are usually walls, or platforms in this style of game. </a:t>
            </a:r>
          </a:p>
        </p:txBody>
      </p:sp>
      <p:sp>
        <p:nvSpPr>
          <p:cNvPr id="17" name="Rectangle 16"/>
          <p:cNvSpPr/>
          <p:nvPr/>
        </p:nvSpPr>
        <p:spPr>
          <a:xfrm>
            <a:off x="5292793" y="3189746"/>
            <a:ext cx="3006080" cy="2585323"/>
          </a:xfrm>
          <a:prstGeom prst="rect">
            <a:avLst/>
          </a:prstGeom>
        </p:spPr>
        <p:txBody>
          <a:bodyPr wrap="square">
            <a:spAutoFit/>
          </a:bodyPr>
          <a:lstStyle/>
          <a:p>
            <a:r>
              <a:rPr lang="en-GB" dirty="0"/>
              <a:t>Here, we are going to create a list of walls in our game with each one being a square on the screen in a set pattern.</a:t>
            </a:r>
          </a:p>
          <a:p>
            <a:endParaRPr lang="en-GB" dirty="0"/>
          </a:p>
          <a:p>
            <a:r>
              <a:rPr lang="en-GB" dirty="0"/>
              <a:t>To do this, we need to create a new class to describe what a wall is (a rectangle) and what it does (nothing!).</a:t>
            </a:r>
          </a:p>
        </p:txBody>
      </p:sp>
      <p:pic>
        <p:nvPicPr>
          <p:cNvPr id="20482"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652137" y="3311971"/>
            <a:ext cx="4530759" cy="1135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Action Button: Forward or Next 18">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0" name="Action Button: Back or Previous 19">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3"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12:59:06</a:t>
            </a:fld>
            <a:endParaRPr lang="en-GB" dirty="0">
              <a:solidFill>
                <a:schemeClr val="accent3">
                  <a:lumMod val="50000"/>
                </a:schemeClr>
              </a:solidFill>
            </a:endParaRPr>
          </a:p>
        </p:txBody>
      </p:sp>
      <p:sp>
        <p:nvSpPr>
          <p:cNvPr id="24"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5" name="Picture 2" descr="http://www.pygame.org/skins/main/pygame_logo_bot.gif">
            <a:hlinkClick r:id="" action="ppaction://hlinkshowjump?jump=firstslide"/>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9169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Creating Scenery</a:t>
            </a:r>
          </a:p>
        </p:txBody>
      </p:sp>
      <p:pic>
        <p:nvPicPr>
          <p:cNvPr id="21506"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708525" y="1854725"/>
            <a:ext cx="5053492" cy="451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2962311" y="3207602"/>
            <a:ext cx="5089865" cy="2862322"/>
          </a:xfrm>
          <a:prstGeom prst="rect">
            <a:avLst/>
          </a:prstGeom>
          <a:noFill/>
        </p:spPr>
        <p:txBody>
          <a:bodyPr wrap="square" rtlCol="0">
            <a:spAutoFit/>
          </a:bodyPr>
          <a:lstStyle/>
          <a:p>
            <a:r>
              <a:rPr lang="en-GB" dirty="0"/>
              <a:t>Because we need more than one wall, we can save these in a list (</a:t>
            </a:r>
            <a:r>
              <a:rPr lang="en-GB" i="1" dirty="0"/>
              <a:t>also known as an array</a:t>
            </a:r>
            <a:r>
              <a:rPr lang="en-GB" dirty="0"/>
              <a:t>).  </a:t>
            </a:r>
          </a:p>
          <a:p>
            <a:endParaRPr lang="en-GB" dirty="0"/>
          </a:p>
          <a:p>
            <a:r>
              <a:rPr lang="en-GB" dirty="0"/>
              <a:t>Here, we are using  two lists:</a:t>
            </a:r>
          </a:p>
          <a:p>
            <a:endParaRPr lang="en-GB" dirty="0"/>
          </a:p>
          <a:p>
            <a:pPr marL="285750" indent="-285750">
              <a:buFont typeface="Arial" panose="020B0604020202020204" pitchFamily="34" charset="0"/>
              <a:buChar char="•"/>
            </a:pPr>
            <a:r>
              <a:rPr lang="en-GB" b="1" dirty="0"/>
              <a:t>level [ ]   </a:t>
            </a:r>
            <a:r>
              <a:rPr lang="en-GB" dirty="0"/>
              <a:t>is a list of strings for each row in a level (</a:t>
            </a:r>
            <a:r>
              <a:rPr lang="en-GB" i="1" dirty="0"/>
              <a:t>the comma separates  each row</a:t>
            </a:r>
            <a:r>
              <a:rPr lang="en-GB" dirty="0"/>
              <a:t>)</a:t>
            </a:r>
          </a:p>
          <a:p>
            <a:r>
              <a:rPr lang="en-GB" dirty="0"/>
              <a:t>     Later, we will create more levels</a:t>
            </a:r>
          </a:p>
          <a:p>
            <a:endParaRPr lang="en-GB" dirty="0"/>
          </a:p>
          <a:p>
            <a:pPr marL="285750" indent="-285750">
              <a:buFont typeface="Arial" panose="020B0604020202020204" pitchFamily="34" charset="0"/>
              <a:buChar char="•"/>
            </a:pPr>
            <a:r>
              <a:rPr lang="en-GB" b="1" dirty="0"/>
              <a:t>walls [ ]  </a:t>
            </a:r>
            <a:r>
              <a:rPr lang="en-GB" dirty="0"/>
              <a:t>is a list of levels, so a list of lists!</a:t>
            </a:r>
          </a:p>
        </p:txBody>
      </p:sp>
      <p:sp>
        <p:nvSpPr>
          <p:cNvPr id="20" name="Rounded Rectangle 19"/>
          <p:cNvSpPr/>
          <p:nvPr/>
        </p:nvSpPr>
        <p:spPr>
          <a:xfrm>
            <a:off x="694878" y="2163505"/>
            <a:ext cx="929206" cy="207961"/>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le 20"/>
          <p:cNvSpPr/>
          <p:nvPr/>
        </p:nvSpPr>
        <p:spPr>
          <a:xfrm>
            <a:off x="653934" y="3117269"/>
            <a:ext cx="2076922" cy="3234444"/>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ction Button: Forward or Next 21">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3" name="Action Button: Back or Previous 22">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6"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12:59:06</a:t>
            </a:fld>
            <a:endParaRPr lang="en-GB" dirty="0">
              <a:solidFill>
                <a:schemeClr val="accent3">
                  <a:lumMod val="50000"/>
                </a:schemeClr>
              </a:solidFill>
            </a:endParaRPr>
          </a:p>
        </p:txBody>
      </p:sp>
      <p:sp>
        <p:nvSpPr>
          <p:cNvPr id="27"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8" name="Picture 2" descr="http://www.pygame.org/skins/main/pygame_logo_bot.gif">
            <a:hlinkClick r:id="" action="ppaction://hlinkshowjump?jump=firstslide"/>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2722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Creating Scenery</a:t>
            </a:r>
          </a:p>
        </p:txBody>
      </p:sp>
      <p:sp>
        <p:nvSpPr>
          <p:cNvPr id="16" name="TextBox 15"/>
          <p:cNvSpPr txBox="1"/>
          <p:nvPr/>
        </p:nvSpPr>
        <p:spPr>
          <a:xfrm>
            <a:off x="4817530" y="2082181"/>
            <a:ext cx="3453011" cy="2308324"/>
          </a:xfrm>
          <a:prstGeom prst="rect">
            <a:avLst/>
          </a:prstGeom>
          <a:noFill/>
        </p:spPr>
        <p:txBody>
          <a:bodyPr wrap="square" rtlCol="0">
            <a:spAutoFit/>
          </a:bodyPr>
          <a:lstStyle/>
          <a:p>
            <a:r>
              <a:rPr lang="en-GB" dirty="0"/>
              <a:t>After creating the level, we need to read the letters into the program &amp; create the Wall objects.</a:t>
            </a:r>
          </a:p>
          <a:p>
            <a:endParaRPr lang="en-GB" dirty="0"/>
          </a:p>
          <a:p>
            <a:r>
              <a:rPr lang="en-GB" dirty="0"/>
              <a:t>Here, we are using a loop inside a loop, called a </a:t>
            </a:r>
            <a:r>
              <a:rPr lang="en-GB" b="1" dirty="0"/>
              <a:t>nested loop.</a:t>
            </a:r>
            <a:endParaRPr lang="en-GB" dirty="0"/>
          </a:p>
          <a:p>
            <a:endParaRPr lang="en-GB" dirty="0"/>
          </a:p>
          <a:p>
            <a:endParaRPr lang="en-GB" dirty="0"/>
          </a:p>
        </p:txBody>
      </p:sp>
      <p:pic>
        <p:nvPicPr>
          <p:cNvPr id="22530"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698896" y="2082181"/>
            <a:ext cx="3810091" cy="306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ounded Rectangle 20"/>
          <p:cNvSpPr/>
          <p:nvPr/>
        </p:nvSpPr>
        <p:spPr>
          <a:xfrm>
            <a:off x="659749" y="2452168"/>
            <a:ext cx="3888384" cy="1974127"/>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7" name="Diagram 16"/>
          <p:cNvGraphicFramePr/>
          <p:nvPr>
            <p:extLst>
              <p:ext uri="{D42A27DB-BD31-4B8C-83A1-F6EECF244321}">
                <p14:modId xmlns:p14="http://schemas.microsoft.com/office/powerpoint/2010/main" val="4016886310"/>
              </p:ext>
            </p:extLst>
          </p:nvPr>
        </p:nvGraphicFramePr>
        <p:xfrm>
          <a:off x="5060777" y="3753132"/>
          <a:ext cx="3293530" cy="260466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2" name="Action Button: Forward or Next 21">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3" name="Action Button: Back or Previous 22">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6"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12:59:06</a:t>
            </a:fld>
            <a:endParaRPr lang="en-GB" dirty="0">
              <a:solidFill>
                <a:schemeClr val="accent3">
                  <a:lumMod val="50000"/>
                </a:schemeClr>
              </a:solidFill>
            </a:endParaRPr>
          </a:p>
        </p:txBody>
      </p:sp>
      <p:sp>
        <p:nvSpPr>
          <p:cNvPr id="27"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8" name="Picture 2" descr="http://www.pygame.org/skins/main/pygame_logo_bot.gif">
            <a:hlinkClick r:id="" action="ppaction://hlinkshowjump?jump=firstslide"/>
          </p:cNvPr>
          <p:cNvPicPr>
            <a:picLocks noChangeAspect="1" noChangeArrowheads="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2428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Creating Scenery</a:t>
            </a:r>
          </a:p>
        </p:txBody>
      </p:sp>
      <p:pic>
        <p:nvPicPr>
          <p:cNvPr id="23554"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712741" y="2960270"/>
            <a:ext cx="5524286" cy="1954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627793" y="1838078"/>
            <a:ext cx="7861113" cy="1477328"/>
          </a:xfrm>
          <a:prstGeom prst="rect">
            <a:avLst/>
          </a:prstGeom>
          <a:noFill/>
        </p:spPr>
        <p:txBody>
          <a:bodyPr wrap="square" rtlCol="0">
            <a:spAutoFit/>
          </a:bodyPr>
          <a:lstStyle/>
          <a:p>
            <a:r>
              <a:rPr lang="en-GB" dirty="0"/>
              <a:t>The final part needed for showing scenery on the screen is at the end of the program where we draw our objects onto the screen.</a:t>
            </a:r>
          </a:p>
          <a:p>
            <a:endParaRPr lang="en-GB" dirty="0"/>
          </a:p>
          <a:p>
            <a:r>
              <a:rPr lang="en-GB" i="1" dirty="0"/>
              <a:t>Note that we have used another loop here because there is more than one wall.</a:t>
            </a:r>
          </a:p>
          <a:p>
            <a:endParaRPr lang="en-GB" dirty="0"/>
          </a:p>
        </p:txBody>
      </p:sp>
      <p:sp>
        <p:nvSpPr>
          <p:cNvPr id="21" name="Rounded Rectangle 20"/>
          <p:cNvSpPr/>
          <p:nvPr/>
        </p:nvSpPr>
        <p:spPr>
          <a:xfrm>
            <a:off x="1098247" y="3512266"/>
            <a:ext cx="5138779" cy="600810"/>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555" name="Picture 3"/>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660441" y="4050520"/>
            <a:ext cx="1784920" cy="1631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1098247" y="5051152"/>
            <a:ext cx="5041720" cy="1138773"/>
          </a:xfrm>
          <a:prstGeom prst="rect">
            <a:avLst/>
          </a:prstGeom>
          <a:noFill/>
        </p:spPr>
        <p:txBody>
          <a:bodyPr wrap="square" rtlCol="0">
            <a:spAutoFit/>
          </a:bodyPr>
          <a:lstStyle/>
          <a:p>
            <a:r>
              <a:rPr lang="en-GB" dirty="0"/>
              <a:t>We now have scenery, but something is missing…</a:t>
            </a:r>
          </a:p>
          <a:p>
            <a:endParaRPr lang="en-GB" i="1" dirty="0"/>
          </a:p>
          <a:p>
            <a:r>
              <a:rPr lang="en-GB" sz="1600" i="1" dirty="0"/>
              <a:t>Don’t forget to save this as a new version in case you make a mistake!  </a:t>
            </a:r>
            <a:r>
              <a:rPr lang="en-GB" sz="1600" i="1" dirty="0" err="1"/>
              <a:t>Eg</a:t>
            </a:r>
            <a:r>
              <a:rPr lang="en-GB" sz="1600" i="1" dirty="0"/>
              <a:t>. MyGame_v3.py</a:t>
            </a:r>
          </a:p>
        </p:txBody>
      </p:sp>
      <p:sp>
        <p:nvSpPr>
          <p:cNvPr id="23" name="Action Button: Forward or Next 22">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4" name="Action Button: Back or Previous 23">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7"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12:59:06</a:t>
            </a:fld>
            <a:endParaRPr lang="en-GB" dirty="0">
              <a:solidFill>
                <a:schemeClr val="accent3">
                  <a:lumMod val="50000"/>
                </a:schemeClr>
              </a:solidFill>
            </a:endParaRPr>
          </a:p>
        </p:txBody>
      </p:sp>
      <p:sp>
        <p:nvSpPr>
          <p:cNvPr id="28"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9" name="Picture 2" descr="http://www.pygame.org/skins/main/pygame_logo_bot.gif">
            <a:hlinkClick r:id="" action="ppaction://hlinkshowjump?jump=firstslide"/>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64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Creating Scenery</a:t>
            </a:r>
          </a:p>
        </p:txBody>
      </p:sp>
      <p:sp>
        <p:nvSpPr>
          <p:cNvPr id="16" name="TextBox 15"/>
          <p:cNvSpPr txBox="1"/>
          <p:nvPr/>
        </p:nvSpPr>
        <p:spPr>
          <a:xfrm>
            <a:off x="5634543" y="1943340"/>
            <a:ext cx="2744280" cy="4247317"/>
          </a:xfrm>
          <a:prstGeom prst="rect">
            <a:avLst/>
          </a:prstGeom>
          <a:noFill/>
        </p:spPr>
        <p:txBody>
          <a:bodyPr wrap="square" rtlCol="0">
            <a:spAutoFit/>
          </a:bodyPr>
          <a:lstStyle/>
          <a:p>
            <a:r>
              <a:rPr lang="en-GB" b="1" dirty="0"/>
              <a:t>Collision detection</a:t>
            </a:r>
            <a:r>
              <a:rPr lang="en-GB" dirty="0"/>
              <a:t> is the name given for adding programming that listens for when an object is touching another object.</a:t>
            </a:r>
          </a:p>
          <a:p>
            <a:endParaRPr lang="en-GB" b="1" i="1" dirty="0"/>
          </a:p>
          <a:p>
            <a:r>
              <a:rPr lang="en-GB" dirty="0"/>
              <a:t>In the </a:t>
            </a:r>
            <a:r>
              <a:rPr lang="en-GB" dirty="0" err="1"/>
              <a:t>move_single_axis</a:t>
            </a:r>
            <a:r>
              <a:rPr lang="en-GB" dirty="0"/>
              <a:t>() procedure we have already created for the player, we need to add IF statements for each wall – Again, we have used a loop because we have more than one wall.</a:t>
            </a:r>
          </a:p>
          <a:p>
            <a:endParaRPr lang="en-GB" dirty="0"/>
          </a:p>
        </p:txBody>
      </p:sp>
      <p:pic>
        <p:nvPicPr>
          <p:cNvPr id="24578"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601421" y="2100968"/>
            <a:ext cx="5033122" cy="3153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ounded Rectangle 20"/>
          <p:cNvSpPr/>
          <p:nvPr/>
        </p:nvSpPr>
        <p:spPr>
          <a:xfrm>
            <a:off x="1025464" y="3076872"/>
            <a:ext cx="4518185" cy="2177525"/>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ction Button: Forward or Next 22">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4" name="Action Button: Back or Previous 23">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6"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12:59:06</a:t>
            </a:fld>
            <a:endParaRPr lang="en-GB" dirty="0">
              <a:solidFill>
                <a:schemeClr val="accent3">
                  <a:lumMod val="50000"/>
                </a:schemeClr>
              </a:solidFill>
            </a:endParaRPr>
          </a:p>
        </p:txBody>
      </p:sp>
      <p:sp>
        <p:nvSpPr>
          <p:cNvPr id="27"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8" name="Picture 2" descr="http://www.pygame.org/skins/main/pygame_logo_bot.gif">
            <a:hlinkClick r:id="" action="ppaction://hlinkshowjump?jump=firstslide"/>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2613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Creating Scenery</a:t>
            </a:r>
          </a:p>
        </p:txBody>
      </p:sp>
      <p:sp>
        <p:nvSpPr>
          <p:cNvPr id="16" name="TextBox 15"/>
          <p:cNvSpPr txBox="1"/>
          <p:nvPr/>
        </p:nvSpPr>
        <p:spPr>
          <a:xfrm>
            <a:off x="3643952" y="2120764"/>
            <a:ext cx="4734871" cy="1477328"/>
          </a:xfrm>
          <a:prstGeom prst="rect">
            <a:avLst/>
          </a:prstGeom>
          <a:noFill/>
        </p:spPr>
        <p:txBody>
          <a:bodyPr wrap="square" rtlCol="0">
            <a:spAutoFit/>
          </a:bodyPr>
          <a:lstStyle/>
          <a:p>
            <a:r>
              <a:rPr lang="en-GB" dirty="0"/>
              <a:t>In our program with walls, this allows the player to jump using the physics we created in tutorial 3, and land on the walls that we created without falling any further.</a:t>
            </a:r>
          </a:p>
          <a:p>
            <a:endParaRPr lang="en-GB" dirty="0"/>
          </a:p>
        </p:txBody>
      </p:sp>
      <p:pic>
        <p:nvPicPr>
          <p:cNvPr id="25602" name="Picture 2"/>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871951" y="2142698"/>
            <a:ext cx="2670981" cy="2429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3660004" y="3802441"/>
            <a:ext cx="4734871" cy="2862322"/>
          </a:xfrm>
          <a:prstGeom prst="rect">
            <a:avLst/>
          </a:prstGeom>
          <a:noFill/>
        </p:spPr>
        <p:txBody>
          <a:bodyPr wrap="square" rtlCol="0">
            <a:spAutoFit/>
          </a:bodyPr>
          <a:lstStyle/>
          <a:p>
            <a:r>
              <a:rPr lang="en-GB" b="1" dirty="0"/>
              <a:t>How else could we use this?</a:t>
            </a:r>
          </a:p>
          <a:p>
            <a:endParaRPr lang="en-GB" b="1" dirty="0"/>
          </a:p>
          <a:p>
            <a:r>
              <a:rPr lang="en-GB" dirty="0"/>
              <a:t>Enemies could be placed on the screen</a:t>
            </a:r>
          </a:p>
          <a:p>
            <a:endParaRPr lang="en-GB" dirty="0"/>
          </a:p>
          <a:p>
            <a:r>
              <a:rPr lang="en-GB" dirty="0"/>
              <a:t>Health ‘pickups’ could be added</a:t>
            </a:r>
          </a:p>
          <a:p>
            <a:endParaRPr lang="en-GB" dirty="0"/>
          </a:p>
          <a:p>
            <a:r>
              <a:rPr lang="en-GB" dirty="0"/>
              <a:t>Mazes could be created</a:t>
            </a:r>
          </a:p>
          <a:p>
            <a:endParaRPr lang="en-GB" dirty="0"/>
          </a:p>
          <a:p>
            <a:r>
              <a:rPr lang="en-GB" dirty="0"/>
              <a:t>Walls could be ‘don’t touch’</a:t>
            </a:r>
          </a:p>
          <a:p>
            <a:endParaRPr lang="en-GB" dirty="0"/>
          </a:p>
        </p:txBody>
      </p:sp>
      <p:sp>
        <p:nvSpPr>
          <p:cNvPr id="23" name="Action Button: Back or Previous 22">
            <a:hlinkClick r:id="" action="ppaction://hlinkshowjump?jump=previousslide" highlightClick="1"/>
          </p:cNvPr>
          <p:cNvSpPr/>
          <p:nvPr/>
        </p:nvSpPr>
        <p:spPr>
          <a:xfrm>
            <a:off x="7869088"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5"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6"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7" name="Picture 2" descr="http://www.pygame.org/skins/main/pygame_logo_bot.gif">
            <a:hlinkClick r:id="" action="ppaction://hlinkshowjump?jump=firstslide"/>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0152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ygame.org/skins/main/pygame_logo_bot.gif">
            <a:hlinkClick r:id="" action="ppaction://hlinkshowjump?jump=firstslide"/>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pygame.org/skins/main/pygame_logo_top.gif"/>
          <p:cNvPicPr>
            <a:picLocks noChangeAspect="1" noChangeArrowheads="1" noCrop="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39552" y="1227816"/>
            <a:ext cx="8060095" cy="5184576"/>
            <a:chOff x="539552" y="1268760"/>
            <a:chExt cx="8060095" cy="5184576"/>
          </a:xfrm>
        </p:grpSpPr>
        <p:sp>
          <p:nvSpPr>
            <p:cNvPr id="5" name="Rounded Rectangle 4">
              <a:hlinkClick r:id="rId5" action="ppaction://hlinksldjump"/>
            </p:cNvPr>
            <p:cNvSpPr/>
            <p:nvPr/>
          </p:nvSpPr>
          <p:spPr>
            <a:xfrm>
              <a:off x="539552" y="1268760"/>
              <a:ext cx="1872208"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solidFill>
                    <a:schemeClr val="tx1"/>
                  </a:solidFill>
                </a:rPr>
                <a:t>Instructions</a:t>
              </a:r>
            </a:p>
          </p:txBody>
        </p:sp>
        <p:sp>
          <p:nvSpPr>
            <p:cNvPr id="8" name="Rounded Rectangle 7">
              <a:hlinkClick r:id="rId6"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9" name="Rounded Rectangle 8">
              <a:hlinkClick r:id="rId7"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10" name="Rounded Rectangle 9">
              <a:hlinkClick r:id="rId8"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11" name="Rounded Rectangle 10">
              <a:hlinkClick r:id="rId9"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2" name="Rounded Rectangle 11">
              <a:hlinkClick r:id="rId10"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3" name="Rounded Rectangle 12">
              <a:hlinkClick r:id="rId11"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4" name="Rounded Rectangle 13">
              <a:hlinkClick r:id="rId12"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7" name="Rounded Rectangle 16">
              <a:hlinkClick r:id="rId13"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4" name="Rectangle 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endParaRPr lang="en-GB" dirty="0"/>
            </a:p>
          </p:txBody>
        </p:sp>
      </p:grpSp>
      <p:sp>
        <p:nvSpPr>
          <p:cNvPr id="15" name="TextBox 14"/>
          <p:cNvSpPr txBox="1"/>
          <p:nvPr/>
        </p:nvSpPr>
        <p:spPr>
          <a:xfrm>
            <a:off x="524272" y="356659"/>
            <a:ext cx="4047728" cy="646331"/>
          </a:xfrm>
          <a:prstGeom prst="rect">
            <a:avLst/>
          </a:prstGeom>
          <a:noFill/>
        </p:spPr>
        <p:txBody>
          <a:bodyPr wrap="square" rtlCol="0">
            <a:spAutoFit/>
          </a:bodyPr>
          <a:lstStyle/>
          <a:p>
            <a:r>
              <a:rPr lang="en-GB" sz="3600" b="1" dirty="0"/>
              <a:t>Instructions</a:t>
            </a:r>
          </a:p>
        </p:txBody>
      </p:sp>
      <p:sp>
        <p:nvSpPr>
          <p:cNvPr id="2"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12:59:04</a:t>
            </a:fld>
            <a:endParaRPr lang="en-GB" dirty="0">
              <a:solidFill>
                <a:schemeClr val="accent3">
                  <a:lumMod val="50000"/>
                </a:schemeClr>
              </a:solidFill>
            </a:endParaRPr>
          </a:p>
        </p:txBody>
      </p:sp>
      <p:sp>
        <p:nvSpPr>
          <p:cNvPr id="3"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sp>
        <p:nvSpPr>
          <p:cNvPr id="22" name="TextBox 21"/>
          <p:cNvSpPr txBox="1"/>
          <p:nvPr/>
        </p:nvSpPr>
        <p:spPr>
          <a:xfrm>
            <a:off x="2548136" y="5939988"/>
            <a:ext cx="4739615" cy="369332"/>
          </a:xfrm>
          <a:prstGeom prst="rect">
            <a:avLst/>
          </a:prstGeom>
          <a:noFill/>
        </p:spPr>
        <p:txBody>
          <a:bodyPr wrap="square" rtlCol="0">
            <a:spAutoFit/>
          </a:bodyPr>
          <a:lstStyle/>
          <a:p>
            <a:r>
              <a:rPr lang="en-GB" b="1" dirty="0"/>
              <a:t>Click these buttons to navigate within sections : </a:t>
            </a:r>
          </a:p>
        </p:txBody>
      </p:sp>
      <p:sp>
        <p:nvSpPr>
          <p:cNvPr id="23" name="TextBox 22"/>
          <p:cNvSpPr txBox="1"/>
          <p:nvPr/>
        </p:nvSpPr>
        <p:spPr>
          <a:xfrm>
            <a:off x="522825" y="903651"/>
            <a:ext cx="5477319" cy="338554"/>
          </a:xfrm>
          <a:prstGeom prst="rect">
            <a:avLst/>
          </a:prstGeom>
          <a:noFill/>
        </p:spPr>
        <p:txBody>
          <a:bodyPr wrap="square" rtlCol="0">
            <a:spAutoFit/>
          </a:bodyPr>
          <a:lstStyle/>
          <a:p>
            <a:r>
              <a:rPr lang="en-GB" sz="1600" b="1" dirty="0"/>
              <a:t>Click these buttons </a:t>
            </a:r>
            <a:r>
              <a:rPr lang="en-GB" sz="1600" dirty="0">
                <a:sym typeface="Wingdings"/>
              </a:rPr>
              <a:t> </a:t>
            </a:r>
            <a:r>
              <a:rPr lang="en-GB" sz="1600" b="1" dirty="0"/>
              <a:t>to navigate through the sections : </a:t>
            </a:r>
          </a:p>
        </p:txBody>
      </p:sp>
      <p:sp>
        <p:nvSpPr>
          <p:cNvPr id="24" name="TextBox 23"/>
          <p:cNvSpPr txBox="1"/>
          <p:nvPr/>
        </p:nvSpPr>
        <p:spPr>
          <a:xfrm>
            <a:off x="6464176" y="3900"/>
            <a:ext cx="2583994" cy="584775"/>
          </a:xfrm>
          <a:prstGeom prst="rect">
            <a:avLst/>
          </a:prstGeom>
          <a:noFill/>
        </p:spPr>
        <p:txBody>
          <a:bodyPr wrap="square" rtlCol="0">
            <a:spAutoFit/>
          </a:bodyPr>
          <a:lstStyle/>
          <a:p>
            <a:r>
              <a:rPr lang="en-GB" sz="1600" b="1" dirty="0"/>
              <a:t>Click the logo </a:t>
            </a:r>
            <a:r>
              <a:rPr lang="en-GB" sz="1600" dirty="0">
                <a:sym typeface="Wingdings"/>
              </a:rPr>
              <a:t> </a:t>
            </a:r>
            <a:r>
              <a:rPr lang="en-GB" sz="1600" b="1" dirty="0"/>
              <a:t>to navigate </a:t>
            </a:r>
          </a:p>
          <a:p>
            <a:r>
              <a:rPr lang="en-GB" sz="1600" b="1" dirty="0"/>
              <a:t>to the main menu: </a:t>
            </a:r>
          </a:p>
        </p:txBody>
      </p:sp>
      <p:pic>
        <p:nvPicPr>
          <p:cNvPr id="4098"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82184" y="2114550"/>
            <a:ext cx="2427435" cy="2042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720793" y="1935520"/>
            <a:ext cx="4932040" cy="3970318"/>
          </a:xfrm>
          <a:prstGeom prst="rect">
            <a:avLst/>
          </a:prstGeom>
        </p:spPr>
        <p:txBody>
          <a:bodyPr wrap="square">
            <a:spAutoFit/>
          </a:bodyPr>
          <a:lstStyle/>
          <a:p>
            <a:r>
              <a:rPr lang="en-GB" dirty="0"/>
              <a:t>The tutorials in this presentation should be viewed in order – where code has been added code already seen in a previous section a red box highlights the new / changed code.</a:t>
            </a:r>
          </a:p>
          <a:p>
            <a:endParaRPr lang="en-GB" dirty="0"/>
          </a:p>
          <a:p>
            <a:endParaRPr lang="en-GB" dirty="0"/>
          </a:p>
          <a:p>
            <a:r>
              <a:rPr lang="en-GB" b="1" dirty="0"/>
              <a:t>Don’t forget to save your code regularly </a:t>
            </a:r>
            <a:r>
              <a:rPr lang="en-GB" dirty="0"/>
              <a:t>(</a:t>
            </a:r>
            <a:r>
              <a:rPr lang="en-GB" i="1" dirty="0"/>
              <a:t>every few minutes</a:t>
            </a:r>
            <a:r>
              <a:rPr lang="en-GB" dirty="0"/>
              <a:t>) and save each section as a new version by selecting File </a:t>
            </a:r>
            <a:r>
              <a:rPr lang="en-GB" dirty="0">
                <a:sym typeface="Wingdings" panose="05000000000000000000" pitchFamily="2" charset="2"/>
              </a:rPr>
              <a:t> Save As, then using MyGame_v1.py, MyGame_v2.py…. </a:t>
            </a:r>
          </a:p>
          <a:p>
            <a:endParaRPr lang="en-GB" dirty="0">
              <a:sym typeface="Wingdings" panose="05000000000000000000" pitchFamily="2" charset="2"/>
            </a:endParaRPr>
          </a:p>
          <a:p>
            <a:r>
              <a:rPr lang="en-GB" b="1" dirty="0">
                <a:sym typeface="Wingdings" panose="05000000000000000000" pitchFamily="2" charset="2"/>
              </a:rPr>
              <a:t>Additional Resources:</a:t>
            </a:r>
          </a:p>
          <a:p>
            <a:r>
              <a:rPr lang="en-GB" dirty="0">
                <a:sym typeface="Wingdings" panose="05000000000000000000" pitchFamily="2" charset="2"/>
                <a:hlinkClick r:id="rId15"/>
              </a:rPr>
              <a:t>The Official PyGame e-Book</a:t>
            </a:r>
            <a:endParaRPr lang="en-GB" dirty="0">
              <a:sym typeface="Wingdings" panose="05000000000000000000" pitchFamily="2" charset="2"/>
            </a:endParaRPr>
          </a:p>
          <a:p>
            <a:r>
              <a:rPr lang="en-GB" dirty="0">
                <a:hlinkClick r:id="rId16"/>
              </a:rPr>
              <a:t>Program Arcade Games Website</a:t>
            </a:r>
            <a:endParaRPr lang="en-GB" dirty="0"/>
          </a:p>
        </p:txBody>
      </p:sp>
      <p:sp>
        <p:nvSpPr>
          <p:cNvPr id="25" name="Action Button: Forward or Next 24">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6" name="Action Button: Back or Previous 25">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2922907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Creating Random Levels</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26626"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644954" y="2302375"/>
            <a:ext cx="2181438" cy="362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2920621" y="1989417"/>
            <a:ext cx="5349922" cy="3416320"/>
          </a:xfrm>
          <a:prstGeom prst="rect">
            <a:avLst/>
          </a:prstGeom>
          <a:noFill/>
        </p:spPr>
        <p:txBody>
          <a:bodyPr wrap="square" rtlCol="0">
            <a:spAutoFit/>
          </a:bodyPr>
          <a:lstStyle/>
          <a:p>
            <a:r>
              <a:rPr lang="en-GB" dirty="0"/>
              <a:t>We have already set up the foundation of having more than one level by creating the list called level.</a:t>
            </a:r>
          </a:p>
          <a:p>
            <a:endParaRPr lang="en-GB" dirty="0"/>
          </a:p>
          <a:p>
            <a:r>
              <a:rPr lang="en-GB" dirty="0"/>
              <a:t>Next, we need to create a new list called levels that holds all of the levels that could be played. In python, this is called a </a:t>
            </a:r>
            <a:r>
              <a:rPr lang="en-GB" b="1" dirty="0"/>
              <a:t>matrix</a:t>
            </a:r>
            <a:r>
              <a:rPr lang="en-GB" dirty="0"/>
              <a:t>, but for now all we need to remember is that we have used extra square brackets to separate each level.</a:t>
            </a:r>
          </a:p>
          <a:p>
            <a:endParaRPr lang="en-GB" dirty="0"/>
          </a:p>
          <a:p>
            <a:endParaRPr lang="en-GB" dirty="0"/>
          </a:p>
          <a:p>
            <a:r>
              <a:rPr lang="en-GB" dirty="0"/>
              <a:t>Add this into your program under the level [ ] list.</a:t>
            </a:r>
          </a:p>
          <a:p>
            <a:endParaRPr lang="en-GB" dirty="0"/>
          </a:p>
        </p:txBody>
      </p:sp>
      <p:sp>
        <p:nvSpPr>
          <p:cNvPr id="24"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12:59:03</a:t>
            </a:fld>
            <a:endParaRPr lang="en-GB" dirty="0">
              <a:solidFill>
                <a:schemeClr val="accent3">
                  <a:lumMod val="50000"/>
                </a:schemeClr>
              </a:solidFill>
            </a:endParaRPr>
          </a:p>
        </p:txBody>
      </p:sp>
      <p:sp>
        <p:nvSpPr>
          <p:cNvPr id="25"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6" name="Picture 2" descr="http://www.pygame.org/skins/main/pygame_logo_bot.gif">
            <a:hlinkClick r:id="" action="ppaction://hlinkshowjump?jump=firstslide"/>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8397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Creating Random Levels</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1" name="TextBox 20"/>
          <p:cNvSpPr txBox="1"/>
          <p:nvPr/>
        </p:nvSpPr>
        <p:spPr>
          <a:xfrm>
            <a:off x="5554639" y="2071305"/>
            <a:ext cx="2715904" cy="2308324"/>
          </a:xfrm>
          <a:prstGeom prst="rect">
            <a:avLst/>
          </a:prstGeom>
          <a:noFill/>
        </p:spPr>
        <p:txBody>
          <a:bodyPr wrap="square" rtlCol="0">
            <a:spAutoFit/>
          </a:bodyPr>
          <a:lstStyle/>
          <a:p>
            <a:r>
              <a:rPr lang="en-GB" dirty="0"/>
              <a:t>If we want to change the wall objects on the screen, we need to clear what was there before. The easiest way to do this is to create a procedure which destroys the previous objects.</a:t>
            </a:r>
          </a:p>
        </p:txBody>
      </p:sp>
      <p:pic>
        <p:nvPicPr>
          <p:cNvPr id="27650"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740253" y="2085974"/>
            <a:ext cx="4350362" cy="1644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ounded Rectangle 21"/>
          <p:cNvSpPr/>
          <p:nvPr/>
        </p:nvSpPr>
        <p:spPr>
          <a:xfrm>
            <a:off x="1107352" y="3199705"/>
            <a:ext cx="2371593" cy="503480"/>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ular Callout 17"/>
          <p:cNvSpPr/>
          <p:nvPr/>
        </p:nvSpPr>
        <p:spPr>
          <a:xfrm>
            <a:off x="2319209" y="4477275"/>
            <a:ext cx="2132589" cy="1291437"/>
          </a:xfrm>
          <a:prstGeom prst="wedgeRoundRectCallout">
            <a:avLst>
              <a:gd name="adj1" fmla="val -68190"/>
              <a:gd name="adj2" fmla="val 55102"/>
              <a:gd name="adj3" fmla="val 16667"/>
            </a:avLst>
          </a:prstGeom>
          <a:solidFill>
            <a:srgbClr val="99FF99"/>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mic Sans MS" panose="030F0702030302020204" pitchFamily="66" charset="0"/>
              </a:rPr>
              <a:t>If we don’t destroy the old objects first, the new objects will appear over the top of the old ones. </a:t>
            </a:r>
            <a:endParaRPr lang="en-GB" dirty="0">
              <a:solidFill>
                <a:schemeClr val="tx1"/>
              </a:solidFill>
              <a:latin typeface="Comic Sans MS" panose="030F0702030302020204" pitchFamily="66" charset="0"/>
            </a:endParaRPr>
          </a:p>
        </p:txBody>
      </p:sp>
      <p:pic>
        <p:nvPicPr>
          <p:cNvPr id="24" name="Picture 4" descr="C:\Users\teacher\AppData\Local\Microsoft\Windows\Temporary Internet Files\Content.IE5\C1DIY7WT\animals_cats_small_cat_005241_[1].jpg"/>
          <p:cNvPicPr>
            <a:picLocks noChangeAspect="1" noChangeArrowheads="1"/>
          </p:cNvPicPr>
          <p:nvPr/>
        </p:nvPicPr>
        <p:blipFill>
          <a:blip r:embed="rId13" cstate="screen">
            <a:extLst>
              <a:ext uri="{BEBA8EAE-BF5A-486C-A8C5-ECC9F3942E4B}">
                <a14:imgProps xmlns:a14="http://schemas.microsoft.com/office/drawing/2010/main">
                  <a14:imgLayer r:embed="rId14">
                    <a14:imgEffect>
                      <a14:backgroundRemoval t="0" b="100000" l="0" r="100000">
                        <a14:backgroundMark x1="51316" y1="4678" x2="58772" y2="4678"/>
                        <a14:backgroundMark x1="40789" y1="4678" x2="50439" y2="5848"/>
                      </a14:backgroundRemoval>
                    </a14:imgEffect>
                  </a14:imgLayer>
                </a14:imgProps>
              </a:ext>
              <a:ext uri="{28A0092B-C50C-407E-A947-70E740481C1C}">
                <a14:useLocalDpi xmlns:a14="http://schemas.microsoft.com/office/drawing/2010/main"/>
              </a:ext>
            </a:extLst>
          </a:blip>
          <a:srcRect/>
          <a:stretch>
            <a:fillRect/>
          </a:stretch>
        </p:blipFill>
        <p:spPr bwMode="auto">
          <a:xfrm>
            <a:off x="555980" y="5122994"/>
            <a:ext cx="1855780" cy="1391835"/>
          </a:xfrm>
          <a:prstGeom prst="rect">
            <a:avLst/>
          </a:prstGeom>
          <a:noFill/>
          <a:extLst>
            <a:ext uri="{909E8E84-426E-40DD-AFC4-6F175D3DCCD1}">
              <a14:hiddenFill xmlns:a14="http://schemas.microsoft.com/office/drawing/2010/main">
                <a:solidFill>
                  <a:srgbClr val="FFFFFF"/>
                </a:solidFill>
              </a14:hiddenFill>
            </a:ext>
          </a:extLst>
        </p:spPr>
      </p:pic>
      <p:sp>
        <p:nvSpPr>
          <p:cNvPr id="27"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8"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9" name="Picture 2" descr="http://www.pygame.org/skins/main/pygame_logo_bot.gif">
            <a:hlinkClick r:id="" action="ppaction://hlinkshowjump?jump=firstslide"/>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3447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Creating Random Levels</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28675" name="Picture 3"/>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740549" y="2148457"/>
            <a:ext cx="5085280" cy="3908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ounded Rectangle 21"/>
          <p:cNvSpPr/>
          <p:nvPr/>
        </p:nvSpPr>
        <p:spPr>
          <a:xfrm>
            <a:off x="802259" y="3374622"/>
            <a:ext cx="5210614" cy="2780518"/>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4654921" y="2347414"/>
            <a:ext cx="3723902" cy="2862322"/>
          </a:xfrm>
          <a:prstGeom prst="rect">
            <a:avLst/>
          </a:prstGeom>
          <a:solidFill>
            <a:schemeClr val="bg1"/>
          </a:solidFill>
        </p:spPr>
        <p:txBody>
          <a:bodyPr wrap="square" rtlCol="0">
            <a:spAutoFit/>
          </a:bodyPr>
          <a:lstStyle/>
          <a:p>
            <a:r>
              <a:rPr lang="en-GB" dirty="0"/>
              <a:t>In the main program, underneath the player move statements we now need to add an extra IF statement that deletes the old walls, then reads in the new level. (</a:t>
            </a:r>
            <a:r>
              <a:rPr lang="en-GB" i="1" dirty="0"/>
              <a:t>where have we seen this loop before?</a:t>
            </a:r>
            <a:r>
              <a:rPr lang="en-GB" dirty="0"/>
              <a:t>)</a:t>
            </a:r>
          </a:p>
          <a:p>
            <a:endParaRPr lang="en-GB" dirty="0"/>
          </a:p>
          <a:p>
            <a:r>
              <a:rPr lang="en-GB" dirty="0"/>
              <a:t>An extra feature is added here which selects a random level from the list instead of just moving up one! </a:t>
            </a:r>
          </a:p>
        </p:txBody>
      </p:sp>
      <p:cxnSp>
        <p:nvCxnSpPr>
          <p:cNvPr id="25" name="Straight Arrow Connector 24"/>
          <p:cNvCxnSpPr/>
          <p:nvPr/>
        </p:nvCxnSpPr>
        <p:spPr>
          <a:xfrm flipH="1" flipV="1">
            <a:off x="4227241" y="3971499"/>
            <a:ext cx="427680" cy="423080"/>
          </a:xfrm>
          <a:prstGeom prst="straightConnector1">
            <a:avLst/>
          </a:prstGeom>
          <a:ln w="571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34"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5" name="Picture 2" descr="http://www.pygame.org/skins/main/pygame_logo_bot.gif">
            <a:hlinkClick r:id="" action="ppaction://hlinkshowjump?jump=firstslide"/>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3633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Creating Coloured Levels</a:t>
            </a:r>
          </a:p>
        </p:txBody>
      </p:sp>
      <p:cxnSp>
        <p:nvCxnSpPr>
          <p:cNvPr id="25" name="Straight Arrow Connector 24"/>
          <p:cNvCxnSpPr/>
          <p:nvPr/>
        </p:nvCxnSpPr>
        <p:spPr>
          <a:xfrm flipH="1" flipV="1">
            <a:off x="4227241" y="3971499"/>
            <a:ext cx="427680" cy="423080"/>
          </a:xfrm>
          <a:prstGeom prst="straightConnector1">
            <a:avLst/>
          </a:prstGeom>
          <a:ln w="571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34"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1746"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614135" y="3689240"/>
            <a:ext cx="7889162" cy="2690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2" name="Rounded Rectangle 21"/>
          <p:cNvSpPr/>
          <p:nvPr/>
        </p:nvSpPr>
        <p:spPr>
          <a:xfrm>
            <a:off x="939657" y="4291426"/>
            <a:ext cx="7563639" cy="198687"/>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3341017" y="4572969"/>
            <a:ext cx="3723902" cy="923330"/>
          </a:xfrm>
          <a:prstGeom prst="rect">
            <a:avLst/>
          </a:prstGeom>
          <a:noFill/>
        </p:spPr>
        <p:txBody>
          <a:bodyPr wrap="square" rtlCol="0">
            <a:spAutoFit/>
          </a:bodyPr>
          <a:lstStyle/>
          <a:p>
            <a:r>
              <a:rPr lang="en-GB" dirty="0"/>
              <a:t>Next, we need to create a random colour for the walls (</a:t>
            </a:r>
            <a:r>
              <a:rPr lang="en-GB" i="1" dirty="0"/>
              <a:t>why have we used 255 for the colour?</a:t>
            </a:r>
            <a:r>
              <a:rPr lang="en-GB" dirty="0"/>
              <a:t>)</a:t>
            </a:r>
          </a:p>
        </p:txBody>
      </p:sp>
      <p:pic>
        <p:nvPicPr>
          <p:cNvPr id="31747" name="Picture 3"/>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669693" y="2099340"/>
            <a:ext cx="6638612" cy="900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ounded Rectangle 27"/>
          <p:cNvSpPr/>
          <p:nvPr/>
        </p:nvSpPr>
        <p:spPr>
          <a:xfrm>
            <a:off x="659262" y="2708068"/>
            <a:ext cx="2833332" cy="198687"/>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3661667" y="2579205"/>
            <a:ext cx="4371956" cy="646331"/>
          </a:xfrm>
          <a:prstGeom prst="rect">
            <a:avLst/>
          </a:prstGeom>
          <a:noFill/>
        </p:spPr>
        <p:txBody>
          <a:bodyPr wrap="square" rtlCol="0">
            <a:spAutoFit/>
          </a:bodyPr>
          <a:lstStyle/>
          <a:p>
            <a:r>
              <a:rPr lang="en-GB" dirty="0"/>
              <a:t>The wall colour is set up as white to start with.</a:t>
            </a:r>
          </a:p>
        </p:txBody>
      </p:sp>
      <p:pic>
        <p:nvPicPr>
          <p:cNvPr id="30" name="Picture 2" descr="http://www.pygame.org/skins/main/pygame_logo_bot.gif">
            <a:hlinkClick r:id="" action="ppaction://hlinkshowjump?jump=firstslide"/>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9258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Creating Coloured Levels</a:t>
            </a:r>
          </a:p>
        </p:txBody>
      </p:sp>
      <p:sp>
        <p:nvSpPr>
          <p:cNvPr id="33"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34"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32770"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611203" y="2025892"/>
            <a:ext cx="5236442" cy="1475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5931904" y="1983941"/>
            <a:ext cx="2432992" cy="1754326"/>
          </a:xfrm>
          <a:prstGeom prst="rect">
            <a:avLst/>
          </a:prstGeom>
          <a:noFill/>
        </p:spPr>
        <p:txBody>
          <a:bodyPr wrap="square" rtlCol="0">
            <a:spAutoFit/>
          </a:bodyPr>
          <a:lstStyle/>
          <a:p>
            <a:r>
              <a:rPr lang="en-GB" dirty="0"/>
              <a:t>Finally, we need up update the drawing section at the end of the program to pass in the colour variable instead of a set colour.</a:t>
            </a:r>
          </a:p>
        </p:txBody>
      </p:sp>
      <p:sp>
        <p:nvSpPr>
          <p:cNvPr id="28" name="Rounded Rectangle 27"/>
          <p:cNvSpPr/>
          <p:nvPr/>
        </p:nvSpPr>
        <p:spPr>
          <a:xfrm>
            <a:off x="1023582" y="2668335"/>
            <a:ext cx="4772554" cy="198687"/>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771" name="Picture 3"/>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735773" y="3870145"/>
            <a:ext cx="2412627" cy="2187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29"/>
          <p:cNvSpPr txBox="1"/>
          <p:nvPr/>
        </p:nvSpPr>
        <p:spPr>
          <a:xfrm>
            <a:off x="759175" y="3911604"/>
            <a:ext cx="3430808" cy="923330"/>
          </a:xfrm>
          <a:prstGeom prst="rect">
            <a:avLst/>
          </a:prstGeom>
          <a:noFill/>
        </p:spPr>
        <p:txBody>
          <a:bodyPr wrap="square" rtlCol="0">
            <a:spAutoFit/>
          </a:bodyPr>
          <a:lstStyle/>
          <a:p>
            <a:r>
              <a:rPr lang="en-GB" dirty="0"/>
              <a:t>The colour of the walls is now randomly generated using the RGB (Red, Green, Blue) colour values.</a:t>
            </a:r>
          </a:p>
        </p:txBody>
      </p:sp>
      <p:pic>
        <p:nvPicPr>
          <p:cNvPr id="31" name="Picture 2" descr="http://www.pygame.org/skins/main/pygame_logo_bot.gif">
            <a:hlinkClick r:id="" action="ppaction://hlinkshowjump?jump=firstslide"/>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716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Adding Sounds &amp; Music</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8" name="TextBox 17"/>
          <p:cNvSpPr txBox="1"/>
          <p:nvPr/>
        </p:nvSpPr>
        <p:spPr>
          <a:xfrm>
            <a:off x="4227240" y="2025439"/>
            <a:ext cx="4151583" cy="2585323"/>
          </a:xfrm>
          <a:prstGeom prst="rect">
            <a:avLst/>
          </a:prstGeom>
          <a:solidFill>
            <a:schemeClr val="bg1"/>
          </a:solidFill>
        </p:spPr>
        <p:txBody>
          <a:bodyPr wrap="square" rtlCol="0">
            <a:spAutoFit/>
          </a:bodyPr>
          <a:lstStyle/>
          <a:p>
            <a:r>
              <a:rPr lang="en-GB" dirty="0"/>
              <a:t>PyGame allows you to add both music and sounds by saving .mp3 files into your PyGame code folder.</a:t>
            </a:r>
          </a:p>
          <a:p>
            <a:endParaRPr lang="en-GB" dirty="0"/>
          </a:p>
          <a:p>
            <a:r>
              <a:rPr lang="en-GB" dirty="0"/>
              <a:t>If you intend to use lots of sound files, it may be useful to save them into a ‘sound’ folder in the code folder. Instead of just using the file name, you will need to also add the folder name.</a:t>
            </a:r>
          </a:p>
        </p:txBody>
      </p:sp>
      <p:pic>
        <p:nvPicPr>
          <p:cNvPr id="29698" name="Picture 2"/>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21925" y="2133519"/>
            <a:ext cx="3182113" cy="2397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ounded Rectangle 19"/>
          <p:cNvSpPr/>
          <p:nvPr/>
        </p:nvSpPr>
        <p:spPr>
          <a:xfrm>
            <a:off x="2312982" y="2696225"/>
            <a:ext cx="607640" cy="636062"/>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735094" y="5195964"/>
            <a:ext cx="3730508" cy="369332"/>
          </a:xfrm>
          <a:prstGeom prst="rect">
            <a:avLst/>
          </a:prstGeom>
        </p:spPr>
        <p:txBody>
          <a:bodyPr wrap="none">
            <a:spAutoFit/>
          </a:bodyPr>
          <a:lstStyle/>
          <a:p>
            <a:r>
              <a:rPr lang="en-GB" dirty="0">
                <a:latin typeface="Consolas" panose="020B0609020204030204" pitchFamily="49" charset="0"/>
                <a:cs typeface="Consolas" panose="020B0609020204030204" pitchFamily="49" charset="0"/>
              </a:rPr>
              <a:t>load("background_music.mp3")</a:t>
            </a:r>
          </a:p>
        </p:txBody>
      </p:sp>
      <p:sp>
        <p:nvSpPr>
          <p:cNvPr id="22" name="Rectangle 21"/>
          <p:cNvSpPr/>
          <p:nvPr/>
        </p:nvSpPr>
        <p:spPr>
          <a:xfrm>
            <a:off x="737366" y="5662268"/>
            <a:ext cx="4490332" cy="369332"/>
          </a:xfrm>
          <a:prstGeom prst="rect">
            <a:avLst/>
          </a:prstGeom>
        </p:spPr>
        <p:txBody>
          <a:bodyPr wrap="none">
            <a:spAutoFit/>
          </a:bodyPr>
          <a:lstStyle/>
          <a:p>
            <a:r>
              <a:rPr lang="en-GB" dirty="0">
                <a:latin typeface="Consolas" panose="020B0609020204030204" pitchFamily="49" charset="0"/>
                <a:cs typeface="Consolas" panose="020B0609020204030204" pitchFamily="49" charset="0"/>
              </a:rPr>
              <a:t>load(“sound/background_music.mp3")</a:t>
            </a:r>
          </a:p>
        </p:txBody>
      </p:sp>
      <p:sp>
        <p:nvSpPr>
          <p:cNvPr id="25"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12:59:03</a:t>
            </a:fld>
            <a:endParaRPr lang="en-GB" dirty="0">
              <a:solidFill>
                <a:schemeClr val="accent3">
                  <a:lumMod val="50000"/>
                </a:schemeClr>
              </a:solidFill>
            </a:endParaRPr>
          </a:p>
        </p:txBody>
      </p:sp>
      <p:sp>
        <p:nvSpPr>
          <p:cNvPr id="26"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7" name="Picture 2" descr="http://www.pygame.org/skins/main/pygame_logo_bot.gif">
            <a:hlinkClick r:id="" action="ppaction://hlinkshowjump?jump=firstslide"/>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486399" y="4734299"/>
            <a:ext cx="3102631" cy="830997"/>
          </a:xfrm>
          <a:prstGeom prst="rect">
            <a:avLst/>
          </a:prstGeom>
        </p:spPr>
        <p:txBody>
          <a:bodyPr wrap="square">
            <a:spAutoFit/>
          </a:bodyPr>
          <a:lstStyle/>
          <a:p>
            <a:r>
              <a:rPr lang="en-GB" sz="1600" i="1" dirty="0"/>
              <a:t>Make sure that you are using royalty free music such as Creative Commons from</a:t>
            </a:r>
            <a:r>
              <a:rPr lang="en-GB" sz="1600" i="1" dirty="0">
                <a:hlinkClick r:id="rId14"/>
              </a:rPr>
              <a:t> </a:t>
            </a:r>
            <a:r>
              <a:rPr lang="en-GB" sz="1600" i="1" dirty="0" err="1">
                <a:hlinkClick r:id="rId14"/>
              </a:rPr>
              <a:t>Bensound</a:t>
            </a:r>
            <a:endParaRPr lang="en-GB" sz="1600" i="1" dirty="0"/>
          </a:p>
        </p:txBody>
      </p:sp>
    </p:spTree>
    <p:extLst>
      <p:ext uri="{BB962C8B-B14F-4D97-AF65-F5344CB8AC3E}">
        <p14:creationId xmlns:p14="http://schemas.microsoft.com/office/powerpoint/2010/main" val="5865332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Adding Sounds &amp; Music</a:t>
            </a:r>
          </a:p>
        </p:txBody>
      </p:sp>
      <p:sp>
        <p:nvSpPr>
          <p:cNvPr id="17" name="Action Button: Back or Previous 16">
            <a:hlinkClick r:id="" action="ppaction://hlinkshowjump?jump=previousslide" highlightClick="1"/>
          </p:cNvPr>
          <p:cNvSpPr/>
          <p:nvPr/>
        </p:nvSpPr>
        <p:spPr>
          <a:xfrm>
            <a:off x="785422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30722"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751267" y="2090847"/>
            <a:ext cx="4393939" cy="2098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5499215" y="2333414"/>
            <a:ext cx="2879608" cy="1477328"/>
          </a:xfrm>
          <a:prstGeom prst="rect">
            <a:avLst/>
          </a:prstGeom>
          <a:solidFill>
            <a:schemeClr val="bg1"/>
          </a:solidFill>
        </p:spPr>
        <p:txBody>
          <a:bodyPr wrap="square" rtlCol="0">
            <a:spAutoFit/>
          </a:bodyPr>
          <a:lstStyle/>
          <a:p>
            <a:r>
              <a:rPr lang="en-GB" dirty="0"/>
              <a:t>You can add a PyGame music player at any point in your game, but to play music it is added at the start of the main program.</a:t>
            </a:r>
          </a:p>
        </p:txBody>
      </p:sp>
      <p:graphicFrame>
        <p:nvGraphicFramePr>
          <p:cNvPr id="24" name="Table 23"/>
          <p:cNvGraphicFramePr>
            <a:graphicFrameLocks noGrp="1"/>
          </p:cNvGraphicFramePr>
          <p:nvPr>
            <p:extLst>
              <p:ext uri="{D42A27DB-BD31-4B8C-83A1-F6EECF244321}">
                <p14:modId xmlns:p14="http://schemas.microsoft.com/office/powerpoint/2010/main" val="2820366198"/>
              </p:ext>
            </p:extLst>
          </p:nvPr>
        </p:nvGraphicFramePr>
        <p:xfrm>
          <a:off x="777887" y="4628828"/>
          <a:ext cx="5204738" cy="1524000"/>
        </p:xfrm>
        <a:graphic>
          <a:graphicData uri="http://schemas.openxmlformats.org/drawingml/2006/table">
            <a:tbl>
              <a:tblPr firstRow="1" bandRow="1">
                <a:tableStyleId>{F5AB1C69-6EDB-4FF4-983F-18BD219EF322}</a:tableStyleId>
              </a:tblPr>
              <a:tblGrid>
                <a:gridCol w="1364846">
                  <a:extLst>
                    <a:ext uri="{9D8B030D-6E8A-4147-A177-3AD203B41FA5}">
                      <a16:colId xmlns:a16="http://schemas.microsoft.com/office/drawing/2014/main" val="20000"/>
                    </a:ext>
                  </a:extLst>
                </a:gridCol>
                <a:gridCol w="3839892">
                  <a:extLst>
                    <a:ext uri="{9D8B030D-6E8A-4147-A177-3AD203B41FA5}">
                      <a16:colId xmlns:a16="http://schemas.microsoft.com/office/drawing/2014/main" val="20001"/>
                    </a:ext>
                  </a:extLst>
                </a:gridCol>
              </a:tblGrid>
              <a:tr h="122404">
                <a:tc>
                  <a:txBody>
                    <a:bodyPr/>
                    <a:lstStyle/>
                    <a:p>
                      <a:r>
                        <a:rPr lang="en-GB" sz="1400" dirty="0">
                          <a:solidFill>
                            <a:schemeClr val="tx1"/>
                          </a:solidFill>
                        </a:rPr>
                        <a:t>Parameter</a:t>
                      </a:r>
                    </a:p>
                  </a:txBody>
                  <a:tcPr>
                    <a:solidFill>
                      <a:srgbClr val="AAEEBB"/>
                    </a:solidFill>
                  </a:tcPr>
                </a:tc>
                <a:tc>
                  <a:txBody>
                    <a:bodyPr/>
                    <a:lstStyle/>
                    <a:p>
                      <a:r>
                        <a:rPr lang="en-GB" sz="1400" dirty="0">
                          <a:solidFill>
                            <a:schemeClr val="tx1"/>
                          </a:solidFill>
                        </a:rPr>
                        <a:t>Means</a:t>
                      </a:r>
                    </a:p>
                  </a:txBody>
                  <a:tcPr>
                    <a:solidFill>
                      <a:srgbClr val="AAEEBB"/>
                    </a:solidFill>
                  </a:tcPr>
                </a:tc>
                <a:extLst>
                  <a:ext uri="{0D108BD9-81ED-4DB2-BD59-A6C34878D82A}">
                    <a16:rowId xmlns:a16="http://schemas.microsoft.com/office/drawing/2014/main" val="10000"/>
                  </a:ext>
                </a:extLst>
              </a:tr>
              <a:tr h="122404">
                <a:tc>
                  <a:txBody>
                    <a:bodyPr/>
                    <a:lstStyle/>
                    <a:p>
                      <a:r>
                        <a:rPr lang="en-GB" sz="1400" dirty="0"/>
                        <a:t>-1</a:t>
                      </a:r>
                    </a:p>
                  </a:txBody>
                  <a:tcPr/>
                </a:tc>
                <a:tc>
                  <a:txBody>
                    <a:bodyPr/>
                    <a:lstStyle/>
                    <a:p>
                      <a:r>
                        <a:rPr lang="en-GB" sz="1400" dirty="0"/>
                        <a:t>Loops sound forever</a:t>
                      </a:r>
                    </a:p>
                  </a:txBody>
                  <a:tcPr/>
                </a:tc>
                <a:extLst>
                  <a:ext uri="{0D108BD9-81ED-4DB2-BD59-A6C34878D82A}">
                    <a16:rowId xmlns:a16="http://schemas.microsoft.com/office/drawing/2014/main" val="10001"/>
                  </a:ext>
                </a:extLst>
              </a:tr>
              <a:tr h="122404">
                <a:tc>
                  <a:txBody>
                    <a:bodyPr/>
                    <a:lstStyle/>
                    <a:p>
                      <a:r>
                        <a:rPr lang="en-GB" sz="1400" dirty="0"/>
                        <a:t>1</a:t>
                      </a:r>
                    </a:p>
                  </a:txBody>
                  <a:tcPr/>
                </a:tc>
                <a:tc>
                  <a:txBody>
                    <a:bodyPr/>
                    <a:lstStyle/>
                    <a:p>
                      <a:r>
                        <a:rPr lang="en-GB" sz="1400" dirty="0"/>
                        <a:t>Plays the sound once</a:t>
                      </a:r>
                    </a:p>
                  </a:txBody>
                  <a:tcPr/>
                </a:tc>
                <a:extLst>
                  <a:ext uri="{0D108BD9-81ED-4DB2-BD59-A6C34878D82A}">
                    <a16:rowId xmlns:a16="http://schemas.microsoft.com/office/drawing/2014/main" val="10002"/>
                  </a:ext>
                </a:extLst>
              </a:tr>
              <a:tr h="122404">
                <a:tc>
                  <a:txBody>
                    <a:bodyPr/>
                    <a:lstStyle/>
                    <a:p>
                      <a:r>
                        <a:rPr lang="en-GB" sz="1400" dirty="0"/>
                        <a:t>2</a:t>
                      </a:r>
                    </a:p>
                  </a:txBody>
                  <a:tcPr/>
                </a:tc>
                <a:tc>
                  <a:txBody>
                    <a:bodyPr/>
                    <a:lstStyle/>
                    <a:p>
                      <a:r>
                        <a:rPr lang="en-GB" sz="1400" dirty="0"/>
                        <a:t>Plays the</a:t>
                      </a:r>
                      <a:r>
                        <a:rPr lang="en-GB" sz="1400" baseline="0" dirty="0"/>
                        <a:t> sound twice</a:t>
                      </a:r>
                      <a:endParaRPr lang="en-GB" sz="1400" dirty="0"/>
                    </a:p>
                  </a:txBody>
                  <a:tcPr/>
                </a:tc>
                <a:extLst>
                  <a:ext uri="{0D108BD9-81ED-4DB2-BD59-A6C34878D82A}">
                    <a16:rowId xmlns:a16="http://schemas.microsoft.com/office/drawing/2014/main" val="10003"/>
                  </a:ext>
                </a:extLst>
              </a:tr>
              <a:tr h="122404">
                <a:tc>
                  <a:txBody>
                    <a:bodyPr/>
                    <a:lstStyle/>
                    <a:p>
                      <a:r>
                        <a:rPr lang="en-GB" sz="1400" dirty="0"/>
                        <a:t>x</a:t>
                      </a:r>
                    </a:p>
                  </a:txBody>
                  <a:tcPr/>
                </a:tc>
                <a:tc>
                  <a:txBody>
                    <a:bodyPr/>
                    <a:lstStyle/>
                    <a:p>
                      <a:r>
                        <a:rPr lang="en-GB" sz="1400" dirty="0"/>
                        <a:t>Plays the sound for the value of</a:t>
                      </a:r>
                      <a:r>
                        <a:rPr lang="en-GB" sz="1400" baseline="0" dirty="0"/>
                        <a:t> x</a:t>
                      </a:r>
                      <a:endParaRPr lang="en-GB" sz="1400" dirty="0"/>
                    </a:p>
                  </a:txBody>
                  <a:tcPr/>
                </a:tc>
                <a:extLst>
                  <a:ext uri="{0D108BD9-81ED-4DB2-BD59-A6C34878D82A}">
                    <a16:rowId xmlns:a16="http://schemas.microsoft.com/office/drawing/2014/main" val="10004"/>
                  </a:ext>
                </a:extLst>
              </a:tr>
            </a:tbl>
          </a:graphicData>
        </a:graphic>
      </p:graphicFrame>
      <p:sp>
        <p:nvSpPr>
          <p:cNvPr id="20" name="Rounded Rectangle 19"/>
          <p:cNvSpPr/>
          <p:nvPr/>
        </p:nvSpPr>
        <p:spPr>
          <a:xfrm>
            <a:off x="710323" y="2688724"/>
            <a:ext cx="4582470" cy="832397"/>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8"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9" name="Picture 2" descr="http://www.pygame.org/skins/main/pygame_logo_bot.gif">
            <a:hlinkClick r:id="" action="ppaction://hlinkshowjump?jump=firstslide"/>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6615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Saving Game Data</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12:59:03</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864479" y="2065559"/>
            <a:ext cx="5976308" cy="2031325"/>
          </a:xfrm>
          <a:prstGeom prst="rect">
            <a:avLst/>
          </a:prstGeom>
          <a:solidFill>
            <a:schemeClr val="bg1"/>
          </a:solidFill>
        </p:spPr>
        <p:txBody>
          <a:bodyPr wrap="square" rtlCol="0">
            <a:spAutoFit/>
          </a:bodyPr>
          <a:lstStyle/>
          <a:p>
            <a:r>
              <a:rPr lang="en-GB" dirty="0"/>
              <a:t>There are a number of ways to save progress in games. When looking at Retro arcade style games, these saves were in the form of High Scores which allowed the player to enter their name into the ‘Hall of Fame’.</a:t>
            </a:r>
          </a:p>
          <a:p>
            <a:endParaRPr lang="en-GB" dirty="0"/>
          </a:p>
          <a:p>
            <a:r>
              <a:rPr lang="en-GB" dirty="0"/>
              <a:t>This section will take us through how to save high scores into a text file and use them as part of our game. </a:t>
            </a:r>
          </a:p>
        </p:txBody>
      </p:sp>
      <p:pic>
        <p:nvPicPr>
          <p:cNvPr id="33796" name="Picture 4" descr="Image result for bob's burgers burger boss bob sux"/>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891775" y="4438501"/>
            <a:ext cx="3163144" cy="1779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1078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Outputting Text</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864479" y="2065558"/>
            <a:ext cx="7514344" cy="1200329"/>
          </a:xfrm>
          <a:prstGeom prst="rect">
            <a:avLst/>
          </a:prstGeom>
          <a:solidFill>
            <a:schemeClr val="bg1"/>
          </a:solidFill>
        </p:spPr>
        <p:txBody>
          <a:bodyPr wrap="square" rtlCol="0">
            <a:spAutoFit/>
          </a:bodyPr>
          <a:lstStyle/>
          <a:p>
            <a:r>
              <a:rPr lang="en-GB" dirty="0"/>
              <a:t>The first part of game scores is the ability to output text to the screen. Unlike using the print() function, in PyGame this is a little more complex.</a:t>
            </a:r>
          </a:p>
          <a:p>
            <a:endParaRPr lang="en-GB" dirty="0"/>
          </a:p>
          <a:p>
            <a:r>
              <a:rPr lang="en-GB" dirty="0"/>
              <a:t>We will start off by creating two new sub-routines underneath the wall class</a:t>
            </a:r>
          </a:p>
        </p:txBody>
      </p:sp>
      <p:pic>
        <p:nvPicPr>
          <p:cNvPr id="39938" name="Picture 2"/>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941802" y="3265887"/>
            <a:ext cx="5907085" cy="3043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27076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Outputting Text</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864479" y="2065558"/>
            <a:ext cx="5746177" cy="646331"/>
          </a:xfrm>
          <a:prstGeom prst="rect">
            <a:avLst/>
          </a:prstGeom>
          <a:solidFill>
            <a:schemeClr val="bg1"/>
          </a:solidFill>
        </p:spPr>
        <p:txBody>
          <a:bodyPr wrap="square" rtlCol="0">
            <a:spAutoFit/>
          </a:bodyPr>
          <a:lstStyle/>
          <a:p>
            <a:r>
              <a:rPr lang="en-GB" dirty="0"/>
              <a:t>To allow us to pause whilst the player reads the text, we need to add the time import to the top of the code. </a:t>
            </a:r>
          </a:p>
        </p:txBody>
      </p:sp>
      <p:pic>
        <p:nvPicPr>
          <p:cNvPr id="40962" name="Picture 2"/>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774440" y="3402450"/>
            <a:ext cx="7625679" cy="861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3" name="Picture 3"/>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6610656" y="2065558"/>
            <a:ext cx="1768167" cy="961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ounded Rectangle 24"/>
          <p:cNvSpPr/>
          <p:nvPr/>
        </p:nvSpPr>
        <p:spPr>
          <a:xfrm>
            <a:off x="6661025" y="2723521"/>
            <a:ext cx="1372598" cy="303920"/>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3211596" y="4065259"/>
            <a:ext cx="4882474" cy="923330"/>
          </a:xfrm>
          <a:prstGeom prst="rect">
            <a:avLst/>
          </a:prstGeom>
          <a:solidFill>
            <a:schemeClr val="bg1"/>
          </a:solidFill>
        </p:spPr>
        <p:txBody>
          <a:bodyPr wrap="square" rtlCol="0">
            <a:spAutoFit/>
          </a:bodyPr>
          <a:lstStyle/>
          <a:p>
            <a:r>
              <a:rPr lang="en-GB" dirty="0"/>
              <a:t>Then, near the start of the main program (usually just after we start the game music) add in the code to display the game instructions.</a:t>
            </a:r>
          </a:p>
        </p:txBody>
      </p:sp>
      <p:pic>
        <p:nvPicPr>
          <p:cNvPr id="40964" name="Picture 4"/>
          <p:cNvPicPr>
            <a:picLocks noChangeAspect="1" noChangeArrowheads="1"/>
          </p:cNvPicPr>
          <p:nvPr/>
        </p:nvPicPr>
        <p:blipFill rotWithShape="1">
          <a:blip r:embed="rId15" cstate="screen">
            <a:extLst>
              <a:ext uri="{28A0092B-C50C-407E-A947-70E740481C1C}">
                <a14:useLocalDpi xmlns:a14="http://schemas.microsoft.com/office/drawing/2010/main"/>
              </a:ext>
            </a:extLst>
          </a:blip>
          <a:srcRect/>
          <a:stretch/>
        </p:blipFill>
        <p:spPr bwMode="auto">
          <a:xfrm>
            <a:off x="774440" y="4485870"/>
            <a:ext cx="1997360" cy="1820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6553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39552" y="1255112"/>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solidFill>
                    <a:schemeClr val="tx1"/>
                  </a:solidFill>
                </a:rPr>
                <a:t>Instructions</a:t>
              </a:r>
            </a:p>
          </p:txBody>
        </p:sp>
        <p:sp>
          <p:nvSpPr>
            <p:cNvPr id="8" name="Rounded Rectangle 7">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9" name="Rounded Rectangle 8">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10" name="Rounded Rectangle 9">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11" name="Rounded Rectangle 10">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2" name="Rounded Rectangle 11">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3" name="Rounded Rectangle 12">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4" name="Rounded Rectangle 13">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7" name="Rounded Rectangle 16">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4" name="Rectangle 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grpSp>
      <p:sp>
        <p:nvSpPr>
          <p:cNvPr id="2" name="TextBox 1"/>
          <p:cNvSpPr txBox="1"/>
          <p:nvPr/>
        </p:nvSpPr>
        <p:spPr>
          <a:xfrm>
            <a:off x="524272" y="356659"/>
            <a:ext cx="4047728" cy="646331"/>
          </a:xfrm>
          <a:prstGeom prst="rect">
            <a:avLst/>
          </a:prstGeom>
          <a:noFill/>
        </p:spPr>
        <p:txBody>
          <a:bodyPr wrap="square" rtlCol="0">
            <a:spAutoFit/>
          </a:bodyPr>
          <a:lstStyle/>
          <a:p>
            <a:r>
              <a:rPr lang="en-GB" sz="3600" b="1" dirty="0"/>
              <a:t>Client Requirements</a:t>
            </a:r>
          </a:p>
        </p:txBody>
      </p:sp>
      <p:graphicFrame>
        <p:nvGraphicFramePr>
          <p:cNvPr id="7" name="Diagram 6"/>
          <p:cNvGraphicFramePr/>
          <p:nvPr>
            <p:extLst>
              <p:ext uri="{D42A27DB-BD31-4B8C-83A1-F6EECF244321}">
                <p14:modId xmlns:p14="http://schemas.microsoft.com/office/powerpoint/2010/main" val="1187366891"/>
              </p:ext>
            </p:extLst>
          </p:nvPr>
        </p:nvGraphicFramePr>
        <p:xfrm>
          <a:off x="1050259" y="1960372"/>
          <a:ext cx="7075647" cy="403244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12:59:04</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sp>
        <p:nvSpPr>
          <p:cNvPr id="22" name="TextBox 21"/>
          <p:cNvSpPr txBox="1"/>
          <p:nvPr/>
        </p:nvSpPr>
        <p:spPr>
          <a:xfrm>
            <a:off x="2821097" y="5956932"/>
            <a:ext cx="5488704" cy="369332"/>
          </a:xfrm>
          <a:prstGeom prst="rect">
            <a:avLst/>
          </a:prstGeom>
          <a:noFill/>
        </p:spPr>
        <p:txBody>
          <a:bodyPr wrap="square" rtlCol="0">
            <a:spAutoFit/>
          </a:bodyPr>
          <a:lstStyle/>
          <a:p>
            <a:r>
              <a:rPr lang="en-GB" b="1" dirty="0"/>
              <a:t>Click this button to move back through this section: </a:t>
            </a:r>
          </a:p>
        </p:txBody>
      </p:sp>
      <p:sp>
        <p:nvSpPr>
          <p:cNvPr id="23" name="Action Button: Back or Previous 22">
            <a:hlinkClick r:id="" action="ppaction://hlinkshowjump?jump=previousslide" highlightClick="1"/>
          </p:cNvPr>
          <p:cNvSpPr/>
          <p:nvPr/>
        </p:nvSpPr>
        <p:spPr>
          <a:xfrm>
            <a:off x="7908816"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24" name="Picture 2" descr="http://www.pygame.org/skins/main/pygame_logo_bot.gif">
            <a:hlinkClick r:id="" action="ppaction://hlinkshowjump?jump=firstslide"/>
          </p:cNvPr>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2474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Creating a Score</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pic>
        <p:nvPicPr>
          <p:cNvPr id="41986" name="Picture 2"/>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728408" y="1968453"/>
            <a:ext cx="6083292" cy="105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ounded Rectangle 24"/>
          <p:cNvSpPr/>
          <p:nvPr/>
        </p:nvSpPr>
        <p:spPr>
          <a:xfrm>
            <a:off x="728408" y="2734806"/>
            <a:ext cx="1796428" cy="292634"/>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3606969" y="2557382"/>
            <a:ext cx="4663574" cy="646331"/>
          </a:xfrm>
          <a:prstGeom prst="rect">
            <a:avLst/>
          </a:prstGeom>
          <a:solidFill>
            <a:schemeClr val="bg1"/>
          </a:solidFill>
        </p:spPr>
        <p:txBody>
          <a:bodyPr wrap="square" rtlCol="0">
            <a:spAutoFit/>
          </a:bodyPr>
          <a:lstStyle/>
          <a:p>
            <a:r>
              <a:rPr lang="en-GB" dirty="0"/>
              <a:t>The current_score variable is created at the top of the code and given an initial value of 0.</a:t>
            </a:r>
          </a:p>
        </p:txBody>
      </p:sp>
      <p:pic>
        <p:nvPicPr>
          <p:cNvPr id="41987" name="Picture 3"/>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3825665" y="4113076"/>
            <a:ext cx="3901376" cy="127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746529" y="3992672"/>
            <a:ext cx="3023525" cy="2308324"/>
          </a:xfrm>
          <a:prstGeom prst="rect">
            <a:avLst/>
          </a:prstGeom>
          <a:solidFill>
            <a:schemeClr val="bg1"/>
          </a:solidFill>
        </p:spPr>
        <p:txBody>
          <a:bodyPr wrap="square" rtlCol="0">
            <a:spAutoFit/>
          </a:bodyPr>
          <a:lstStyle/>
          <a:p>
            <a:r>
              <a:rPr lang="en-GB" dirty="0"/>
              <a:t>Then inside the code for player movement, we increment the current_score variable each time the game detects that the player touches the exit.</a:t>
            </a:r>
          </a:p>
          <a:p>
            <a:r>
              <a:rPr lang="en-GB" sz="1600" i="1" dirty="0"/>
              <a:t>The print() here just outputs the score to the Shell as a test</a:t>
            </a:r>
          </a:p>
        </p:txBody>
      </p:sp>
      <p:sp>
        <p:nvSpPr>
          <p:cNvPr id="30" name="Rounded Rectangle 29"/>
          <p:cNvSpPr/>
          <p:nvPr/>
        </p:nvSpPr>
        <p:spPr>
          <a:xfrm>
            <a:off x="4231012" y="4320221"/>
            <a:ext cx="2156468" cy="428542"/>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69137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Creating a Score</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705585" y="4047264"/>
            <a:ext cx="3023525" cy="1200329"/>
          </a:xfrm>
          <a:prstGeom prst="rect">
            <a:avLst/>
          </a:prstGeom>
          <a:solidFill>
            <a:schemeClr val="bg1"/>
          </a:solidFill>
        </p:spPr>
        <p:txBody>
          <a:bodyPr wrap="square" rtlCol="0">
            <a:spAutoFit/>
          </a:bodyPr>
          <a:lstStyle/>
          <a:p>
            <a:r>
              <a:rPr lang="en-GB" dirty="0"/>
              <a:t>Each time we reach the red exit square we should see the current score shown on the screen increase.</a:t>
            </a:r>
            <a:endParaRPr lang="en-GB" sz="1600" i="1" dirty="0"/>
          </a:p>
        </p:txBody>
      </p:sp>
      <p:pic>
        <p:nvPicPr>
          <p:cNvPr id="43010" name="Picture 2"/>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3761040" y="4047264"/>
            <a:ext cx="2342000" cy="2137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1" name="Picture 3"/>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700261" y="1933371"/>
            <a:ext cx="5946199" cy="1656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5292079" y="2597617"/>
            <a:ext cx="3304643" cy="1200329"/>
          </a:xfrm>
          <a:prstGeom prst="rect">
            <a:avLst/>
          </a:prstGeom>
          <a:solidFill>
            <a:schemeClr val="bg1"/>
          </a:solidFill>
        </p:spPr>
        <p:txBody>
          <a:bodyPr wrap="square" rtlCol="0">
            <a:spAutoFit/>
          </a:bodyPr>
          <a:lstStyle/>
          <a:p>
            <a:r>
              <a:rPr lang="en-GB" dirty="0"/>
              <a:t>Just like we did with the instructions, we can use the </a:t>
            </a:r>
            <a:r>
              <a:rPr lang="en-GB" dirty="0" err="1"/>
              <a:t>message_display</a:t>
            </a:r>
            <a:r>
              <a:rPr lang="en-GB" dirty="0"/>
              <a:t>() procedure to output the current score.</a:t>
            </a:r>
          </a:p>
        </p:txBody>
      </p:sp>
      <p:sp>
        <p:nvSpPr>
          <p:cNvPr id="25" name="Rounded Rectangle 24"/>
          <p:cNvSpPr/>
          <p:nvPr/>
        </p:nvSpPr>
        <p:spPr>
          <a:xfrm>
            <a:off x="700260" y="2307140"/>
            <a:ext cx="5946199" cy="292634"/>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Arrow Connector 30"/>
          <p:cNvCxnSpPr/>
          <p:nvPr/>
        </p:nvCxnSpPr>
        <p:spPr>
          <a:xfrm>
            <a:off x="2565779" y="5116121"/>
            <a:ext cx="2727014" cy="793360"/>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05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Saving a Score</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636606" y="1840275"/>
            <a:ext cx="7823826" cy="646331"/>
          </a:xfrm>
          <a:prstGeom prst="rect">
            <a:avLst/>
          </a:prstGeom>
          <a:solidFill>
            <a:schemeClr val="bg1"/>
          </a:solidFill>
        </p:spPr>
        <p:txBody>
          <a:bodyPr wrap="square" rtlCol="0">
            <a:spAutoFit/>
          </a:bodyPr>
          <a:lstStyle/>
          <a:p>
            <a:r>
              <a:rPr lang="en-GB" dirty="0"/>
              <a:t>Now we have a current score, we can use a text file to remember the highest score so far.</a:t>
            </a:r>
          </a:p>
        </p:txBody>
      </p:sp>
      <p:pic>
        <p:nvPicPr>
          <p:cNvPr id="44034" name="Picture 2"/>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811559" y="2652144"/>
            <a:ext cx="3990839" cy="1460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4870638" y="2596942"/>
            <a:ext cx="3643152" cy="1754326"/>
          </a:xfrm>
          <a:prstGeom prst="rect">
            <a:avLst/>
          </a:prstGeom>
          <a:solidFill>
            <a:schemeClr val="bg1"/>
          </a:solidFill>
        </p:spPr>
        <p:txBody>
          <a:bodyPr wrap="square" rtlCol="0">
            <a:spAutoFit/>
          </a:bodyPr>
          <a:lstStyle/>
          <a:p>
            <a:r>
              <a:rPr lang="en-GB" dirty="0"/>
              <a:t>To do this, we need to create two new sub-routines underneath our </a:t>
            </a:r>
            <a:r>
              <a:rPr lang="en-GB" dirty="0" err="1"/>
              <a:t>message_display</a:t>
            </a:r>
            <a:r>
              <a:rPr lang="en-GB" dirty="0"/>
              <a:t>() procedure.</a:t>
            </a:r>
          </a:p>
          <a:p>
            <a:endParaRPr lang="en-GB" dirty="0"/>
          </a:p>
          <a:p>
            <a:r>
              <a:rPr lang="en-GB" dirty="0"/>
              <a:t>The first of these will save our high score to a text file.</a:t>
            </a:r>
          </a:p>
        </p:txBody>
      </p:sp>
      <p:pic>
        <p:nvPicPr>
          <p:cNvPr id="44036" name="Picture 4" descr="Image result for bob's burgers"/>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482693" y="4196872"/>
            <a:ext cx="1209629" cy="2388635"/>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ular Callout 29"/>
          <p:cNvSpPr/>
          <p:nvPr/>
        </p:nvSpPr>
        <p:spPr>
          <a:xfrm>
            <a:off x="2272921" y="4449492"/>
            <a:ext cx="3131592" cy="1746915"/>
          </a:xfrm>
          <a:prstGeom prst="wedgeRoundRectCallout">
            <a:avLst>
              <a:gd name="adj1" fmla="val -81629"/>
              <a:gd name="adj2" fmla="val -34725"/>
              <a:gd name="adj3" fmla="val 16667"/>
            </a:avLst>
          </a:prstGeom>
          <a:solidFill>
            <a:srgbClr val="99FF99"/>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mic Sans MS" panose="030F0702030302020204" pitchFamily="66" charset="0"/>
              </a:rPr>
              <a:t>Try-Catch statements let us run code that may error.</a:t>
            </a:r>
          </a:p>
          <a:p>
            <a:pPr algn="ctr"/>
            <a:r>
              <a:rPr lang="en-GB" sz="1400" dirty="0">
                <a:solidFill>
                  <a:schemeClr val="tx1"/>
                </a:solidFill>
                <a:latin typeface="Comic Sans MS" panose="030F0702030302020204" pitchFamily="66" charset="0"/>
              </a:rPr>
              <a:t>First it tries to run the code we want, then if an error occurs it allows us to stop the program crashing. </a:t>
            </a:r>
          </a:p>
          <a:p>
            <a:pPr algn="ctr"/>
            <a:endParaRPr lang="en-GB" sz="1400" dirty="0">
              <a:solidFill>
                <a:schemeClr val="tx1"/>
              </a:solidFill>
              <a:latin typeface="Comic Sans MS" panose="030F0702030302020204" pitchFamily="66" charset="0"/>
            </a:endParaRPr>
          </a:p>
          <a:p>
            <a:pPr algn="ctr"/>
            <a:r>
              <a:rPr lang="en-GB" sz="1400" dirty="0">
                <a:solidFill>
                  <a:schemeClr val="tx1"/>
                </a:solidFill>
                <a:latin typeface="Comic Sans MS" panose="030F0702030302020204" pitchFamily="66" charset="0"/>
              </a:rPr>
              <a:t>This is called ‘error handling’</a:t>
            </a:r>
            <a:endParaRPr lang="en-GB"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51871613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Saving a Score</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5358280" y="1947179"/>
            <a:ext cx="3155510" cy="2308324"/>
          </a:xfrm>
          <a:prstGeom prst="rect">
            <a:avLst/>
          </a:prstGeom>
          <a:solidFill>
            <a:schemeClr val="bg1"/>
          </a:solidFill>
        </p:spPr>
        <p:txBody>
          <a:bodyPr wrap="square" rtlCol="0">
            <a:spAutoFit/>
          </a:bodyPr>
          <a:lstStyle/>
          <a:p>
            <a:r>
              <a:rPr lang="en-GB" dirty="0"/>
              <a:t>The second sub-routine is reading the high score from the text file &amp; loading it into the program.</a:t>
            </a:r>
          </a:p>
          <a:p>
            <a:endParaRPr lang="en-GB" dirty="0"/>
          </a:p>
          <a:p>
            <a:r>
              <a:rPr lang="en-GB" dirty="0"/>
              <a:t>This is a </a:t>
            </a:r>
            <a:r>
              <a:rPr lang="en-GB" b="1" dirty="0"/>
              <a:t>function</a:t>
            </a:r>
            <a:r>
              <a:rPr lang="en-GB" dirty="0"/>
              <a:t> because it returns a value (procedures do not).</a:t>
            </a:r>
          </a:p>
        </p:txBody>
      </p:sp>
      <p:pic>
        <p:nvPicPr>
          <p:cNvPr id="44036" name="Picture 4" descr="Image result for bob's burgers"/>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82693" y="4196872"/>
            <a:ext cx="1209629" cy="2388635"/>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ular Callout 29"/>
          <p:cNvSpPr/>
          <p:nvPr/>
        </p:nvSpPr>
        <p:spPr>
          <a:xfrm>
            <a:off x="2272921" y="4449492"/>
            <a:ext cx="4474599" cy="1746915"/>
          </a:xfrm>
          <a:prstGeom prst="wedgeRoundRectCallout">
            <a:avLst>
              <a:gd name="adj1" fmla="val -71309"/>
              <a:gd name="adj2" fmla="val -37851"/>
              <a:gd name="adj3" fmla="val 16667"/>
            </a:avLst>
          </a:prstGeom>
          <a:solidFill>
            <a:srgbClr val="99FF99"/>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mic Sans MS" panose="030F0702030302020204" pitchFamily="66" charset="0"/>
              </a:rPr>
              <a:t>Look! Here we can catch two types of error,</a:t>
            </a:r>
          </a:p>
          <a:p>
            <a:pPr algn="ctr"/>
            <a:endParaRPr lang="en-GB" sz="1400" dirty="0">
              <a:solidFill>
                <a:schemeClr val="tx1"/>
              </a:solidFill>
              <a:latin typeface="Comic Sans MS" panose="030F0702030302020204" pitchFamily="66" charset="0"/>
            </a:endParaRPr>
          </a:p>
          <a:p>
            <a:pPr algn="ctr"/>
            <a:r>
              <a:rPr lang="en-GB" sz="1400" dirty="0">
                <a:solidFill>
                  <a:schemeClr val="tx1"/>
                </a:solidFill>
                <a:latin typeface="Comic Sans MS" panose="030F0702030302020204" pitchFamily="66" charset="0"/>
              </a:rPr>
              <a:t>An IO Error handles errors where the data can’t be found.</a:t>
            </a:r>
          </a:p>
          <a:p>
            <a:pPr algn="ctr"/>
            <a:endParaRPr lang="en-GB" sz="1400" dirty="0">
              <a:solidFill>
                <a:schemeClr val="tx1"/>
              </a:solidFill>
              <a:latin typeface="Comic Sans MS" panose="030F0702030302020204" pitchFamily="66" charset="0"/>
            </a:endParaRPr>
          </a:p>
          <a:p>
            <a:pPr algn="ctr"/>
            <a:r>
              <a:rPr lang="en-GB" sz="1400" dirty="0">
                <a:solidFill>
                  <a:schemeClr val="tx1"/>
                </a:solidFill>
                <a:latin typeface="Comic Sans MS" panose="030F0702030302020204" pitchFamily="66" charset="0"/>
              </a:rPr>
              <a:t>A Value Error handles errors here the file can’t be read, or the data type is wrong.</a:t>
            </a:r>
            <a:endParaRPr lang="en-GB" dirty="0">
              <a:solidFill>
                <a:schemeClr val="tx1"/>
              </a:solidFill>
              <a:latin typeface="Comic Sans MS" panose="030F0702030302020204" pitchFamily="66" charset="0"/>
            </a:endParaRPr>
          </a:p>
        </p:txBody>
      </p:sp>
      <p:pic>
        <p:nvPicPr>
          <p:cNvPr id="45058" name="Picture 2"/>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676014" y="1883654"/>
            <a:ext cx="4682266" cy="2385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40389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Saving a Score</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pic>
        <p:nvPicPr>
          <p:cNvPr id="33794" name="Picture 2"/>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8847157" y="1268760"/>
            <a:ext cx="2506852" cy="2283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664918" y="3781674"/>
            <a:ext cx="3489987" cy="2585323"/>
          </a:xfrm>
          <a:prstGeom prst="rect">
            <a:avLst/>
          </a:prstGeom>
          <a:solidFill>
            <a:schemeClr val="bg1"/>
          </a:solidFill>
        </p:spPr>
        <p:txBody>
          <a:bodyPr wrap="square" rtlCol="0">
            <a:spAutoFit/>
          </a:bodyPr>
          <a:lstStyle/>
          <a:p>
            <a:r>
              <a:rPr lang="en-GB" dirty="0"/>
              <a:t>Once we have the ability to save a high score, we need to know when to update the score.</a:t>
            </a:r>
          </a:p>
          <a:p>
            <a:endParaRPr lang="en-GB" dirty="0"/>
          </a:p>
          <a:p>
            <a:r>
              <a:rPr lang="en-GB" dirty="0"/>
              <a:t>Here, an IF statement calls the </a:t>
            </a:r>
            <a:r>
              <a:rPr lang="en-GB" dirty="0" err="1"/>
              <a:t>save_high_score</a:t>
            </a:r>
            <a:r>
              <a:rPr lang="en-GB" dirty="0"/>
              <a:t>() procedure once the current score goes beyond the high score. </a:t>
            </a:r>
            <a:r>
              <a:rPr lang="en-GB" sz="1600" i="1" dirty="0"/>
              <a:t>Look at your text file to check!</a:t>
            </a:r>
            <a:endParaRPr lang="en-GB" i="1" dirty="0"/>
          </a:p>
        </p:txBody>
      </p:sp>
      <p:pic>
        <p:nvPicPr>
          <p:cNvPr id="46082" name="Picture 2"/>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4154906" y="3882770"/>
            <a:ext cx="4223917" cy="1758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ounded Rectangle 25"/>
          <p:cNvSpPr/>
          <p:nvPr/>
        </p:nvSpPr>
        <p:spPr>
          <a:xfrm>
            <a:off x="4614576" y="4559798"/>
            <a:ext cx="3770679" cy="461532"/>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6083" name="Picture 3"/>
          <p:cNvPicPr>
            <a:picLocks noChangeAspect="1" noChangeArrowheads="1"/>
          </p:cNvPicPr>
          <p:nvPr/>
        </p:nvPicPr>
        <p:blipFill>
          <a:blip r:embed="rId15">
            <a:extLst>
              <a:ext uri="{28A0092B-C50C-407E-A947-70E740481C1C}">
                <a14:useLocalDpi xmlns:a14="http://schemas.microsoft.com/office/drawing/2010/main"/>
              </a:ext>
            </a:extLst>
          </a:blip>
          <a:srcRect/>
          <a:stretch>
            <a:fillRect/>
          </a:stretch>
        </p:blipFill>
        <p:spPr bwMode="auto">
          <a:xfrm>
            <a:off x="720818" y="2105926"/>
            <a:ext cx="3952530" cy="869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ounded Rectangle 28"/>
          <p:cNvSpPr/>
          <p:nvPr/>
        </p:nvSpPr>
        <p:spPr>
          <a:xfrm>
            <a:off x="1164612" y="2581512"/>
            <a:ext cx="3377691" cy="230766"/>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4710726" y="1985802"/>
            <a:ext cx="3489987" cy="1200329"/>
          </a:xfrm>
          <a:prstGeom prst="rect">
            <a:avLst/>
          </a:prstGeom>
          <a:solidFill>
            <a:schemeClr val="bg1"/>
          </a:solidFill>
        </p:spPr>
        <p:txBody>
          <a:bodyPr wrap="square" rtlCol="0">
            <a:spAutoFit/>
          </a:bodyPr>
          <a:lstStyle/>
          <a:p>
            <a:r>
              <a:rPr lang="en-GB" dirty="0"/>
              <a:t>At the start of the main program loop, we create the </a:t>
            </a:r>
            <a:r>
              <a:rPr lang="en-GB" dirty="0" err="1"/>
              <a:t>high_score</a:t>
            </a:r>
            <a:r>
              <a:rPr lang="en-GB" dirty="0"/>
              <a:t> variable with the value passed back by the </a:t>
            </a:r>
            <a:r>
              <a:rPr lang="en-GB" dirty="0" err="1"/>
              <a:t>load_high_score</a:t>
            </a:r>
            <a:r>
              <a:rPr lang="en-GB" dirty="0"/>
              <a:t>() function.</a:t>
            </a:r>
            <a:endParaRPr lang="en-GB" i="1" dirty="0"/>
          </a:p>
        </p:txBody>
      </p:sp>
    </p:spTree>
    <p:extLst>
      <p:ext uri="{BB962C8B-B14F-4D97-AF65-F5344CB8AC3E}">
        <p14:creationId xmlns:p14="http://schemas.microsoft.com/office/powerpoint/2010/main" val="8609719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Saving a Score</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pic>
        <p:nvPicPr>
          <p:cNvPr id="33794" name="Picture 2"/>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722738" y="3773358"/>
            <a:ext cx="2506852" cy="2283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655365" y="1903184"/>
            <a:ext cx="7805067" cy="646331"/>
          </a:xfrm>
          <a:prstGeom prst="rect">
            <a:avLst/>
          </a:prstGeom>
          <a:solidFill>
            <a:schemeClr val="bg1"/>
          </a:solidFill>
        </p:spPr>
        <p:txBody>
          <a:bodyPr wrap="square" rtlCol="0">
            <a:spAutoFit/>
          </a:bodyPr>
          <a:lstStyle/>
          <a:p>
            <a:r>
              <a:rPr lang="en-GB" dirty="0"/>
              <a:t>Finally, we need to add the final line which outputs the High Score under the Current Score:</a:t>
            </a:r>
            <a:endParaRPr lang="en-GB" i="1" dirty="0"/>
          </a:p>
        </p:txBody>
      </p:sp>
      <p:pic>
        <p:nvPicPr>
          <p:cNvPr id="47106" name="Picture 2"/>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722738" y="2549514"/>
            <a:ext cx="7114651" cy="1003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ounded Rectangle 29"/>
          <p:cNvSpPr/>
          <p:nvPr/>
        </p:nvSpPr>
        <p:spPr>
          <a:xfrm>
            <a:off x="722738" y="3240039"/>
            <a:ext cx="6585566" cy="230766"/>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3405770" y="3789910"/>
            <a:ext cx="4627853" cy="1754326"/>
          </a:xfrm>
          <a:prstGeom prst="rect">
            <a:avLst/>
          </a:prstGeom>
          <a:solidFill>
            <a:schemeClr val="bg1"/>
          </a:solidFill>
        </p:spPr>
        <p:txBody>
          <a:bodyPr wrap="square" rtlCol="0">
            <a:spAutoFit/>
          </a:bodyPr>
          <a:lstStyle/>
          <a:p>
            <a:r>
              <a:rPr lang="en-GB" dirty="0"/>
              <a:t>Both scores should now appear at the bottom right of the game screen and update as you move through the game.</a:t>
            </a:r>
          </a:p>
          <a:p>
            <a:endParaRPr lang="en-GB" i="1" dirty="0"/>
          </a:p>
          <a:p>
            <a:r>
              <a:rPr lang="en-GB" i="1" dirty="0"/>
              <a:t>But is this enough for a leaderboard?</a:t>
            </a:r>
          </a:p>
          <a:p>
            <a:r>
              <a:rPr lang="en-GB" i="1" dirty="0"/>
              <a:t>Nearly…</a:t>
            </a:r>
          </a:p>
        </p:txBody>
      </p:sp>
    </p:spTree>
    <p:extLst>
      <p:ext uri="{BB962C8B-B14F-4D97-AF65-F5344CB8AC3E}">
        <p14:creationId xmlns:p14="http://schemas.microsoft.com/office/powerpoint/2010/main" val="23339961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err="1"/>
              <a:t>Leaderboards</a:t>
            </a:r>
            <a:r>
              <a:rPr lang="en-GB" sz="3600" b="1" dirty="0"/>
              <a:t> - Extension </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655365" y="1903184"/>
            <a:ext cx="7805067" cy="923330"/>
          </a:xfrm>
          <a:prstGeom prst="rect">
            <a:avLst/>
          </a:prstGeom>
          <a:solidFill>
            <a:schemeClr val="bg1"/>
          </a:solidFill>
        </p:spPr>
        <p:txBody>
          <a:bodyPr wrap="square" rtlCol="0">
            <a:spAutoFit/>
          </a:bodyPr>
          <a:lstStyle/>
          <a:p>
            <a:r>
              <a:rPr lang="en-GB" dirty="0" err="1"/>
              <a:t>Leaderboards</a:t>
            </a:r>
            <a:r>
              <a:rPr lang="en-GB" dirty="0"/>
              <a:t> in PyGame require us to understand the logic behind how data is saved both physically &amp; logically in our program. This section is here to challenge you! </a:t>
            </a:r>
            <a:endParaRPr lang="en-GB" i="1" dirty="0"/>
          </a:p>
        </p:txBody>
      </p:sp>
      <p:pic>
        <p:nvPicPr>
          <p:cNvPr id="48130" name="Picture 2"/>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776785" y="2997319"/>
            <a:ext cx="28956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5"/>
          <p:cNvSpPr txBox="1"/>
          <p:nvPr/>
        </p:nvSpPr>
        <p:spPr>
          <a:xfrm>
            <a:off x="4218790" y="3079207"/>
            <a:ext cx="3557334" cy="1754326"/>
          </a:xfrm>
          <a:prstGeom prst="rect">
            <a:avLst/>
          </a:prstGeom>
          <a:solidFill>
            <a:schemeClr val="bg1"/>
          </a:solidFill>
        </p:spPr>
        <p:txBody>
          <a:bodyPr wrap="square" rtlCol="0">
            <a:spAutoFit/>
          </a:bodyPr>
          <a:lstStyle/>
          <a:p>
            <a:r>
              <a:rPr lang="en-GB" dirty="0"/>
              <a:t>The first thing we are going to do is create a text file containing three names and their scores (you may need to create this in WordPad if the network prevents you from using </a:t>
            </a:r>
            <a:r>
              <a:rPr lang="en-GB" dirty="0" err="1"/>
              <a:t>NotePad</a:t>
            </a:r>
            <a:r>
              <a:rPr lang="en-GB" dirty="0"/>
              <a:t>)</a:t>
            </a:r>
            <a:endParaRPr lang="en-GB" i="1" dirty="0"/>
          </a:p>
        </p:txBody>
      </p:sp>
      <p:sp>
        <p:nvSpPr>
          <p:cNvPr id="27" name="TextBox 26"/>
          <p:cNvSpPr txBox="1"/>
          <p:nvPr/>
        </p:nvSpPr>
        <p:spPr>
          <a:xfrm>
            <a:off x="813855" y="5294746"/>
            <a:ext cx="6187445" cy="830997"/>
          </a:xfrm>
          <a:prstGeom prst="rect">
            <a:avLst/>
          </a:prstGeom>
          <a:solidFill>
            <a:schemeClr val="bg1"/>
          </a:solidFill>
        </p:spPr>
        <p:txBody>
          <a:bodyPr wrap="square" rtlCol="0">
            <a:spAutoFit/>
          </a:bodyPr>
          <a:lstStyle/>
          <a:p>
            <a:r>
              <a:rPr lang="en-GB" sz="1600" i="1" dirty="0"/>
              <a:t>Don’t forget to save &amp; close your file.</a:t>
            </a:r>
          </a:p>
          <a:p>
            <a:r>
              <a:rPr lang="en-GB" sz="1600" i="1" dirty="0"/>
              <a:t>If you open a file, just like a cupboard you can’t open it again without closing it first!</a:t>
            </a:r>
          </a:p>
        </p:txBody>
      </p:sp>
    </p:spTree>
    <p:extLst>
      <p:ext uri="{BB962C8B-B14F-4D97-AF65-F5344CB8AC3E}">
        <p14:creationId xmlns:p14="http://schemas.microsoft.com/office/powerpoint/2010/main" val="23494976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err="1"/>
              <a:t>Leaderboards</a:t>
            </a:r>
            <a:r>
              <a:rPr lang="en-GB" sz="3600" b="1" dirty="0"/>
              <a:t> - Extension </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2555628" y="2143372"/>
            <a:ext cx="5313460" cy="1200329"/>
          </a:xfrm>
          <a:prstGeom prst="rect">
            <a:avLst/>
          </a:prstGeom>
          <a:solidFill>
            <a:schemeClr val="bg1"/>
          </a:solidFill>
        </p:spPr>
        <p:txBody>
          <a:bodyPr wrap="square" rtlCol="0">
            <a:spAutoFit/>
          </a:bodyPr>
          <a:lstStyle/>
          <a:p>
            <a:r>
              <a:rPr lang="en-GB" dirty="0"/>
              <a:t>Next we are going to extend our imports to include re</a:t>
            </a:r>
          </a:p>
          <a:p>
            <a:r>
              <a:rPr lang="en-GB" i="1" dirty="0"/>
              <a:t>This allows us to use a function which finds the numbers in a string. </a:t>
            </a:r>
          </a:p>
          <a:p>
            <a:r>
              <a:rPr lang="en-GB" i="1" dirty="0"/>
              <a:t>Clever huh?</a:t>
            </a:r>
          </a:p>
        </p:txBody>
      </p:sp>
      <p:pic>
        <p:nvPicPr>
          <p:cNvPr id="49154" name="Picture 2"/>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947018" y="2232902"/>
            <a:ext cx="1485526" cy="1110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155" name="Picture 3"/>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5492824" y="3832584"/>
            <a:ext cx="2175520" cy="560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901788" y="3864597"/>
            <a:ext cx="4391005" cy="2308324"/>
          </a:xfrm>
          <a:prstGeom prst="rect">
            <a:avLst/>
          </a:prstGeom>
          <a:solidFill>
            <a:schemeClr val="bg1"/>
          </a:solidFill>
        </p:spPr>
        <p:txBody>
          <a:bodyPr wrap="square" rtlCol="0">
            <a:spAutoFit/>
          </a:bodyPr>
          <a:lstStyle/>
          <a:p>
            <a:r>
              <a:rPr lang="en-GB" dirty="0"/>
              <a:t>Underneath the imports we are going to create a special type of variable called a </a:t>
            </a:r>
            <a:r>
              <a:rPr lang="en-GB" b="1" dirty="0"/>
              <a:t>global variable</a:t>
            </a:r>
            <a:r>
              <a:rPr lang="en-GB" dirty="0"/>
              <a:t>. Leaderboard is also going to be a list (array).</a:t>
            </a:r>
          </a:p>
          <a:p>
            <a:endParaRPr lang="en-GB" i="1" dirty="0"/>
          </a:p>
          <a:p>
            <a:r>
              <a:rPr lang="en-GB" i="1" dirty="0"/>
              <a:t>Global variables can be seen &amp; used anywhere in the code, including inside sub-routines.</a:t>
            </a:r>
          </a:p>
        </p:txBody>
      </p:sp>
    </p:spTree>
    <p:extLst>
      <p:ext uri="{BB962C8B-B14F-4D97-AF65-F5344CB8AC3E}">
        <p14:creationId xmlns:p14="http://schemas.microsoft.com/office/powerpoint/2010/main" val="15233350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err="1"/>
              <a:t>Leaderboards</a:t>
            </a:r>
            <a:r>
              <a:rPr lang="en-GB" sz="3600" b="1" dirty="0"/>
              <a:t> - Extension </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627793" y="1965948"/>
            <a:ext cx="7405830" cy="646331"/>
          </a:xfrm>
          <a:prstGeom prst="rect">
            <a:avLst/>
          </a:prstGeom>
          <a:solidFill>
            <a:schemeClr val="bg1"/>
          </a:solidFill>
        </p:spPr>
        <p:txBody>
          <a:bodyPr wrap="square" rtlCol="0">
            <a:spAutoFit/>
          </a:bodyPr>
          <a:lstStyle/>
          <a:p>
            <a:r>
              <a:rPr lang="en-GB" dirty="0"/>
              <a:t>Just like we did for loading &amp; saving the simple high score, we are going to create two new sub-routines for loading and saving our leaderboard.</a:t>
            </a:r>
            <a:endParaRPr lang="en-GB" i="1" dirty="0"/>
          </a:p>
        </p:txBody>
      </p:sp>
      <p:pic>
        <p:nvPicPr>
          <p:cNvPr id="50178" name="Picture 2"/>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594144" y="3156464"/>
            <a:ext cx="5517745" cy="2900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6001500" y="3455351"/>
            <a:ext cx="2542350" cy="1877437"/>
          </a:xfrm>
          <a:prstGeom prst="rect">
            <a:avLst/>
          </a:prstGeom>
          <a:noFill/>
        </p:spPr>
        <p:txBody>
          <a:bodyPr wrap="square" rtlCol="0">
            <a:spAutoFit/>
          </a:bodyPr>
          <a:lstStyle/>
          <a:p>
            <a:r>
              <a:rPr lang="en-GB" sz="1600" i="1" dirty="0"/>
              <a:t>Unlike the simple read from before, this procedure reads each line from the file and saves it into a new item in the array. </a:t>
            </a:r>
          </a:p>
          <a:p>
            <a:r>
              <a:rPr lang="en-GB" sz="1600" i="1" dirty="0"/>
              <a:t>This way, each leader has their own item.</a:t>
            </a:r>
          </a:p>
        </p:txBody>
      </p:sp>
    </p:spTree>
    <p:extLst>
      <p:ext uri="{BB962C8B-B14F-4D97-AF65-F5344CB8AC3E}">
        <p14:creationId xmlns:p14="http://schemas.microsoft.com/office/powerpoint/2010/main" val="42511956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err="1"/>
              <a:t>Leaderboards</a:t>
            </a:r>
            <a:r>
              <a:rPr lang="en-GB" sz="3600" b="1" dirty="0"/>
              <a:t> - Extension </a:t>
            </a:r>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627793" y="1965948"/>
            <a:ext cx="7405830" cy="646331"/>
          </a:xfrm>
          <a:prstGeom prst="rect">
            <a:avLst/>
          </a:prstGeom>
          <a:solidFill>
            <a:schemeClr val="bg1"/>
          </a:solidFill>
        </p:spPr>
        <p:txBody>
          <a:bodyPr wrap="square" rtlCol="0">
            <a:spAutoFit/>
          </a:bodyPr>
          <a:lstStyle/>
          <a:p>
            <a:r>
              <a:rPr lang="en-GB" dirty="0"/>
              <a:t>Thankfully, our save procedure is </a:t>
            </a:r>
            <a:r>
              <a:rPr lang="en-GB" i="1" dirty="0"/>
              <a:t>almost</a:t>
            </a:r>
            <a:r>
              <a:rPr lang="en-GB" dirty="0"/>
              <a:t> identical to the high score procedure. </a:t>
            </a:r>
            <a:endParaRPr lang="en-GB" i="1" dirty="0"/>
          </a:p>
        </p:txBody>
      </p:sp>
      <p:pic>
        <p:nvPicPr>
          <p:cNvPr id="51202" name="Picture 2"/>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667502" y="2816371"/>
            <a:ext cx="4722020" cy="1500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5652833" y="2827064"/>
            <a:ext cx="2542350" cy="830997"/>
          </a:xfrm>
          <a:prstGeom prst="rect">
            <a:avLst/>
          </a:prstGeom>
          <a:noFill/>
        </p:spPr>
        <p:txBody>
          <a:bodyPr wrap="square" rtlCol="0">
            <a:spAutoFit/>
          </a:bodyPr>
          <a:lstStyle/>
          <a:p>
            <a:r>
              <a:rPr lang="en-GB" sz="1600" i="1" dirty="0"/>
              <a:t>The only difference here is that we have passed in a string instead of a number .</a:t>
            </a:r>
          </a:p>
        </p:txBody>
      </p:sp>
      <p:sp>
        <p:nvSpPr>
          <p:cNvPr id="24" name="TextBox 23"/>
          <p:cNvSpPr txBox="1"/>
          <p:nvPr/>
        </p:nvSpPr>
        <p:spPr>
          <a:xfrm>
            <a:off x="684657" y="4493058"/>
            <a:ext cx="7405830" cy="1477328"/>
          </a:xfrm>
          <a:prstGeom prst="rect">
            <a:avLst/>
          </a:prstGeom>
          <a:solidFill>
            <a:schemeClr val="bg1"/>
          </a:solidFill>
        </p:spPr>
        <p:txBody>
          <a:bodyPr wrap="square" rtlCol="0">
            <a:spAutoFit/>
          </a:bodyPr>
          <a:lstStyle/>
          <a:p>
            <a:r>
              <a:rPr lang="en-GB" b="1" dirty="0"/>
              <a:t>Why use sub-routines?</a:t>
            </a:r>
          </a:p>
          <a:p>
            <a:endParaRPr lang="en-GB" i="1" dirty="0"/>
          </a:p>
          <a:p>
            <a:r>
              <a:rPr lang="en-GB" dirty="0"/>
              <a:t>Programmers use sub-routines (functions &amp; procedures) to make their code more efficient. It allows you to use the code more than once with different values. Put simply: </a:t>
            </a:r>
            <a:r>
              <a:rPr lang="en-GB" i="1" dirty="0"/>
              <a:t>“Genius through the pursuit of laziness”</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3714393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39552" y="1268760"/>
            <a:ext cx="8060095" cy="5184576"/>
            <a:chOff x="539552" y="1268760"/>
            <a:chExt cx="8060095" cy="5184576"/>
          </a:xfrm>
        </p:grpSpPr>
        <p:sp>
          <p:nvSpPr>
            <p:cNvPr id="3" name="Rounded Rectangle 2">
              <a:hlinkClick r:id="rId2" action="ppaction://hlinksldjump"/>
            </p:cNvPr>
            <p:cNvSpPr/>
            <p:nvPr/>
          </p:nvSpPr>
          <p:spPr>
            <a:xfrm>
              <a:off x="539552" y="1268760"/>
              <a:ext cx="1872208" cy="648072"/>
            </a:xfrm>
            <a:prstGeom prst="roundRect">
              <a:avLst/>
            </a:prstGeom>
            <a:solidFill>
              <a:schemeClr val="accent4"/>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solidFill>
                    <a:schemeClr val="bg1"/>
                  </a:solidFill>
                </a:rPr>
                <a:t>Instructions</a:t>
              </a:r>
            </a:p>
          </p:txBody>
        </p:sp>
        <p:sp>
          <p:nvSpPr>
            <p:cNvPr id="4" name="Rounded Rectangle 3">
              <a:hlinkClick r:id="rId3" action="ppaction://hlinksldjump"/>
            </p:cNvPr>
            <p:cNvSpPr/>
            <p:nvPr/>
          </p:nvSpPr>
          <p:spPr>
            <a:xfrm>
              <a:off x="241176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5" name="Rounded Rectangle 4">
              <a:hlinkClick r:id="rId4"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6" name="Rounded Rectangle 5">
              <a:hlinkClick r:id="rId5"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7" name="Rounded Rectangle 6">
              <a:hlinkClick r:id="rId6"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8" name="Rounded Rectangle 7">
              <a:hlinkClick r:id="rId7"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9" name="Rounded Rectangle 8">
              <a:hlinkClick r:id="rId8"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0" name="Rounded Rectangle 9">
              <a:hlinkClick r:id="rId9"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1" name="Rounded Rectangle 10">
              <a:hlinkClick r:id="rId10"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2" name="Rectangle 11"/>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t"/>
            <a:lstStyle/>
            <a:p>
              <a:endParaRPr lang="en-GB" dirty="0">
                <a:solidFill>
                  <a:schemeClr val="tx1"/>
                </a:solidFill>
              </a:endParaRPr>
            </a:p>
          </p:txBody>
        </p:sp>
      </p:grpSp>
      <p:pic>
        <p:nvPicPr>
          <p:cNvPr id="14" name="Picture 4" descr="http://www.pygame.org/skins/main/pygame_logo_top.gif"/>
          <p:cNvPicPr>
            <a:picLocks noChangeAspect="1" noChangeArrowheads="1" noCrop="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Setting Up a Game Screen</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1027" name="Picture 3"/>
          <p:cNvPicPr>
            <a:picLocks noChangeAspect="1" noChangeArrowheads="1"/>
          </p:cNvPicPr>
          <p:nvPr/>
        </p:nvPicPr>
        <p:blipFill rotWithShape="1">
          <a:blip r:embed="rId12" cstate="screen">
            <a:extLst>
              <a:ext uri="{28A0092B-C50C-407E-A947-70E740481C1C}">
                <a14:useLocalDpi xmlns:a14="http://schemas.microsoft.com/office/drawing/2010/main"/>
              </a:ext>
            </a:extLst>
          </a:blip>
          <a:srcRect/>
          <a:stretch/>
        </p:blipFill>
        <p:spPr bwMode="auto">
          <a:xfrm>
            <a:off x="887052" y="2210616"/>
            <a:ext cx="1753271"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3176839" y="2210616"/>
            <a:ext cx="5261823" cy="1200329"/>
          </a:xfrm>
          <a:prstGeom prst="rect">
            <a:avLst/>
          </a:prstGeom>
          <a:noFill/>
        </p:spPr>
        <p:txBody>
          <a:bodyPr wrap="square" rtlCol="0">
            <a:spAutoFit/>
          </a:bodyPr>
          <a:lstStyle/>
          <a:p>
            <a:r>
              <a:rPr lang="en-GB" dirty="0"/>
              <a:t>Start creating your PyGame game by opening up Python 3.2 IDLE</a:t>
            </a:r>
          </a:p>
          <a:p>
            <a:r>
              <a:rPr lang="en-GB" dirty="0"/>
              <a:t>(</a:t>
            </a:r>
            <a:r>
              <a:rPr lang="en-GB" i="1" dirty="0"/>
              <a:t>don’t open 3.4 by mistake as this doesn’t have PyGame installed!)</a:t>
            </a:r>
            <a:endParaRPr lang="en-GB" dirty="0"/>
          </a:p>
        </p:txBody>
      </p:sp>
      <p:pic>
        <p:nvPicPr>
          <p:cNvPr id="1028" name="Picture 4"/>
          <p:cNvPicPr>
            <a:picLocks noChangeAspect="1" noChangeArrowheads="1"/>
          </p:cNvPicPr>
          <p:nvPr/>
        </p:nvPicPr>
        <p:blipFill rotWithShape="1">
          <a:blip r:embed="rId13" cstate="screen">
            <a:extLst>
              <a:ext uri="{28A0092B-C50C-407E-A947-70E740481C1C}">
                <a14:useLocalDpi xmlns:a14="http://schemas.microsoft.com/office/drawing/2010/main"/>
              </a:ext>
            </a:extLst>
          </a:blip>
          <a:srcRect/>
          <a:stretch/>
        </p:blipFill>
        <p:spPr bwMode="auto">
          <a:xfrm>
            <a:off x="4412952" y="4424617"/>
            <a:ext cx="3228976" cy="1629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887053" y="4039259"/>
            <a:ext cx="3340188" cy="2339102"/>
          </a:xfrm>
          <a:prstGeom prst="rect">
            <a:avLst/>
          </a:prstGeom>
          <a:noFill/>
        </p:spPr>
        <p:txBody>
          <a:bodyPr wrap="square" rtlCol="0">
            <a:spAutoFit/>
          </a:bodyPr>
          <a:lstStyle/>
          <a:p>
            <a:r>
              <a:rPr lang="en-GB" dirty="0"/>
              <a:t>Now click File </a:t>
            </a:r>
            <a:r>
              <a:rPr lang="en-GB" dirty="0">
                <a:sym typeface="Wingdings" panose="05000000000000000000" pitchFamily="2" charset="2"/>
              </a:rPr>
              <a:t> New Window to create a new python program.</a:t>
            </a:r>
          </a:p>
          <a:p>
            <a:endParaRPr lang="en-GB" dirty="0">
              <a:sym typeface="Wingdings" panose="05000000000000000000" pitchFamily="2" charset="2"/>
            </a:endParaRPr>
          </a:p>
          <a:p>
            <a:r>
              <a:rPr lang="en-GB" dirty="0">
                <a:sym typeface="Wingdings" panose="05000000000000000000" pitchFamily="2" charset="2"/>
              </a:rPr>
              <a:t>Save this as MyGame_v1.py</a:t>
            </a:r>
          </a:p>
          <a:p>
            <a:endParaRPr lang="en-GB" dirty="0">
              <a:sym typeface="Wingdings" panose="05000000000000000000" pitchFamily="2" charset="2"/>
            </a:endParaRPr>
          </a:p>
          <a:p>
            <a:r>
              <a:rPr lang="en-GB" sz="1400" i="1" dirty="0">
                <a:sym typeface="Wingdings" panose="05000000000000000000" pitchFamily="2" charset="2"/>
              </a:rPr>
              <a:t>The v1 in the name means ‘version 1’ which will allow you to create a new version for each save. This means if you make a mistake, you can always roll back!</a:t>
            </a:r>
            <a:endParaRPr lang="en-GB" sz="1400" i="1" dirty="0"/>
          </a:p>
        </p:txBody>
      </p:sp>
      <p:sp>
        <p:nvSpPr>
          <p:cNvPr id="25"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12:59:03</a:t>
            </a:fld>
            <a:endParaRPr lang="en-GB" dirty="0">
              <a:solidFill>
                <a:schemeClr val="accent3">
                  <a:lumMod val="50000"/>
                </a:schemeClr>
              </a:solidFill>
            </a:endParaRPr>
          </a:p>
        </p:txBody>
      </p:sp>
      <p:sp>
        <p:nvSpPr>
          <p:cNvPr id="26"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7" name="Picture 2" descr="http://www.pygame.org/skins/main/pygame_logo_bot.gif">
            <a:hlinkClick r:id="" action="ppaction://hlinkshowjump?jump=firstslide"/>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8052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err="1"/>
              <a:t>Leaderboards</a:t>
            </a:r>
            <a:r>
              <a:rPr lang="en-GB" sz="3600" b="1" dirty="0"/>
              <a:t> - Extension </a:t>
            </a:r>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684657" y="4493058"/>
            <a:ext cx="7405830" cy="1477328"/>
          </a:xfrm>
          <a:prstGeom prst="rect">
            <a:avLst/>
          </a:prstGeom>
          <a:solidFill>
            <a:schemeClr val="bg1"/>
          </a:solidFill>
        </p:spPr>
        <p:txBody>
          <a:bodyPr wrap="square" rtlCol="0">
            <a:spAutoFit/>
          </a:bodyPr>
          <a:lstStyle/>
          <a:p>
            <a:r>
              <a:rPr lang="en-GB" b="1" dirty="0"/>
              <a:t>How else could we use this?</a:t>
            </a:r>
          </a:p>
          <a:p>
            <a:endParaRPr lang="en-GB" i="1" dirty="0"/>
          </a:p>
          <a:p>
            <a:r>
              <a:rPr lang="en-GB" dirty="0"/>
              <a:t>I have chosen to display my high scorers at the start of the game. Perhaps you could display yours at the end, as a scrolling list going up the screen, or as names flashing up one by one?</a:t>
            </a:r>
            <a:endParaRPr lang="en-GB" i="1" dirty="0"/>
          </a:p>
        </p:txBody>
      </p:sp>
      <p:pic>
        <p:nvPicPr>
          <p:cNvPr id="52226" name="Picture 2"/>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735105" y="1920657"/>
            <a:ext cx="7013318" cy="2192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5"/>
          <p:cNvSpPr txBox="1"/>
          <p:nvPr/>
        </p:nvSpPr>
        <p:spPr>
          <a:xfrm>
            <a:off x="5204148" y="2558832"/>
            <a:ext cx="3086743" cy="1569660"/>
          </a:xfrm>
          <a:prstGeom prst="rect">
            <a:avLst/>
          </a:prstGeom>
          <a:noFill/>
        </p:spPr>
        <p:txBody>
          <a:bodyPr wrap="square" rtlCol="0">
            <a:spAutoFit/>
          </a:bodyPr>
          <a:lstStyle/>
          <a:p>
            <a:r>
              <a:rPr lang="en-GB" sz="1600" dirty="0"/>
              <a:t>To display the current leaderboard at the start of the game, we can adjust the code to include a call to the </a:t>
            </a:r>
            <a:r>
              <a:rPr lang="en-GB" sz="1600" dirty="0" err="1"/>
              <a:t>load_leaderboard</a:t>
            </a:r>
            <a:r>
              <a:rPr lang="en-GB" sz="1600" dirty="0"/>
              <a:t>() procedure and then a loop through each leader in the list.</a:t>
            </a:r>
            <a:endParaRPr lang="en-GB" sz="1600" i="1" dirty="0"/>
          </a:p>
        </p:txBody>
      </p:sp>
      <p:sp>
        <p:nvSpPr>
          <p:cNvPr id="28" name="Rounded Rectangle 27"/>
          <p:cNvSpPr/>
          <p:nvPr/>
        </p:nvSpPr>
        <p:spPr>
          <a:xfrm>
            <a:off x="735105" y="2354112"/>
            <a:ext cx="4341862" cy="1180658"/>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ounded Rectangle 28"/>
          <p:cNvSpPr/>
          <p:nvPr/>
        </p:nvSpPr>
        <p:spPr>
          <a:xfrm>
            <a:off x="6516216" y="2118631"/>
            <a:ext cx="1232207" cy="235481"/>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866700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err="1"/>
              <a:t>Leaderboards</a:t>
            </a:r>
            <a:r>
              <a:rPr lang="en-GB" sz="3600" b="1" dirty="0"/>
              <a:t> - Extension </a:t>
            </a:r>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784796" y="1872685"/>
            <a:ext cx="7405830" cy="646331"/>
          </a:xfrm>
          <a:prstGeom prst="rect">
            <a:avLst/>
          </a:prstGeom>
          <a:solidFill>
            <a:schemeClr val="bg1"/>
          </a:solidFill>
        </p:spPr>
        <p:txBody>
          <a:bodyPr wrap="square" rtlCol="0">
            <a:spAutoFit/>
          </a:bodyPr>
          <a:lstStyle/>
          <a:p>
            <a:r>
              <a:rPr lang="en-GB" dirty="0"/>
              <a:t>Updating the leaderboard requires us to look at the logic of a leaderboard. Let’s use this flowchart to help:</a:t>
            </a:r>
            <a:endParaRPr lang="en-GB" i="1" dirty="0"/>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 name="Flowchart: Terminator 1"/>
          <p:cNvSpPr/>
          <p:nvPr/>
        </p:nvSpPr>
        <p:spPr>
          <a:xfrm>
            <a:off x="884574" y="2478072"/>
            <a:ext cx="1569493" cy="464024"/>
          </a:xfrm>
          <a:prstGeom prst="flowChartTerminator">
            <a:avLst/>
          </a:prstGeom>
          <a:solidFill>
            <a:srgbClr val="00FF00"/>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START</a:t>
            </a:r>
          </a:p>
        </p:txBody>
      </p:sp>
      <p:sp>
        <p:nvSpPr>
          <p:cNvPr id="27" name="Flowchart: Decision 26"/>
          <p:cNvSpPr/>
          <p:nvPr/>
        </p:nvSpPr>
        <p:spPr>
          <a:xfrm>
            <a:off x="757920" y="3152625"/>
            <a:ext cx="1822803" cy="1132765"/>
          </a:xfrm>
          <a:prstGeom prst="flowChartDecision">
            <a:avLst/>
          </a:prstGeom>
          <a:solidFill>
            <a:srgbClr val="FFFF00"/>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Is score &gt; highest leader?</a:t>
            </a:r>
            <a:endParaRPr lang="en-GB" sz="1400" dirty="0">
              <a:solidFill>
                <a:schemeClr val="tx1"/>
              </a:solidFill>
            </a:endParaRPr>
          </a:p>
        </p:txBody>
      </p:sp>
      <p:sp>
        <p:nvSpPr>
          <p:cNvPr id="30" name="Flowchart: Decision 29"/>
          <p:cNvSpPr/>
          <p:nvPr/>
        </p:nvSpPr>
        <p:spPr>
          <a:xfrm>
            <a:off x="3020968" y="3152625"/>
            <a:ext cx="1872208" cy="1132765"/>
          </a:xfrm>
          <a:prstGeom prst="flowChartDecision">
            <a:avLst/>
          </a:prstGeom>
          <a:solidFill>
            <a:srgbClr val="FFFF00"/>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Is score &gt; 2</a:t>
            </a:r>
            <a:r>
              <a:rPr lang="en-GB" sz="1200" baseline="30000" dirty="0">
                <a:solidFill>
                  <a:schemeClr val="tx1"/>
                </a:solidFill>
              </a:rPr>
              <a:t>nd</a:t>
            </a:r>
            <a:r>
              <a:rPr lang="en-GB" sz="1200" dirty="0">
                <a:solidFill>
                  <a:schemeClr val="tx1"/>
                </a:solidFill>
              </a:rPr>
              <a:t> highest leader?</a:t>
            </a:r>
            <a:endParaRPr lang="en-GB" sz="1400" dirty="0">
              <a:solidFill>
                <a:schemeClr val="tx1"/>
              </a:solidFill>
            </a:endParaRPr>
          </a:p>
        </p:txBody>
      </p:sp>
      <p:sp>
        <p:nvSpPr>
          <p:cNvPr id="31" name="Flowchart: Decision 30"/>
          <p:cNvSpPr/>
          <p:nvPr/>
        </p:nvSpPr>
        <p:spPr>
          <a:xfrm>
            <a:off x="5304809" y="3152625"/>
            <a:ext cx="1872208" cy="1132765"/>
          </a:xfrm>
          <a:prstGeom prst="flowChartDecision">
            <a:avLst/>
          </a:prstGeom>
          <a:solidFill>
            <a:srgbClr val="FFFF00"/>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Is score &gt; 3</a:t>
            </a:r>
            <a:r>
              <a:rPr lang="en-GB" sz="1200" baseline="30000" dirty="0">
                <a:solidFill>
                  <a:schemeClr val="tx1"/>
                </a:solidFill>
              </a:rPr>
              <a:t>rd</a:t>
            </a:r>
            <a:r>
              <a:rPr lang="en-GB" sz="1200" dirty="0">
                <a:solidFill>
                  <a:schemeClr val="tx1"/>
                </a:solidFill>
              </a:rPr>
              <a:t> highest leader?</a:t>
            </a:r>
            <a:endParaRPr lang="en-GB" sz="1400" dirty="0">
              <a:solidFill>
                <a:schemeClr val="tx1"/>
              </a:solidFill>
            </a:endParaRPr>
          </a:p>
        </p:txBody>
      </p:sp>
      <p:sp>
        <p:nvSpPr>
          <p:cNvPr id="32" name="Flowchart: Terminator 31"/>
          <p:cNvSpPr/>
          <p:nvPr/>
        </p:nvSpPr>
        <p:spPr>
          <a:xfrm>
            <a:off x="6890939" y="2478072"/>
            <a:ext cx="1569493" cy="464024"/>
          </a:xfrm>
          <a:prstGeom prst="flowChartTerminator">
            <a:avLst/>
          </a:prstGeom>
          <a:solidFill>
            <a:srgbClr val="00FF00"/>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END</a:t>
            </a:r>
          </a:p>
        </p:txBody>
      </p:sp>
      <p:sp>
        <p:nvSpPr>
          <p:cNvPr id="33" name="Rectangle 32"/>
          <p:cNvSpPr/>
          <p:nvPr/>
        </p:nvSpPr>
        <p:spPr>
          <a:xfrm>
            <a:off x="814971" y="5167543"/>
            <a:ext cx="1723702" cy="402271"/>
          </a:xfrm>
          <a:prstGeom prst="rect">
            <a:avLst/>
          </a:prstGeom>
          <a:solidFill>
            <a:srgbClr val="00B0F0"/>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Highest leader =</a:t>
            </a:r>
          </a:p>
          <a:p>
            <a:pPr algn="ctr"/>
            <a:r>
              <a:rPr lang="en-GB" sz="1200" dirty="0">
                <a:solidFill>
                  <a:schemeClr val="tx1"/>
                </a:solidFill>
              </a:rPr>
              <a:t> name + score</a:t>
            </a:r>
            <a:endParaRPr lang="en-GB" sz="1400" dirty="0">
              <a:solidFill>
                <a:schemeClr val="tx1"/>
              </a:solidFill>
            </a:endParaRPr>
          </a:p>
        </p:txBody>
      </p:sp>
      <p:sp>
        <p:nvSpPr>
          <p:cNvPr id="34" name="Rectangle 33"/>
          <p:cNvSpPr/>
          <p:nvPr/>
        </p:nvSpPr>
        <p:spPr>
          <a:xfrm>
            <a:off x="3095221" y="5167543"/>
            <a:ext cx="1723702" cy="451215"/>
          </a:xfrm>
          <a:prstGeom prst="rect">
            <a:avLst/>
          </a:prstGeom>
          <a:solidFill>
            <a:srgbClr val="00B0F0"/>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2</a:t>
            </a:r>
            <a:r>
              <a:rPr lang="en-GB" sz="1200" baseline="30000" dirty="0">
                <a:solidFill>
                  <a:schemeClr val="tx1"/>
                </a:solidFill>
              </a:rPr>
              <a:t>nd</a:t>
            </a:r>
            <a:r>
              <a:rPr lang="en-GB" sz="1200" dirty="0">
                <a:solidFill>
                  <a:schemeClr val="tx1"/>
                </a:solidFill>
              </a:rPr>
              <a:t> Highest leader = name + score</a:t>
            </a:r>
            <a:endParaRPr lang="en-GB" sz="1400" dirty="0">
              <a:solidFill>
                <a:schemeClr val="tx1"/>
              </a:solidFill>
            </a:endParaRPr>
          </a:p>
        </p:txBody>
      </p:sp>
      <p:sp>
        <p:nvSpPr>
          <p:cNvPr id="35" name="Rectangle 34"/>
          <p:cNvSpPr/>
          <p:nvPr/>
        </p:nvSpPr>
        <p:spPr>
          <a:xfrm>
            <a:off x="5382016" y="5167543"/>
            <a:ext cx="1723702" cy="411118"/>
          </a:xfrm>
          <a:prstGeom prst="rect">
            <a:avLst/>
          </a:prstGeom>
          <a:solidFill>
            <a:srgbClr val="00B0F0"/>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3</a:t>
            </a:r>
            <a:r>
              <a:rPr lang="en-GB" sz="1200" baseline="30000" dirty="0">
                <a:solidFill>
                  <a:schemeClr val="tx1"/>
                </a:solidFill>
              </a:rPr>
              <a:t>rd</a:t>
            </a:r>
            <a:r>
              <a:rPr lang="en-GB" sz="1200" dirty="0">
                <a:solidFill>
                  <a:schemeClr val="tx1"/>
                </a:solidFill>
              </a:rPr>
              <a:t> Highest leader = name + score</a:t>
            </a:r>
            <a:endParaRPr lang="en-GB" sz="1400" dirty="0">
              <a:solidFill>
                <a:schemeClr val="tx1"/>
              </a:solidFill>
            </a:endParaRPr>
          </a:p>
        </p:txBody>
      </p:sp>
      <p:sp>
        <p:nvSpPr>
          <p:cNvPr id="36" name="Flowchart: Data 35"/>
          <p:cNvSpPr/>
          <p:nvPr/>
        </p:nvSpPr>
        <p:spPr>
          <a:xfrm>
            <a:off x="3095221" y="4524533"/>
            <a:ext cx="1723702" cy="402271"/>
          </a:xfrm>
          <a:prstGeom prst="flowChartInputOutput">
            <a:avLst/>
          </a:prstGeom>
          <a:solidFill>
            <a:srgbClr val="FF66CC"/>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INPUT name</a:t>
            </a:r>
            <a:endParaRPr lang="en-GB" sz="1400" dirty="0">
              <a:solidFill>
                <a:schemeClr val="tx1"/>
              </a:solidFill>
            </a:endParaRPr>
          </a:p>
        </p:txBody>
      </p:sp>
      <p:sp>
        <p:nvSpPr>
          <p:cNvPr id="37" name="Flowchart: Data 36"/>
          <p:cNvSpPr/>
          <p:nvPr/>
        </p:nvSpPr>
        <p:spPr>
          <a:xfrm>
            <a:off x="814971" y="4524533"/>
            <a:ext cx="1723702" cy="402271"/>
          </a:xfrm>
          <a:prstGeom prst="flowChartInputOutput">
            <a:avLst/>
          </a:prstGeom>
          <a:solidFill>
            <a:srgbClr val="FF66CC"/>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INPUT name</a:t>
            </a:r>
            <a:endParaRPr lang="en-GB" sz="1400" dirty="0">
              <a:solidFill>
                <a:schemeClr val="tx1"/>
              </a:solidFill>
            </a:endParaRPr>
          </a:p>
        </p:txBody>
      </p:sp>
      <p:sp>
        <p:nvSpPr>
          <p:cNvPr id="38" name="Flowchart: Data 37"/>
          <p:cNvSpPr/>
          <p:nvPr/>
        </p:nvSpPr>
        <p:spPr>
          <a:xfrm>
            <a:off x="5381098" y="4524533"/>
            <a:ext cx="1723702" cy="402271"/>
          </a:xfrm>
          <a:prstGeom prst="flowChartInputOutput">
            <a:avLst/>
          </a:prstGeom>
          <a:solidFill>
            <a:srgbClr val="FF66CC"/>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INPUT name</a:t>
            </a:r>
            <a:endParaRPr lang="en-GB" sz="1400" dirty="0">
              <a:solidFill>
                <a:schemeClr val="tx1"/>
              </a:solidFill>
            </a:endParaRPr>
          </a:p>
        </p:txBody>
      </p:sp>
      <p:cxnSp>
        <p:nvCxnSpPr>
          <p:cNvPr id="23" name="Straight Arrow Connector 22"/>
          <p:cNvCxnSpPr>
            <a:stCxn id="2" idx="2"/>
            <a:endCxn id="27" idx="0"/>
          </p:cNvCxnSpPr>
          <p:nvPr/>
        </p:nvCxnSpPr>
        <p:spPr>
          <a:xfrm>
            <a:off x="1669321" y="2942096"/>
            <a:ext cx="1" cy="210529"/>
          </a:xfrm>
          <a:prstGeom prst="straightConnector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7" idx="3"/>
            <a:endCxn id="30" idx="1"/>
          </p:cNvCxnSpPr>
          <p:nvPr/>
        </p:nvCxnSpPr>
        <p:spPr>
          <a:xfrm>
            <a:off x="2580723" y="3719008"/>
            <a:ext cx="440245" cy="0"/>
          </a:xfrm>
          <a:prstGeom prst="straightConnector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0" idx="3"/>
            <a:endCxn id="31" idx="1"/>
          </p:cNvCxnSpPr>
          <p:nvPr/>
        </p:nvCxnSpPr>
        <p:spPr>
          <a:xfrm>
            <a:off x="4893176" y="3719008"/>
            <a:ext cx="411633" cy="0"/>
          </a:xfrm>
          <a:prstGeom prst="straightConnector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7" idx="2"/>
            <a:endCxn id="37" idx="1"/>
          </p:cNvCxnSpPr>
          <p:nvPr/>
        </p:nvCxnSpPr>
        <p:spPr>
          <a:xfrm>
            <a:off x="1669322" y="4285390"/>
            <a:ext cx="7500" cy="239143"/>
          </a:xfrm>
          <a:prstGeom prst="straightConnector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7" idx="4"/>
            <a:endCxn id="33" idx="0"/>
          </p:cNvCxnSpPr>
          <p:nvPr/>
        </p:nvCxnSpPr>
        <p:spPr>
          <a:xfrm>
            <a:off x="1676822" y="4926804"/>
            <a:ext cx="0" cy="240739"/>
          </a:xfrm>
          <a:prstGeom prst="straightConnector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0" idx="2"/>
            <a:endCxn id="36" idx="1"/>
          </p:cNvCxnSpPr>
          <p:nvPr/>
        </p:nvCxnSpPr>
        <p:spPr>
          <a:xfrm>
            <a:off x="3957072" y="4285390"/>
            <a:ext cx="0" cy="239143"/>
          </a:xfrm>
          <a:prstGeom prst="straightConnector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6" idx="4"/>
            <a:endCxn id="34" idx="0"/>
          </p:cNvCxnSpPr>
          <p:nvPr/>
        </p:nvCxnSpPr>
        <p:spPr>
          <a:xfrm>
            <a:off x="3957072" y="4926804"/>
            <a:ext cx="0" cy="240739"/>
          </a:xfrm>
          <a:prstGeom prst="straightConnector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1" idx="2"/>
            <a:endCxn id="38" idx="1"/>
          </p:cNvCxnSpPr>
          <p:nvPr/>
        </p:nvCxnSpPr>
        <p:spPr>
          <a:xfrm>
            <a:off x="6240913" y="4285390"/>
            <a:ext cx="2036" cy="239143"/>
          </a:xfrm>
          <a:prstGeom prst="straightConnector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8" idx="4"/>
            <a:endCxn id="35" idx="0"/>
          </p:cNvCxnSpPr>
          <p:nvPr/>
        </p:nvCxnSpPr>
        <p:spPr>
          <a:xfrm>
            <a:off x="6242949" y="4926804"/>
            <a:ext cx="918" cy="240739"/>
          </a:xfrm>
          <a:prstGeom prst="straightConnector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243" name="Elbow Connector 52242"/>
          <p:cNvCxnSpPr>
            <a:stCxn id="31" idx="3"/>
            <a:endCxn id="32" idx="2"/>
          </p:cNvCxnSpPr>
          <p:nvPr/>
        </p:nvCxnSpPr>
        <p:spPr>
          <a:xfrm flipV="1">
            <a:off x="7177017" y="2942096"/>
            <a:ext cx="498669" cy="776912"/>
          </a:xfrm>
          <a:prstGeom prst="bentConnector2">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35" idx="3"/>
            <a:endCxn id="32" idx="2"/>
          </p:cNvCxnSpPr>
          <p:nvPr/>
        </p:nvCxnSpPr>
        <p:spPr>
          <a:xfrm flipV="1">
            <a:off x="7105718" y="2942096"/>
            <a:ext cx="569968" cy="2431006"/>
          </a:xfrm>
          <a:prstGeom prst="bentConnector2">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34" idx="2"/>
            <a:endCxn id="32" idx="2"/>
          </p:cNvCxnSpPr>
          <p:nvPr/>
        </p:nvCxnSpPr>
        <p:spPr>
          <a:xfrm rot="5400000" flipH="1" flipV="1">
            <a:off x="4478048" y="2421120"/>
            <a:ext cx="2676662" cy="3718614"/>
          </a:xfrm>
          <a:prstGeom prst="bentConnector3">
            <a:avLst>
              <a:gd name="adj1" fmla="val -446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33" idx="2"/>
            <a:endCxn id="32" idx="2"/>
          </p:cNvCxnSpPr>
          <p:nvPr/>
        </p:nvCxnSpPr>
        <p:spPr>
          <a:xfrm rot="5400000" flipH="1" flipV="1">
            <a:off x="3362395" y="1256523"/>
            <a:ext cx="2627718" cy="5998864"/>
          </a:xfrm>
          <a:prstGeom prst="bentConnector3">
            <a:avLst>
              <a:gd name="adj1" fmla="val -6622"/>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426771" y="3509368"/>
            <a:ext cx="591683" cy="20113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No</a:t>
            </a:r>
            <a:endParaRPr lang="en-GB" sz="1400" dirty="0">
              <a:solidFill>
                <a:schemeClr val="tx1"/>
              </a:solidFill>
            </a:endParaRPr>
          </a:p>
        </p:txBody>
      </p:sp>
      <p:sp>
        <p:nvSpPr>
          <p:cNvPr id="79" name="Rectangle 78"/>
          <p:cNvSpPr/>
          <p:nvPr/>
        </p:nvSpPr>
        <p:spPr>
          <a:xfrm>
            <a:off x="1555571" y="4275928"/>
            <a:ext cx="591683" cy="20113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Yes</a:t>
            </a:r>
            <a:endParaRPr lang="en-GB" sz="1400" dirty="0">
              <a:solidFill>
                <a:schemeClr val="tx1"/>
              </a:solidFill>
            </a:endParaRPr>
          </a:p>
        </p:txBody>
      </p:sp>
      <p:sp>
        <p:nvSpPr>
          <p:cNvPr id="80" name="Rectangle 79"/>
          <p:cNvSpPr/>
          <p:nvPr/>
        </p:nvSpPr>
        <p:spPr>
          <a:xfrm>
            <a:off x="3859117" y="4270190"/>
            <a:ext cx="591683" cy="20113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Yes</a:t>
            </a:r>
            <a:endParaRPr lang="en-GB" sz="1400" dirty="0">
              <a:solidFill>
                <a:schemeClr val="tx1"/>
              </a:solidFill>
            </a:endParaRPr>
          </a:p>
        </p:txBody>
      </p:sp>
      <p:sp>
        <p:nvSpPr>
          <p:cNvPr id="81" name="Rectangle 80"/>
          <p:cNvSpPr/>
          <p:nvPr/>
        </p:nvSpPr>
        <p:spPr>
          <a:xfrm>
            <a:off x="6163838" y="4260710"/>
            <a:ext cx="591683" cy="20113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Yes</a:t>
            </a:r>
            <a:endParaRPr lang="en-GB" sz="1400" dirty="0">
              <a:solidFill>
                <a:schemeClr val="tx1"/>
              </a:solidFill>
            </a:endParaRPr>
          </a:p>
        </p:txBody>
      </p:sp>
      <p:sp>
        <p:nvSpPr>
          <p:cNvPr id="82" name="Rectangle 81"/>
          <p:cNvSpPr/>
          <p:nvPr/>
        </p:nvSpPr>
        <p:spPr>
          <a:xfrm>
            <a:off x="4749389" y="3501577"/>
            <a:ext cx="591683" cy="20113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No</a:t>
            </a:r>
            <a:endParaRPr lang="en-GB" sz="1400" dirty="0">
              <a:solidFill>
                <a:schemeClr val="tx1"/>
              </a:solidFill>
            </a:endParaRPr>
          </a:p>
        </p:txBody>
      </p:sp>
      <p:sp>
        <p:nvSpPr>
          <p:cNvPr id="83" name="Rectangle 82"/>
          <p:cNvSpPr/>
          <p:nvPr/>
        </p:nvSpPr>
        <p:spPr>
          <a:xfrm>
            <a:off x="7094860" y="3509368"/>
            <a:ext cx="591683" cy="20113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No</a:t>
            </a:r>
            <a:endParaRPr lang="en-GB" sz="1400" dirty="0">
              <a:solidFill>
                <a:schemeClr val="tx1"/>
              </a:solidFill>
            </a:endParaRPr>
          </a:p>
        </p:txBody>
      </p:sp>
    </p:spTree>
    <p:extLst>
      <p:ext uri="{BB962C8B-B14F-4D97-AF65-F5344CB8AC3E}">
        <p14:creationId xmlns:p14="http://schemas.microsoft.com/office/powerpoint/2010/main" val="313429918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err="1"/>
              <a:t>Leaderboards</a:t>
            </a:r>
            <a:r>
              <a:rPr lang="en-GB" sz="3600" b="1" dirty="0"/>
              <a:t> - Extension </a:t>
            </a:r>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pic>
        <p:nvPicPr>
          <p:cNvPr id="53250" name="Picture 2"/>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663004" y="3343662"/>
            <a:ext cx="5927373" cy="2977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ounded Rectangle 27"/>
          <p:cNvSpPr/>
          <p:nvPr/>
        </p:nvSpPr>
        <p:spPr>
          <a:xfrm>
            <a:off x="663004" y="4903484"/>
            <a:ext cx="5133132" cy="1417335"/>
          </a:xfrm>
          <a:prstGeom prst="roundRect">
            <a:avLst>
              <a:gd name="adj" fmla="val 60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686837" y="1916832"/>
            <a:ext cx="7691986" cy="1169551"/>
          </a:xfrm>
          <a:prstGeom prst="rect">
            <a:avLst/>
          </a:prstGeom>
          <a:noFill/>
        </p:spPr>
        <p:txBody>
          <a:bodyPr wrap="square" rtlCol="0">
            <a:spAutoFit/>
          </a:bodyPr>
          <a:lstStyle/>
          <a:p>
            <a:r>
              <a:rPr lang="en-GB" dirty="0"/>
              <a:t>Although we have been updating the current score throughout the main game loop, writing into the leaderboard happens at the end of the game &amp; after the main game loop</a:t>
            </a:r>
            <a:r>
              <a:rPr lang="en-GB" sz="1600" dirty="0"/>
              <a:t>. Here, we need to set up the extra variables needed for writing into the correct place.</a:t>
            </a:r>
            <a:endParaRPr lang="en-GB" sz="1600" i="1" dirty="0"/>
          </a:p>
        </p:txBody>
      </p:sp>
      <p:sp>
        <p:nvSpPr>
          <p:cNvPr id="27" name="TextBox 26"/>
          <p:cNvSpPr txBox="1"/>
          <p:nvPr/>
        </p:nvSpPr>
        <p:spPr>
          <a:xfrm>
            <a:off x="5961371" y="4401354"/>
            <a:ext cx="2211029" cy="1631216"/>
          </a:xfrm>
          <a:prstGeom prst="rect">
            <a:avLst/>
          </a:prstGeom>
          <a:noFill/>
        </p:spPr>
        <p:txBody>
          <a:bodyPr wrap="square" rtlCol="0">
            <a:spAutoFit/>
          </a:bodyPr>
          <a:lstStyle/>
          <a:p>
            <a:r>
              <a:rPr lang="en-GB" dirty="0"/>
              <a:t>Remember importing re?</a:t>
            </a:r>
          </a:p>
          <a:p>
            <a:r>
              <a:rPr lang="en-GB" sz="1600" i="1" dirty="0"/>
              <a:t>This is where we use it to extract the number (score) from the leaderboard</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14711773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err="1"/>
              <a:t>Leaderboards</a:t>
            </a:r>
            <a:r>
              <a:rPr lang="en-GB" sz="3600" b="1" dirty="0"/>
              <a:t> - Extension </a:t>
            </a:r>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5057157" y="2835621"/>
            <a:ext cx="3403275" cy="2215991"/>
          </a:xfrm>
          <a:prstGeom prst="rect">
            <a:avLst/>
          </a:prstGeom>
          <a:noFill/>
        </p:spPr>
        <p:txBody>
          <a:bodyPr wrap="square" rtlCol="0">
            <a:spAutoFit/>
          </a:bodyPr>
          <a:lstStyle/>
          <a:p>
            <a:r>
              <a:rPr lang="en-GB" dirty="0"/>
              <a:t>Using our flowchart logic, we then need to check if our current score is higher than either the 1</a:t>
            </a:r>
            <a:r>
              <a:rPr lang="en-GB" baseline="30000" dirty="0"/>
              <a:t>st</a:t>
            </a:r>
            <a:r>
              <a:rPr lang="en-GB" dirty="0"/>
              <a:t>, 2</a:t>
            </a:r>
            <a:r>
              <a:rPr lang="en-GB" baseline="30000" dirty="0"/>
              <a:t>nd</a:t>
            </a:r>
            <a:r>
              <a:rPr lang="en-GB" dirty="0"/>
              <a:t>, or 3</a:t>
            </a:r>
            <a:r>
              <a:rPr lang="en-GB" baseline="30000" dirty="0"/>
              <a:t>rd</a:t>
            </a:r>
            <a:r>
              <a:rPr lang="en-GB" dirty="0"/>
              <a:t> highest scorer.</a:t>
            </a:r>
          </a:p>
          <a:p>
            <a:endParaRPr lang="en-GB" dirty="0"/>
          </a:p>
          <a:p>
            <a:r>
              <a:rPr lang="en-GB" sz="1600" i="1" dirty="0"/>
              <a:t>leader_number will tell the code where to write the high score in the list (4 means don’t write it at all!)</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1026" name="Picture 2"/>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707561" y="2782266"/>
            <a:ext cx="4023998" cy="1461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707561" y="1916832"/>
            <a:ext cx="7671262" cy="646331"/>
          </a:xfrm>
          <a:prstGeom prst="rect">
            <a:avLst/>
          </a:prstGeom>
          <a:noFill/>
        </p:spPr>
        <p:txBody>
          <a:bodyPr wrap="square" rtlCol="0">
            <a:spAutoFit/>
          </a:bodyPr>
          <a:lstStyle/>
          <a:p>
            <a:r>
              <a:rPr lang="en-GB" dirty="0"/>
              <a:t>We set up </a:t>
            </a:r>
            <a:r>
              <a:rPr lang="en-GB" dirty="0" err="1"/>
              <a:t>leader_entry</a:t>
            </a:r>
            <a:r>
              <a:rPr lang="en-GB" dirty="0"/>
              <a:t> to allow us to loop the output to the screen until our user has finished entering their name.</a:t>
            </a:r>
            <a:endParaRPr lang="en-GB" sz="1600" i="1" dirty="0"/>
          </a:p>
        </p:txBody>
      </p:sp>
      <p:pic>
        <p:nvPicPr>
          <p:cNvPr id="1027" name="Picture 3"/>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738273" y="4361999"/>
            <a:ext cx="4318884" cy="1847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17689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err="1"/>
              <a:t>Leaderboards</a:t>
            </a:r>
            <a:r>
              <a:rPr lang="en-GB" sz="3600" b="1" dirty="0"/>
              <a:t> - Extension </a:t>
            </a:r>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585784" y="2669411"/>
            <a:ext cx="7586616" cy="3359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Action Button: Back or Previous 16">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5" name="TextBox 24"/>
          <p:cNvSpPr txBox="1"/>
          <p:nvPr/>
        </p:nvSpPr>
        <p:spPr>
          <a:xfrm>
            <a:off x="4741055" y="1916832"/>
            <a:ext cx="3809224" cy="2154436"/>
          </a:xfrm>
          <a:prstGeom prst="rect">
            <a:avLst/>
          </a:prstGeom>
          <a:noFill/>
        </p:spPr>
        <p:txBody>
          <a:bodyPr wrap="square" rtlCol="0">
            <a:spAutoFit/>
          </a:bodyPr>
          <a:lstStyle/>
          <a:p>
            <a:r>
              <a:rPr lang="en-GB" dirty="0"/>
              <a:t>Next we run the save game code IF the player needs to feature in the leaderboard.</a:t>
            </a:r>
          </a:p>
          <a:p>
            <a:endParaRPr lang="en-GB" sz="1600" i="1" dirty="0"/>
          </a:p>
          <a:p>
            <a:r>
              <a:rPr lang="en-GB" sz="1600" i="1" dirty="0"/>
              <a:t>Each keyboard press is recorded &amp; output to the screen until the player presses ENTER. Then the save_leaderboard() procedure is called</a:t>
            </a:r>
            <a:r>
              <a:rPr lang="en-GB" sz="1400" i="1" dirty="0"/>
              <a:t>.</a:t>
            </a:r>
          </a:p>
        </p:txBody>
      </p:sp>
    </p:spTree>
    <p:extLst>
      <p:ext uri="{BB962C8B-B14F-4D97-AF65-F5344CB8AC3E}">
        <p14:creationId xmlns:p14="http://schemas.microsoft.com/office/powerpoint/2010/main" val="25617051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err="1"/>
              <a:t>Leaderboards</a:t>
            </a:r>
            <a:r>
              <a:rPr lang="en-GB" sz="3600" b="1" dirty="0"/>
              <a:t> - Extension </a:t>
            </a:r>
          </a:p>
        </p:txBody>
      </p:sp>
      <p:sp>
        <p:nvSpPr>
          <p:cNvPr id="2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2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2"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
        <p:nvSpPr>
          <p:cNvPr id="17" name="Action Button: Back or Previous 16">
            <a:hlinkClick r:id="" action="ppaction://hlinkshowjump?jump=previousslide" highlightClick="1"/>
          </p:cNvPr>
          <p:cNvSpPr/>
          <p:nvPr/>
        </p:nvSpPr>
        <p:spPr>
          <a:xfrm>
            <a:off x="7881520"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3074" name="Picture 2"/>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585976" y="2074968"/>
            <a:ext cx="5210160" cy="1838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4328984" y="2882465"/>
            <a:ext cx="3809224" cy="1200329"/>
          </a:xfrm>
          <a:prstGeom prst="rect">
            <a:avLst/>
          </a:prstGeom>
          <a:noFill/>
        </p:spPr>
        <p:txBody>
          <a:bodyPr wrap="square" rtlCol="0">
            <a:spAutoFit/>
          </a:bodyPr>
          <a:lstStyle/>
          <a:p>
            <a:r>
              <a:rPr lang="en-GB" dirty="0"/>
              <a:t>Finally, an ELSE statement is used to allow a simple ‘Game Over’ to display before the game quits if the player didn’t make it to the leaderboard.</a:t>
            </a:r>
            <a:endParaRPr lang="en-GB" sz="1400" i="1" dirty="0"/>
          </a:p>
        </p:txBody>
      </p:sp>
      <p:pic>
        <p:nvPicPr>
          <p:cNvPr id="3075" name="Picture 3"/>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793682" y="4412571"/>
            <a:ext cx="1978118" cy="1802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15">
            <a:extLst>
              <a:ext uri="{28A0092B-C50C-407E-A947-70E740481C1C}">
                <a14:useLocalDpi xmlns:a14="http://schemas.microsoft.com/office/drawing/2010/main"/>
              </a:ext>
            </a:extLst>
          </a:blip>
          <a:srcRect/>
          <a:stretch>
            <a:fillRect/>
          </a:stretch>
        </p:blipFill>
        <p:spPr bwMode="auto">
          <a:xfrm>
            <a:off x="3257330" y="4412571"/>
            <a:ext cx="2395503" cy="1671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5"/>
          <p:cNvSpPr txBox="1"/>
          <p:nvPr/>
        </p:nvSpPr>
        <p:spPr>
          <a:xfrm>
            <a:off x="5796136" y="4385322"/>
            <a:ext cx="2376264" cy="1323439"/>
          </a:xfrm>
          <a:prstGeom prst="rect">
            <a:avLst/>
          </a:prstGeom>
          <a:noFill/>
        </p:spPr>
        <p:txBody>
          <a:bodyPr wrap="square" rtlCol="0">
            <a:spAutoFit/>
          </a:bodyPr>
          <a:lstStyle/>
          <a:p>
            <a:r>
              <a:rPr lang="en-GB" sz="1600" i="1" dirty="0"/>
              <a:t>Run the game again, or open your text file to check if the leaders names &amp; scores have been updated!</a:t>
            </a:r>
            <a:endParaRPr lang="en-GB" sz="1200" i="1" dirty="0"/>
          </a:p>
        </p:txBody>
      </p:sp>
    </p:spTree>
    <p:extLst>
      <p:ext uri="{BB962C8B-B14F-4D97-AF65-F5344CB8AC3E}">
        <p14:creationId xmlns:p14="http://schemas.microsoft.com/office/powerpoint/2010/main" val="32954702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solidFill>
                    <a:schemeClr val="tx1"/>
                  </a:solidFill>
                </a:rPr>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Marking Checklist</a:t>
            </a:r>
          </a:p>
        </p:txBody>
      </p:sp>
      <p:graphicFrame>
        <p:nvGraphicFramePr>
          <p:cNvPr id="16" name="Table 15"/>
          <p:cNvGraphicFramePr>
            <a:graphicFrameLocks noGrp="1"/>
          </p:cNvGraphicFramePr>
          <p:nvPr>
            <p:extLst>
              <p:ext uri="{D42A27DB-BD31-4B8C-83A1-F6EECF244321}">
                <p14:modId xmlns:p14="http://schemas.microsoft.com/office/powerpoint/2010/main" val="4080010192"/>
              </p:ext>
            </p:extLst>
          </p:nvPr>
        </p:nvGraphicFramePr>
        <p:xfrm>
          <a:off x="695449" y="1909290"/>
          <a:ext cx="7807107" cy="4124960"/>
        </p:xfrm>
        <a:graphic>
          <a:graphicData uri="http://schemas.openxmlformats.org/drawingml/2006/table">
            <a:tbl>
              <a:tblPr firstRow="1" bandRow="1">
                <a:tableStyleId>{F5AB1C69-6EDB-4FF4-983F-18BD219EF322}</a:tableStyleId>
              </a:tblPr>
              <a:tblGrid>
                <a:gridCol w="4190450">
                  <a:extLst>
                    <a:ext uri="{9D8B030D-6E8A-4147-A177-3AD203B41FA5}">
                      <a16:colId xmlns:a16="http://schemas.microsoft.com/office/drawing/2014/main" val="20000"/>
                    </a:ext>
                  </a:extLst>
                </a:gridCol>
                <a:gridCol w="1014288">
                  <a:extLst>
                    <a:ext uri="{9D8B030D-6E8A-4147-A177-3AD203B41FA5}">
                      <a16:colId xmlns:a16="http://schemas.microsoft.com/office/drawing/2014/main" val="20001"/>
                    </a:ext>
                  </a:extLst>
                </a:gridCol>
                <a:gridCol w="2602369">
                  <a:extLst>
                    <a:ext uri="{9D8B030D-6E8A-4147-A177-3AD203B41FA5}">
                      <a16:colId xmlns:a16="http://schemas.microsoft.com/office/drawing/2014/main" val="20002"/>
                    </a:ext>
                  </a:extLst>
                </a:gridCol>
              </a:tblGrid>
              <a:tr h="370840">
                <a:tc>
                  <a:txBody>
                    <a:bodyPr/>
                    <a:lstStyle/>
                    <a:p>
                      <a:r>
                        <a:rPr lang="en-GB" sz="1600" dirty="0">
                          <a:solidFill>
                            <a:schemeClr val="tx1"/>
                          </a:solidFill>
                        </a:rPr>
                        <a:t>Task</a:t>
                      </a:r>
                    </a:p>
                  </a:txBody>
                  <a:tcPr>
                    <a:solidFill>
                      <a:srgbClr val="AAEEBB"/>
                    </a:solidFill>
                  </a:tcPr>
                </a:tc>
                <a:tc>
                  <a:txBody>
                    <a:bodyPr/>
                    <a:lstStyle/>
                    <a:p>
                      <a:r>
                        <a:rPr lang="en-GB" sz="1600" dirty="0">
                          <a:solidFill>
                            <a:schemeClr val="tx1"/>
                          </a:solidFill>
                        </a:rPr>
                        <a:t>Complete</a:t>
                      </a:r>
                    </a:p>
                  </a:txBody>
                  <a:tcPr>
                    <a:solidFill>
                      <a:srgbClr val="AAEEBB"/>
                    </a:solidFill>
                  </a:tcPr>
                </a:tc>
                <a:tc>
                  <a:txBody>
                    <a:bodyPr/>
                    <a:lstStyle/>
                    <a:p>
                      <a:r>
                        <a:rPr lang="en-GB" sz="1600" dirty="0">
                          <a:solidFill>
                            <a:schemeClr val="tx1"/>
                          </a:solidFill>
                        </a:rPr>
                        <a:t>Comments</a:t>
                      </a:r>
                    </a:p>
                  </a:txBody>
                  <a:tcPr>
                    <a:solidFill>
                      <a:srgbClr val="AAEEBB"/>
                    </a:solidFill>
                  </a:tcPr>
                </a:tc>
                <a:extLst>
                  <a:ext uri="{0D108BD9-81ED-4DB2-BD59-A6C34878D82A}">
                    <a16:rowId xmlns:a16="http://schemas.microsoft.com/office/drawing/2014/main" val="10000"/>
                  </a:ext>
                </a:extLst>
              </a:tr>
              <a:tr h="370840">
                <a:tc>
                  <a:txBody>
                    <a:bodyPr/>
                    <a:lstStyle/>
                    <a:p>
                      <a:r>
                        <a:rPr lang="en-GB" sz="1600" dirty="0"/>
                        <a:t>Create PyGame Game screen with background colour &amp; title</a:t>
                      </a:r>
                    </a:p>
                  </a:txBody>
                  <a:tcPr/>
                </a:tc>
                <a:tc>
                  <a:txBody>
                    <a:bodyPr/>
                    <a:lstStyle/>
                    <a:p>
                      <a:endParaRPr lang="en-GB" sz="1600" dirty="0"/>
                    </a:p>
                  </a:txBody>
                  <a:tcPr/>
                </a:tc>
                <a:tc>
                  <a:txBody>
                    <a:bodyPr/>
                    <a:lstStyle/>
                    <a:p>
                      <a:endParaRPr lang="en-GB" sz="1600"/>
                    </a:p>
                  </a:txBody>
                  <a:tcPr/>
                </a:tc>
                <a:extLst>
                  <a:ext uri="{0D108BD9-81ED-4DB2-BD59-A6C34878D82A}">
                    <a16:rowId xmlns:a16="http://schemas.microsoft.com/office/drawing/2014/main" val="10001"/>
                  </a:ext>
                </a:extLst>
              </a:tr>
              <a:tr h="370840">
                <a:tc>
                  <a:txBody>
                    <a:bodyPr/>
                    <a:lstStyle/>
                    <a:p>
                      <a:r>
                        <a:rPr lang="en-GB" sz="1600" dirty="0"/>
                        <a:t>Create a player class</a:t>
                      </a:r>
                      <a:r>
                        <a:rPr lang="en-GB" sz="1600" baseline="0" dirty="0"/>
                        <a:t> &amp; object which moved using keyboard input</a:t>
                      </a:r>
                      <a:endParaRPr lang="en-GB" sz="1600" dirty="0"/>
                    </a:p>
                  </a:txBody>
                  <a:tcPr/>
                </a:tc>
                <a:tc>
                  <a:txBody>
                    <a:bodyPr/>
                    <a:lstStyle/>
                    <a:p>
                      <a:endParaRPr lang="en-GB" sz="1600"/>
                    </a:p>
                  </a:txBody>
                  <a:tcPr/>
                </a:tc>
                <a:tc>
                  <a:txBody>
                    <a:bodyPr/>
                    <a:lstStyle/>
                    <a:p>
                      <a:endParaRPr lang="en-GB" sz="1600"/>
                    </a:p>
                  </a:txBody>
                  <a:tcPr/>
                </a:tc>
                <a:extLst>
                  <a:ext uri="{0D108BD9-81ED-4DB2-BD59-A6C34878D82A}">
                    <a16:rowId xmlns:a16="http://schemas.microsoft.com/office/drawing/2014/main" val="10002"/>
                  </a:ext>
                </a:extLst>
              </a:tr>
              <a:tr h="370840">
                <a:tc>
                  <a:txBody>
                    <a:bodyPr/>
                    <a:lstStyle/>
                    <a:p>
                      <a:r>
                        <a:rPr lang="en-GB" sz="1600" dirty="0"/>
                        <a:t>Create physics which makes</a:t>
                      </a:r>
                      <a:r>
                        <a:rPr lang="en-GB" sz="1600" baseline="0" dirty="0"/>
                        <a:t> an object fall (or fly)</a:t>
                      </a:r>
                      <a:endParaRPr lang="en-GB" sz="1600" dirty="0"/>
                    </a:p>
                  </a:txBody>
                  <a:tcPr/>
                </a:tc>
                <a:tc>
                  <a:txBody>
                    <a:bodyPr/>
                    <a:lstStyle/>
                    <a:p>
                      <a:endParaRPr lang="en-GB" sz="1600"/>
                    </a:p>
                  </a:txBody>
                  <a:tcPr/>
                </a:tc>
                <a:tc>
                  <a:txBody>
                    <a:bodyPr/>
                    <a:lstStyle/>
                    <a:p>
                      <a:endParaRPr lang="en-GB" sz="1600" dirty="0"/>
                    </a:p>
                  </a:txBody>
                  <a:tcPr/>
                </a:tc>
                <a:extLst>
                  <a:ext uri="{0D108BD9-81ED-4DB2-BD59-A6C34878D82A}">
                    <a16:rowId xmlns:a16="http://schemas.microsoft.com/office/drawing/2014/main" val="10004"/>
                  </a:ext>
                </a:extLst>
              </a:tr>
              <a:tr h="370840">
                <a:tc>
                  <a:txBody>
                    <a:bodyPr/>
                    <a:lstStyle/>
                    <a:p>
                      <a:r>
                        <a:rPr lang="en-GB" sz="1600" dirty="0"/>
                        <a:t>Create collision</a:t>
                      </a:r>
                      <a:r>
                        <a:rPr lang="en-GB" sz="1600" baseline="0" dirty="0"/>
                        <a:t> detection for game screen edges</a:t>
                      </a:r>
                      <a:endParaRPr lang="en-GB" sz="1600" dirty="0"/>
                    </a:p>
                  </a:txBody>
                  <a:tcPr/>
                </a:tc>
                <a:tc>
                  <a:txBody>
                    <a:bodyPr/>
                    <a:lstStyle/>
                    <a:p>
                      <a:endParaRPr lang="en-GB" sz="1600"/>
                    </a:p>
                  </a:txBody>
                  <a:tcPr/>
                </a:tc>
                <a:tc>
                  <a:txBody>
                    <a:bodyPr/>
                    <a:lstStyle/>
                    <a:p>
                      <a:endParaRPr lang="en-GB" sz="1600"/>
                    </a:p>
                  </a:txBody>
                  <a:tcPr/>
                </a:tc>
                <a:extLst>
                  <a:ext uri="{0D108BD9-81ED-4DB2-BD59-A6C34878D82A}">
                    <a16:rowId xmlns:a16="http://schemas.microsoft.com/office/drawing/2014/main" val="10005"/>
                  </a:ext>
                </a:extLst>
              </a:tr>
              <a:tr h="370840">
                <a:tc>
                  <a:txBody>
                    <a:bodyPr/>
                    <a:lstStyle/>
                    <a:p>
                      <a:r>
                        <a:rPr lang="en-GB" sz="1600" dirty="0"/>
                        <a:t>Create lists</a:t>
                      </a:r>
                      <a:r>
                        <a:rPr lang="en-GB" sz="1600" baseline="0" dirty="0"/>
                        <a:t> of objects on the game screen</a:t>
                      </a:r>
                      <a:endParaRPr lang="en-GB" sz="1600" dirty="0"/>
                    </a:p>
                  </a:txBody>
                  <a:tcPr/>
                </a:tc>
                <a:tc>
                  <a:txBody>
                    <a:bodyPr/>
                    <a:lstStyle/>
                    <a:p>
                      <a:endParaRPr lang="en-GB" sz="1600"/>
                    </a:p>
                  </a:txBody>
                  <a:tcPr/>
                </a:tc>
                <a:tc>
                  <a:txBody>
                    <a:bodyPr/>
                    <a:lstStyle/>
                    <a:p>
                      <a:endParaRPr lang="en-GB" sz="1600"/>
                    </a:p>
                  </a:txBody>
                  <a:tcPr/>
                </a:tc>
                <a:extLst>
                  <a:ext uri="{0D108BD9-81ED-4DB2-BD59-A6C34878D82A}">
                    <a16:rowId xmlns:a16="http://schemas.microsoft.com/office/drawing/2014/main" val="10006"/>
                  </a:ext>
                </a:extLst>
              </a:tr>
              <a:tr h="370840">
                <a:tc>
                  <a:txBody>
                    <a:bodyPr/>
                    <a:lstStyle/>
                    <a:p>
                      <a:r>
                        <a:rPr lang="en-GB" sz="1600" dirty="0"/>
                        <a:t>Create collision detection with other objects</a:t>
                      </a:r>
                    </a:p>
                  </a:txBody>
                  <a:tcPr/>
                </a:tc>
                <a:tc>
                  <a:txBody>
                    <a:bodyPr/>
                    <a:lstStyle/>
                    <a:p>
                      <a:endParaRPr lang="en-GB" sz="1600"/>
                    </a:p>
                  </a:txBody>
                  <a:tcPr/>
                </a:tc>
                <a:tc>
                  <a:txBody>
                    <a:bodyPr/>
                    <a:lstStyle/>
                    <a:p>
                      <a:endParaRPr lang="en-GB" sz="1600" dirty="0"/>
                    </a:p>
                  </a:txBody>
                  <a:tcPr/>
                </a:tc>
                <a:extLst>
                  <a:ext uri="{0D108BD9-81ED-4DB2-BD59-A6C34878D82A}">
                    <a16:rowId xmlns:a16="http://schemas.microsoft.com/office/drawing/2014/main" val="10007"/>
                  </a:ext>
                </a:extLst>
              </a:tr>
              <a:tr h="370840">
                <a:tc>
                  <a:txBody>
                    <a:bodyPr/>
                    <a:lstStyle/>
                    <a:p>
                      <a:r>
                        <a:rPr lang="en-GB" sz="1600" dirty="0"/>
                        <a:t>Create multiple levels in the game</a:t>
                      </a:r>
                    </a:p>
                  </a:txBody>
                  <a:tcPr/>
                </a:tc>
                <a:tc>
                  <a:txBody>
                    <a:bodyPr/>
                    <a:lstStyle/>
                    <a:p>
                      <a:endParaRPr lang="en-GB" sz="1600"/>
                    </a:p>
                  </a:txBody>
                  <a:tcPr/>
                </a:tc>
                <a:tc>
                  <a:txBody>
                    <a:bodyPr/>
                    <a:lstStyle/>
                    <a:p>
                      <a:endParaRPr lang="en-GB" sz="1600" dirty="0"/>
                    </a:p>
                  </a:txBody>
                  <a:tcPr/>
                </a:tc>
                <a:extLst>
                  <a:ext uri="{0D108BD9-81ED-4DB2-BD59-A6C34878D82A}">
                    <a16:rowId xmlns:a16="http://schemas.microsoft.com/office/drawing/2014/main" val="10008"/>
                  </a:ext>
                </a:extLst>
              </a:tr>
              <a:tr h="370840">
                <a:tc>
                  <a:txBody>
                    <a:bodyPr/>
                    <a:lstStyle/>
                    <a:p>
                      <a:r>
                        <a:rPr lang="en-GB" sz="1600" dirty="0"/>
                        <a:t>Add sounds / music to the game</a:t>
                      </a:r>
                    </a:p>
                  </a:txBody>
                  <a:tcPr/>
                </a:tc>
                <a:tc>
                  <a:txBody>
                    <a:bodyPr/>
                    <a:lstStyle/>
                    <a:p>
                      <a:endParaRPr lang="en-GB" sz="1600"/>
                    </a:p>
                  </a:txBody>
                  <a:tcPr/>
                </a:tc>
                <a:tc>
                  <a:txBody>
                    <a:bodyPr/>
                    <a:lstStyle/>
                    <a:p>
                      <a:endParaRPr lang="en-GB" sz="1600" dirty="0"/>
                    </a:p>
                  </a:txBody>
                  <a:tcPr/>
                </a:tc>
                <a:extLst>
                  <a:ext uri="{0D108BD9-81ED-4DB2-BD59-A6C34878D82A}">
                    <a16:rowId xmlns:a16="http://schemas.microsoft.com/office/drawing/2014/main" val="10009"/>
                  </a:ext>
                </a:extLst>
              </a:tr>
              <a:tr h="370840">
                <a:tc>
                  <a:txBody>
                    <a:bodyPr/>
                    <a:lstStyle/>
                    <a:p>
                      <a:r>
                        <a:rPr lang="en-GB" sz="1600" dirty="0"/>
                        <a:t>Allow user to save progress onto a </a:t>
                      </a:r>
                      <a:r>
                        <a:rPr lang="en-GB" sz="1600" dirty="0" err="1"/>
                        <a:t>Leaderboard</a:t>
                      </a:r>
                      <a:endParaRPr lang="en-GB" sz="1600" dirty="0"/>
                    </a:p>
                  </a:txBody>
                  <a:tcPr/>
                </a:tc>
                <a:tc>
                  <a:txBody>
                    <a:bodyPr/>
                    <a:lstStyle/>
                    <a:p>
                      <a:endParaRPr lang="en-GB" sz="1600"/>
                    </a:p>
                  </a:txBody>
                  <a:tcPr/>
                </a:tc>
                <a:tc>
                  <a:txBody>
                    <a:bodyPr/>
                    <a:lstStyle/>
                    <a:p>
                      <a:endParaRPr lang="en-GB" sz="1600" dirty="0"/>
                    </a:p>
                  </a:txBody>
                  <a:tcPr/>
                </a:tc>
                <a:extLst>
                  <a:ext uri="{0D108BD9-81ED-4DB2-BD59-A6C34878D82A}">
                    <a16:rowId xmlns:a16="http://schemas.microsoft.com/office/drawing/2014/main" val="10010"/>
                  </a:ext>
                </a:extLst>
              </a:tr>
            </a:tbl>
          </a:graphicData>
        </a:graphic>
      </p:graphicFrame>
      <p:sp>
        <p:nvSpPr>
          <p:cNvPr id="19"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12:59:03</a:t>
            </a:fld>
            <a:endParaRPr lang="en-GB" dirty="0">
              <a:solidFill>
                <a:schemeClr val="accent3">
                  <a:lumMod val="50000"/>
                </a:schemeClr>
              </a:solidFill>
            </a:endParaRPr>
          </a:p>
        </p:txBody>
      </p:sp>
      <p:sp>
        <p:nvSpPr>
          <p:cNvPr id="20"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21" name="Picture 2" descr="http://www.pygame.org/skins/main/pygame_logo_bot.gif">
            <a:hlinkClick r:id="" action="ppaction://hlinkshowjump?jump=firstslide"/>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6376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hlinkClick r:id="rId3" action="ppaction://hlinksldjump"/>
          </p:cNvPr>
          <p:cNvSpPr/>
          <p:nvPr/>
        </p:nvSpPr>
        <p:spPr>
          <a:xfrm>
            <a:off x="539552" y="1268760"/>
            <a:ext cx="511256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GB" b="1" dirty="0"/>
              <a:t>Progress Update: [Date Here]</a:t>
            </a:r>
          </a:p>
        </p:txBody>
      </p:sp>
      <p:sp>
        <p:nvSpPr>
          <p:cNvPr id="2" name="Rectangle 1"/>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Rectangle 5"/>
          <p:cNvSpPr/>
          <p:nvPr/>
        </p:nvSpPr>
        <p:spPr>
          <a:xfrm>
            <a:off x="539552" y="1772816"/>
            <a:ext cx="4030047"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GB" dirty="0">
                <a:solidFill>
                  <a:schemeClr val="tx1"/>
                </a:solidFill>
              </a:rPr>
              <a:t>This week I have….</a:t>
            </a:r>
          </a:p>
          <a:p>
            <a:endParaRPr lang="en-GB" dirty="0">
              <a:solidFill>
                <a:schemeClr val="tx1"/>
              </a:solidFill>
            </a:endParaRPr>
          </a:p>
          <a:p>
            <a:endParaRPr lang="en-GB" dirty="0">
              <a:solidFill>
                <a:schemeClr val="tx1"/>
              </a:solidFill>
            </a:endParaRPr>
          </a:p>
          <a:p>
            <a:r>
              <a:rPr lang="en-GB" dirty="0">
                <a:solidFill>
                  <a:schemeClr val="tx1"/>
                </a:solidFill>
              </a:rPr>
              <a:t>I tested this by…</a:t>
            </a:r>
          </a:p>
          <a:p>
            <a:endParaRPr lang="en-GB" dirty="0">
              <a:solidFill>
                <a:schemeClr val="tx1"/>
              </a:solidFill>
            </a:endParaRPr>
          </a:p>
          <a:p>
            <a:endParaRPr lang="en-GB" dirty="0">
              <a:solidFill>
                <a:schemeClr val="tx1"/>
              </a:solidFill>
            </a:endParaRPr>
          </a:p>
          <a:p>
            <a:r>
              <a:rPr lang="en-GB" dirty="0">
                <a:solidFill>
                  <a:schemeClr val="tx1"/>
                </a:solidFill>
              </a:rPr>
              <a:t>Next week I plan to…</a:t>
            </a:r>
          </a:p>
        </p:txBody>
      </p:sp>
      <p:sp>
        <p:nvSpPr>
          <p:cNvPr id="7" name="Rectangle 6"/>
          <p:cNvSpPr/>
          <p:nvPr/>
        </p:nvSpPr>
        <p:spPr>
          <a:xfrm>
            <a:off x="4569600" y="1787771"/>
            <a:ext cx="4030047" cy="4680520"/>
          </a:xfrm>
          <a:prstGeom prst="rect">
            <a:avLst/>
          </a:prstGeom>
          <a:noFill/>
          <a:ln w="38100">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GB" dirty="0">
                <a:solidFill>
                  <a:schemeClr val="tx1"/>
                </a:solidFill>
              </a:rPr>
              <a:t>Snippets of my updated code:</a:t>
            </a: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r>
              <a:rPr lang="en-GB" dirty="0">
                <a:solidFill>
                  <a:schemeClr val="tx1"/>
                </a:solidFill>
              </a:rPr>
              <a:t>My video for this week is called: </a:t>
            </a:r>
          </a:p>
        </p:txBody>
      </p:sp>
      <p:sp>
        <p:nvSpPr>
          <p:cNvPr id="8" name="Rectangle 7"/>
          <p:cNvSpPr/>
          <p:nvPr/>
        </p:nvSpPr>
        <p:spPr>
          <a:xfrm>
            <a:off x="539551" y="248313"/>
            <a:ext cx="4030047" cy="680298"/>
          </a:xfrm>
          <a:prstGeom prst="rect">
            <a:avLst/>
          </a:prstGeom>
          <a:noFill/>
          <a:ln w="38100">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GB" b="1" dirty="0">
                <a:solidFill>
                  <a:schemeClr val="tx1"/>
                </a:solidFill>
              </a:rPr>
              <a:t>Name:</a:t>
            </a:r>
          </a:p>
          <a:p>
            <a:endParaRPr lang="en-GB" b="1" dirty="0">
              <a:solidFill>
                <a:schemeClr val="tx1"/>
              </a:solidFill>
            </a:endParaRPr>
          </a:p>
          <a:p>
            <a:r>
              <a:rPr lang="en-GB" b="1" dirty="0">
                <a:solidFill>
                  <a:schemeClr val="tx1"/>
                </a:solidFill>
              </a:rPr>
              <a:t>Class:</a:t>
            </a:r>
          </a:p>
        </p:txBody>
      </p:sp>
      <p:sp>
        <p:nvSpPr>
          <p:cNvPr id="11"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12:59:07</a:t>
            </a:fld>
            <a:endParaRPr lang="en-GB" dirty="0">
              <a:solidFill>
                <a:schemeClr val="accent3">
                  <a:lumMod val="50000"/>
                </a:schemeClr>
              </a:solidFill>
            </a:endParaRPr>
          </a:p>
        </p:txBody>
      </p:sp>
      <p:sp>
        <p:nvSpPr>
          <p:cNvPr id="12"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13" name="Picture 2" descr="http://www.pygame.org/skins/main/pygame_logo_bot.gif">
            <a:hlinkClick r:id="" action="ppaction://hlinkshowjump?jump=firstslide"/>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1924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39552" y="1268760"/>
            <a:ext cx="8060095" cy="5184576"/>
            <a:chOff x="539552" y="1268760"/>
            <a:chExt cx="8060095" cy="5184576"/>
          </a:xfrm>
        </p:grpSpPr>
        <p:sp>
          <p:nvSpPr>
            <p:cNvPr id="3" name="Rounded Rectangle 2">
              <a:hlinkClick r:id="rId2" action="ppaction://hlinksldjump"/>
            </p:cNvPr>
            <p:cNvSpPr/>
            <p:nvPr/>
          </p:nvSpPr>
          <p:spPr>
            <a:xfrm>
              <a:off x="539552" y="1268760"/>
              <a:ext cx="1872208" cy="648072"/>
            </a:xfrm>
            <a:prstGeom prst="roundRect">
              <a:avLst/>
            </a:prstGeom>
            <a:solidFill>
              <a:schemeClr val="accent4"/>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solidFill>
                    <a:schemeClr val="bg1"/>
                  </a:solidFill>
                </a:rPr>
                <a:t>Instructions</a:t>
              </a:r>
            </a:p>
          </p:txBody>
        </p:sp>
        <p:sp>
          <p:nvSpPr>
            <p:cNvPr id="4" name="Rounded Rectangle 3">
              <a:hlinkClick r:id="rId3" action="ppaction://hlinksldjump"/>
            </p:cNvPr>
            <p:cNvSpPr/>
            <p:nvPr/>
          </p:nvSpPr>
          <p:spPr>
            <a:xfrm>
              <a:off x="241176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5" name="Rounded Rectangle 4">
              <a:hlinkClick r:id="rId4"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6" name="Rounded Rectangle 5">
              <a:hlinkClick r:id="rId5"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7" name="Rounded Rectangle 6">
              <a:hlinkClick r:id="rId6"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8" name="Rounded Rectangle 7">
              <a:hlinkClick r:id="rId7"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9" name="Rounded Rectangle 8">
              <a:hlinkClick r:id="rId8"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0" name="Rounded Rectangle 9">
              <a:hlinkClick r:id="rId9"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1" name="Rounded Rectangle 10">
              <a:hlinkClick r:id="rId10"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2" name="Rectangle 11"/>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t"/>
            <a:lstStyle/>
            <a:p>
              <a:endParaRPr lang="en-GB" dirty="0">
                <a:solidFill>
                  <a:schemeClr val="tx1"/>
                </a:solidFill>
              </a:endParaRPr>
            </a:p>
          </p:txBody>
        </p:sp>
      </p:grpSp>
      <p:pic>
        <p:nvPicPr>
          <p:cNvPr id="14" name="Picture 4" descr="http://www.pygame.org/skins/main/pygame_logo_top.gif"/>
          <p:cNvPicPr>
            <a:picLocks noChangeAspect="1" noChangeArrowheads="1" noCrop="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Setting Up a Game Screen</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TextBox 16"/>
          <p:cNvSpPr txBox="1"/>
          <p:nvPr/>
        </p:nvSpPr>
        <p:spPr>
          <a:xfrm>
            <a:off x="3176839" y="2210616"/>
            <a:ext cx="5261823" cy="923330"/>
          </a:xfrm>
          <a:prstGeom prst="rect">
            <a:avLst/>
          </a:prstGeom>
          <a:noFill/>
        </p:spPr>
        <p:txBody>
          <a:bodyPr wrap="square" rtlCol="0">
            <a:spAutoFit/>
          </a:bodyPr>
          <a:lstStyle/>
          <a:p>
            <a:r>
              <a:rPr lang="en-GB" dirty="0"/>
              <a:t>In your new program, import the library files that you need to start your game. Don’t forget to add comments to </a:t>
            </a:r>
            <a:r>
              <a:rPr lang="en-GB" dirty="0">
                <a:hlinkClick r:id="rId12"/>
              </a:rPr>
              <a:t>explain what these do</a:t>
            </a:r>
            <a:r>
              <a:rPr lang="en-GB" dirty="0"/>
              <a:t>. </a:t>
            </a:r>
          </a:p>
        </p:txBody>
      </p:sp>
      <p:sp>
        <p:nvSpPr>
          <p:cNvPr id="18" name="Action Button: Back or Previous 17">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2051" name="Picture 3"/>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880343" y="3603008"/>
            <a:ext cx="4879899" cy="1622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5760242" y="3593773"/>
            <a:ext cx="2687731" cy="1754326"/>
          </a:xfrm>
          <a:prstGeom prst="rect">
            <a:avLst/>
          </a:prstGeom>
          <a:noFill/>
        </p:spPr>
        <p:txBody>
          <a:bodyPr wrap="square" rtlCol="0">
            <a:spAutoFit/>
          </a:bodyPr>
          <a:lstStyle/>
          <a:p>
            <a:r>
              <a:rPr lang="en-GB" dirty="0"/>
              <a:t>Add this code to your program.</a:t>
            </a:r>
          </a:p>
          <a:p>
            <a:endParaRPr lang="en-GB" dirty="0"/>
          </a:p>
          <a:p>
            <a:r>
              <a:rPr lang="en-GB" dirty="0" err="1"/>
              <a:t>pygame.init</a:t>
            </a:r>
            <a:r>
              <a:rPr lang="en-GB" dirty="0"/>
              <a:t>()  initialises the </a:t>
            </a:r>
            <a:r>
              <a:rPr lang="en-GB" dirty="0" err="1"/>
              <a:t>pygame</a:t>
            </a:r>
            <a:r>
              <a:rPr lang="en-GB" dirty="0"/>
              <a:t> code hidden in the import above.</a:t>
            </a:r>
          </a:p>
        </p:txBody>
      </p:sp>
      <p:sp>
        <p:nvSpPr>
          <p:cNvPr id="25" name="TextBox 24"/>
          <p:cNvSpPr txBox="1"/>
          <p:nvPr/>
        </p:nvSpPr>
        <p:spPr>
          <a:xfrm>
            <a:off x="804862" y="5652838"/>
            <a:ext cx="6114553" cy="646331"/>
          </a:xfrm>
          <a:prstGeom prst="rect">
            <a:avLst/>
          </a:prstGeom>
          <a:noFill/>
        </p:spPr>
        <p:txBody>
          <a:bodyPr wrap="square" rtlCol="0">
            <a:spAutoFit/>
          </a:bodyPr>
          <a:lstStyle/>
          <a:p>
            <a:r>
              <a:rPr lang="en-GB" i="1" dirty="0"/>
              <a:t>Don’t forget to change the display to the size &amp; name you want to give your game!</a:t>
            </a:r>
          </a:p>
        </p:txBody>
      </p:sp>
      <p:pic>
        <p:nvPicPr>
          <p:cNvPr id="26" name="Picture 2"/>
          <p:cNvPicPr>
            <a:picLocks noChangeAspect="1" noChangeArrowheads="1"/>
          </p:cNvPicPr>
          <p:nvPr/>
        </p:nvPicPr>
        <p:blipFill rotWithShape="1">
          <a:blip r:embed="rId14" cstate="screen">
            <a:extLst>
              <a:ext uri="{28A0092B-C50C-407E-A947-70E740481C1C}">
                <a14:useLocalDpi xmlns:a14="http://schemas.microsoft.com/office/drawing/2010/main"/>
              </a:ext>
            </a:extLst>
          </a:blip>
          <a:srcRect/>
          <a:stretch/>
        </p:blipFill>
        <p:spPr bwMode="auto">
          <a:xfrm>
            <a:off x="880343" y="2254319"/>
            <a:ext cx="2075163" cy="879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12:59:05</a:t>
            </a:fld>
            <a:endParaRPr lang="en-GB" dirty="0">
              <a:solidFill>
                <a:schemeClr val="accent3">
                  <a:lumMod val="50000"/>
                </a:schemeClr>
              </a:solidFill>
            </a:endParaRPr>
          </a:p>
        </p:txBody>
      </p:sp>
      <p:sp>
        <p:nvSpPr>
          <p:cNvPr id="30"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1" name="Picture 2" descr="http://www.pygame.org/skins/main/pygame_logo_bot.gif">
            <a:hlinkClick r:id="" action="ppaction://hlinkshowjump?jump=firstslide"/>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0793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39552" y="1268760"/>
            <a:ext cx="8060095" cy="5184576"/>
            <a:chOff x="539552" y="1268760"/>
            <a:chExt cx="8060095" cy="5184576"/>
          </a:xfrm>
        </p:grpSpPr>
        <p:sp>
          <p:nvSpPr>
            <p:cNvPr id="3" name="Rounded Rectangle 2">
              <a:hlinkClick r:id="rId2" action="ppaction://hlinksldjump"/>
            </p:cNvPr>
            <p:cNvSpPr/>
            <p:nvPr/>
          </p:nvSpPr>
          <p:spPr>
            <a:xfrm>
              <a:off x="539552" y="1268760"/>
              <a:ext cx="1872208" cy="648072"/>
            </a:xfrm>
            <a:prstGeom prst="roundRect">
              <a:avLst/>
            </a:prstGeom>
            <a:solidFill>
              <a:schemeClr val="accent4"/>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solidFill>
                    <a:schemeClr val="bg1"/>
                  </a:solidFill>
                </a:rPr>
                <a:t>Instructions</a:t>
              </a:r>
            </a:p>
          </p:txBody>
        </p:sp>
        <p:sp>
          <p:nvSpPr>
            <p:cNvPr id="4" name="Rounded Rectangle 3">
              <a:hlinkClick r:id="rId3" action="ppaction://hlinksldjump"/>
            </p:cNvPr>
            <p:cNvSpPr/>
            <p:nvPr/>
          </p:nvSpPr>
          <p:spPr>
            <a:xfrm>
              <a:off x="241176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5" name="Rounded Rectangle 4">
              <a:hlinkClick r:id="rId4"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6" name="Rounded Rectangle 5">
              <a:hlinkClick r:id="rId5"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7" name="Rounded Rectangle 6">
              <a:hlinkClick r:id="rId6"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8" name="Rounded Rectangle 7">
              <a:hlinkClick r:id="rId7"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9" name="Rounded Rectangle 8">
              <a:hlinkClick r:id="rId8"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0" name="Rounded Rectangle 9">
              <a:hlinkClick r:id="rId9"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1" name="Rounded Rectangle 10">
              <a:hlinkClick r:id="rId10"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2" name="Rectangle 11"/>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t"/>
            <a:lstStyle/>
            <a:p>
              <a:endParaRPr lang="en-GB" dirty="0">
                <a:solidFill>
                  <a:schemeClr val="tx1"/>
                </a:solidFill>
              </a:endParaRPr>
            </a:p>
          </p:txBody>
        </p:sp>
      </p:grpSp>
      <p:pic>
        <p:nvPicPr>
          <p:cNvPr id="14" name="Picture 4" descr="http://www.pygame.org/skins/main/pygame_logo_top.gif"/>
          <p:cNvPicPr>
            <a:picLocks noChangeAspect="1" noChangeArrowheads="1" noCrop="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Setting Up a Game Screen</a:t>
            </a:r>
          </a:p>
        </p:txBody>
      </p:sp>
      <p:sp>
        <p:nvSpPr>
          <p:cNvPr id="16" name="Action Button: Forward or Next 15">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7" name="TextBox 16"/>
          <p:cNvSpPr txBox="1"/>
          <p:nvPr/>
        </p:nvSpPr>
        <p:spPr>
          <a:xfrm>
            <a:off x="704436" y="1916832"/>
            <a:ext cx="7674387" cy="646331"/>
          </a:xfrm>
          <a:prstGeom prst="rect">
            <a:avLst/>
          </a:prstGeom>
          <a:noFill/>
        </p:spPr>
        <p:txBody>
          <a:bodyPr wrap="square" rtlCol="0">
            <a:spAutoFit/>
          </a:bodyPr>
          <a:lstStyle/>
          <a:p>
            <a:r>
              <a:rPr lang="en-GB" dirty="0"/>
              <a:t>Finally, create the main part of your program which will loop until your user presses quit.</a:t>
            </a:r>
          </a:p>
        </p:txBody>
      </p:sp>
      <p:sp>
        <p:nvSpPr>
          <p:cNvPr id="18" name="Action Button: Back or Previous 17">
            <a:hlinkClick r:id="" action="ppaction://hlinkshowjump?jump=previousslide" highlightClick="1"/>
          </p:cNvPr>
          <p:cNvSpPr/>
          <p:nvPr/>
        </p:nvSpPr>
        <p:spPr>
          <a:xfrm>
            <a:off x="7308304"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3074" name="Picture 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772676" y="2622413"/>
            <a:ext cx="5743540" cy="3722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5796137" y="2738081"/>
            <a:ext cx="2494576" cy="2207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Arrow Connector 19"/>
          <p:cNvCxnSpPr/>
          <p:nvPr/>
        </p:nvCxnSpPr>
        <p:spPr>
          <a:xfrm>
            <a:off x="3722767" y="3138984"/>
            <a:ext cx="2008387" cy="1"/>
          </a:xfrm>
          <a:prstGeom prst="straightConnector1">
            <a:avLst/>
          </a:prstGeom>
          <a:ln w="571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12:59:05</a:t>
            </a:fld>
            <a:endParaRPr lang="en-GB" dirty="0">
              <a:solidFill>
                <a:schemeClr val="accent3">
                  <a:lumMod val="50000"/>
                </a:schemeClr>
              </a:solidFill>
            </a:endParaRPr>
          </a:p>
        </p:txBody>
      </p:sp>
      <p:sp>
        <p:nvSpPr>
          <p:cNvPr id="31"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2" name="Picture 2" descr="http://www.pygame.org/skins/main/pygame_logo_bot.gif">
            <a:hlinkClick r:id="" action="ppaction://hlinkshowjump?jump=firstslide"/>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51043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39552" y="1268760"/>
            <a:ext cx="8060095" cy="5184576"/>
            <a:chOff x="539552" y="1268760"/>
            <a:chExt cx="8060095" cy="5184576"/>
          </a:xfrm>
        </p:grpSpPr>
        <p:sp>
          <p:nvSpPr>
            <p:cNvPr id="3" name="Rounded Rectangle 2">
              <a:hlinkClick r:id="rId2" action="ppaction://hlinksldjump"/>
            </p:cNvPr>
            <p:cNvSpPr/>
            <p:nvPr/>
          </p:nvSpPr>
          <p:spPr>
            <a:xfrm>
              <a:off x="539552" y="1268760"/>
              <a:ext cx="1872208" cy="648072"/>
            </a:xfrm>
            <a:prstGeom prst="roundRect">
              <a:avLst/>
            </a:prstGeom>
            <a:solidFill>
              <a:schemeClr val="accent4"/>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solidFill>
                    <a:schemeClr val="bg1"/>
                  </a:solidFill>
                </a:rPr>
                <a:t>Instructions</a:t>
              </a:r>
            </a:p>
          </p:txBody>
        </p:sp>
        <p:sp>
          <p:nvSpPr>
            <p:cNvPr id="4" name="Rounded Rectangle 3">
              <a:hlinkClick r:id="rId3" action="ppaction://hlinksldjump"/>
            </p:cNvPr>
            <p:cNvSpPr/>
            <p:nvPr/>
          </p:nvSpPr>
          <p:spPr>
            <a:xfrm>
              <a:off x="2411760"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5" name="Rounded Rectangle 4">
              <a:hlinkClick r:id="rId4" action="ppaction://hlinksldjump"/>
            </p:cNvPr>
            <p:cNvSpPr/>
            <p:nvPr/>
          </p:nvSpPr>
          <p:spPr>
            <a:xfrm>
              <a:off x="3132553" y="1268760"/>
              <a:ext cx="720080" cy="648072"/>
            </a:xfrm>
            <a:prstGeom prst="roundRect">
              <a:avLst/>
            </a:prstGeom>
            <a:solidFill>
              <a:srgbClr val="FF00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6" name="Rounded Rectangle 5">
              <a:hlinkClick r:id="rId5"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7" name="Rounded Rectangle 6">
              <a:hlinkClick r:id="rId6"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8" name="Rounded Rectangle 7">
              <a:hlinkClick r:id="rId7"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9" name="Rounded Rectangle 8">
              <a:hlinkClick r:id="rId8"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0" name="Rounded Rectangle 9">
              <a:hlinkClick r:id="rId9"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1" name="Rounded Rectangle 10">
              <a:hlinkClick r:id="rId10"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2" name="Rectangle 11"/>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t"/>
            <a:lstStyle/>
            <a:p>
              <a:endParaRPr lang="en-GB" dirty="0">
                <a:solidFill>
                  <a:schemeClr val="tx1"/>
                </a:solidFill>
              </a:endParaRPr>
            </a:p>
          </p:txBody>
        </p:sp>
      </p:grpSp>
      <p:pic>
        <p:nvPicPr>
          <p:cNvPr id="14" name="Picture 4" descr="http://www.pygame.org/skins/main/pygame_logo_top.gif"/>
          <p:cNvPicPr>
            <a:picLocks noChangeAspect="1" noChangeArrowheads="1" noCrop="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Setting Up a Game Screen</a:t>
            </a:r>
          </a:p>
        </p:txBody>
      </p:sp>
      <p:sp>
        <p:nvSpPr>
          <p:cNvPr id="17" name="TextBox 16"/>
          <p:cNvSpPr txBox="1"/>
          <p:nvPr/>
        </p:nvSpPr>
        <p:spPr>
          <a:xfrm>
            <a:off x="704436" y="1916832"/>
            <a:ext cx="7674387" cy="369332"/>
          </a:xfrm>
          <a:prstGeom prst="rect">
            <a:avLst/>
          </a:prstGeom>
          <a:noFill/>
        </p:spPr>
        <p:txBody>
          <a:bodyPr wrap="square" rtlCol="0">
            <a:spAutoFit/>
          </a:bodyPr>
          <a:lstStyle/>
          <a:p>
            <a:r>
              <a:rPr lang="en-GB" dirty="0"/>
              <a:t>Here’s a few hints on how to customise the code </a:t>
            </a:r>
            <a:r>
              <a:rPr lang="en-GB" dirty="0">
                <a:sym typeface="Wingdings" panose="05000000000000000000" pitchFamily="2" charset="2"/>
              </a:rPr>
              <a:t> </a:t>
            </a:r>
            <a:endParaRPr lang="en-GB" dirty="0"/>
          </a:p>
        </p:txBody>
      </p:sp>
      <p:sp>
        <p:nvSpPr>
          <p:cNvPr id="18" name="Action Button: Back or Previous 17">
            <a:hlinkClick r:id="" action="ppaction://hlinkshowjump?jump=previousslide" highlightClick="1"/>
          </p:cNvPr>
          <p:cNvSpPr/>
          <p:nvPr/>
        </p:nvSpPr>
        <p:spPr>
          <a:xfrm>
            <a:off x="7866960" y="5805264"/>
            <a:ext cx="560784" cy="504056"/>
          </a:xfrm>
          <a:prstGeom prst="actionButtonBackPrevio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3074" name="Picture 2"/>
          <p:cNvPicPr>
            <a:picLocks noChangeAspect="1" noChangeArrowheads="1"/>
          </p:cNvPicPr>
          <p:nvPr/>
        </p:nvPicPr>
        <p:blipFill rotWithShape="1">
          <a:blip r:embed="rId12" cstate="screen">
            <a:extLst>
              <a:ext uri="{28A0092B-C50C-407E-A947-70E740481C1C}">
                <a14:useLocalDpi xmlns:a14="http://schemas.microsoft.com/office/drawing/2010/main"/>
              </a:ext>
            </a:extLst>
          </a:blip>
          <a:srcRect/>
          <a:stretch/>
        </p:blipFill>
        <p:spPr bwMode="auto">
          <a:xfrm>
            <a:off x="744359" y="2511187"/>
            <a:ext cx="2189909" cy="250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2934268" y="2479119"/>
            <a:ext cx="5038630" cy="338554"/>
          </a:xfrm>
          <a:prstGeom prst="rect">
            <a:avLst/>
          </a:prstGeom>
          <a:noFill/>
        </p:spPr>
        <p:txBody>
          <a:bodyPr wrap="square" rtlCol="0">
            <a:spAutoFit/>
          </a:bodyPr>
          <a:lstStyle/>
          <a:p>
            <a:r>
              <a:rPr lang="en-GB" sz="1600" i="1" dirty="0">
                <a:solidFill>
                  <a:srgbClr val="FF0000"/>
                </a:solidFill>
              </a:rPr>
              <a:t>Change this line to adjust the screen colour (it’s in RGB)</a:t>
            </a:r>
          </a:p>
        </p:txBody>
      </p:sp>
      <p:pic>
        <p:nvPicPr>
          <p:cNvPr id="4098" name="Picture 2"/>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793789" y="2966539"/>
            <a:ext cx="2140479" cy="179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2940401" y="2873334"/>
            <a:ext cx="5038630" cy="338554"/>
          </a:xfrm>
          <a:prstGeom prst="rect">
            <a:avLst/>
          </a:prstGeom>
          <a:noFill/>
        </p:spPr>
        <p:txBody>
          <a:bodyPr wrap="square" rtlCol="0">
            <a:spAutoFit/>
          </a:bodyPr>
          <a:lstStyle/>
          <a:p>
            <a:r>
              <a:rPr lang="en-GB" sz="1600" i="1" dirty="0">
                <a:solidFill>
                  <a:srgbClr val="FF0000"/>
                </a:solidFill>
              </a:rPr>
              <a:t>Change this line to adjust the colour of the rectangle</a:t>
            </a:r>
          </a:p>
        </p:txBody>
      </p:sp>
      <p:pic>
        <p:nvPicPr>
          <p:cNvPr id="4099" name="Picture 3"/>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793790" y="3343275"/>
            <a:ext cx="5002346" cy="245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5"/>
          <p:cNvSpPr txBox="1"/>
          <p:nvPr/>
        </p:nvSpPr>
        <p:spPr>
          <a:xfrm>
            <a:off x="785843" y="3620682"/>
            <a:ext cx="5038630" cy="584775"/>
          </a:xfrm>
          <a:prstGeom prst="rect">
            <a:avLst/>
          </a:prstGeom>
          <a:noFill/>
        </p:spPr>
        <p:txBody>
          <a:bodyPr wrap="square" rtlCol="0">
            <a:spAutoFit/>
          </a:bodyPr>
          <a:lstStyle/>
          <a:p>
            <a:r>
              <a:rPr lang="en-GB" sz="1600" i="1" dirty="0">
                <a:solidFill>
                  <a:srgbClr val="FF0000"/>
                </a:solidFill>
              </a:rPr>
              <a:t>Change the green text to change the title that appears on the game window:</a:t>
            </a:r>
          </a:p>
        </p:txBody>
      </p:sp>
      <p:pic>
        <p:nvPicPr>
          <p:cNvPr id="4100" name="Picture 4"/>
          <p:cNvPicPr>
            <a:picLocks noChangeAspect="1" noChangeArrowheads="1"/>
          </p:cNvPicPr>
          <p:nvPr/>
        </p:nvPicPr>
        <p:blipFill>
          <a:blip r:embed="rId15">
            <a:extLst>
              <a:ext uri="{28A0092B-C50C-407E-A947-70E740481C1C}">
                <a14:useLocalDpi xmlns:a14="http://schemas.microsoft.com/office/drawing/2010/main"/>
              </a:ext>
            </a:extLst>
          </a:blip>
          <a:srcRect/>
          <a:stretch>
            <a:fillRect/>
          </a:stretch>
        </p:blipFill>
        <p:spPr bwMode="auto">
          <a:xfrm>
            <a:off x="2548053" y="3940365"/>
            <a:ext cx="17526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865447" y="4771528"/>
            <a:ext cx="4066593" cy="22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4897331" y="4712315"/>
            <a:ext cx="3275069" cy="584775"/>
          </a:xfrm>
          <a:prstGeom prst="rect">
            <a:avLst/>
          </a:prstGeom>
          <a:noFill/>
        </p:spPr>
        <p:txBody>
          <a:bodyPr wrap="square" rtlCol="0">
            <a:spAutoFit/>
          </a:bodyPr>
          <a:lstStyle/>
          <a:p>
            <a:r>
              <a:rPr lang="en-GB" sz="1600" i="1" dirty="0">
                <a:solidFill>
                  <a:srgbClr val="FF0000"/>
                </a:solidFill>
              </a:rPr>
              <a:t>Change this line to adjust the size of the game window (</a:t>
            </a:r>
            <a:r>
              <a:rPr lang="en-GB" sz="1600" i="1" dirty="0" err="1">
                <a:solidFill>
                  <a:srgbClr val="FF0000"/>
                </a:solidFill>
              </a:rPr>
              <a:t>width,height</a:t>
            </a:r>
            <a:r>
              <a:rPr lang="en-GB" sz="1600" i="1" dirty="0">
                <a:solidFill>
                  <a:srgbClr val="FF0000"/>
                </a:solidFill>
              </a:rPr>
              <a:t>)</a:t>
            </a:r>
          </a:p>
        </p:txBody>
      </p:sp>
      <p:sp>
        <p:nvSpPr>
          <p:cNvPr id="32"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12:59:05</a:t>
            </a:fld>
            <a:endParaRPr lang="en-GB" dirty="0">
              <a:solidFill>
                <a:schemeClr val="accent3">
                  <a:lumMod val="50000"/>
                </a:schemeClr>
              </a:solidFill>
            </a:endParaRPr>
          </a:p>
        </p:txBody>
      </p:sp>
      <p:sp>
        <p:nvSpPr>
          <p:cNvPr id="33"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4" name="Picture 2" descr="http://www.pygame.org/skins/main/pygame_logo_bot.gif">
            <a:hlinkClick r:id="" action="ppaction://hlinkshowjump?jump=firstslide"/>
          </p:cNvPr>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0438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www.pygame.org/skins/main/pygame_logo_top.gif"/>
          <p:cNvPicPr>
            <a:picLocks noChangeAspect="1" noChangeArrowheads="1" noCrop="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78823" y="356659"/>
            <a:ext cx="441649" cy="19202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9552" y="1268760"/>
            <a:ext cx="8060095" cy="5184576"/>
            <a:chOff x="539552" y="1268760"/>
            <a:chExt cx="8060095" cy="5184576"/>
          </a:xfrm>
        </p:grpSpPr>
        <p:sp>
          <p:nvSpPr>
            <p:cNvPr id="5" name="Rounded Rectangle 4">
              <a:hlinkClick r:id="rId3" action="ppaction://hlinksldjump"/>
            </p:cNvPr>
            <p:cNvSpPr/>
            <p:nvPr/>
          </p:nvSpPr>
          <p:spPr>
            <a:xfrm>
              <a:off x="539552" y="1268760"/>
              <a:ext cx="1872208"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Instructions</a:t>
              </a:r>
            </a:p>
          </p:txBody>
        </p:sp>
        <p:sp>
          <p:nvSpPr>
            <p:cNvPr id="6" name="Rounded Rectangle 5">
              <a:hlinkClick r:id="rId4" action="ppaction://hlinksldjump"/>
            </p:cNvPr>
            <p:cNvSpPr/>
            <p:nvPr/>
          </p:nvSpPr>
          <p:spPr>
            <a:xfrm>
              <a:off x="2411760" y="1268760"/>
              <a:ext cx="720080" cy="648072"/>
            </a:xfrm>
            <a:prstGeom prst="roundRect">
              <a:avLst/>
            </a:prstGeom>
            <a:solidFill>
              <a:srgbClr val="FF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1</a:t>
              </a:r>
            </a:p>
          </p:txBody>
        </p:sp>
        <p:sp>
          <p:nvSpPr>
            <p:cNvPr id="7" name="Rounded Rectangle 6">
              <a:hlinkClick r:id="rId5" action="ppaction://hlinksldjump"/>
            </p:cNvPr>
            <p:cNvSpPr/>
            <p:nvPr/>
          </p:nvSpPr>
          <p:spPr>
            <a:xfrm>
              <a:off x="3132553" y="1268760"/>
              <a:ext cx="720080" cy="648072"/>
            </a:xfrm>
            <a:prstGeom prst="roundRect">
              <a:avLst/>
            </a:prstGeom>
            <a:gradFill flip="none" rotWithShape="1">
              <a:gsLst>
                <a:gs pos="0">
                  <a:srgbClr val="00FF00"/>
                </a:gs>
                <a:gs pos="55000">
                  <a:srgbClr val="FFFF00"/>
                </a:gs>
                <a:gs pos="100000">
                  <a:srgbClr val="FFFF00"/>
                </a:gs>
              </a:gsLst>
              <a:lin ang="5400000" scaled="1"/>
              <a:tileRect/>
            </a:gra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2</a:t>
              </a:r>
            </a:p>
          </p:txBody>
        </p:sp>
        <p:sp>
          <p:nvSpPr>
            <p:cNvPr id="8" name="Rounded Rectangle 7">
              <a:hlinkClick r:id="rId6" action="ppaction://hlinksldjump"/>
            </p:cNvPr>
            <p:cNvSpPr/>
            <p:nvPr/>
          </p:nvSpPr>
          <p:spPr>
            <a:xfrm>
              <a:off x="3867200" y="1268760"/>
              <a:ext cx="720080" cy="648072"/>
            </a:xfrm>
            <a:prstGeom prst="roundRect">
              <a:avLst/>
            </a:prstGeom>
            <a:solidFill>
              <a:srgbClr val="00B0F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3</a:t>
              </a:r>
            </a:p>
          </p:txBody>
        </p:sp>
        <p:sp>
          <p:nvSpPr>
            <p:cNvPr id="9" name="Rounded Rectangle 8">
              <a:hlinkClick r:id="rId7" action="ppaction://hlinksldjump"/>
            </p:cNvPr>
            <p:cNvSpPr/>
            <p:nvPr/>
          </p:nvSpPr>
          <p:spPr>
            <a:xfrm>
              <a:off x="4572000" y="1268760"/>
              <a:ext cx="720080" cy="648072"/>
            </a:xfrm>
            <a:prstGeom prst="roundRect">
              <a:avLst/>
            </a:prstGeom>
            <a:solidFill>
              <a:srgbClr val="FF33CC"/>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4</a:t>
              </a:r>
            </a:p>
          </p:txBody>
        </p:sp>
        <p:sp>
          <p:nvSpPr>
            <p:cNvPr id="10" name="Rounded Rectangle 9">
              <a:hlinkClick r:id="rId8" action="ppaction://hlinksldjump"/>
            </p:cNvPr>
            <p:cNvSpPr/>
            <p:nvPr/>
          </p:nvSpPr>
          <p:spPr>
            <a:xfrm>
              <a:off x="5292793" y="1268760"/>
              <a:ext cx="720080" cy="648072"/>
            </a:xfrm>
            <a:prstGeom prst="roundRect">
              <a:avLst/>
            </a:prstGeom>
            <a:solidFill>
              <a:srgbClr val="FF66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5</a:t>
              </a:r>
            </a:p>
          </p:txBody>
        </p:sp>
        <p:sp>
          <p:nvSpPr>
            <p:cNvPr id="11" name="Rounded Rectangle 10">
              <a:hlinkClick r:id="rId9" action="ppaction://hlinksldjump"/>
            </p:cNvPr>
            <p:cNvSpPr/>
            <p:nvPr/>
          </p:nvSpPr>
          <p:spPr>
            <a:xfrm>
              <a:off x="6027440" y="1268760"/>
              <a:ext cx="720080" cy="648072"/>
            </a:xfrm>
            <a:prstGeom prst="roundRect">
              <a:avLst/>
            </a:prstGeom>
            <a:solidFill>
              <a:srgbClr val="66FFFF"/>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6</a:t>
              </a:r>
            </a:p>
          </p:txBody>
        </p:sp>
        <p:sp>
          <p:nvSpPr>
            <p:cNvPr id="12" name="Rounded Rectangle 11">
              <a:hlinkClick r:id="rId10" action="ppaction://hlinksldjump"/>
            </p:cNvPr>
            <p:cNvSpPr/>
            <p:nvPr/>
          </p:nvSpPr>
          <p:spPr>
            <a:xfrm>
              <a:off x="6747520" y="1268760"/>
              <a:ext cx="720080" cy="648072"/>
            </a:xfrm>
            <a:prstGeom prst="roundRect">
              <a:avLst/>
            </a:prstGeom>
            <a:solidFill>
              <a:srgbClr val="00FF00"/>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b="1" dirty="0">
                  <a:solidFill>
                    <a:schemeClr val="tx1"/>
                  </a:solidFill>
                </a:rPr>
                <a:t>7</a:t>
              </a:r>
            </a:p>
          </p:txBody>
        </p:sp>
        <p:sp>
          <p:nvSpPr>
            <p:cNvPr id="13" name="Rounded Rectangle 12">
              <a:hlinkClick r:id="rId11" action="ppaction://hlinksldjump"/>
            </p:cNvPr>
            <p:cNvSpPr/>
            <p:nvPr/>
          </p:nvSpPr>
          <p:spPr>
            <a:xfrm>
              <a:off x="7467600" y="1268760"/>
              <a:ext cx="1132047" cy="648072"/>
            </a:xfrm>
            <a:prstGeom prst="roundRect">
              <a:avLst/>
            </a:prstGeom>
            <a:ln w="38100">
              <a:solidFill>
                <a:schemeClr val="accent3">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t>Marks</a:t>
              </a:r>
            </a:p>
          </p:txBody>
        </p:sp>
        <p:sp>
          <p:nvSpPr>
            <p:cNvPr id="14" name="Rectangle 13"/>
            <p:cNvSpPr/>
            <p:nvPr/>
          </p:nvSpPr>
          <p:spPr>
            <a:xfrm>
              <a:off x="539552" y="1772816"/>
              <a:ext cx="8060095" cy="4680520"/>
            </a:xfrm>
            <a:prstGeom prst="rect">
              <a:avLst/>
            </a:prstGeom>
            <a:solidFill>
              <a:schemeClr val="bg1"/>
            </a:solidFill>
            <a:ln w="38100">
              <a:solidFill>
                <a:schemeClr val="accent3">
                  <a:lumMod val="50000"/>
                </a:schemeClr>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5" name="TextBox 14"/>
          <p:cNvSpPr txBox="1"/>
          <p:nvPr/>
        </p:nvSpPr>
        <p:spPr>
          <a:xfrm>
            <a:off x="524272" y="356659"/>
            <a:ext cx="5271864" cy="646331"/>
          </a:xfrm>
          <a:prstGeom prst="rect">
            <a:avLst/>
          </a:prstGeom>
          <a:noFill/>
        </p:spPr>
        <p:txBody>
          <a:bodyPr wrap="square" rtlCol="0">
            <a:spAutoFit/>
          </a:bodyPr>
          <a:lstStyle/>
          <a:p>
            <a:r>
              <a:rPr lang="en-GB" sz="3600" b="1" dirty="0"/>
              <a:t>Setting Up a Player</a:t>
            </a:r>
          </a:p>
        </p:txBody>
      </p:sp>
      <p:pic>
        <p:nvPicPr>
          <p:cNvPr id="5123" name="Picture 3" descr="C:\Users\teacher\AppData\Local\Microsoft\Windows\Temporary Internet Files\Content.IE5\C1DIY7WT\kitten-cat-clipart[1].jpg"/>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473633" y="4638823"/>
            <a:ext cx="1474594" cy="161079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teacher\AppData\Local\Microsoft\Windows\Temporary Internet Files\Content.IE5\C1DIY7WT\animals_cats_small_cat_005241_[1].jpg"/>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055021" y="5106614"/>
            <a:ext cx="1524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742516" y="2854831"/>
            <a:ext cx="1319531" cy="523220"/>
          </a:xfrm>
          <a:prstGeom prst="rect">
            <a:avLst/>
          </a:prstGeom>
          <a:noFill/>
        </p:spPr>
        <p:txBody>
          <a:bodyPr wrap="square" rtlCol="0">
            <a:spAutoFit/>
          </a:bodyPr>
          <a:lstStyle/>
          <a:p>
            <a:r>
              <a:rPr lang="en-GB" sz="2800" b="1" dirty="0"/>
              <a:t>Class</a:t>
            </a:r>
            <a:endParaRPr lang="en-GB" sz="3600" b="1" dirty="0"/>
          </a:p>
        </p:txBody>
      </p:sp>
      <p:sp>
        <p:nvSpPr>
          <p:cNvPr id="20" name="TextBox 19"/>
          <p:cNvSpPr txBox="1"/>
          <p:nvPr/>
        </p:nvSpPr>
        <p:spPr>
          <a:xfrm>
            <a:off x="6087753" y="2854831"/>
            <a:ext cx="1319531" cy="523220"/>
          </a:xfrm>
          <a:prstGeom prst="rect">
            <a:avLst/>
          </a:prstGeom>
          <a:noFill/>
        </p:spPr>
        <p:txBody>
          <a:bodyPr wrap="square" rtlCol="0">
            <a:spAutoFit/>
          </a:bodyPr>
          <a:lstStyle/>
          <a:p>
            <a:r>
              <a:rPr lang="en-GB" sz="2800" b="1" dirty="0"/>
              <a:t>Object</a:t>
            </a:r>
            <a:endParaRPr lang="en-GB" sz="3600" b="1" dirty="0"/>
          </a:p>
        </p:txBody>
      </p:sp>
      <p:sp>
        <p:nvSpPr>
          <p:cNvPr id="21" name="TextBox 20"/>
          <p:cNvSpPr txBox="1"/>
          <p:nvPr/>
        </p:nvSpPr>
        <p:spPr>
          <a:xfrm>
            <a:off x="891398" y="3378051"/>
            <a:ext cx="3335841" cy="1631216"/>
          </a:xfrm>
          <a:prstGeom prst="rect">
            <a:avLst/>
          </a:prstGeom>
          <a:noFill/>
        </p:spPr>
        <p:txBody>
          <a:bodyPr wrap="square" rtlCol="0">
            <a:spAutoFit/>
          </a:bodyPr>
          <a:lstStyle/>
          <a:p>
            <a:r>
              <a:rPr lang="en-GB" sz="2000" dirty="0"/>
              <a:t>A class is like a blueprint of an object. Here, a class of </a:t>
            </a:r>
            <a:r>
              <a:rPr lang="en-GB" sz="2000" b="1" dirty="0"/>
              <a:t>cat</a:t>
            </a:r>
            <a:r>
              <a:rPr lang="en-GB" sz="2000" dirty="0"/>
              <a:t> tells us that a cat has a colour, number of ears, a name etc.</a:t>
            </a:r>
          </a:p>
          <a:p>
            <a:r>
              <a:rPr lang="en-GB" sz="2000" dirty="0"/>
              <a:t>All of this describes a cat.</a:t>
            </a:r>
            <a:endParaRPr lang="en-GB" sz="2800" dirty="0"/>
          </a:p>
        </p:txBody>
      </p:sp>
      <p:sp>
        <p:nvSpPr>
          <p:cNvPr id="22" name="TextBox 21"/>
          <p:cNvSpPr txBox="1"/>
          <p:nvPr/>
        </p:nvSpPr>
        <p:spPr>
          <a:xfrm>
            <a:off x="5006562" y="3344119"/>
            <a:ext cx="3335841" cy="1631216"/>
          </a:xfrm>
          <a:prstGeom prst="rect">
            <a:avLst/>
          </a:prstGeom>
          <a:noFill/>
        </p:spPr>
        <p:txBody>
          <a:bodyPr wrap="square" rtlCol="0">
            <a:spAutoFit/>
          </a:bodyPr>
          <a:lstStyle/>
          <a:p>
            <a:r>
              <a:rPr lang="en-GB" sz="2000" dirty="0"/>
              <a:t>An object is real. In this case, my cat’s name is </a:t>
            </a:r>
            <a:r>
              <a:rPr lang="en-GB" sz="2000" dirty="0" err="1"/>
              <a:t>Greebo</a:t>
            </a:r>
            <a:r>
              <a:rPr lang="en-GB" sz="2000" dirty="0"/>
              <a:t>, he has grey fur, and two ears. He is a ‘real’ instance of a </a:t>
            </a:r>
            <a:r>
              <a:rPr lang="en-GB" sz="2000" b="1" dirty="0"/>
              <a:t>cat </a:t>
            </a:r>
            <a:r>
              <a:rPr lang="en-GB" sz="2000" dirty="0"/>
              <a:t>which was the class.</a:t>
            </a:r>
          </a:p>
        </p:txBody>
      </p:sp>
      <p:sp>
        <p:nvSpPr>
          <p:cNvPr id="23" name="TextBox 22"/>
          <p:cNvSpPr txBox="1"/>
          <p:nvPr/>
        </p:nvSpPr>
        <p:spPr>
          <a:xfrm>
            <a:off x="975027" y="1899235"/>
            <a:ext cx="7367376" cy="830997"/>
          </a:xfrm>
          <a:prstGeom prst="rect">
            <a:avLst/>
          </a:prstGeom>
          <a:noFill/>
        </p:spPr>
        <p:txBody>
          <a:bodyPr wrap="square" rtlCol="0">
            <a:spAutoFit/>
          </a:bodyPr>
          <a:lstStyle/>
          <a:p>
            <a:r>
              <a:rPr lang="en-GB" sz="1600" i="1" dirty="0"/>
              <a:t>Before we jump into the code, it is worth understanding that we are using a style of code called Object Oriented. This is an efficient way of coding when objects such as enemies, walls, or pickups appear more than one (you only need to code them once!)</a:t>
            </a:r>
            <a:endParaRPr lang="en-GB" sz="2000" i="1" dirty="0"/>
          </a:p>
        </p:txBody>
      </p:sp>
      <p:sp>
        <p:nvSpPr>
          <p:cNvPr id="24" name="Action Button: Forward or Next 23">
            <a:hlinkClick r:id="" action="ppaction://hlinkshowjump?jump=nextslide" highlightClick="1"/>
          </p:cNvPr>
          <p:cNvSpPr/>
          <p:nvPr/>
        </p:nvSpPr>
        <p:spPr>
          <a:xfrm>
            <a:off x="7884368" y="5805264"/>
            <a:ext cx="576064" cy="504056"/>
          </a:xfrm>
          <a:prstGeom prst="actionButtonForwardNex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28" name="Date Placeholder 1"/>
          <p:cNvSpPr>
            <a:spLocks noGrp="1"/>
          </p:cNvSpPr>
          <p:nvPr>
            <p:ph type="dt" sz="half" idx="10"/>
          </p:nvPr>
        </p:nvSpPr>
        <p:spPr>
          <a:xfrm>
            <a:off x="566384" y="6438238"/>
            <a:ext cx="2133600" cy="365125"/>
          </a:xfrm>
        </p:spPr>
        <p:txBody>
          <a:bodyPr/>
          <a:lstStyle/>
          <a:p>
            <a:fld id="{A74595DF-62FD-491D-A70E-EE34EBA5523D}" type="datetime9">
              <a:rPr lang="en-GB" smtClean="0">
                <a:solidFill>
                  <a:schemeClr val="accent3">
                    <a:lumMod val="50000"/>
                  </a:schemeClr>
                </a:solidFill>
              </a:rPr>
              <a:t>10/07/2019 12:59:03</a:t>
            </a:fld>
            <a:endParaRPr lang="en-GB" dirty="0">
              <a:solidFill>
                <a:schemeClr val="accent3">
                  <a:lumMod val="50000"/>
                </a:schemeClr>
              </a:solidFill>
            </a:endParaRPr>
          </a:p>
        </p:txBody>
      </p:sp>
      <p:sp>
        <p:nvSpPr>
          <p:cNvPr id="29" name="Footer Placeholder 2"/>
          <p:cNvSpPr>
            <a:spLocks noGrp="1"/>
          </p:cNvSpPr>
          <p:nvPr>
            <p:ph type="ftr" sz="quarter" idx="11"/>
          </p:nvPr>
        </p:nvSpPr>
        <p:spPr>
          <a:xfrm>
            <a:off x="2673816" y="6438238"/>
            <a:ext cx="3836158" cy="365125"/>
          </a:xfrm>
        </p:spPr>
        <p:txBody>
          <a:bodyPr/>
          <a:lstStyle/>
          <a:p>
            <a:r>
              <a:rPr lang="en-GB" dirty="0">
                <a:solidFill>
                  <a:schemeClr val="accent3">
                    <a:lumMod val="50000"/>
                  </a:schemeClr>
                </a:solidFill>
              </a:rPr>
              <a:t>© Holly Billinghurst 2017 - Creative Commons</a:t>
            </a:r>
          </a:p>
        </p:txBody>
      </p:sp>
      <p:pic>
        <p:nvPicPr>
          <p:cNvPr id="30" name="Picture 2" descr="http://www.pygame.org/skins/main/pygame_logo_bot.gif">
            <a:hlinkClick r:id="" action="ppaction://hlinkshowjump?jump=firstslide"/>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6516216" y="548680"/>
            <a:ext cx="2304256" cy="4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8032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1664</TotalTime>
  <Words>5035</Words>
  <Application>Microsoft Macintosh PowerPoint</Application>
  <PresentationFormat>On-screen Show (4:3)</PresentationFormat>
  <Paragraphs>1000</Paragraphs>
  <Slides>57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Comic Sans MS</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Steyning Grammar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Martin Highmore</cp:lastModifiedBy>
  <cp:revision>99</cp:revision>
  <dcterms:created xsi:type="dcterms:W3CDTF">2017-02-25T11:11:43Z</dcterms:created>
  <dcterms:modified xsi:type="dcterms:W3CDTF">2019-07-10T12:00:47Z</dcterms:modified>
</cp:coreProperties>
</file>