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67" r:id="rId4"/>
    <p:sldId id="258" r:id="rId5"/>
    <p:sldId id="259" r:id="rId6"/>
    <p:sldId id="260" r:id="rId7"/>
    <p:sldId id="261" r:id="rId8"/>
    <p:sldId id="265" r:id="rId9"/>
    <p:sldId id="266" r:id="rId10"/>
    <p:sldId id="268" r:id="rId11"/>
    <p:sldId id="263" r:id="rId12"/>
    <p:sldId id="262" r:id="rId13"/>
    <p:sldId id="264"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Open Sans" panose="020B0604020202020204" charset="0"/>
      <p:regular r:id="rId20"/>
      <p:bold r:id="rId21"/>
      <p:italic r:id="rId22"/>
      <p:boldItalic r:id="rId23"/>
    </p:embeddedFont>
    <p:embeddedFont>
      <p:font typeface="PT Sans Narrow"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a3fd8c7aa_0_2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a3fd8c7aa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a3fd8c7aa_0_3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a3fd8c7a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9343647" y="4235850"/>
            <a:ext cx="7497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2100047" y="4211002"/>
            <a:ext cx="7497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338859" y="1362666"/>
            <a:ext cx="9515557" cy="203195"/>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338868" y="5292001"/>
            <a:ext cx="9515557" cy="203195"/>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338867" y="2335685"/>
            <a:ext cx="9515700" cy="1363200"/>
          </a:xfrm>
          <a:prstGeom prst="rect">
            <a:avLst/>
          </a:prstGeom>
        </p:spPr>
        <p:txBody>
          <a:bodyPr spcFirstLastPara="1" wrap="square" lIns="121900" tIns="121900" rIns="121900" bIns="121900" anchor="b" anchorCtr="0"/>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19" name="Google Shape;19;p2"/>
          <p:cNvSpPr txBox="1">
            <a:spLocks noGrp="1"/>
          </p:cNvSpPr>
          <p:nvPr>
            <p:ph type="subTitle" idx="1"/>
          </p:nvPr>
        </p:nvSpPr>
        <p:spPr>
          <a:xfrm>
            <a:off x="2849633" y="3800052"/>
            <a:ext cx="6494100" cy="10569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20" name="Google Shape;20;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10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415600" y="1739800"/>
            <a:ext cx="11360700" cy="2051100"/>
          </a:xfrm>
          <a:prstGeom prst="rect">
            <a:avLst/>
          </a:prstGeom>
        </p:spPr>
        <p:txBody>
          <a:bodyPr spcFirstLastPara="1" wrap="square" lIns="121900" tIns="121900" rIns="121900" bIns="121900" anchor="ctr" anchorCtr="0"/>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58" name="Google Shape;58;p11"/>
          <p:cNvSpPr txBox="1">
            <a:spLocks noGrp="1"/>
          </p:cNvSpPr>
          <p:nvPr>
            <p:ph type="body" idx="1"/>
          </p:nvPr>
        </p:nvSpPr>
        <p:spPr>
          <a:xfrm>
            <a:off x="415600" y="3994200"/>
            <a:ext cx="11360700" cy="1428900"/>
          </a:xfrm>
          <a:prstGeom prst="rect">
            <a:avLst/>
          </a:prstGeom>
        </p:spPr>
        <p:txBody>
          <a:bodyPr spcFirstLastPara="1" wrap="square" lIns="121900" tIns="121900" rIns="121900" bIns="121900" anchor="t" anchorCtr="0"/>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9" name="Google Shape;59;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64" name="Google Shape;64;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65" name="Google Shape;65;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67" y="3429200"/>
            <a:ext cx="12192000" cy="34287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415600" y="1086400"/>
            <a:ext cx="11428500" cy="1256100"/>
          </a:xfrm>
          <a:prstGeom prst="rect">
            <a:avLst/>
          </a:prstGeom>
        </p:spPr>
        <p:txBody>
          <a:bodyPr spcFirstLastPara="1" wrap="square" lIns="121900" tIns="121900" rIns="121900" bIns="121900" anchor="ctr" anchorCtr="0"/>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a:endParaRPr/>
          </a:p>
        </p:txBody>
      </p:sp>
      <p:sp>
        <p:nvSpPr>
          <p:cNvPr id="24" name="Google Shape;2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100" y="6727600"/>
            <a:ext cx="12192000" cy="1305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8" name="Google Shape;28;p4"/>
          <p:cNvSpPr txBox="1">
            <a:spLocks noGrp="1"/>
          </p:cNvSpPr>
          <p:nvPr>
            <p:ph type="body" idx="1"/>
          </p:nvPr>
        </p:nvSpPr>
        <p:spPr>
          <a:xfrm>
            <a:off x="415600" y="1688433"/>
            <a:ext cx="11360700" cy="4403700"/>
          </a:xfrm>
          <a:prstGeom prst="rect">
            <a:avLst/>
          </a:prstGeom>
        </p:spPr>
        <p:txBody>
          <a:bodyPr spcFirstLastPara="1" wrap="square" lIns="121900" tIns="121900" rIns="121900" bIns="121900" anchor="t" anchorCtr="0"/>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9" name="Google Shape;2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5"/>
          <p:cNvSpPr txBox="1">
            <a:spLocks noGrp="1"/>
          </p:cNvSpPr>
          <p:nvPr>
            <p:ph type="body" idx="1"/>
          </p:nvPr>
        </p:nvSpPr>
        <p:spPr>
          <a:xfrm>
            <a:off x="415600" y="1688233"/>
            <a:ext cx="5333100" cy="44037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3" name="Google Shape;33;p5"/>
          <p:cNvSpPr txBox="1">
            <a:spLocks noGrp="1"/>
          </p:cNvSpPr>
          <p:nvPr>
            <p:ph type="body" idx="2"/>
          </p:nvPr>
        </p:nvSpPr>
        <p:spPr>
          <a:xfrm>
            <a:off x="6443200" y="1688233"/>
            <a:ext cx="5333100" cy="44037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4" name="Google Shape;3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7" name="Google Shape;3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0" name="Google Shape;4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1" name="Google Shape;4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53667" y="701800"/>
            <a:ext cx="7484700" cy="5454300"/>
          </a:xfrm>
          <a:prstGeom prst="rect">
            <a:avLst/>
          </a:prstGeom>
        </p:spPr>
        <p:txBody>
          <a:bodyPr spcFirstLastPara="1" wrap="square" lIns="121900" tIns="121900" rIns="121900" bIns="121900" anchor="ctr" anchorCtr="0"/>
          <a:lstStyle>
            <a:lvl1pPr lvl="0">
              <a:spcBef>
                <a:spcPts val="0"/>
              </a:spcBef>
              <a:spcAft>
                <a:spcPts val="0"/>
              </a:spcAft>
              <a:buClr>
                <a:schemeClr val="dk2"/>
              </a:buClr>
              <a:buSzPts val="7200"/>
              <a:buNone/>
              <a:defRPr sz="7200" b="0">
                <a:solidFill>
                  <a:schemeClr val="dk2"/>
                </a:solidFill>
              </a:defRPr>
            </a:lvl1pPr>
            <a:lvl2pPr lvl="1">
              <a:spcBef>
                <a:spcPts val="0"/>
              </a:spcBef>
              <a:spcAft>
                <a:spcPts val="0"/>
              </a:spcAft>
              <a:buClr>
                <a:schemeClr val="dk2"/>
              </a:buClr>
              <a:buSzPts val="7200"/>
              <a:buNone/>
              <a:defRPr sz="7200" b="0">
                <a:solidFill>
                  <a:schemeClr val="dk2"/>
                </a:solidFill>
              </a:defRPr>
            </a:lvl2pPr>
            <a:lvl3pPr lvl="2">
              <a:spcBef>
                <a:spcPts val="0"/>
              </a:spcBef>
              <a:spcAft>
                <a:spcPts val="0"/>
              </a:spcAft>
              <a:buClr>
                <a:schemeClr val="dk2"/>
              </a:buClr>
              <a:buSzPts val="7200"/>
              <a:buNone/>
              <a:defRPr sz="7200" b="0">
                <a:solidFill>
                  <a:schemeClr val="dk2"/>
                </a:solidFill>
              </a:defRPr>
            </a:lvl3pPr>
            <a:lvl4pPr lvl="3">
              <a:spcBef>
                <a:spcPts val="0"/>
              </a:spcBef>
              <a:spcAft>
                <a:spcPts val="0"/>
              </a:spcAft>
              <a:buClr>
                <a:schemeClr val="dk2"/>
              </a:buClr>
              <a:buSzPts val="7200"/>
              <a:buNone/>
              <a:defRPr sz="7200" b="0">
                <a:solidFill>
                  <a:schemeClr val="dk2"/>
                </a:solidFill>
              </a:defRPr>
            </a:lvl4pPr>
            <a:lvl5pPr lvl="4">
              <a:spcBef>
                <a:spcPts val="0"/>
              </a:spcBef>
              <a:spcAft>
                <a:spcPts val="0"/>
              </a:spcAft>
              <a:buClr>
                <a:schemeClr val="dk2"/>
              </a:buClr>
              <a:buSzPts val="7200"/>
              <a:buNone/>
              <a:defRPr sz="7200" b="0">
                <a:solidFill>
                  <a:schemeClr val="dk2"/>
                </a:solidFill>
              </a:defRPr>
            </a:lvl5pPr>
            <a:lvl6pPr lvl="5">
              <a:spcBef>
                <a:spcPts val="0"/>
              </a:spcBef>
              <a:spcAft>
                <a:spcPts val="0"/>
              </a:spcAft>
              <a:buClr>
                <a:schemeClr val="dk2"/>
              </a:buClr>
              <a:buSzPts val="7200"/>
              <a:buNone/>
              <a:defRPr sz="7200" b="0">
                <a:solidFill>
                  <a:schemeClr val="dk2"/>
                </a:solidFill>
              </a:defRPr>
            </a:lvl6pPr>
            <a:lvl7pPr lvl="6">
              <a:spcBef>
                <a:spcPts val="0"/>
              </a:spcBef>
              <a:spcAft>
                <a:spcPts val="0"/>
              </a:spcAft>
              <a:buClr>
                <a:schemeClr val="dk2"/>
              </a:buClr>
              <a:buSzPts val="7200"/>
              <a:buNone/>
              <a:defRPr sz="7200" b="0">
                <a:solidFill>
                  <a:schemeClr val="dk2"/>
                </a:solidFill>
              </a:defRPr>
            </a:lvl7pPr>
            <a:lvl8pPr lvl="7">
              <a:spcBef>
                <a:spcPts val="0"/>
              </a:spcBef>
              <a:spcAft>
                <a:spcPts val="0"/>
              </a:spcAft>
              <a:buClr>
                <a:schemeClr val="dk2"/>
              </a:buClr>
              <a:buSzPts val="7200"/>
              <a:buNone/>
              <a:defRPr sz="7200" b="0">
                <a:solidFill>
                  <a:schemeClr val="dk2"/>
                </a:solidFill>
              </a:defRPr>
            </a:lvl8pPr>
            <a:lvl9pPr lvl="8">
              <a:spcBef>
                <a:spcPts val="0"/>
              </a:spcBef>
              <a:spcAft>
                <a:spcPts val="0"/>
              </a:spcAft>
              <a:buClr>
                <a:schemeClr val="dk2"/>
              </a:buClr>
              <a:buSzPts val="7200"/>
              <a:buNone/>
              <a:defRPr sz="7200" b="0">
                <a:solidFill>
                  <a:schemeClr val="dk2"/>
                </a:solidFill>
              </a:defRPr>
            </a:lvl9pPr>
          </a:lstStyle>
          <a:p>
            <a:endParaRPr/>
          </a:p>
        </p:txBody>
      </p:sp>
      <p:sp>
        <p:nvSpPr>
          <p:cNvPr id="44" name="Google Shape;4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6096000" y="0"/>
            <a:ext cx="6096000" cy="685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354000" y="1386233"/>
            <a:ext cx="5393700" cy="2234400"/>
          </a:xfrm>
          <a:prstGeom prst="rect">
            <a:avLst/>
          </a:prstGeom>
        </p:spPr>
        <p:txBody>
          <a:bodyPr spcFirstLastPara="1" wrap="square" lIns="121900" tIns="121900" rIns="121900" bIns="121900" anchor="b" anchorCtr="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9" name="Google Shape;49;p9"/>
          <p:cNvSpPr txBox="1">
            <a:spLocks noGrp="1"/>
          </p:cNvSpPr>
          <p:nvPr>
            <p:ph type="subTitle" idx="1"/>
          </p:nvPr>
        </p:nvSpPr>
        <p:spPr>
          <a:xfrm>
            <a:off x="354000" y="3635833"/>
            <a:ext cx="5393700" cy="16467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0" name="Google Shape;50;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2100"/>
              </a:spcBef>
              <a:spcAft>
                <a:spcPts val="0"/>
              </a:spcAft>
              <a:buClr>
                <a:schemeClr val="lt1"/>
              </a:buClr>
              <a:buSzPts val="1900"/>
              <a:buChar char="○"/>
              <a:defRPr>
                <a:solidFill>
                  <a:schemeClr val="lt1"/>
                </a:solidFill>
              </a:defRPr>
            </a:lvl2pPr>
            <a:lvl3pPr marL="1371600" lvl="2" indent="-349250">
              <a:spcBef>
                <a:spcPts val="2100"/>
              </a:spcBef>
              <a:spcAft>
                <a:spcPts val="0"/>
              </a:spcAft>
              <a:buClr>
                <a:schemeClr val="lt1"/>
              </a:buClr>
              <a:buSzPts val="1900"/>
              <a:buChar char="■"/>
              <a:defRPr>
                <a:solidFill>
                  <a:schemeClr val="lt1"/>
                </a:solidFill>
              </a:defRPr>
            </a:lvl3pPr>
            <a:lvl4pPr marL="1828800" lvl="3" indent="-349250">
              <a:spcBef>
                <a:spcPts val="2100"/>
              </a:spcBef>
              <a:spcAft>
                <a:spcPts val="0"/>
              </a:spcAft>
              <a:buClr>
                <a:schemeClr val="lt1"/>
              </a:buClr>
              <a:buSzPts val="1900"/>
              <a:buChar char="●"/>
              <a:defRPr>
                <a:solidFill>
                  <a:schemeClr val="lt1"/>
                </a:solidFill>
              </a:defRPr>
            </a:lvl4pPr>
            <a:lvl5pPr marL="2286000" lvl="4" indent="-349250">
              <a:spcBef>
                <a:spcPts val="2100"/>
              </a:spcBef>
              <a:spcAft>
                <a:spcPts val="0"/>
              </a:spcAft>
              <a:buClr>
                <a:schemeClr val="lt1"/>
              </a:buClr>
              <a:buSzPts val="1900"/>
              <a:buChar char="○"/>
              <a:defRPr>
                <a:solidFill>
                  <a:schemeClr val="lt1"/>
                </a:solidFill>
              </a:defRPr>
            </a:lvl5pPr>
            <a:lvl6pPr marL="2743200" lvl="5" indent="-349250">
              <a:spcBef>
                <a:spcPts val="2100"/>
              </a:spcBef>
              <a:spcAft>
                <a:spcPts val="0"/>
              </a:spcAft>
              <a:buClr>
                <a:schemeClr val="lt1"/>
              </a:buClr>
              <a:buSzPts val="1900"/>
              <a:buChar char="■"/>
              <a:defRPr>
                <a:solidFill>
                  <a:schemeClr val="lt1"/>
                </a:solidFill>
              </a:defRPr>
            </a:lvl6pPr>
            <a:lvl7pPr marL="3200400" lvl="6" indent="-349250">
              <a:spcBef>
                <a:spcPts val="2100"/>
              </a:spcBef>
              <a:spcAft>
                <a:spcPts val="0"/>
              </a:spcAft>
              <a:buClr>
                <a:schemeClr val="lt1"/>
              </a:buClr>
              <a:buSzPts val="1900"/>
              <a:buChar char="●"/>
              <a:defRPr>
                <a:solidFill>
                  <a:schemeClr val="lt1"/>
                </a:solidFill>
              </a:defRPr>
            </a:lvl7pPr>
            <a:lvl8pPr marL="3657600" lvl="7" indent="-349250">
              <a:spcBef>
                <a:spcPts val="2100"/>
              </a:spcBef>
              <a:spcAft>
                <a:spcPts val="0"/>
              </a:spcAft>
              <a:buClr>
                <a:schemeClr val="lt1"/>
              </a:buClr>
              <a:buSzPts val="1900"/>
              <a:buChar char="○"/>
              <a:defRPr>
                <a:solidFill>
                  <a:schemeClr val="lt1"/>
                </a:solidFill>
              </a:defRPr>
            </a:lvl8pPr>
            <a:lvl9pPr marL="4114800" lvl="8" indent="-349250">
              <a:spcBef>
                <a:spcPts val="2100"/>
              </a:spcBef>
              <a:spcAft>
                <a:spcPts val="2100"/>
              </a:spcAft>
              <a:buClr>
                <a:schemeClr val="lt1"/>
              </a:buClr>
              <a:buSzPts val="1900"/>
              <a:buChar char="■"/>
              <a:defRPr>
                <a:solidFill>
                  <a:schemeClr val="lt1"/>
                </a:solidFill>
              </a:defRPr>
            </a:lvl9pPr>
          </a:lstStyle>
          <a:p>
            <a:endParaRPr/>
          </a:p>
        </p:txBody>
      </p:sp>
      <p:sp>
        <p:nvSpPr>
          <p:cNvPr id="51" name="Google Shape;51;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415600" y="5640967"/>
            <a:ext cx="7998300" cy="7983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9432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415600" y="1688433"/>
            <a:ext cx="11360700" cy="4403700"/>
          </a:xfrm>
          <a:prstGeom prst="rect">
            <a:avLst/>
          </a:prstGeom>
          <a:noFill/>
          <a:ln>
            <a:noFill/>
          </a:ln>
        </p:spPr>
        <p:txBody>
          <a:bodyPr spcFirstLastPara="1" wrap="square" lIns="121900" tIns="121900" rIns="121900" bIns="121900" anchor="t" anchorCtr="0"/>
          <a:lstStyle>
            <a:lvl1pPr marL="457200" lvl="0" indent="-3810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marL="914400" lvl="1"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marL="1371600" lvl="2"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marL="1828800" lvl="3"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marL="2286000" lvl="4"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marL="2743200" lvl="5"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marL="3200400" lvl="6"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marL="3657600" lvl="7"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marL="4114800" lvl="8" indent="-34925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4059550" y="1306174"/>
            <a:ext cx="4072800" cy="2049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Calibri"/>
              <a:buNone/>
            </a:pPr>
            <a:r>
              <a:rPr lang="en-US" sz="3600"/>
              <a:t>The Effect of Color on Reaction Time and Cognitive Ability</a:t>
            </a:r>
            <a:endParaRPr sz="3600"/>
          </a:p>
        </p:txBody>
      </p:sp>
      <p:sp>
        <p:nvSpPr>
          <p:cNvPr id="73" name="Google Shape;73;p14"/>
          <p:cNvSpPr txBox="1">
            <a:spLocks noGrp="1"/>
          </p:cNvSpPr>
          <p:nvPr>
            <p:ph type="subTitle" idx="1"/>
          </p:nvPr>
        </p:nvSpPr>
        <p:spPr>
          <a:xfrm>
            <a:off x="2848908" y="3457352"/>
            <a:ext cx="6494100" cy="10569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2400"/>
              <a:buNone/>
            </a:pPr>
            <a:r>
              <a:rPr lang="en-US" sz="2400"/>
              <a:t>By:</a:t>
            </a:r>
            <a:endParaRPr sz="2400"/>
          </a:p>
          <a:p>
            <a:pPr marL="0" lvl="0" indent="0" algn="ctr" rtl="0">
              <a:lnSpc>
                <a:spcPct val="80000"/>
              </a:lnSpc>
              <a:spcBef>
                <a:spcPts val="1000"/>
              </a:spcBef>
              <a:spcAft>
                <a:spcPts val="0"/>
              </a:spcAft>
              <a:buClr>
                <a:schemeClr val="dk1"/>
              </a:buClr>
              <a:buSzPts val="2400"/>
              <a:buNone/>
            </a:pPr>
            <a:r>
              <a:rPr lang="en-US" sz="2400"/>
              <a:t>Dillon Isaacson</a:t>
            </a:r>
            <a:endParaRPr sz="2400"/>
          </a:p>
          <a:p>
            <a:pPr marL="0" lvl="0" indent="0" algn="ctr" rtl="0">
              <a:lnSpc>
                <a:spcPct val="80000"/>
              </a:lnSpc>
              <a:spcBef>
                <a:spcPts val="1000"/>
              </a:spcBef>
              <a:spcAft>
                <a:spcPts val="0"/>
              </a:spcAft>
              <a:buClr>
                <a:schemeClr val="dk1"/>
              </a:buClr>
              <a:buSzPts val="2400"/>
              <a:buNone/>
            </a:pPr>
            <a:r>
              <a:rPr lang="en-US" sz="2400"/>
              <a:t>Steven Garcia</a:t>
            </a:r>
            <a:endParaRPr sz="2400"/>
          </a:p>
          <a:p>
            <a:pPr marL="0" lvl="0" indent="0" algn="ctr" rtl="0">
              <a:lnSpc>
                <a:spcPct val="80000"/>
              </a:lnSpc>
              <a:spcBef>
                <a:spcPts val="1000"/>
              </a:spcBef>
              <a:spcAft>
                <a:spcPts val="0"/>
              </a:spcAft>
              <a:buClr>
                <a:schemeClr val="dk1"/>
              </a:buClr>
              <a:buSzPts val="2400"/>
              <a:buNone/>
            </a:pPr>
            <a:r>
              <a:rPr lang="en-US" sz="2400"/>
              <a:t>Matt Hirschi</a:t>
            </a:r>
            <a:endParaRPr sz="2400"/>
          </a:p>
          <a:p>
            <a:pPr marL="0" lvl="0" indent="0" algn="ctr" rtl="0">
              <a:lnSpc>
                <a:spcPct val="80000"/>
              </a:lnSpc>
              <a:spcBef>
                <a:spcPts val="1000"/>
              </a:spcBef>
              <a:spcAft>
                <a:spcPts val="0"/>
              </a:spcAft>
              <a:buClr>
                <a:schemeClr val="dk1"/>
              </a:buClr>
              <a:buSzPts val="2400"/>
              <a:buNone/>
            </a:pP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95C7-7D93-43C6-8B71-47EDF76E7A22}"/>
              </a:ext>
            </a:extLst>
          </p:cNvPr>
          <p:cNvSpPr>
            <a:spLocks noGrp="1"/>
          </p:cNvSpPr>
          <p:nvPr>
            <p:ph type="title"/>
          </p:nvPr>
        </p:nvSpPr>
        <p:spPr/>
        <p:txBody>
          <a:bodyPr/>
          <a:lstStyle/>
          <a:p>
            <a:r>
              <a:rPr lang="en-US" dirty="0"/>
              <a:t>Assumptions</a:t>
            </a:r>
          </a:p>
        </p:txBody>
      </p:sp>
      <p:pic>
        <p:nvPicPr>
          <p:cNvPr id="4" name="Picture 3">
            <a:extLst>
              <a:ext uri="{FF2B5EF4-FFF2-40B4-BE49-F238E27FC236}">
                <a16:creationId xmlns:a16="http://schemas.microsoft.com/office/drawing/2014/main" id="{55C62332-5989-4E81-A0B3-2951228F8E5C}"/>
              </a:ext>
            </a:extLst>
          </p:cNvPr>
          <p:cNvPicPr>
            <a:picLocks noChangeAspect="1"/>
          </p:cNvPicPr>
          <p:nvPr/>
        </p:nvPicPr>
        <p:blipFill>
          <a:blip r:embed="rId2"/>
          <a:stretch>
            <a:fillRect/>
          </a:stretch>
        </p:blipFill>
        <p:spPr>
          <a:xfrm>
            <a:off x="224967" y="1909996"/>
            <a:ext cx="5871033" cy="4023505"/>
          </a:xfrm>
          <a:prstGeom prst="rect">
            <a:avLst/>
          </a:prstGeom>
        </p:spPr>
      </p:pic>
      <p:pic>
        <p:nvPicPr>
          <p:cNvPr id="5" name="Picture 4">
            <a:extLst>
              <a:ext uri="{FF2B5EF4-FFF2-40B4-BE49-F238E27FC236}">
                <a16:creationId xmlns:a16="http://schemas.microsoft.com/office/drawing/2014/main" id="{08088639-E37F-4569-908D-13CC5D370E1B}"/>
              </a:ext>
            </a:extLst>
          </p:cNvPr>
          <p:cNvPicPr>
            <a:picLocks noChangeAspect="1"/>
          </p:cNvPicPr>
          <p:nvPr/>
        </p:nvPicPr>
        <p:blipFill>
          <a:blip r:embed="rId3"/>
          <a:stretch>
            <a:fillRect/>
          </a:stretch>
        </p:blipFill>
        <p:spPr>
          <a:xfrm>
            <a:off x="5898037" y="1991220"/>
            <a:ext cx="6155703" cy="3861055"/>
          </a:xfrm>
          <a:prstGeom prst="rect">
            <a:avLst/>
          </a:prstGeom>
        </p:spPr>
      </p:pic>
    </p:spTree>
    <p:extLst>
      <p:ext uri="{BB962C8B-B14F-4D97-AF65-F5344CB8AC3E}">
        <p14:creationId xmlns:p14="http://schemas.microsoft.com/office/powerpoint/2010/main" val="188902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Suggestions for Future Study</a:t>
            </a:r>
            <a:endParaRPr/>
          </a:p>
        </p:txBody>
      </p:sp>
      <p:sp>
        <p:nvSpPr>
          <p:cNvPr id="114" name="Google Shape;114;p21"/>
          <p:cNvSpPr txBox="1">
            <a:spLocks noGrp="1"/>
          </p:cNvSpPr>
          <p:nvPr>
            <p:ph type="body" idx="1"/>
          </p:nvPr>
        </p:nvSpPr>
        <p:spPr>
          <a:xfrm>
            <a:off x="838200" y="1825625"/>
            <a:ext cx="10515600" cy="4351200"/>
          </a:xfrm>
          <a:prstGeom prst="rect">
            <a:avLst/>
          </a:prstGeom>
          <a:ln w="9525" cap="flat" cmpd="sng">
            <a:solidFill>
              <a:srgbClr val="00FF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1000"/>
              </a:spcBef>
              <a:spcAft>
                <a:spcPts val="0"/>
              </a:spcAft>
              <a:buClr>
                <a:srgbClr val="000000"/>
              </a:buClr>
              <a:buSzPts val="1100"/>
              <a:buFont typeface="Arial"/>
              <a:buNone/>
            </a:pPr>
            <a:r>
              <a:rPr lang="en-US"/>
              <a:t>                       Df	    Sum Sq	Mean Sq	   F value	  Pr(&gt;F)</a:t>
            </a:r>
            <a:endParaRPr/>
          </a:p>
          <a:p>
            <a:pPr marL="0" lvl="0" indent="0" algn="l" rtl="0">
              <a:spcBef>
                <a:spcPts val="2100"/>
              </a:spcBef>
              <a:spcAft>
                <a:spcPts val="0"/>
              </a:spcAft>
              <a:buClr>
                <a:srgbClr val="000000"/>
              </a:buClr>
              <a:buSzPts val="1100"/>
              <a:buFont typeface="Arial"/>
              <a:buNone/>
            </a:pPr>
            <a:r>
              <a:rPr lang="en-US"/>
              <a:t>color	            2  	     202.5	      101.3	       3.084	         </a:t>
            </a:r>
            <a:r>
              <a:rPr lang="en-US">
                <a:highlight>
                  <a:srgbClr val="FFFF00"/>
                </a:highlight>
              </a:rPr>
              <a:t>0.05392</a:t>
            </a:r>
            <a:endParaRPr>
              <a:highlight>
                <a:srgbClr val="FFFF00"/>
              </a:highlight>
            </a:endParaRPr>
          </a:p>
          <a:p>
            <a:pPr marL="0" lvl="0" indent="0" algn="l" rtl="0">
              <a:spcBef>
                <a:spcPts val="2100"/>
              </a:spcBef>
              <a:spcAft>
                <a:spcPts val="0"/>
              </a:spcAft>
              <a:buClr>
                <a:srgbClr val="000000"/>
              </a:buClr>
              <a:buSzPts val="1100"/>
              <a:buFont typeface="Arial"/>
              <a:buNone/>
            </a:pPr>
            <a:r>
              <a:rPr lang="en-US"/>
              <a:t>gender            1	     18.15	   18.15	       0.5528	    0.4604</a:t>
            </a:r>
            <a:endParaRPr/>
          </a:p>
          <a:p>
            <a:pPr marL="0" lvl="0" indent="0" algn="l" rtl="0">
              <a:spcBef>
                <a:spcPts val="2100"/>
              </a:spcBef>
              <a:spcAft>
                <a:spcPts val="0"/>
              </a:spcAft>
              <a:buClr>
                <a:srgbClr val="000000"/>
              </a:buClr>
              <a:buSzPts val="1100"/>
              <a:buFont typeface="Arial"/>
              <a:buNone/>
            </a:pPr>
            <a:r>
              <a:rPr lang="en-US"/>
              <a:t>color:gender	   2	     50.8	   25.4	           0.7736	        0.4664</a:t>
            </a:r>
            <a:endParaRPr/>
          </a:p>
          <a:p>
            <a:pPr marL="0" lvl="0" indent="0" algn="l" rtl="0">
              <a:spcBef>
                <a:spcPts val="2100"/>
              </a:spcBef>
              <a:spcAft>
                <a:spcPts val="0"/>
              </a:spcAft>
              <a:buClr>
                <a:srgbClr val="000000"/>
              </a:buClr>
              <a:buSzPts val="1100"/>
              <a:buFont typeface="Arial"/>
              <a:buNone/>
            </a:pPr>
            <a:r>
              <a:rPr lang="en-US"/>
              <a:t>Residuals	        54	1773	   32.84	      NA	                    NA</a:t>
            </a:r>
            <a:endParaRPr/>
          </a:p>
          <a:p>
            <a:pPr marL="0" lvl="0" indent="0" algn="l" rtl="0">
              <a:spcBef>
                <a:spcPts val="2100"/>
              </a:spcBef>
              <a:spcAft>
                <a:spcPts val="21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Results</a:t>
            </a:r>
            <a:endParaRPr/>
          </a:p>
        </p:txBody>
      </p:sp>
      <p:sp>
        <p:nvSpPr>
          <p:cNvPr id="108" name="Google Shape;108;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We fail to reject all null hypothesis’ based on low p-values for all main effects and interaction effect. </a:t>
            </a:r>
            <a:endParaRPr/>
          </a:p>
          <a:p>
            <a:pPr marL="0" lvl="0" indent="0" algn="l" rtl="0">
              <a:lnSpc>
                <a:spcPct val="90000"/>
              </a:lnSpc>
              <a:spcBef>
                <a:spcPts val="1000"/>
              </a:spcBef>
              <a:spcAft>
                <a:spcPts val="2100"/>
              </a:spcAft>
              <a:buClr>
                <a:schemeClr val="dk1"/>
              </a:buClr>
              <a:buSzPts val="2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100"/>
              <a:buFont typeface="Arial"/>
              <a:buNone/>
            </a:pPr>
            <a:r>
              <a:rPr lang="en-US"/>
              <a:t>Suggestions for Future Study</a:t>
            </a:r>
            <a:endParaRPr/>
          </a:p>
          <a:p>
            <a:pPr marL="0" lvl="0" indent="0" algn="l" rtl="0">
              <a:spcBef>
                <a:spcPts val="0"/>
              </a:spcBef>
              <a:spcAft>
                <a:spcPts val="0"/>
              </a:spcAft>
              <a:buNone/>
            </a:pPr>
            <a:endParaRPr/>
          </a:p>
        </p:txBody>
      </p:sp>
      <p:sp>
        <p:nvSpPr>
          <p:cNvPr id="120" name="Google Shape;120;p2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While the p-value for color was insignificant, it appears that there might have been some sort of difference between the mean times which red and blue produced. For example, red produced a mean of 36.55 seconds while blue produced a mean of 32.35 seconds. </a:t>
            </a:r>
            <a:endParaRPr/>
          </a:p>
          <a:p>
            <a:pPr marL="457200" lvl="0" indent="-342900" algn="l" rtl="0">
              <a:spcBef>
                <a:spcPts val="0"/>
              </a:spcBef>
              <a:spcAft>
                <a:spcPts val="0"/>
              </a:spcAft>
              <a:buSzPts val="1800"/>
              <a:buChar char="●"/>
            </a:pPr>
            <a:r>
              <a:rPr lang="en-US"/>
              <a:t>While this may not be a big difference, it may suggest that there may be an actual effect. </a:t>
            </a:r>
            <a:endParaRPr/>
          </a:p>
          <a:p>
            <a:pPr marL="457200" lvl="0" indent="-342900" algn="l" rtl="0">
              <a:spcBef>
                <a:spcPts val="0"/>
              </a:spcBef>
              <a:spcAft>
                <a:spcPts val="0"/>
              </a:spcAft>
              <a:buSzPts val="1800"/>
              <a:buChar char="●"/>
            </a:pPr>
            <a:r>
              <a:rPr lang="en-US"/>
              <a:t>Some future changes we could make to our design are to measure the effect of age, as there is at least one outlier in our data relating to a considerably more... mature individual.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ctrTitle"/>
          </p:nvPr>
        </p:nvSpPr>
        <p:spPr>
          <a:xfrm>
            <a:off x="1523999" y="2053883"/>
            <a:ext cx="9603545" cy="33621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a:t>We played a game called Shapesplosion in class and thought it would be interesting to test if there were different effects by staring at a color before participants played would help or worsen their overall time playing.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7F1E8F-386C-48C9-AC07-5E2FDC9DD94A}"/>
              </a:ext>
            </a:extLst>
          </p:cNvPr>
          <p:cNvPicPr>
            <a:picLocks noChangeAspect="1"/>
          </p:cNvPicPr>
          <p:nvPr/>
        </p:nvPicPr>
        <p:blipFill>
          <a:blip r:embed="rId2"/>
          <a:stretch>
            <a:fillRect/>
          </a:stretch>
        </p:blipFill>
        <p:spPr>
          <a:xfrm>
            <a:off x="622169" y="277400"/>
            <a:ext cx="10614582" cy="6111426"/>
          </a:xfrm>
          <a:prstGeom prst="rect">
            <a:avLst/>
          </a:prstGeom>
        </p:spPr>
      </p:pic>
    </p:spTree>
    <p:extLst>
      <p:ext uri="{BB962C8B-B14F-4D97-AF65-F5344CB8AC3E}">
        <p14:creationId xmlns:p14="http://schemas.microsoft.com/office/powerpoint/2010/main" val="428238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Previous Studies</a:t>
            </a:r>
            <a:endParaRPr dirty="0"/>
          </a:p>
        </p:txBody>
      </p:sp>
      <p:sp>
        <p:nvSpPr>
          <p:cNvPr id="84" name="Google Shape;8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2100"/>
              </a:spcAft>
              <a:buClr>
                <a:schemeClr val="dk1"/>
              </a:buClr>
              <a:buSzPts val="2800"/>
              <a:buChar char="●"/>
            </a:pPr>
            <a:r>
              <a:rPr lang="en-US" dirty="0"/>
              <a:t>In 1964 the Journal of Psychology cited a study in which participants were shown names of colors but the names were written in different colors then the ones they described (known as the Stroop Effect). This demonstrates how color affects the cognitive processing ability of human.</a:t>
            </a:r>
          </a:p>
          <a:p>
            <a:pPr marL="228600" lvl="0" indent="-228600" algn="l" rtl="0">
              <a:lnSpc>
                <a:spcPct val="90000"/>
              </a:lnSpc>
              <a:spcBef>
                <a:spcPts val="0"/>
              </a:spcBef>
              <a:spcAft>
                <a:spcPts val="2100"/>
              </a:spcAft>
              <a:buClr>
                <a:schemeClr val="dk1"/>
              </a:buClr>
              <a:buSzPts val="2800"/>
              <a:buChar char="●"/>
            </a:pPr>
            <a:endParaRPr dirty="0"/>
          </a:p>
        </p:txBody>
      </p:sp>
      <p:pic>
        <p:nvPicPr>
          <p:cNvPr id="1028" name="Picture 4" descr="Image result for colored words">
            <a:extLst>
              <a:ext uri="{FF2B5EF4-FFF2-40B4-BE49-F238E27FC236}">
                <a16:creationId xmlns:a16="http://schemas.microsoft.com/office/drawing/2014/main" id="{81B7FF5E-C2E0-475C-9F35-06D48F0C2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357563"/>
            <a:ext cx="5638800" cy="2819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Method</a:t>
            </a:r>
            <a:endParaRPr/>
          </a:p>
        </p:txBody>
      </p:sp>
      <p:sp>
        <p:nvSpPr>
          <p:cNvPr id="90" name="Google Shape;9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We will show people 1 of 2 colors or no color before playing Shapesplosion.</a:t>
            </a:r>
            <a:endParaRPr/>
          </a:p>
          <a:p>
            <a:pPr marL="228600" lvl="0" indent="-228600" algn="l" rtl="0">
              <a:lnSpc>
                <a:spcPct val="90000"/>
              </a:lnSpc>
              <a:spcBef>
                <a:spcPts val="1000"/>
              </a:spcBef>
              <a:spcAft>
                <a:spcPts val="0"/>
              </a:spcAft>
              <a:buClr>
                <a:schemeClr val="dk1"/>
              </a:buClr>
              <a:buSzPts val="2800"/>
              <a:buChar char="●"/>
            </a:pPr>
            <a:r>
              <a:rPr lang="en-US"/>
              <a:t>They will look at the color for 30 seconds. </a:t>
            </a:r>
            <a:endParaRPr/>
          </a:p>
          <a:p>
            <a:pPr marL="228600" lvl="0" indent="-228600" algn="l" rtl="0">
              <a:lnSpc>
                <a:spcPct val="90000"/>
              </a:lnSpc>
              <a:spcBef>
                <a:spcPts val="1000"/>
              </a:spcBef>
              <a:spcAft>
                <a:spcPts val="0"/>
              </a:spcAft>
              <a:buClr>
                <a:schemeClr val="dk1"/>
              </a:buClr>
              <a:buSzPts val="2800"/>
              <a:buChar char="●"/>
            </a:pPr>
            <a:r>
              <a:rPr lang="en-US"/>
              <a:t>It was in a full screen. </a:t>
            </a:r>
            <a:endParaRPr/>
          </a:p>
          <a:p>
            <a:pPr marL="228600" lvl="0" indent="-228600" algn="l" rtl="0">
              <a:lnSpc>
                <a:spcPct val="90000"/>
              </a:lnSpc>
              <a:spcBef>
                <a:spcPts val="1000"/>
              </a:spcBef>
              <a:spcAft>
                <a:spcPts val="0"/>
              </a:spcAft>
              <a:buClr>
                <a:schemeClr val="dk1"/>
              </a:buClr>
              <a:buSzPts val="2800"/>
              <a:buChar char="●"/>
            </a:pPr>
            <a:r>
              <a:rPr lang="en-US"/>
              <a:t>They played Shapesplosion with the fewest number of shapes available. </a:t>
            </a:r>
            <a:endParaRPr/>
          </a:p>
          <a:p>
            <a:pPr marL="228600" lvl="0" indent="-228600" algn="l" rtl="0">
              <a:lnSpc>
                <a:spcPct val="90000"/>
              </a:lnSpc>
              <a:spcBef>
                <a:spcPts val="1000"/>
              </a:spcBef>
              <a:spcAft>
                <a:spcPts val="0"/>
              </a:spcAft>
              <a:buClr>
                <a:schemeClr val="dk1"/>
              </a:buClr>
              <a:buSzPts val="2800"/>
              <a:buChar char="●"/>
            </a:pPr>
            <a:r>
              <a:rPr lang="en-US"/>
              <a:t>Mouse usage during game play. </a:t>
            </a:r>
            <a:endParaRPr/>
          </a:p>
          <a:p>
            <a:pPr marL="228600" lvl="0" indent="-228600" algn="l" rtl="0">
              <a:lnSpc>
                <a:spcPct val="90000"/>
              </a:lnSpc>
              <a:spcBef>
                <a:spcPts val="1000"/>
              </a:spcBef>
              <a:spcAft>
                <a:spcPts val="0"/>
              </a:spcAft>
              <a:buClr>
                <a:schemeClr val="dk1"/>
              </a:buClr>
              <a:buSzPts val="2800"/>
              <a:buChar char="●"/>
            </a:pPr>
            <a:r>
              <a:rPr lang="en-US"/>
              <a:t>We randomly selected people by counting off 5 people who passed our table. </a:t>
            </a:r>
            <a:endParaRPr/>
          </a:p>
          <a:p>
            <a:pPr marL="228600" lvl="0" indent="-50800" algn="l" rtl="0">
              <a:lnSpc>
                <a:spcPct val="90000"/>
              </a:lnSpc>
              <a:spcBef>
                <a:spcPts val="1000"/>
              </a:spcBef>
              <a:spcAft>
                <a:spcPts val="210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Factors</a:t>
            </a:r>
            <a:endParaRPr/>
          </a:p>
        </p:txBody>
      </p:sp>
      <p:sp>
        <p:nvSpPr>
          <p:cNvPr id="96" name="Google Shape;96;p18"/>
          <p:cNvSpPr txBox="1">
            <a:spLocks noGrp="1"/>
          </p:cNvSpPr>
          <p:nvPr>
            <p:ph type="body" idx="1"/>
          </p:nvPr>
        </p:nvSpPr>
        <p:spPr>
          <a:xfrm>
            <a:off x="838200" y="1867828"/>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Color applied to person.</a:t>
            </a:r>
            <a:endParaRPr/>
          </a:p>
          <a:p>
            <a:pPr marL="685800" lvl="1" indent="-228600" algn="l" rtl="0">
              <a:lnSpc>
                <a:spcPct val="90000"/>
              </a:lnSpc>
              <a:spcBef>
                <a:spcPts val="500"/>
              </a:spcBef>
              <a:spcAft>
                <a:spcPts val="0"/>
              </a:spcAft>
              <a:buClr>
                <a:schemeClr val="dk1"/>
              </a:buClr>
              <a:buSzPts val="2400"/>
              <a:buChar char="○"/>
            </a:pPr>
            <a:r>
              <a:rPr lang="en-US"/>
              <a:t>Red</a:t>
            </a:r>
            <a:endParaRPr/>
          </a:p>
          <a:p>
            <a:pPr marL="685800" lvl="1" indent="-228600" algn="l" rtl="0">
              <a:lnSpc>
                <a:spcPct val="90000"/>
              </a:lnSpc>
              <a:spcBef>
                <a:spcPts val="500"/>
              </a:spcBef>
              <a:spcAft>
                <a:spcPts val="0"/>
              </a:spcAft>
              <a:buClr>
                <a:schemeClr val="dk1"/>
              </a:buClr>
              <a:buSzPts val="2400"/>
              <a:buChar char="○"/>
            </a:pPr>
            <a:r>
              <a:rPr lang="en-US"/>
              <a:t>Blue</a:t>
            </a:r>
            <a:endParaRPr/>
          </a:p>
          <a:p>
            <a:pPr marL="685800" lvl="1" indent="-228600" algn="l" rtl="0">
              <a:lnSpc>
                <a:spcPct val="90000"/>
              </a:lnSpc>
              <a:spcBef>
                <a:spcPts val="500"/>
              </a:spcBef>
              <a:spcAft>
                <a:spcPts val="0"/>
              </a:spcAft>
              <a:buClr>
                <a:schemeClr val="dk1"/>
              </a:buClr>
              <a:buSzPts val="2400"/>
              <a:buChar char="○"/>
            </a:pPr>
            <a:r>
              <a:rPr lang="en-US"/>
              <a:t>No color</a:t>
            </a:r>
            <a:endParaRPr/>
          </a:p>
          <a:p>
            <a:pPr marL="228600" lvl="0" indent="-228600" algn="l" rtl="0">
              <a:lnSpc>
                <a:spcPct val="90000"/>
              </a:lnSpc>
              <a:spcBef>
                <a:spcPts val="1000"/>
              </a:spcBef>
              <a:spcAft>
                <a:spcPts val="0"/>
              </a:spcAft>
              <a:buClr>
                <a:schemeClr val="dk1"/>
              </a:buClr>
              <a:buSzPts val="2800"/>
              <a:buChar char="●"/>
            </a:pPr>
            <a:r>
              <a:rPr lang="en-US"/>
              <a:t>Gender</a:t>
            </a:r>
            <a:endParaRPr/>
          </a:p>
          <a:p>
            <a:pPr marL="685800" lvl="1" indent="-228600" algn="l" rtl="0">
              <a:lnSpc>
                <a:spcPct val="90000"/>
              </a:lnSpc>
              <a:spcBef>
                <a:spcPts val="500"/>
              </a:spcBef>
              <a:spcAft>
                <a:spcPts val="0"/>
              </a:spcAft>
              <a:buClr>
                <a:schemeClr val="dk1"/>
              </a:buClr>
              <a:buSzPts val="2400"/>
              <a:buChar char="○"/>
            </a:pPr>
            <a:r>
              <a:rPr lang="en-US"/>
              <a:t>Male </a:t>
            </a:r>
            <a:endParaRPr/>
          </a:p>
          <a:p>
            <a:pPr marL="685800" lvl="1" indent="-228600" algn="l" rtl="0">
              <a:lnSpc>
                <a:spcPct val="90000"/>
              </a:lnSpc>
              <a:spcBef>
                <a:spcPts val="500"/>
              </a:spcBef>
              <a:spcAft>
                <a:spcPts val="2100"/>
              </a:spcAft>
              <a:buClr>
                <a:schemeClr val="dk1"/>
              </a:buClr>
              <a:buSzPts val="2400"/>
              <a:buChar char="○"/>
            </a:pPr>
            <a:r>
              <a:rPr lang="en-US"/>
              <a:t>Female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Hypothesis</a:t>
            </a:r>
            <a:endParaRPr/>
          </a:p>
        </p:txBody>
      </p:sp>
      <p:sp>
        <p:nvSpPr>
          <p:cNvPr id="102" name="Google Shape;102;p19"/>
          <p:cNvSpPr txBox="1">
            <a:spLocks noGrp="1"/>
          </p:cNvSpPr>
          <p:nvPr>
            <p:ph type="body" idx="1"/>
          </p:nvPr>
        </p:nvSpPr>
        <p:spPr>
          <a:xfrm>
            <a:off x="838200" y="1434660"/>
            <a:ext cx="10308771" cy="4641249"/>
          </a:xfrm>
          <a:prstGeom prst="rect">
            <a:avLst/>
          </a:prstGeom>
          <a:solidFill>
            <a:srgbClr val="FFFFFF"/>
          </a:solidFill>
          <a:ln>
            <a:noFill/>
          </a:ln>
        </p:spPr>
        <p:txBody>
          <a:bodyPr spcFirstLastPara="1" wrap="square" lIns="91425" tIns="179325" rIns="91425" bIns="88850" anchor="ctr" anchorCtr="0">
            <a:noAutofit/>
          </a:bodyPr>
          <a:lstStyle/>
          <a:p>
            <a:pPr marL="0" marR="0" lvl="0" indent="0" algn="l" rtl="0">
              <a:lnSpc>
                <a:spcPct val="100000"/>
              </a:lnSpc>
              <a:spcBef>
                <a:spcPts val="0"/>
              </a:spcBef>
              <a:spcAft>
                <a:spcPts val="0"/>
              </a:spcAft>
              <a:buClr>
                <a:srgbClr val="333333"/>
              </a:buClr>
              <a:buSzPts val="2800"/>
              <a:buFont typeface="Arial"/>
              <a:buNone/>
            </a:pPr>
            <a:r>
              <a:rPr lang="en-US" sz="2800" i="0" u="none" strike="noStrike" cap="none" dirty="0">
                <a:solidFill>
                  <a:srgbClr val="333333"/>
                </a:solidFill>
                <a:latin typeface="Calibri"/>
                <a:ea typeface="Calibri"/>
                <a:cs typeface="Calibri"/>
                <a:sym typeface="Calibri"/>
              </a:rPr>
              <a:t>Color</a:t>
            </a:r>
            <a:endParaRPr dirty="0">
              <a:latin typeface="Calibri"/>
              <a:ea typeface="Calibri"/>
              <a:cs typeface="Calibri"/>
              <a:sym typeface="Calibri"/>
            </a:endParaRPr>
          </a:p>
          <a:p>
            <a:pPr marL="0" marR="0" lvl="0" indent="0" algn="l" rtl="0">
              <a:lnSpc>
                <a:spcPct val="100000"/>
              </a:lnSpc>
              <a:spcBef>
                <a:spcPts val="0"/>
              </a:spcBef>
              <a:spcAft>
                <a:spcPts val="0"/>
              </a:spcAft>
              <a:buClr>
                <a:srgbClr val="333333"/>
              </a:buClr>
              <a:buSzPts val="1800"/>
              <a:buFont typeface="Arial"/>
              <a:buNone/>
            </a:pPr>
            <a:r>
              <a:rPr lang="en-US" sz="1800" i="0" u="none" strike="noStrike" cap="none" dirty="0">
                <a:solidFill>
                  <a:srgbClr val="333333"/>
                </a:solidFill>
                <a:latin typeface="Calibri"/>
                <a:ea typeface="Calibri"/>
                <a:cs typeface="Calibri"/>
                <a:sym typeface="Calibri"/>
              </a:rPr>
              <a:t>H</a:t>
            </a:r>
            <a:r>
              <a:rPr lang="en-US" sz="1050" i="0" u="none" strike="noStrike" cap="none" dirty="0">
                <a:solidFill>
                  <a:srgbClr val="333333"/>
                </a:solidFill>
                <a:latin typeface="Calibri"/>
                <a:ea typeface="Calibri"/>
                <a:cs typeface="Calibri"/>
                <a:sym typeface="Calibri"/>
              </a:rPr>
              <a:t>0</a:t>
            </a:r>
            <a:r>
              <a:rPr lang="en-US" sz="1800" i="0" u="none" strike="noStrike" cap="none" dirty="0">
                <a:solidFill>
                  <a:srgbClr val="333333"/>
                </a:solidFill>
                <a:latin typeface="Calibri"/>
                <a:ea typeface="Calibri"/>
                <a:cs typeface="Calibri"/>
                <a:sym typeface="Calibri"/>
              </a:rPr>
              <a:t>: β</a:t>
            </a:r>
            <a:r>
              <a:rPr lang="en-US" sz="1050" i="0" u="none" strike="noStrike" cap="none" dirty="0" err="1">
                <a:solidFill>
                  <a:srgbClr val="333333"/>
                </a:solidFill>
                <a:latin typeface="Calibri"/>
                <a:ea typeface="Calibri"/>
                <a:cs typeface="Calibri"/>
                <a:sym typeface="Calibri"/>
              </a:rPr>
              <a:t>i</a:t>
            </a:r>
            <a:r>
              <a:rPr lang="en-US" sz="1800" i="0" u="none" strike="noStrike" cap="none" dirty="0">
                <a:solidFill>
                  <a:srgbClr val="333333"/>
                </a:solidFill>
                <a:latin typeface="Calibri"/>
                <a:ea typeface="Calibri"/>
                <a:cs typeface="Calibri"/>
                <a:sym typeface="Calibri"/>
              </a:rPr>
              <a:t>=0;β is the different effects for our color groups: Blue, Red and the Control</a:t>
            </a:r>
            <a:endParaRPr sz="1800" i="0" u="none" strike="noStrike" cap="none" dirty="0">
              <a:solidFill>
                <a:srgbClr val="333333"/>
              </a:solidFill>
              <a:latin typeface="Calibri"/>
              <a:ea typeface="Calibri"/>
              <a:cs typeface="Calibri"/>
              <a:sym typeface="Calibri"/>
            </a:endParaRPr>
          </a:p>
          <a:p>
            <a:pPr marL="0" marR="0" lvl="0" indent="0" algn="l" rtl="0">
              <a:lnSpc>
                <a:spcPct val="100000"/>
              </a:lnSpc>
              <a:spcBef>
                <a:spcPts val="0"/>
              </a:spcBef>
              <a:spcAft>
                <a:spcPts val="0"/>
              </a:spcAft>
              <a:buClr>
                <a:srgbClr val="333333"/>
              </a:buClr>
              <a:buSzPts val="1800"/>
              <a:buFont typeface="Arial"/>
              <a:buNone/>
            </a:pPr>
            <a:r>
              <a:rPr lang="en-US" sz="1800" i="0" u="none" strike="noStrike" cap="none" dirty="0">
                <a:solidFill>
                  <a:srgbClr val="333333"/>
                </a:solidFill>
                <a:latin typeface="Calibri"/>
                <a:ea typeface="Calibri"/>
                <a:cs typeface="Calibri"/>
                <a:sym typeface="Calibri"/>
              </a:rPr>
              <a:t>H</a:t>
            </a:r>
            <a:r>
              <a:rPr lang="en-US" sz="1050" i="0" u="none" strike="noStrike" cap="none" dirty="0">
                <a:solidFill>
                  <a:srgbClr val="333333"/>
                </a:solidFill>
                <a:latin typeface="Calibri"/>
                <a:ea typeface="Calibri"/>
                <a:cs typeface="Calibri"/>
                <a:sym typeface="Calibri"/>
              </a:rPr>
              <a:t>a</a:t>
            </a:r>
            <a:r>
              <a:rPr lang="en-US" sz="1800" i="0" u="none" strike="noStrike" cap="none" dirty="0">
                <a:solidFill>
                  <a:srgbClr val="333333"/>
                </a:solidFill>
                <a:latin typeface="Calibri"/>
                <a:ea typeface="Calibri"/>
                <a:cs typeface="Calibri"/>
                <a:sym typeface="Calibri"/>
              </a:rPr>
              <a:t>: At least one of the β</a:t>
            </a:r>
            <a:r>
              <a:rPr lang="en-US" sz="1050" i="0" u="none" strike="noStrike" cap="none" dirty="0" err="1">
                <a:solidFill>
                  <a:srgbClr val="333333"/>
                </a:solidFill>
                <a:latin typeface="Calibri"/>
                <a:ea typeface="Calibri"/>
                <a:cs typeface="Calibri"/>
                <a:sym typeface="Calibri"/>
              </a:rPr>
              <a:t>i</a:t>
            </a:r>
            <a:r>
              <a:rPr lang="en-US" sz="1800" i="0" u="none" strike="noStrike" cap="none" dirty="0">
                <a:solidFill>
                  <a:srgbClr val="333333"/>
                </a:solidFill>
                <a:latin typeface="Calibri"/>
                <a:ea typeface="Calibri"/>
                <a:cs typeface="Calibri"/>
                <a:sym typeface="Calibri"/>
              </a:rPr>
              <a:t> is different.</a:t>
            </a:r>
            <a:endParaRPr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800" i="0" u="none" strike="noStrike" cap="none" dirty="0">
              <a:solidFill>
                <a:srgbClr val="333333"/>
              </a:solidFill>
              <a:latin typeface="Calibri"/>
              <a:ea typeface="Calibri"/>
              <a:cs typeface="Calibri"/>
              <a:sym typeface="Calibri"/>
            </a:endParaRPr>
          </a:p>
          <a:p>
            <a:pPr marL="0" marR="0" lvl="0" indent="0" algn="l" rtl="0">
              <a:lnSpc>
                <a:spcPct val="100000"/>
              </a:lnSpc>
              <a:spcBef>
                <a:spcPts val="0"/>
              </a:spcBef>
              <a:spcAft>
                <a:spcPts val="0"/>
              </a:spcAft>
              <a:buClr>
                <a:srgbClr val="333333"/>
              </a:buClr>
              <a:buSzPts val="2800"/>
              <a:buFont typeface="Arial"/>
              <a:buNone/>
            </a:pPr>
            <a:r>
              <a:rPr lang="en-US" sz="2800" i="0" u="none" strike="noStrike" cap="none" dirty="0">
                <a:solidFill>
                  <a:srgbClr val="333333"/>
                </a:solidFill>
                <a:latin typeface="Calibri"/>
                <a:ea typeface="Calibri"/>
                <a:cs typeface="Calibri"/>
                <a:sym typeface="Calibri"/>
              </a:rPr>
              <a:t>Gender</a:t>
            </a:r>
            <a:endParaRPr dirty="0">
              <a:latin typeface="Calibri"/>
              <a:ea typeface="Calibri"/>
              <a:cs typeface="Calibri"/>
              <a:sym typeface="Calibri"/>
            </a:endParaRPr>
          </a:p>
          <a:p>
            <a:pPr marL="0" marR="0" lvl="0" indent="0" algn="l" rtl="0">
              <a:lnSpc>
                <a:spcPct val="100000"/>
              </a:lnSpc>
              <a:spcBef>
                <a:spcPts val="0"/>
              </a:spcBef>
              <a:spcAft>
                <a:spcPts val="0"/>
              </a:spcAft>
              <a:buClr>
                <a:srgbClr val="333333"/>
              </a:buClr>
              <a:buSzPts val="1800"/>
              <a:buFont typeface="Arial"/>
              <a:buNone/>
            </a:pPr>
            <a:r>
              <a:rPr lang="en-US" sz="1800" i="0" u="none" strike="noStrike" cap="none" dirty="0">
                <a:solidFill>
                  <a:srgbClr val="333333"/>
                </a:solidFill>
                <a:latin typeface="Calibri"/>
                <a:ea typeface="Calibri"/>
                <a:cs typeface="Calibri"/>
                <a:sym typeface="Calibri"/>
              </a:rPr>
              <a:t>H</a:t>
            </a:r>
            <a:r>
              <a:rPr lang="en-US" sz="1050" i="0" u="none" strike="noStrike" cap="none" dirty="0">
                <a:solidFill>
                  <a:srgbClr val="333333"/>
                </a:solidFill>
                <a:latin typeface="Calibri"/>
                <a:ea typeface="Calibri"/>
                <a:cs typeface="Calibri"/>
                <a:sym typeface="Calibri"/>
              </a:rPr>
              <a:t>0</a:t>
            </a:r>
            <a:r>
              <a:rPr lang="en-US" sz="1800" i="0" u="none" strike="noStrike" cap="none" dirty="0">
                <a:solidFill>
                  <a:srgbClr val="333333"/>
                </a:solidFill>
                <a:latin typeface="Calibri"/>
                <a:ea typeface="Calibri"/>
                <a:cs typeface="Calibri"/>
                <a:sym typeface="Calibri"/>
              </a:rPr>
              <a:t>: </a:t>
            </a:r>
            <a:r>
              <a:rPr lang="en-US" sz="1800" i="0" u="none" strike="noStrike" cap="none" dirty="0" err="1">
                <a:solidFill>
                  <a:srgbClr val="333333"/>
                </a:solidFill>
                <a:latin typeface="Calibri"/>
                <a:ea typeface="Calibri"/>
                <a:cs typeface="Calibri"/>
                <a:sym typeface="Calibri"/>
              </a:rPr>
              <a:t>ϕ</a:t>
            </a:r>
            <a:r>
              <a:rPr lang="en-US" sz="1050" i="0" u="none" strike="noStrike" cap="none" dirty="0" err="1">
                <a:solidFill>
                  <a:srgbClr val="333333"/>
                </a:solidFill>
                <a:latin typeface="Calibri"/>
                <a:ea typeface="Calibri"/>
                <a:cs typeface="Calibri"/>
                <a:sym typeface="Calibri"/>
              </a:rPr>
              <a:t>j</a:t>
            </a:r>
            <a:r>
              <a:rPr lang="en-US" sz="1800" i="0" u="none" strike="noStrike" cap="none" dirty="0">
                <a:solidFill>
                  <a:srgbClr val="333333"/>
                </a:solidFill>
                <a:latin typeface="Calibri"/>
                <a:ea typeface="Calibri"/>
                <a:cs typeface="Calibri"/>
                <a:sym typeface="Calibri"/>
              </a:rPr>
              <a:t>=0; ϕ is the different effects for our genders: Male and Female </a:t>
            </a:r>
            <a:endParaRPr sz="1800" dirty="0">
              <a:solidFill>
                <a:srgbClr val="333333"/>
              </a:solidFill>
              <a:latin typeface="Calibri"/>
              <a:ea typeface="Calibri"/>
              <a:cs typeface="Calibri"/>
              <a:sym typeface="Calibri"/>
            </a:endParaRPr>
          </a:p>
          <a:p>
            <a:pPr marL="0" marR="0" lvl="0" indent="0" algn="l" rtl="0">
              <a:lnSpc>
                <a:spcPct val="100000"/>
              </a:lnSpc>
              <a:spcBef>
                <a:spcPts val="0"/>
              </a:spcBef>
              <a:spcAft>
                <a:spcPts val="0"/>
              </a:spcAft>
              <a:buClr>
                <a:srgbClr val="333333"/>
              </a:buClr>
              <a:buSzPts val="2400"/>
              <a:buFont typeface="Arial"/>
              <a:buNone/>
            </a:pPr>
            <a:r>
              <a:rPr lang="en-US" sz="1800" i="0" u="none" strike="noStrike" cap="none" dirty="0">
                <a:solidFill>
                  <a:srgbClr val="333333"/>
                </a:solidFill>
                <a:latin typeface="Calibri"/>
                <a:ea typeface="Calibri"/>
                <a:cs typeface="Calibri"/>
                <a:sym typeface="Calibri"/>
              </a:rPr>
              <a:t>H</a:t>
            </a:r>
            <a:r>
              <a:rPr lang="en-US" sz="1800" i="0" u="none" strike="noStrike" cap="none" baseline="-25000" dirty="0">
                <a:solidFill>
                  <a:srgbClr val="333333"/>
                </a:solidFill>
                <a:latin typeface="Calibri"/>
                <a:ea typeface="Calibri"/>
                <a:cs typeface="Calibri"/>
                <a:sym typeface="Calibri"/>
              </a:rPr>
              <a:t>a</a:t>
            </a:r>
            <a:r>
              <a:rPr lang="en-US" sz="1800" i="0" u="none" strike="noStrike" cap="none" dirty="0">
                <a:solidFill>
                  <a:srgbClr val="333333"/>
                </a:solidFill>
                <a:latin typeface="Calibri"/>
                <a:ea typeface="Calibri"/>
                <a:cs typeface="Calibri"/>
                <a:sym typeface="Calibri"/>
              </a:rPr>
              <a:t>: At least one of the </a:t>
            </a:r>
            <a:r>
              <a:rPr lang="en-US" sz="1800" i="0" u="none" strike="noStrike" cap="none" dirty="0" err="1">
                <a:solidFill>
                  <a:srgbClr val="333333"/>
                </a:solidFill>
                <a:latin typeface="Calibri"/>
                <a:ea typeface="Calibri"/>
                <a:cs typeface="Calibri"/>
                <a:sym typeface="Calibri"/>
              </a:rPr>
              <a:t>ϕ</a:t>
            </a:r>
            <a:r>
              <a:rPr lang="en-US" sz="1800" i="0" u="none" strike="noStrike" cap="none" baseline="-25000" dirty="0" err="1">
                <a:solidFill>
                  <a:srgbClr val="333333"/>
                </a:solidFill>
                <a:latin typeface="Calibri"/>
                <a:ea typeface="Calibri"/>
                <a:cs typeface="Calibri"/>
                <a:sym typeface="Calibri"/>
              </a:rPr>
              <a:t>j</a:t>
            </a:r>
            <a:r>
              <a:rPr lang="en-US" sz="1800" i="0" u="none" strike="noStrike" cap="none" dirty="0">
                <a:solidFill>
                  <a:srgbClr val="333333"/>
                </a:solidFill>
                <a:latin typeface="Calibri"/>
                <a:ea typeface="Calibri"/>
                <a:cs typeface="Calibri"/>
                <a:sym typeface="Calibri"/>
              </a:rPr>
              <a:t> is different. </a:t>
            </a:r>
            <a:endParaRPr sz="1800"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Arial"/>
              <a:buNone/>
            </a:pPr>
            <a:endParaRPr sz="2400" i="0" u="none" strike="noStrike" cap="none" dirty="0">
              <a:solidFill>
                <a:srgbClr val="333333"/>
              </a:solidFill>
              <a:latin typeface="Calibri"/>
              <a:ea typeface="Calibri"/>
              <a:cs typeface="Calibri"/>
              <a:sym typeface="Calibri"/>
            </a:endParaRPr>
          </a:p>
          <a:p>
            <a:pPr marL="0" marR="0" lvl="0" indent="0" algn="l" rtl="0">
              <a:lnSpc>
                <a:spcPct val="100000"/>
              </a:lnSpc>
              <a:spcBef>
                <a:spcPts val="0"/>
              </a:spcBef>
              <a:spcAft>
                <a:spcPts val="0"/>
              </a:spcAft>
              <a:buClr>
                <a:srgbClr val="333333"/>
              </a:buClr>
              <a:buSzPts val="2800"/>
              <a:buFont typeface="Arial"/>
              <a:buNone/>
            </a:pPr>
            <a:r>
              <a:rPr lang="en-US" sz="2800" i="0" u="none" strike="noStrike" cap="none" dirty="0">
                <a:solidFill>
                  <a:srgbClr val="333333"/>
                </a:solidFill>
                <a:latin typeface="Calibri"/>
                <a:ea typeface="Calibri"/>
                <a:cs typeface="Calibri"/>
                <a:sym typeface="Calibri"/>
              </a:rPr>
              <a:t>Interaction</a:t>
            </a:r>
            <a:endParaRPr sz="3600" i="0" u="none" strike="noStrike" cap="none" dirty="0">
              <a:solidFill>
                <a:srgbClr val="333333"/>
              </a:solidFill>
              <a:latin typeface="Calibri"/>
              <a:ea typeface="Calibri"/>
              <a:cs typeface="Calibri"/>
              <a:sym typeface="Calibri"/>
            </a:endParaRPr>
          </a:p>
          <a:p>
            <a:pPr marL="0" marR="0" lvl="0" indent="0" algn="l" rtl="0">
              <a:lnSpc>
                <a:spcPct val="100000"/>
              </a:lnSpc>
              <a:spcBef>
                <a:spcPts val="0"/>
              </a:spcBef>
              <a:spcAft>
                <a:spcPts val="0"/>
              </a:spcAft>
              <a:buClr>
                <a:srgbClr val="333333"/>
              </a:buClr>
              <a:buSzPts val="2400"/>
              <a:buFont typeface="Arial"/>
              <a:buNone/>
            </a:pPr>
            <a:r>
              <a:rPr lang="en-US" sz="1600" i="0" u="none" strike="noStrike" cap="none" dirty="0">
                <a:solidFill>
                  <a:srgbClr val="333333"/>
                </a:solidFill>
                <a:latin typeface="Calibri"/>
                <a:ea typeface="Calibri"/>
                <a:cs typeface="Calibri"/>
                <a:sym typeface="Calibri"/>
              </a:rPr>
              <a:t>H</a:t>
            </a:r>
            <a:r>
              <a:rPr lang="en-US" sz="1600" i="0" u="none" strike="noStrike" cap="none" baseline="-25000" dirty="0">
                <a:solidFill>
                  <a:srgbClr val="333333"/>
                </a:solidFill>
                <a:latin typeface="Calibri"/>
                <a:ea typeface="Calibri"/>
                <a:cs typeface="Calibri"/>
                <a:sym typeface="Calibri"/>
              </a:rPr>
              <a:t>0</a:t>
            </a:r>
            <a:r>
              <a:rPr lang="en-US" sz="1600" i="0" u="none" strike="noStrike" cap="none" dirty="0">
                <a:solidFill>
                  <a:srgbClr val="333333"/>
                </a:solidFill>
                <a:latin typeface="Calibri"/>
                <a:ea typeface="Calibri"/>
                <a:cs typeface="Calibri"/>
                <a:sym typeface="Calibri"/>
              </a:rPr>
              <a:t>: β</a:t>
            </a:r>
            <a:r>
              <a:rPr lang="en-US" sz="1600" i="0" u="none" strike="noStrike" cap="none" baseline="-25000" dirty="0" err="1">
                <a:solidFill>
                  <a:srgbClr val="333333"/>
                </a:solidFill>
                <a:latin typeface="Calibri"/>
                <a:ea typeface="Calibri"/>
                <a:cs typeface="Calibri"/>
                <a:sym typeface="Calibri"/>
              </a:rPr>
              <a:t>i</a:t>
            </a:r>
            <a:r>
              <a:rPr lang="en-US" sz="1600" i="0" u="none" strike="noStrike" cap="none" dirty="0" err="1">
                <a:solidFill>
                  <a:srgbClr val="333333"/>
                </a:solidFill>
                <a:latin typeface="Calibri"/>
                <a:ea typeface="Calibri"/>
                <a:cs typeface="Calibri"/>
                <a:sym typeface="Calibri"/>
              </a:rPr>
              <a:t>ϕ</a:t>
            </a:r>
            <a:r>
              <a:rPr lang="en-US" sz="1600" i="0" u="none" strike="noStrike" cap="none" baseline="-25000" dirty="0" err="1">
                <a:solidFill>
                  <a:srgbClr val="333333"/>
                </a:solidFill>
                <a:latin typeface="Calibri"/>
                <a:ea typeface="Calibri"/>
                <a:cs typeface="Calibri"/>
                <a:sym typeface="Calibri"/>
              </a:rPr>
              <a:t>j</a:t>
            </a:r>
            <a:r>
              <a:rPr lang="en-US" sz="1600" i="0" u="none" strike="noStrike" cap="none" dirty="0">
                <a:solidFill>
                  <a:srgbClr val="333333"/>
                </a:solidFill>
                <a:latin typeface="Calibri"/>
                <a:ea typeface="Calibri"/>
                <a:cs typeface="Calibri"/>
                <a:sym typeface="Calibri"/>
              </a:rPr>
              <a:t>=0</a:t>
            </a:r>
            <a:endParaRPr dirty="0">
              <a:latin typeface="Calibri"/>
              <a:ea typeface="Calibri"/>
              <a:cs typeface="Calibri"/>
              <a:sym typeface="Calibri"/>
            </a:endParaRPr>
          </a:p>
          <a:p>
            <a:pPr marL="0" marR="0" lvl="0" indent="0" algn="l" rtl="0">
              <a:lnSpc>
                <a:spcPct val="100000"/>
              </a:lnSpc>
              <a:spcBef>
                <a:spcPts val="0"/>
              </a:spcBef>
              <a:spcAft>
                <a:spcPts val="0"/>
              </a:spcAft>
              <a:buClr>
                <a:srgbClr val="333333"/>
              </a:buClr>
              <a:buSzPts val="1600"/>
              <a:buFont typeface="Arial"/>
              <a:buNone/>
            </a:pPr>
            <a:r>
              <a:rPr lang="en-US" sz="1600" i="0" u="none" strike="noStrike" cap="none" dirty="0">
                <a:solidFill>
                  <a:srgbClr val="333333"/>
                </a:solidFill>
                <a:latin typeface="Calibri"/>
                <a:ea typeface="Calibri"/>
                <a:cs typeface="Calibri"/>
                <a:sym typeface="Calibri"/>
              </a:rPr>
              <a:t>H</a:t>
            </a:r>
            <a:r>
              <a:rPr lang="en-US" sz="1600" baseline="-25000" dirty="0">
                <a:solidFill>
                  <a:srgbClr val="333333"/>
                </a:solidFill>
                <a:latin typeface="Calibri"/>
                <a:ea typeface="Calibri"/>
                <a:cs typeface="Calibri"/>
                <a:sym typeface="Calibri"/>
              </a:rPr>
              <a:t>a</a:t>
            </a:r>
            <a:r>
              <a:rPr lang="en-US" sz="1600" i="0" u="none" strike="noStrike" cap="none" dirty="0">
                <a:solidFill>
                  <a:srgbClr val="333333"/>
                </a:solidFill>
                <a:latin typeface="Calibri"/>
                <a:ea typeface="Calibri"/>
                <a:cs typeface="Calibri"/>
                <a:sym typeface="Calibri"/>
              </a:rPr>
              <a:t>: At least one interaction effect is not 0</a:t>
            </a:r>
            <a:endParaRPr sz="3600" i="0" u="none" strike="noStrike" cap="none"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6015-E0F1-4082-ADA2-000B1002CCD0}"/>
              </a:ext>
            </a:extLst>
          </p:cNvPr>
          <p:cNvSpPr>
            <a:spLocks noGrp="1"/>
          </p:cNvSpPr>
          <p:nvPr>
            <p:ph type="title"/>
          </p:nvPr>
        </p:nvSpPr>
        <p:spPr/>
        <p:txBody>
          <a:bodyPr/>
          <a:lstStyle/>
          <a:p>
            <a:r>
              <a:rPr lang="en-US" dirty="0"/>
              <a:t>Descriptive Statistics</a:t>
            </a:r>
          </a:p>
        </p:txBody>
      </p:sp>
      <p:pic>
        <p:nvPicPr>
          <p:cNvPr id="4" name="Picture 3">
            <a:extLst>
              <a:ext uri="{FF2B5EF4-FFF2-40B4-BE49-F238E27FC236}">
                <a16:creationId xmlns:a16="http://schemas.microsoft.com/office/drawing/2014/main" id="{9567317D-66E4-4428-A037-AA013B79B1FE}"/>
              </a:ext>
            </a:extLst>
          </p:cNvPr>
          <p:cNvPicPr>
            <a:picLocks noChangeAspect="1"/>
          </p:cNvPicPr>
          <p:nvPr/>
        </p:nvPicPr>
        <p:blipFill>
          <a:blip r:embed="rId2"/>
          <a:stretch>
            <a:fillRect/>
          </a:stretch>
        </p:blipFill>
        <p:spPr>
          <a:xfrm>
            <a:off x="608319" y="1941921"/>
            <a:ext cx="5487681" cy="3794288"/>
          </a:xfrm>
          <a:prstGeom prst="rect">
            <a:avLst/>
          </a:prstGeom>
        </p:spPr>
      </p:pic>
      <p:pic>
        <p:nvPicPr>
          <p:cNvPr id="5" name="Picture 4">
            <a:extLst>
              <a:ext uri="{FF2B5EF4-FFF2-40B4-BE49-F238E27FC236}">
                <a16:creationId xmlns:a16="http://schemas.microsoft.com/office/drawing/2014/main" id="{BE0E0FC0-9F24-4CE1-B88B-A3B63EAB9E7B}"/>
              </a:ext>
            </a:extLst>
          </p:cNvPr>
          <p:cNvPicPr>
            <a:picLocks noChangeAspect="1"/>
          </p:cNvPicPr>
          <p:nvPr/>
        </p:nvPicPr>
        <p:blipFill>
          <a:blip r:embed="rId3"/>
          <a:stretch>
            <a:fillRect/>
          </a:stretch>
        </p:blipFill>
        <p:spPr>
          <a:xfrm>
            <a:off x="5945326" y="1860507"/>
            <a:ext cx="5960755" cy="4143080"/>
          </a:xfrm>
          <a:prstGeom prst="rect">
            <a:avLst/>
          </a:prstGeom>
        </p:spPr>
      </p:pic>
    </p:spTree>
    <p:extLst>
      <p:ext uri="{BB962C8B-B14F-4D97-AF65-F5344CB8AC3E}">
        <p14:creationId xmlns:p14="http://schemas.microsoft.com/office/powerpoint/2010/main" val="247499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3044F-7F15-4C46-AD87-4F48E383C2EE}"/>
              </a:ext>
            </a:extLst>
          </p:cNvPr>
          <p:cNvSpPr>
            <a:spLocks noGrp="1"/>
          </p:cNvSpPr>
          <p:nvPr>
            <p:ph type="title"/>
          </p:nvPr>
        </p:nvSpPr>
        <p:spPr/>
        <p:txBody>
          <a:bodyPr/>
          <a:lstStyle/>
          <a:p>
            <a:r>
              <a:rPr lang="en-US" dirty="0"/>
              <a:t>Descriptive Continued</a:t>
            </a:r>
          </a:p>
        </p:txBody>
      </p:sp>
      <p:pic>
        <p:nvPicPr>
          <p:cNvPr id="4" name="Picture 3">
            <a:extLst>
              <a:ext uri="{FF2B5EF4-FFF2-40B4-BE49-F238E27FC236}">
                <a16:creationId xmlns:a16="http://schemas.microsoft.com/office/drawing/2014/main" id="{5B59E474-A082-4C82-96AC-2321A3A26105}"/>
              </a:ext>
            </a:extLst>
          </p:cNvPr>
          <p:cNvPicPr>
            <a:picLocks noChangeAspect="1"/>
          </p:cNvPicPr>
          <p:nvPr/>
        </p:nvPicPr>
        <p:blipFill>
          <a:blip r:embed="rId2"/>
          <a:stretch>
            <a:fillRect/>
          </a:stretch>
        </p:blipFill>
        <p:spPr>
          <a:xfrm>
            <a:off x="2378942" y="1960395"/>
            <a:ext cx="7434115" cy="4164277"/>
          </a:xfrm>
          <a:prstGeom prst="rect">
            <a:avLst/>
          </a:prstGeom>
        </p:spPr>
      </p:pic>
    </p:spTree>
    <p:extLst>
      <p:ext uri="{BB962C8B-B14F-4D97-AF65-F5344CB8AC3E}">
        <p14:creationId xmlns:p14="http://schemas.microsoft.com/office/powerpoint/2010/main" val="77474171"/>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1231</TotalTime>
  <Words>333</Words>
  <Application>Microsoft Office PowerPoint</Application>
  <PresentationFormat>Widescreen</PresentationFormat>
  <Paragraphs>50</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Open Sans</vt:lpstr>
      <vt:lpstr>PT Sans Narrow</vt:lpstr>
      <vt:lpstr>Tropic</vt:lpstr>
      <vt:lpstr>The Effect of Color on Reaction Time and Cognitive Ability</vt:lpstr>
      <vt:lpstr>We played a game called Shapesplosion in class and thought it would be interesting to test if there were different effects by staring at a color before participants played would help or worsen their overall time playing. </vt:lpstr>
      <vt:lpstr>PowerPoint Presentation</vt:lpstr>
      <vt:lpstr>Previous Studies</vt:lpstr>
      <vt:lpstr>Method</vt:lpstr>
      <vt:lpstr>Factors</vt:lpstr>
      <vt:lpstr>Hypothesis</vt:lpstr>
      <vt:lpstr>Descriptive Statistics</vt:lpstr>
      <vt:lpstr>Descriptive Continued</vt:lpstr>
      <vt:lpstr>Assumptions</vt:lpstr>
      <vt:lpstr>Suggestions for Future Study</vt:lpstr>
      <vt:lpstr>Results</vt:lpstr>
      <vt:lpstr>Suggestions for Future Study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Color on Reaction Time and Cognitive Ability</dc:title>
  <dc:creator>Dillon</dc:creator>
  <cp:lastModifiedBy>Isaacson, Dillon</cp:lastModifiedBy>
  <cp:revision>5</cp:revision>
  <dcterms:modified xsi:type="dcterms:W3CDTF">2018-12-11T16:57:35Z</dcterms:modified>
</cp:coreProperties>
</file>