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TT Commons Pro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2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grpSp>
        <p:nvGrpSpPr>
          <p:cNvPr id="6" name="Group 6"/>
          <p:cNvGrpSpPr/>
          <p:nvPr/>
        </p:nvGrpSpPr>
        <p:grpSpPr>
          <a:xfrm>
            <a:off x="2366494" y="2424487"/>
            <a:ext cx="14601929" cy="2213914"/>
            <a:chOff x="0" y="0"/>
            <a:chExt cx="19469239" cy="2951886"/>
          </a:xfrm>
        </p:grpSpPr>
        <p:sp>
          <p:nvSpPr>
            <p:cNvPr id="7" name="TextBox 7"/>
            <p:cNvSpPr txBox="1"/>
            <p:nvPr/>
          </p:nvSpPr>
          <p:spPr>
            <a:xfrm>
              <a:off x="0" y="2162581"/>
              <a:ext cx="19469239" cy="789305"/>
            </a:xfrm>
            <a:prstGeom prst="rect">
              <a:avLst/>
            </a:prstGeom>
          </p:spPr>
          <p:txBody>
            <a:bodyPr lIns="0" tIns="0" rIns="0" bIns="0" rtlCol="0" anchor="t">
              <a:spAutoFit/>
            </a:bodyPr>
            <a:lstStyle/>
            <a:p>
              <a:pPr algn="r">
                <a:lnSpc>
                  <a:spcPts val="5280"/>
                </a:lnSpc>
              </a:pPr>
              <a:endParaRPr/>
            </a:p>
          </p:txBody>
        </p:sp>
        <p:sp>
          <p:nvSpPr>
            <p:cNvPr id="8" name="TextBox 8"/>
            <p:cNvSpPr txBox="1"/>
            <p:nvPr/>
          </p:nvSpPr>
          <p:spPr>
            <a:xfrm>
              <a:off x="0" y="104775"/>
              <a:ext cx="17031783" cy="1463137"/>
            </a:xfrm>
            <a:prstGeom prst="rect">
              <a:avLst/>
            </a:prstGeom>
          </p:spPr>
          <p:txBody>
            <a:bodyPr lIns="0" tIns="0" rIns="0" bIns="0" rtlCol="0" anchor="t">
              <a:spAutoFit/>
            </a:bodyPr>
            <a:lstStyle/>
            <a:p>
              <a:pPr>
                <a:lnSpc>
                  <a:spcPts val="8209"/>
                </a:lnSpc>
              </a:pPr>
              <a:r>
                <a:rPr lang="en-US" sz="7745">
                  <a:solidFill>
                    <a:srgbClr val="007074"/>
                  </a:solidFill>
                  <a:latin typeface="TT Commons Pro Bold"/>
                </a:rPr>
                <a:t>GUVI SALES FORECASTING</a:t>
              </a:r>
            </a:p>
          </p:txBody>
        </p:sp>
      </p:grpSp>
      <p:sp>
        <p:nvSpPr>
          <p:cNvPr id="9" name="TextBox 9"/>
          <p:cNvSpPr txBox="1"/>
          <p:nvPr/>
        </p:nvSpPr>
        <p:spPr>
          <a:xfrm>
            <a:off x="11049001" y="5743123"/>
            <a:ext cx="7162280" cy="1256754"/>
          </a:xfrm>
          <a:prstGeom prst="rect">
            <a:avLst/>
          </a:prstGeom>
        </p:spPr>
        <p:txBody>
          <a:bodyPr wrap="square" lIns="0" tIns="0" rIns="0" bIns="0" rtlCol="0" anchor="t">
            <a:spAutoFit/>
          </a:bodyPr>
          <a:lstStyle/>
          <a:p>
            <a:pPr algn="ctr">
              <a:lnSpc>
                <a:spcPts val="4917"/>
              </a:lnSpc>
            </a:pPr>
            <a:r>
              <a:rPr lang="en-US" sz="4639">
                <a:solidFill>
                  <a:srgbClr val="007074"/>
                </a:solidFill>
                <a:latin typeface="TT Commons Pro Bold"/>
              </a:rPr>
              <a:t>MUHAMMED HISHAM T</a:t>
            </a:r>
          </a:p>
          <a:p>
            <a:pPr algn="ctr">
              <a:lnSpc>
                <a:spcPts val="4917"/>
              </a:lnSpc>
              <a:spcBef>
                <a:spcPct val="0"/>
              </a:spcBef>
            </a:pPr>
            <a:r>
              <a:rPr lang="en-US" sz="4639">
                <a:solidFill>
                  <a:srgbClr val="007074"/>
                </a:solidFill>
                <a:latin typeface="TT Commons Pro Bold"/>
              </a:rPr>
              <a:t>21BDA43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grpSp>
        <p:nvGrpSpPr>
          <p:cNvPr id="2" name="Group 2"/>
          <p:cNvGrpSpPr/>
          <p:nvPr/>
        </p:nvGrpSpPr>
        <p:grpSpPr>
          <a:xfrm rot="-1018602">
            <a:off x="9462692" y="7935076"/>
            <a:ext cx="13981343" cy="6487382"/>
            <a:chOff x="0" y="0"/>
            <a:chExt cx="6233160" cy="2892204"/>
          </a:xfrm>
        </p:grpSpPr>
        <p:sp>
          <p:nvSpPr>
            <p:cNvPr id="3" name="Freeform 3"/>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4" name="TextBox 4"/>
          <p:cNvSpPr txBox="1"/>
          <p:nvPr/>
        </p:nvSpPr>
        <p:spPr>
          <a:xfrm>
            <a:off x="552893" y="545508"/>
            <a:ext cx="13687933" cy="1071159"/>
          </a:xfrm>
          <a:prstGeom prst="rect">
            <a:avLst/>
          </a:prstGeom>
        </p:spPr>
        <p:txBody>
          <a:bodyPr lIns="0" tIns="0" rIns="0" bIns="0" rtlCol="0" anchor="t">
            <a:spAutoFit/>
          </a:bodyPr>
          <a:lstStyle/>
          <a:p>
            <a:pPr>
              <a:lnSpc>
                <a:spcPts val="8209"/>
              </a:lnSpc>
            </a:pPr>
            <a:r>
              <a:rPr lang="en-US" sz="7745" u="sng">
                <a:solidFill>
                  <a:srgbClr val="007074"/>
                </a:solidFill>
                <a:latin typeface="TT Commons Pro Bold"/>
              </a:rPr>
              <a:t>Results</a:t>
            </a:r>
          </a:p>
        </p:txBody>
      </p:sp>
      <p:sp>
        <p:nvSpPr>
          <p:cNvPr id="5" name="TextBox 5"/>
          <p:cNvSpPr txBox="1"/>
          <p:nvPr/>
        </p:nvSpPr>
        <p:spPr>
          <a:xfrm>
            <a:off x="492869" y="2258543"/>
            <a:ext cx="17302262" cy="3798238"/>
          </a:xfrm>
          <a:prstGeom prst="rect">
            <a:avLst/>
          </a:prstGeom>
        </p:spPr>
        <p:txBody>
          <a:bodyPr lIns="0" tIns="0" rIns="0" bIns="0" rtlCol="0" anchor="t">
            <a:spAutoFit/>
          </a:bodyPr>
          <a:lstStyle/>
          <a:p>
            <a:pPr>
              <a:lnSpc>
                <a:spcPts val="5066"/>
              </a:lnSpc>
            </a:pPr>
            <a:r>
              <a:rPr lang="en-US" sz="3645">
                <a:solidFill>
                  <a:srgbClr val="007074"/>
                </a:solidFill>
                <a:latin typeface="TT Commons Pro Bold"/>
              </a:rPr>
              <a:t>The project revolved around utilizing machine learning techniques, specifically prediction or forecasting, to estimate company sales by leveraging historical data from previous months. I successfully predicted the sales for upcoming 3 months.</a:t>
            </a:r>
          </a:p>
          <a:p>
            <a:pPr>
              <a:lnSpc>
                <a:spcPts val="5066"/>
              </a:lnSpc>
            </a:pPr>
            <a:r>
              <a:rPr lang="en-US" sz="3645">
                <a:solidFill>
                  <a:srgbClr val="007074"/>
                </a:solidFill>
                <a:latin typeface="TT Commons Pro Bold"/>
              </a:rPr>
              <a:t>Furthermore, I created a PowerBI dashboard with all the necessary parameters.</a:t>
            </a:r>
          </a:p>
          <a:p>
            <a:pPr>
              <a:lnSpc>
                <a:spcPts val="5066"/>
              </a:lnSpc>
            </a:pPr>
            <a:endParaRPr lang="en-US" sz="3645">
              <a:solidFill>
                <a:srgbClr val="007074"/>
              </a:solidFill>
              <a:latin typeface="TT Commons Pro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552893" y="545508"/>
            <a:ext cx="13687933" cy="1071159"/>
          </a:xfrm>
          <a:prstGeom prst="rect">
            <a:avLst/>
          </a:prstGeom>
        </p:spPr>
        <p:txBody>
          <a:bodyPr lIns="0" tIns="0" rIns="0" bIns="0" rtlCol="0" anchor="t">
            <a:spAutoFit/>
          </a:bodyPr>
          <a:lstStyle/>
          <a:p>
            <a:pPr>
              <a:lnSpc>
                <a:spcPts val="8209"/>
              </a:lnSpc>
            </a:pPr>
            <a:r>
              <a:rPr lang="en-US" sz="7745" u="sng">
                <a:solidFill>
                  <a:srgbClr val="007074"/>
                </a:solidFill>
                <a:latin typeface="TT Commons Pro Bold"/>
              </a:rPr>
              <a:t>Introduction</a:t>
            </a:r>
          </a:p>
        </p:txBody>
      </p:sp>
      <p:sp>
        <p:nvSpPr>
          <p:cNvPr id="7" name="TextBox 7"/>
          <p:cNvSpPr txBox="1"/>
          <p:nvPr/>
        </p:nvSpPr>
        <p:spPr>
          <a:xfrm>
            <a:off x="552893" y="2087953"/>
            <a:ext cx="16404937" cy="6989113"/>
          </a:xfrm>
          <a:prstGeom prst="rect">
            <a:avLst/>
          </a:prstGeom>
        </p:spPr>
        <p:txBody>
          <a:bodyPr lIns="0" tIns="0" rIns="0" bIns="0" rtlCol="0" anchor="t">
            <a:spAutoFit/>
          </a:bodyPr>
          <a:lstStyle/>
          <a:p>
            <a:pPr>
              <a:lnSpc>
                <a:spcPts val="5066"/>
              </a:lnSpc>
            </a:pPr>
            <a:r>
              <a:rPr lang="en-US" sz="3645">
                <a:solidFill>
                  <a:srgbClr val="007074"/>
                </a:solidFill>
                <a:latin typeface="TT Commons Pro Bold"/>
              </a:rPr>
              <a:t>Objective:</a:t>
            </a:r>
          </a:p>
          <a:p>
            <a:pPr marL="787025" lvl="1" indent="-393513">
              <a:lnSpc>
                <a:spcPts val="5066"/>
              </a:lnSpc>
              <a:buFont typeface="Arial"/>
              <a:buChar char="•"/>
            </a:pPr>
            <a:r>
              <a:rPr lang="en-US" sz="3645">
                <a:solidFill>
                  <a:srgbClr val="007074"/>
                </a:solidFill>
                <a:latin typeface="TT Commons Pro Bold"/>
              </a:rPr>
              <a:t>The primary objective of this project was to deploy a range of advanced Machine Learning techniques to analyze and make predictions based on real-time data.</a:t>
            </a:r>
          </a:p>
          <a:p>
            <a:pPr marL="787025" lvl="1" indent="-393513">
              <a:lnSpc>
                <a:spcPts val="5066"/>
              </a:lnSpc>
              <a:buFont typeface="Arial"/>
              <a:buChar char="•"/>
            </a:pPr>
            <a:r>
              <a:rPr lang="en-US" sz="3645">
                <a:solidFill>
                  <a:srgbClr val="007074"/>
                </a:solidFill>
                <a:latin typeface="TT Commons Pro Bold"/>
              </a:rPr>
              <a:t>Obtained data from GUVI Geek Network Pvt. Ltd., a prominent company, which comprised the sales records spanning the past several months.</a:t>
            </a:r>
          </a:p>
          <a:p>
            <a:pPr marL="787025" lvl="1" indent="-393513">
              <a:lnSpc>
                <a:spcPts val="5066"/>
              </a:lnSpc>
              <a:buFont typeface="Arial"/>
              <a:buChar char="•"/>
            </a:pPr>
            <a:r>
              <a:rPr lang="en-US" sz="3645">
                <a:solidFill>
                  <a:srgbClr val="007074"/>
                </a:solidFill>
                <a:latin typeface="TT Commons Pro Bold"/>
              </a:rPr>
              <a:t>This project sought to delve into the modern landscape of data visualization tools, particularly focusing on the utilization of PowerBI. The aim was to explore how such tools are currently employed in the industry for data analysis purposes. PowerBI, renowned for its ease of use and learnability, proved to be a valuable asset throughout our analysis.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552893" y="545508"/>
            <a:ext cx="13687933" cy="1071159"/>
          </a:xfrm>
          <a:prstGeom prst="rect">
            <a:avLst/>
          </a:prstGeom>
        </p:spPr>
        <p:txBody>
          <a:bodyPr lIns="0" tIns="0" rIns="0" bIns="0" rtlCol="0" anchor="t">
            <a:spAutoFit/>
          </a:bodyPr>
          <a:lstStyle/>
          <a:p>
            <a:pPr>
              <a:lnSpc>
                <a:spcPts val="8209"/>
              </a:lnSpc>
            </a:pPr>
            <a:r>
              <a:rPr lang="en-US" sz="7745" u="sng">
                <a:solidFill>
                  <a:srgbClr val="007074"/>
                </a:solidFill>
                <a:latin typeface="TT Commons Pro Bold"/>
              </a:rPr>
              <a:t>Problem Statement</a:t>
            </a:r>
          </a:p>
        </p:txBody>
      </p:sp>
      <p:sp>
        <p:nvSpPr>
          <p:cNvPr id="7" name="TextBox 7"/>
          <p:cNvSpPr txBox="1"/>
          <p:nvPr/>
        </p:nvSpPr>
        <p:spPr>
          <a:xfrm>
            <a:off x="552893" y="2087953"/>
            <a:ext cx="16404937" cy="1883713"/>
          </a:xfrm>
          <a:prstGeom prst="rect">
            <a:avLst/>
          </a:prstGeom>
        </p:spPr>
        <p:txBody>
          <a:bodyPr lIns="0" tIns="0" rIns="0" bIns="0" rtlCol="0" anchor="t">
            <a:spAutoFit/>
          </a:bodyPr>
          <a:lstStyle/>
          <a:p>
            <a:pPr>
              <a:lnSpc>
                <a:spcPts val="5066"/>
              </a:lnSpc>
            </a:pPr>
            <a:r>
              <a:rPr lang="en-US" sz="3645">
                <a:solidFill>
                  <a:srgbClr val="007074"/>
                </a:solidFill>
                <a:latin typeface="TT Commons Pro Bold"/>
              </a:rPr>
              <a:t>To predict the company sales based on the data from previous months.  Created a PowerBI dashboard to visualize sales on the basis of different parameters.</a:t>
            </a:r>
          </a:p>
        </p:txBody>
      </p:sp>
      <p:sp>
        <p:nvSpPr>
          <p:cNvPr id="8" name="TextBox 8"/>
          <p:cNvSpPr txBox="1"/>
          <p:nvPr/>
        </p:nvSpPr>
        <p:spPr>
          <a:xfrm>
            <a:off x="552893" y="4457441"/>
            <a:ext cx="13687933" cy="1071159"/>
          </a:xfrm>
          <a:prstGeom prst="rect">
            <a:avLst/>
          </a:prstGeom>
        </p:spPr>
        <p:txBody>
          <a:bodyPr lIns="0" tIns="0" rIns="0" bIns="0" rtlCol="0" anchor="t">
            <a:spAutoFit/>
          </a:bodyPr>
          <a:lstStyle/>
          <a:p>
            <a:pPr>
              <a:lnSpc>
                <a:spcPts val="8209"/>
              </a:lnSpc>
            </a:pPr>
            <a:r>
              <a:rPr lang="en-US" sz="7745" u="sng">
                <a:solidFill>
                  <a:srgbClr val="007074"/>
                </a:solidFill>
                <a:latin typeface="TT Commons Pro Bold"/>
              </a:rPr>
              <a:t>Data</a:t>
            </a:r>
          </a:p>
        </p:txBody>
      </p:sp>
      <p:sp>
        <p:nvSpPr>
          <p:cNvPr id="9" name="TextBox 9"/>
          <p:cNvSpPr txBox="1"/>
          <p:nvPr/>
        </p:nvSpPr>
        <p:spPr>
          <a:xfrm>
            <a:off x="552893" y="5852451"/>
            <a:ext cx="16404937" cy="3798238"/>
          </a:xfrm>
          <a:prstGeom prst="rect">
            <a:avLst/>
          </a:prstGeom>
        </p:spPr>
        <p:txBody>
          <a:bodyPr lIns="0" tIns="0" rIns="0" bIns="0" rtlCol="0" anchor="t">
            <a:spAutoFit/>
          </a:bodyPr>
          <a:lstStyle/>
          <a:p>
            <a:pPr marL="787025" lvl="1" indent="-393513">
              <a:lnSpc>
                <a:spcPts val="5066"/>
              </a:lnSpc>
              <a:buFont typeface="Arial"/>
              <a:buChar char="•"/>
            </a:pPr>
            <a:r>
              <a:rPr lang="en-US" sz="3645">
                <a:solidFill>
                  <a:srgbClr val="007074"/>
                </a:solidFill>
                <a:latin typeface="TT Commons Pro Bold"/>
              </a:rPr>
              <a:t>Obtained the sales data for a period of two months from a colleague who is currently employed at Guvi.  </a:t>
            </a:r>
          </a:p>
          <a:p>
            <a:pPr marL="787025" lvl="1" indent="-393513">
              <a:lnSpc>
                <a:spcPts val="5066"/>
              </a:lnSpc>
              <a:buFont typeface="Arial"/>
              <a:buChar char="•"/>
            </a:pPr>
            <a:r>
              <a:rPr lang="en-US" sz="3645">
                <a:solidFill>
                  <a:srgbClr val="007074"/>
                </a:solidFill>
                <a:latin typeface="TT Commons Pro Bold"/>
              </a:rPr>
              <a:t> The dataset contains: User ID, Product code, Payment status, Coupon code, Lead generation time, Sales date, Source, Product amount including GST, Payment mode, Currency code, and Transaction bank. </a:t>
            </a:r>
          </a:p>
          <a:p>
            <a:pPr marL="787025" lvl="1" indent="-393513">
              <a:lnSpc>
                <a:spcPts val="5066"/>
              </a:lnSpc>
              <a:buFont typeface="Arial"/>
              <a:buChar char="•"/>
            </a:pPr>
            <a:r>
              <a:rPr lang="en-US" sz="3645">
                <a:solidFill>
                  <a:srgbClr val="007074"/>
                </a:solidFill>
                <a:latin typeface="TT Commons Pro Bold"/>
              </a:rPr>
              <a:t>The dataset comprises 9514 rows and 11 columns.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4" name="Freeform 4"/>
          <p:cNvSpPr/>
          <p:nvPr/>
        </p:nvSpPr>
        <p:spPr>
          <a:xfrm>
            <a:off x="5563690" y="1409006"/>
            <a:ext cx="12588800" cy="3734494"/>
          </a:xfrm>
          <a:custGeom>
            <a:avLst/>
            <a:gdLst/>
            <a:ahLst/>
            <a:cxnLst/>
            <a:rect l="l" t="t" r="r" b="b"/>
            <a:pathLst>
              <a:path w="12588800" h="3734494">
                <a:moveTo>
                  <a:pt x="0" y="0"/>
                </a:moveTo>
                <a:lnTo>
                  <a:pt x="12588800" y="0"/>
                </a:lnTo>
                <a:lnTo>
                  <a:pt x="12588800" y="3734494"/>
                </a:lnTo>
                <a:lnTo>
                  <a:pt x="0" y="3734494"/>
                </a:lnTo>
                <a:lnTo>
                  <a:pt x="0" y="0"/>
                </a:lnTo>
                <a:close/>
              </a:path>
            </a:pathLst>
          </a:custGeom>
          <a:blipFill>
            <a:blip r:embed="rId3"/>
            <a:stretch>
              <a:fillRect l="-5002" r="-5002"/>
            </a:stretch>
          </a:blipFill>
        </p:spPr>
      </p:sp>
      <p:sp>
        <p:nvSpPr>
          <p:cNvPr id="5" name="Freeform 5"/>
          <p:cNvSpPr/>
          <p:nvPr/>
        </p:nvSpPr>
        <p:spPr>
          <a:xfrm>
            <a:off x="5804723" y="5639988"/>
            <a:ext cx="12483277" cy="4607988"/>
          </a:xfrm>
          <a:custGeom>
            <a:avLst/>
            <a:gdLst/>
            <a:ahLst/>
            <a:cxnLst/>
            <a:rect l="l" t="t" r="r" b="b"/>
            <a:pathLst>
              <a:path w="12483277" h="4607988">
                <a:moveTo>
                  <a:pt x="0" y="0"/>
                </a:moveTo>
                <a:lnTo>
                  <a:pt x="12483277" y="0"/>
                </a:lnTo>
                <a:lnTo>
                  <a:pt x="12483277" y="4607988"/>
                </a:lnTo>
                <a:lnTo>
                  <a:pt x="0" y="4607988"/>
                </a:lnTo>
                <a:lnTo>
                  <a:pt x="0" y="0"/>
                </a:lnTo>
                <a:close/>
              </a:path>
            </a:pathLst>
          </a:custGeom>
          <a:blipFill>
            <a:blip r:embed="rId4"/>
            <a:stretch>
              <a:fillRect/>
            </a:stretch>
          </a:blipFill>
        </p:spPr>
      </p:sp>
      <p:sp>
        <p:nvSpPr>
          <p:cNvPr id="6" name="TextBox 6"/>
          <p:cNvSpPr txBox="1"/>
          <p:nvPr/>
        </p:nvSpPr>
        <p:spPr>
          <a:xfrm>
            <a:off x="194637" y="119063"/>
            <a:ext cx="13687933" cy="1071159"/>
          </a:xfrm>
          <a:prstGeom prst="rect">
            <a:avLst/>
          </a:prstGeom>
        </p:spPr>
        <p:txBody>
          <a:bodyPr lIns="0" tIns="0" rIns="0" bIns="0" rtlCol="0" anchor="t">
            <a:spAutoFit/>
          </a:bodyPr>
          <a:lstStyle/>
          <a:p>
            <a:pPr>
              <a:lnSpc>
                <a:spcPts val="8209"/>
              </a:lnSpc>
            </a:pPr>
            <a:r>
              <a:rPr lang="en-US" sz="7745" u="sng">
                <a:solidFill>
                  <a:srgbClr val="007074"/>
                </a:solidFill>
                <a:latin typeface="TT Commons Pro Bold"/>
              </a:rPr>
              <a:t>Insights</a:t>
            </a:r>
          </a:p>
        </p:txBody>
      </p:sp>
      <p:sp>
        <p:nvSpPr>
          <p:cNvPr id="7" name="TextBox 7"/>
          <p:cNvSpPr txBox="1"/>
          <p:nvPr/>
        </p:nvSpPr>
        <p:spPr>
          <a:xfrm>
            <a:off x="276403" y="1351856"/>
            <a:ext cx="5287287" cy="3510815"/>
          </a:xfrm>
          <a:prstGeom prst="rect">
            <a:avLst/>
          </a:prstGeom>
        </p:spPr>
        <p:txBody>
          <a:bodyPr lIns="0" tIns="0" rIns="0" bIns="0" rtlCol="0" anchor="t">
            <a:spAutoFit/>
          </a:bodyPr>
          <a:lstStyle/>
          <a:p>
            <a:pPr marL="726559" lvl="1" indent="-363280">
              <a:lnSpc>
                <a:spcPts val="4677"/>
              </a:lnSpc>
              <a:buFont typeface="Arial"/>
              <a:buChar char="•"/>
            </a:pPr>
            <a:r>
              <a:rPr lang="en-US" sz="3365">
                <a:solidFill>
                  <a:srgbClr val="007074"/>
                </a:solidFill>
                <a:latin typeface="TT Commons Pro Bold"/>
              </a:rPr>
              <a:t>Sales Trends:</a:t>
            </a:r>
          </a:p>
          <a:p>
            <a:pPr marL="726559" lvl="1" indent="-363280">
              <a:lnSpc>
                <a:spcPts val="4677"/>
              </a:lnSpc>
              <a:buFont typeface="Arial"/>
              <a:buChar char="•"/>
            </a:pPr>
            <a:r>
              <a:rPr lang="en-US" sz="3365">
                <a:solidFill>
                  <a:srgbClr val="007074"/>
                </a:solidFill>
                <a:latin typeface="TT Commons Pro Bold"/>
              </a:rPr>
              <a:t>The sales was gradually increased in the middle of 2nd week, June 2022.</a:t>
            </a:r>
          </a:p>
          <a:p>
            <a:pPr>
              <a:lnSpc>
                <a:spcPts val="4677"/>
              </a:lnSpc>
            </a:pPr>
            <a:endParaRPr lang="en-US" sz="3365">
              <a:solidFill>
                <a:srgbClr val="007074"/>
              </a:solidFill>
              <a:latin typeface="TT Commons Pro Bold"/>
            </a:endParaRPr>
          </a:p>
        </p:txBody>
      </p:sp>
      <p:sp>
        <p:nvSpPr>
          <p:cNvPr id="8" name="TextBox 8"/>
          <p:cNvSpPr txBox="1"/>
          <p:nvPr/>
        </p:nvSpPr>
        <p:spPr>
          <a:xfrm>
            <a:off x="276403" y="6111846"/>
            <a:ext cx="5610086" cy="4962037"/>
          </a:xfrm>
          <a:prstGeom prst="rect">
            <a:avLst/>
          </a:prstGeom>
        </p:spPr>
        <p:txBody>
          <a:bodyPr lIns="0" tIns="0" rIns="0" bIns="0" rtlCol="0" anchor="t">
            <a:spAutoFit/>
          </a:bodyPr>
          <a:lstStyle/>
          <a:p>
            <a:pPr>
              <a:lnSpc>
                <a:spcPts val="4417"/>
              </a:lnSpc>
            </a:pPr>
            <a:r>
              <a:rPr lang="en-US" sz="3178">
                <a:solidFill>
                  <a:srgbClr val="007074"/>
                </a:solidFill>
                <a:latin typeface="TT Commons Pro Bold"/>
              </a:rPr>
              <a:t>2. Product performance:</a:t>
            </a:r>
          </a:p>
          <a:p>
            <a:pPr marL="686157" lvl="1" indent="-343079">
              <a:lnSpc>
                <a:spcPts val="4417"/>
              </a:lnSpc>
              <a:buFont typeface="Arial"/>
              <a:buChar char="•"/>
            </a:pPr>
            <a:r>
              <a:rPr lang="en-US" sz="3178">
                <a:solidFill>
                  <a:srgbClr val="007074"/>
                </a:solidFill>
                <a:latin typeface="TT Commons Pro Bold"/>
              </a:rPr>
              <a:t>(Product1,Product4,Product3,Product8) has crossed the total sales of more than 10lakhs.</a:t>
            </a:r>
          </a:p>
          <a:p>
            <a:pPr marL="686157" lvl="1" indent="-343079">
              <a:lnSpc>
                <a:spcPts val="4417"/>
              </a:lnSpc>
              <a:buFont typeface="Arial"/>
              <a:buChar char="•"/>
            </a:pPr>
            <a:r>
              <a:rPr lang="en-US" sz="3178">
                <a:solidFill>
                  <a:srgbClr val="007074"/>
                </a:solidFill>
                <a:latin typeface="TT Commons Pro Bold"/>
              </a:rPr>
              <a:t>Product1 has a huge reach from 27 Jun to 4th July.</a:t>
            </a:r>
          </a:p>
          <a:p>
            <a:pPr>
              <a:lnSpc>
                <a:spcPts val="4417"/>
              </a:lnSpc>
            </a:pPr>
            <a:endParaRPr lang="en-US" sz="3178">
              <a:solidFill>
                <a:srgbClr val="007074"/>
              </a:solidFill>
              <a:latin typeface="TT Commons Pro Bold"/>
            </a:endParaRPr>
          </a:p>
          <a:p>
            <a:pPr>
              <a:lnSpc>
                <a:spcPts val="4417"/>
              </a:lnSpc>
            </a:pPr>
            <a:endParaRPr lang="en-US" sz="3178">
              <a:solidFill>
                <a:srgbClr val="007074"/>
              </a:solidFill>
              <a:latin typeface="TT Commons Pro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Freeform 2"/>
          <p:cNvSpPr/>
          <p:nvPr/>
        </p:nvSpPr>
        <p:spPr>
          <a:xfrm>
            <a:off x="9864084" y="0"/>
            <a:ext cx="6248791" cy="6015672"/>
          </a:xfrm>
          <a:custGeom>
            <a:avLst/>
            <a:gdLst/>
            <a:ahLst/>
            <a:cxnLst/>
            <a:rect l="l" t="t" r="r" b="b"/>
            <a:pathLst>
              <a:path w="6248791" h="6015672">
                <a:moveTo>
                  <a:pt x="0" y="0"/>
                </a:moveTo>
                <a:lnTo>
                  <a:pt x="6248791" y="0"/>
                </a:lnTo>
                <a:lnTo>
                  <a:pt x="6248791" y="6015672"/>
                </a:lnTo>
                <a:lnTo>
                  <a:pt x="0" y="6015672"/>
                </a:lnTo>
                <a:lnTo>
                  <a:pt x="0" y="0"/>
                </a:lnTo>
                <a:close/>
              </a:path>
            </a:pathLst>
          </a:custGeom>
          <a:blipFill>
            <a:blip r:embed="rId2"/>
            <a:stretch>
              <a:fillRect l="-1534" r="-1534"/>
            </a:stretch>
          </a:blipFill>
        </p:spPr>
      </p:sp>
      <p:sp>
        <p:nvSpPr>
          <p:cNvPr id="3" name="Freeform 3"/>
          <p:cNvSpPr/>
          <p:nvPr/>
        </p:nvSpPr>
        <p:spPr>
          <a:xfrm>
            <a:off x="5638837" y="6630902"/>
            <a:ext cx="12649163" cy="3473800"/>
          </a:xfrm>
          <a:custGeom>
            <a:avLst/>
            <a:gdLst/>
            <a:ahLst/>
            <a:cxnLst/>
            <a:rect l="l" t="t" r="r" b="b"/>
            <a:pathLst>
              <a:path w="12649163" h="3473800">
                <a:moveTo>
                  <a:pt x="0" y="0"/>
                </a:moveTo>
                <a:lnTo>
                  <a:pt x="12649163" y="0"/>
                </a:lnTo>
                <a:lnTo>
                  <a:pt x="12649163" y="3473800"/>
                </a:lnTo>
                <a:lnTo>
                  <a:pt x="0" y="3473800"/>
                </a:lnTo>
                <a:lnTo>
                  <a:pt x="0" y="0"/>
                </a:lnTo>
                <a:close/>
              </a:path>
            </a:pathLst>
          </a:custGeom>
          <a:blipFill>
            <a:blip r:embed="rId3"/>
            <a:stretch>
              <a:fillRect/>
            </a:stretch>
          </a:blipFill>
        </p:spPr>
      </p:sp>
      <p:sp>
        <p:nvSpPr>
          <p:cNvPr id="4" name="TextBox 4"/>
          <p:cNvSpPr txBox="1"/>
          <p:nvPr/>
        </p:nvSpPr>
        <p:spPr>
          <a:xfrm>
            <a:off x="471357" y="364226"/>
            <a:ext cx="9392727" cy="3408071"/>
          </a:xfrm>
          <a:prstGeom prst="rect">
            <a:avLst/>
          </a:prstGeom>
        </p:spPr>
        <p:txBody>
          <a:bodyPr lIns="0" tIns="0" rIns="0" bIns="0" rtlCol="0" anchor="t">
            <a:spAutoFit/>
          </a:bodyPr>
          <a:lstStyle/>
          <a:p>
            <a:pPr algn="just">
              <a:lnSpc>
                <a:spcPts val="3862"/>
              </a:lnSpc>
            </a:pPr>
            <a:r>
              <a:rPr lang="en-US" sz="3644">
                <a:solidFill>
                  <a:srgbClr val="007074"/>
                </a:solidFill>
                <a:latin typeface="TT Commons Pro Bold"/>
              </a:rPr>
              <a:t>3. Payment mode preference</a:t>
            </a:r>
          </a:p>
          <a:p>
            <a:pPr algn="just">
              <a:lnSpc>
                <a:spcPts val="3862"/>
              </a:lnSpc>
            </a:pPr>
            <a:endParaRPr lang="en-US" sz="3644">
              <a:solidFill>
                <a:srgbClr val="007074"/>
              </a:solidFill>
              <a:latin typeface="TT Commons Pro Bold"/>
            </a:endParaRPr>
          </a:p>
          <a:p>
            <a:pPr marL="786803" lvl="1" indent="-393402" algn="just">
              <a:lnSpc>
                <a:spcPts val="3862"/>
              </a:lnSpc>
              <a:buFont typeface="Arial"/>
              <a:buChar char="•"/>
            </a:pPr>
            <a:r>
              <a:rPr lang="en-US" sz="3644">
                <a:solidFill>
                  <a:srgbClr val="007074"/>
                </a:solidFill>
                <a:latin typeface="TT Commons Pro Bold"/>
              </a:rPr>
              <a:t>Apart from 7783'Unknown Payment Mode',Users were mostly preferring 'Upi' and 'card' Transactions.</a:t>
            </a:r>
          </a:p>
          <a:p>
            <a:pPr algn="ctr">
              <a:lnSpc>
                <a:spcPts val="3862"/>
              </a:lnSpc>
              <a:spcBef>
                <a:spcPct val="0"/>
              </a:spcBef>
            </a:pPr>
            <a:endParaRPr lang="en-US" sz="3644">
              <a:solidFill>
                <a:srgbClr val="007074"/>
              </a:solidFill>
              <a:latin typeface="TT Commons Pro Bold"/>
            </a:endParaRPr>
          </a:p>
          <a:p>
            <a:pPr algn="ctr">
              <a:lnSpc>
                <a:spcPts val="3862"/>
              </a:lnSpc>
              <a:spcBef>
                <a:spcPct val="0"/>
              </a:spcBef>
            </a:pPr>
            <a:endParaRPr lang="en-US" sz="3644">
              <a:solidFill>
                <a:srgbClr val="007074"/>
              </a:solidFill>
              <a:latin typeface="TT Commons Pro Bold"/>
            </a:endParaRPr>
          </a:p>
        </p:txBody>
      </p:sp>
      <p:sp>
        <p:nvSpPr>
          <p:cNvPr id="5" name="TextBox 5"/>
          <p:cNvSpPr txBox="1"/>
          <p:nvPr/>
        </p:nvSpPr>
        <p:spPr>
          <a:xfrm>
            <a:off x="471357" y="5495385"/>
            <a:ext cx="5638837" cy="5278250"/>
          </a:xfrm>
          <a:prstGeom prst="rect">
            <a:avLst/>
          </a:prstGeom>
        </p:spPr>
        <p:txBody>
          <a:bodyPr lIns="0" tIns="0" rIns="0" bIns="0" rtlCol="0" anchor="t">
            <a:spAutoFit/>
          </a:bodyPr>
          <a:lstStyle/>
          <a:p>
            <a:pPr>
              <a:lnSpc>
                <a:spcPts val="4677"/>
              </a:lnSpc>
            </a:pPr>
            <a:r>
              <a:rPr lang="en-US" sz="3365">
                <a:solidFill>
                  <a:srgbClr val="007074"/>
                </a:solidFill>
                <a:latin typeface="TT Commons Pro Bold"/>
              </a:rPr>
              <a:t>4.Lead conversion rates:</a:t>
            </a:r>
          </a:p>
          <a:p>
            <a:pPr marL="726559" lvl="1" indent="-363280">
              <a:lnSpc>
                <a:spcPts val="4677"/>
              </a:lnSpc>
              <a:buFont typeface="Arial"/>
              <a:buChar char="•"/>
            </a:pPr>
            <a:r>
              <a:rPr lang="en-US" sz="3365">
                <a:solidFill>
                  <a:srgbClr val="007074"/>
                </a:solidFill>
                <a:latin typeface="TT Commons Pro Bold"/>
              </a:rPr>
              <a:t>Lead conversion time was quite higher in the middle of 2nd week, June 2022. which may happened due to sudden increase of sales.</a:t>
            </a:r>
          </a:p>
          <a:p>
            <a:pPr>
              <a:lnSpc>
                <a:spcPts val="4677"/>
              </a:lnSpc>
            </a:pPr>
            <a:endParaRPr lang="en-US" sz="3365">
              <a:solidFill>
                <a:srgbClr val="007074"/>
              </a:solidFill>
              <a:latin typeface="TT Commons Pro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Freeform 2"/>
          <p:cNvSpPr/>
          <p:nvPr/>
        </p:nvSpPr>
        <p:spPr>
          <a:xfrm>
            <a:off x="5658103" y="0"/>
            <a:ext cx="12629897" cy="4263777"/>
          </a:xfrm>
          <a:custGeom>
            <a:avLst/>
            <a:gdLst/>
            <a:ahLst/>
            <a:cxnLst/>
            <a:rect l="l" t="t" r="r" b="b"/>
            <a:pathLst>
              <a:path w="12629897" h="4263777">
                <a:moveTo>
                  <a:pt x="0" y="0"/>
                </a:moveTo>
                <a:lnTo>
                  <a:pt x="12629897" y="0"/>
                </a:lnTo>
                <a:lnTo>
                  <a:pt x="12629897" y="4263777"/>
                </a:lnTo>
                <a:lnTo>
                  <a:pt x="0" y="4263777"/>
                </a:lnTo>
                <a:lnTo>
                  <a:pt x="0" y="0"/>
                </a:lnTo>
                <a:close/>
              </a:path>
            </a:pathLst>
          </a:custGeom>
          <a:blipFill>
            <a:blip r:embed="rId2"/>
            <a:stretch>
              <a:fillRect/>
            </a:stretch>
          </a:blipFill>
        </p:spPr>
      </p:sp>
      <p:sp>
        <p:nvSpPr>
          <p:cNvPr id="3" name="Freeform 3"/>
          <p:cNvSpPr/>
          <p:nvPr/>
        </p:nvSpPr>
        <p:spPr>
          <a:xfrm>
            <a:off x="5644596" y="5721551"/>
            <a:ext cx="12643404" cy="3536749"/>
          </a:xfrm>
          <a:custGeom>
            <a:avLst/>
            <a:gdLst/>
            <a:ahLst/>
            <a:cxnLst/>
            <a:rect l="l" t="t" r="r" b="b"/>
            <a:pathLst>
              <a:path w="12643404" h="3536749">
                <a:moveTo>
                  <a:pt x="0" y="0"/>
                </a:moveTo>
                <a:lnTo>
                  <a:pt x="12643404" y="0"/>
                </a:lnTo>
                <a:lnTo>
                  <a:pt x="12643404" y="3536749"/>
                </a:lnTo>
                <a:lnTo>
                  <a:pt x="0" y="3536749"/>
                </a:lnTo>
                <a:lnTo>
                  <a:pt x="0" y="0"/>
                </a:lnTo>
                <a:close/>
              </a:path>
            </a:pathLst>
          </a:custGeom>
          <a:blipFill>
            <a:blip r:embed="rId3"/>
            <a:stretch>
              <a:fillRect/>
            </a:stretch>
          </a:blipFill>
        </p:spPr>
      </p:sp>
      <p:sp>
        <p:nvSpPr>
          <p:cNvPr id="4" name="TextBox 4"/>
          <p:cNvSpPr txBox="1"/>
          <p:nvPr/>
        </p:nvSpPr>
        <p:spPr>
          <a:xfrm>
            <a:off x="357309" y="48415"/>
            <a:ext cx="5287287" cy="4109796"/>
          </a:xfrm>
          <a:prstGeom prst="rect">
            <a:avLst/>
          </a:prstGeom>
        </p:spPr>
        <p:txBody>
          <a:bodyPr lIns="0" tIns="0" rIns="0" bIns="0" rtlCol="0" anchor="t">
            <a:spAutoFit/>
          </a:bodyPr>
          <a:lstStyle/>
          <a:p>
            <a:pPr>
              <a:lnSpc>
                <a:spcPts val="4677"/>
              </a:lnSpc>
            </a:pPr>
            <a:r>
              <a:rPr lang="en-US" sz="3365">
                <a:solidFill>
                  <a:srgbClr val="007074"/>
                </a:solidFill>
                <a:latin typeface="TT Commons Pro Bold"/>
              </a:rPr>
              <a:t>5.Coupon code usage:</a:t>
            </a:r>
          </a:p>
          <a:p>
            <a:pPr marL="726559" lvl="1" indent="-363280" algn="just">
              <a:lnSpc>
                <a:spcPts val="4677"/>
              </a:lnSpc>
              <a:buFont typeface="Arial"/>
              <a:buChar char="•"/>
            </a:pPr>
            <a:r>
              <a:rPr lang="en-US" sz="3365">
                <a:solidFill>
                  <a:srgbClr val="007074"/>
                </a:solidFill>
                <a:latin typeface="TT Commons Pro Bold"/>
              </a:rPr>
              <a:t>Apart 8852 'unknown Coupon Status',(Coupon1, Coupon9, Coupon26) have the more usage counts</a:t>
            </a:r>
          </a:p>
          <a:p>
            <a:pPr>
              <a:lnSpc>
                <a:spcPts val="4677"/>
              </a:lnSpc>
            </a:pPr>
            <a:endParaRPr lang="en-US" sz="3365">
              <a:solidFill>
                <a:srgbClr val="007074"/>
              </a:solidFill>
              <a:latin typeface="TT Commons Pro Bold"/>
            </a:endParaRPr>
          </a:p>
        </p:txBody>
      </p:sp>
      <p:sp>
        <p:nvSpPr>
          <p:cNvPr id="5" name="TextBox 5"/>
          <p:cNvSpPr txBox="1"/>
          <p:nvPr/>
        </p:nvSpPr>
        <p:spPr>
          <a:xfrm>
            <a:off x="370816" y="3930077"/>
            <a:ext cx="5287287" cy="7062546"/>
          </a:xfrm>
          <a:prstGeom prst="rect">
            <a:avLst/>
          </a:prstGeom>
        </p:spPr>
        <p:txBody>
          <a:bodyPr lIns="0" tIns="0" rIns="0" bIns="0" rtlCol="0" anchor="t">
            <a:spAutoFit/>
          </a:bodyPr>
          <a:lstStyle/>
          <a:p>
            <a:pPr>
              <a:lnSpc>
                <a:spcPts val="4677"/>
              </a:lnSpc>
            </a:pPr>
            <a:r>
              <a:rPr lang="en-US" sz="3365">
                <a:solidFill>
                  <a:srgbClr val="007074"/>
                </a:solidFill>
                <a:latin typeface="TT Commons Pro Bold"/>
              </a:rPr>
              <a:t>6.Payment processing performance:</a:t>
            </a:r>
          </a:p>
          <a:p>
            <a:pPr marL="726559" lvl="1" indent="-363280" algn="just">
              <a:lnSpc>
                <a:spcPts val="4677"/>
              </a:lnSpc>
              <a:buFont typeface="Arial"/>
              <a:buChar char="•"/>
            </a:pPr>
            <a:r>
              <a:rPr lang="en-US" sz="3365">
                <a:solidFill>
                  <a:srgbClr val="007074"/>
                </a:solidFill>
                <a:latin typeface="TT Commons Pro Bold"/>
              </a:rPr>
              <a:t>From the graph we can see that the "CNRB" bank takes more processing time and "UBIN" bank takes the less processing time. Apart from the 9421 'Unknown Bank' values.</a:t>
            </a:r>
          </a:p>
          <a:p>
            <a:pPr>
              <a:lnSpc>
                <a:spcPts val="4677"/>
              </a:lnSpc>
            </a:pPr>
            <a:endParaRPr lang="en-US" sz="3365">
              <a:solidFill>
                <a:srgbClr val="007074"/>
              </a:solidFill>
              <a:latin typeface="TT Commons Pro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Freeform 2"/>
          <p:cNvSpPr/>
          <p:nvPr/>
        </p:nvSpPr>
        <p:spPr>
          <a:xfrm>
            <a:off x="9467065" y="823238"/>
            <a:ext cx="6723704" cy="5856474"/>
          </a:xfrm>
          <a:custGeom>
            <a:avLst/>
            <a:gdLst/>
            <a:ahLst/>
            <a:cxnLst/>
            <a:rect l="l" t="t" r="r" b="b"/>
            <a:pathLst>
              <a:path w="6723704" h="5856474">
                <a:moveTo>
                  <a:pt x="0" y="0"/>
                </a:moveTo>
                <a:lnTo>
                  <a:pt x="6723704" y="0"/>
                </a:lnTo>
                <a:lnTo>
                  <a:pt x="6723704" y="5856475"/>
                </a:lnTo>
                <a:lnTo>
                  <a:pt x="0" y="5856475"/>
                </a:lnTo>
                <a:lnTo>
                  <a:pt x="0" y="0"/>
                </a:lnTo>
                <a:close/>
              </a:path>
            </a:pathLst>
          </a:custGeom>
          <a:blipFill>
            <a:blip r:embed="rId2"/>
            <a:stretch>
              <a:fillRect/>
            </a:stretch>
          </a:blipFill>
        </p:spPr>
      </p:sp>
      <p:sp>
        <p:nvSpPr>
          <p:cNvPr id="3" name="TextBox 3"/>
          <p:cNvSpPr txBox="1"/>
          <p:nvPr/>
        </p:nvSpPr>
        <p:spPr>
          <a:xfrm>
            <a:off x="1330664" y="1401463"/>
            <a:ext cx="7104156" cy="5278250"/>
          </a:xfrm>
          <a:prstGeom prst="rect">
            <a:avLst/>
          </a:prstGeom>
        </p:spPr>
        <p:txBody>
          <a:bodyPr lIns="0" tIns="0" rIns="0" bIns="0" rtlCol="0" anchor="t">
            <a:spAutoFit/>
          </a:bodyPr>
          <a:lstStyle/>
          <a:p>
            <a:pPr>
              <a:lnSpc>
                <a:spcPts val="4677"/>
              </a:lnSpc>
            </a:pPr>
            <a:r>
              <a:rPr lang="en-US" sz="3365">
                <a:solidFill>
                  <a:srgbClr val="007074"/>
                </a:solidFill>
                <a:latin typeface="TT Commons Pro Bold"/>
              </a:rPr>
              <a:t>7.Marketing channel effectiveness:</a:t>
            </a:r>
          </a:p>
          <a:p>
            <a:pPr marL="726559" lvl="1" indent="-363280">
              <a:lnSpc>
                <a:spcPts val="4677"/>
              </a:lnSpc>
              <a:buFont typeface="Arial"/>
              <a:buChar char="•"/>
            </a:pPr>
            <a:r>
              <a:rPr lang="en-US" sz="3365">
                <a:solidFill>
                  <a:srgbClr val="007074"/>
                </a:solidFill>
                <a:latin typeface="TT Commons Pro Bold"/>
              </a:rPr>
              <a:t>"Direct" source was driving the most sales in the given Two Months.</a:t>
            </a:r>
          </a:p>
          <a:p>
            <a:pPr marL="726559" lvl="1" indent="-363280">
              <a:lnSpc>
                <a:spcPts val="4677"/>
              </a:lnSpc>
              <a:buFont typeface="Arial"/>
              <a:buChar char="•"/>
            </a:pPr>
            <a:r>
              <a:rPr lang="en-US" sz="3365">
                <a:solidFill>
                  <a:srgbClr val="007074"/>
                </a:solidFill>
                <a:latin typeface="TT Commons Pro Bold"/>
              </a:rPr>
              <a:t>The source (influence,Email,Paid) have played a significant role in increasing the sales.</a:t>
            </a:r>
          </a:p>
          <a:p>
            <a:pPr>
              <a:lnSpc>
                <a:spcPts val="4677"/>
              </a:lnSpc>
            </a:pPr>
            <a:endParaRPr lang="en-US" sz="3365">
              <a:solidFill>
                <a:srgbClr val="007074"/>
              </a:solidFill>
              <a:latin typeface="TT Commons Pro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037012" y="6533283"/>
            <a:ext cx="13981343" cy="6487382"/>
            <a:chOff x="0" y="0"/>
            <a:chExt cx="6233160" cy="2892204"/>
          </a:xfrm>
        </p:grpSpPr>
        <p:sp>
          <p:nvSpPr>
            <p:cNvPr id="3" name="Freeform 3"/>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4" name="TextBox 4"/>
          <p:cNvSpPr txBox="1"/>
          <p:nvPr/>
        </p:nvSpPr>
        <p:spPr>
          <a:xfrm>
            <a:off x="552893" y="104775"/>
            <a:ext cx="13687933" cy="1071159"/>
          </a:xfrm>
          <a:prstGeom prst="rect">
            <a:avLst/>
          </a:prstGeom>
        </p:spPr>
        <p:txBody>
          <a:bodyPr lIns="0" tIns="0" rIns="0" bIns="0" rtlCol="0" anchor="t">
            <a:spAutoFit/>
          </a:bodyPr>
          <a:lstStyle/>
          <a:p>
            <a:pPr>
              <a:lnSpc>
                <a:spcPts val="8209"/>
              </a:lnSpc>
            </a:pPr>
            <a:r>
              <a:rPr lang="en-US" sz="7745" u="sng">
                <a:solidFill>
                  <a:srgbClr val="007074"/>
                </a:solidFill>
                <a:latin typeface="TT Commons Pro Bold"/>
              </a:rPr>
              <a:t>Modelling</a:t>
            </a:r>
          </a:p>
        </p:txBody>
      </p:sp>
      <p:sp>
        <p:nvSpPr>
          <p:cNvPr id="5" name="TextBox 5"/>
          <p:cNvSpPr txBox="1"/>
          <p:nvPr/>
        </p:nvSpPr>
        <p:spPr>
          <a:xfrm>
            <a:off x="552893" y="1268444"/>
            <a:ext cx="17302262" cy="5712763"/>
          </a:xfrm>
          <a:prstGeom prst="rect">
            <a:avLst/>
          </a:prstGeom>
        </p:spPr>
        <p:txBody>
          <a:bodyPr lIns="0" tIns="0" rIns="0" bIns="0" rtlCol="0" anchor="t">
            <a:spAutoFit/>
          </a:bodyPr>
          <a:lstStyle/>
          <a:p>
            <a:pPr>
              <a:lnSpc>
                <a:spcPts val="5066"/>
              </a:lnSpc>
            </a:pPr>
            <a:r>
              <a:rPr lang="en-US" sz="3645">
                <a:solidFill>
                  <a:srgbClr val="007074"/>
                </a:solidFill>
                <a:latin typeface="TT Commons Pro Bold"/>
              </a:rPr>
              <a:t>Linear Regression: </a:t>
            </a:r>
          </a:p>
          <a:p>
            <a:pPr>
              <a:lnSpc>
                <a:spcPts val="5066"/>
              </a:lnSpc>
            </a:pPr>
            <a:r>
              <a:rPr lang="en-US" sz="3645">
                <a:solidFill>
                  <a:srgbClr val="007074"/>
                </a:solidFill>
                <a:latin typeface="TT Commons Pro Bold"/>
              </a:rPr>
              <a:t>Step 1: Converted the "Sales Date" column to Datetime.</a:t>
            </a:r>
          </a:p>
          <a:p>
            <a:pPr>
              <a:lnSpc>
                <a:spcPts val="5066"/>
              </a:lnSpc>
            </a:pPr>
            <a:r>
              <a:rPr lang="en-US" sz="3645">
                <a:solidFill>
                  <a:srgbClr val="007074"/>
                </a:solidFill>
                <a:latin typeface="TT Commons Pro Bold"/>
              </a:rPr>
              <a:t>Step 2: Calculate total sales in each month.</a:t>
            </a:r>
          </a:p>
          <a:p>
            <a:pPr>
              <a:lnSpc>
                <a:spcPts val="5066"/>
              </a:lnSpc>
            </a:pPr>
            <a:r>
              <a:rPr lang="en-US" sz="3645">
                <a:solidFill>
                  <a:srgbClr val="007074"/>
                </a:solidFill>
                <a:latin typeface="TT Commons Pro Bold"/>
              </a:rPr>
              <a:t>Step 3: Train a regression model. Split into test and train data. </a:t>
            </a:r>
          </a:p>
          <a:p>
            <a:pPr>
              <a:lnSpc>
                <a:spcPts val="5066"/>
              </a:lnSpc>
            </a:pPr>
            <a:r>
              <a:rPr lang="en-US" sz="3645">
                <a:solidFill>
                  <a:srgbClr val="007074"/>
                </a:solidFill>
                <a:latin typeface="TT Commons Pro Bold"/>
              </a:rPr>
              <a:t>Step 4: Prepared next month's data in the form of a DataFrame and predicted the sales for it. </a:t>
            </a:r>
          </a:p>
          <a:p>
            <a:pPr>
              <a:lnSpc>
                <a:spcPts val="5066"/>
              </a:lnSpc>
            </a:pPr>
            <a:r>
              <a:rPr lang="en-US" sz="3645">
                <a:solidFill>
                  <a:srgbClr val="007074"/>
                </a:solidFill>
                <a:latin typeface="TT Commons Pro Bold"/>
              </a:rPr>
              <a:t>Step 5: Similarly, prepared the data for more than two months in the form of the DataFrame and predicted the sales for the same. In this way, we got the predicted sales for the next three months. </a:t>
            </a:r>
          </a:p>
        </p:txBody>
      </p:sp>
      <p:sp>
        <p:nvSpPr>
          <p:cNvPr id="6" name="TextBox 6"/>
          <p:cNvSpPr txBox="1"/>
          <p:nvPr/>
        </p:nvSpPr>
        <p:spPr>
          <a:xfrm>
            <a:off x="552893" y="7420055"/>
            <a:ext cx="16404937" cy="2521888"/>
          </a:xfrm>
          <a:prstGeom prst="rect">
            <a:avLst/>
          </a:prstGeom>
        </p:spPr>
        <p:txBody>
          <a:bodyPr lIns="0" tIns="0" rIns="0" bIns="0" rtlCol="0" anchor="t">
            <a:spAutoFit/>
          </a:bodyPr>
          <a:lstStyle/>
          <a:p>
            <a:pPr>
              <a:lnSpc>
                <a:spcPts val="5066"/>
              </a:lnSpc>
            </a:pPr>
            <a:r>
              <a:rPr lang="en-US" sz="3645">
                <a:solidFill>
                  <a:srgbClr val="007074"/>
                </a:solidFill>
                <a:latin typeface="TT Commons Pro Bold"/>
              </a:rPr>
              <a:t>The sales for the next three months are given below: </a:t>
            </a:r>
          </a:p>
          <a:p>
            <a:pPr>
              <a:lnSpc>
                <a:spcPts val="5066"/>
              </a:lnSpc>
            </a:pPr>
            <a:r>
              <a:rPr lang="en-US" sz="3645">
                <a:solidFill>
                  <a:srgbClr val="007074"/>
                </a:solidFill>
                <a:latin typeface="TT Commons Pro Bold"/>
              </a:rPr>
              <a:t>2022 – 08(August): 1,05,07,078 </a:t>
            </a:r>
          </a:p>
          <a:p>
            <a:pPr>
              <a:lnSpc>
                <a:spcPts val="5066"/>
              </a:lnSpc>
            </a:pPr>
            <a:r>
              <a:rPr lang="en-US" sz="3645">
                <a:solidFill>
                  <a:srgbClr val="007074"/>
                </a:solidFill>
                <a:latin typeface="TT Commons Pro Bold"/>
              </a:rPr>
              <a:t>2022 – 09(September): 1,28,66,338 </a:t>
            </a:r>
          </a:p>
          <a:p>
            <a:pPr>
              <a:lnSpc>
                <a:spcPts val="5066"/>
              </a:lnSpc>
            </a:pPr>
            <a:r>
              <a:rPr lang="en-US" sz="3645">
                <a:solidFill>
                  <a:srgbClr val="007074"/>
                </a:solidFill>
                <a:latin typeface="TT Commons Pro Bold"/>
              </a:rPr>
              <a:t>2022 – 10(October): 1,52,25,597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Freeform 2"/>
          <p:cNvSpPr/>
          <p:nvPr/>
        </p:nvSpPr>
        <p:spPr>
          <a:xfrm>
            <a:off x="1725628" y="2485248"/>
            <a:ext cx="12666160" cy="6983786"/>
          </a:xfrm>
          <a:custGeom>
            <a:avLst/>
            <a:gdLst/>
            <a:ahLst/>
            <a:cxnLst/>
            <a:rect l="l" t="t" r="r" b="b"/>
            <a:pathLst>
              <a:path w="12666160" h="6983786">
                <a:moveTo>
                  <a:pt x="0" y="0"/>
                </a:moveTo>
                <a:lnTo>
                  <a:pt x="12666160" y="0"/>
                </a:lnTo>
                <a:lnTo>
                  <a:pt x="12666160" y="6983786"/>
                </a:lnTo>
                <a:lnTo>
                  <a:pt x="0" y="6983786"/>
                </a:lnTo>
                <a:lnTo>
                  <a:pt x="0" y="0"/>
                </a:lnTo>
                <a:close/>
              </a:path>
            </a:pathLst>
          </a:custGeom>
          <a:blipFill>
            <a:blip r:embed="rId2"/>
            <a:stretch>
              <a:fillRect t="-2430" b="-2430"/>
            </a:stretch>
          </a:blipFill>
        </p:spPr>
      </p:sp>
      <p:sp>
        <p:nvSpPr>
          <p:cNvPr id="3" name="TextBox 3"/>
          <p:cNvSpPr txBox="1"/>
          <p:nvPr/>
        </p:nvSpPr>
        <p:spPr>
          <a:xfrm>
            <a:off x="1544931" y="406700"/>
            <a:ext cx="13687933" cy="1071159"/>
          </a:xfrm>
          <a:prstGeom prst="rect">
            <a:avLst/>
          </a:prstGeom>
        </p:spPr>
        <p:txBody>
          <a:bodyPr lIns="0" tIns="0" rIns="0" bIns="0" rtlCol="0" anchor="t">
            <a:spAutoFit/>
          </a:bodyPr>
          <a:lstStyle/>
          <a:p>
            <a:pPr>
              <a:lnSpc>
                <a:spcPts val="8209"/>
              </a:lnSpc>
            </a:pPr>
            <a:r>
              <a:rPr lang="en-US" sz="7745" u="sng">
                <a:solidFill>
                  <a:srgbClr val="007074"/>
                </a:solidFill>
                <a:latin typeface="TT Commons Pro Bold"/>
              </a:rPr>
              <a:t>Dashboard</a:t>
            </a:r>
          </a:p>
        </p:txBody>
      </p:sp>
      <p:grpSp>
        <p:nvGrpSpPr>
          <p:cNvPr id="4" name="Group 4"/>
          <p:cNvGrpSpPr/>
          <p:nvPr/>
        </p:nvGrpSpPr>
        <p:grpSpPr>
          <a:xfrm rot="-2700000">
            <a:off x="10670390" y="7805680"/>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625</Words>
  <Application>Microsoft Office PowerPoint</Application>
  <PresentationFormat>Custom</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TT Commons Pro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Muhammed Hisham T</dc:title>
  <cp:lastModifiedBy>21BDA43</cp:lastModifiedBy>
  <cp:revision>2</cp:revision>
  <dcterms:created xsi:type="dcterms:W3CDTF">2006-08-16T00:00:00Z</dcterms:created>
  <dcterms:modified xsi:type="dcterms:W3CDTF">2023-06-21T12:30:57Z</dcterms:modified>
  <dc:identifier>DAFmcdptbq0</dc:identifier>
</cp:coreProperties>
</file>