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5" r:id="rId9"/>
    <p:sldId id="261" r:id="rId10"/>
    <p:sldId id="264" r:id="rId11"/>
    <p:sldId id="262" r:id="rId12"/>
    <p:sldId id="263" r:id="rId13"/>
  </p:sldIdLst>
  <p:sldSz cx="14630400" cy="8229600"/>
  <p:notesSz cx="8229600" cy="14630400"/>
  <p:embeddedFontLst>
    <p:embeddedFont>
      <p:font typeface="Abadi" panose="020B0604020104020204" pitchFamily="34" charset="0"/>
      <p:regular r:id="rId15"/>
    </p:embeddedFont>
    <p:embeddedFont>
      <p:font typeface="Barlow Semi Condensed" panose="00000506000000000000" pitchFamily="2" charset="0"/>
      <p:regular r:id="rId16"/>
      <p:bold r:id="rId17"/>
    </p:embeddedFont>
    <p:embeddedFont>
      <p:font typeface="Barlow SemiBold" panose="00000700000000000000" pitchFamily="2" charset="0"/>
      <p:bold r:id="rId18"/>
      <p:boldItalic r:id="rId19"/>
    </p:embeddedFont>
    <p:embeddedFont>
      <p:font typeface="Montserrat" panose="00000500000000000000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49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976" y="1381554"/>
            <a:ext cx="8103704" cy="27227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b="1" dirty="0">
                <a:solidFill>
                  <a:srgbClr val="2E3C4E"/>
                </a:solidFill>
                <a:latin typeface="Barlow Semi Condensed" panose="020F0502020204030204" pitchFamily="2" charset="0"/>
                <a:ea typeface="Barlow Bold" pitchFamily="34" charset="-122"/>
                <a:cs typeface="Barlow Bold" pitchFamily="34" charset="-120"/>
              </a:rPr>
              <a:t>Framework 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6000" b="1" dirty="0">
                <a:solidFill>
                  <a:srgbClr val="2E3C4E"/>
                </a:solidFill>
                <a:latin typeface="Barlow Semi Condensed" panose="020F0502020204030204" pitchFamily="2" charset="0"/>
                <a:ea typeface="Barlow Bold" pitchFamily="34" charset="-122"/>
                <a:cs typeface="Barlow Bold" pitchFamily="34" charset="-120"/>
              </a:rPr>
              <a:t>Hiệu Chỉnh Siêu Tham Số AUTOMATA</a:t>
            </a:r>
            <a:endParaRPr lang="en-US" sz="6000" dirty="0">
              <a:latin typeface="Barlow Semi Condensed" panose="020F0502020204030204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58309" y="434804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Framework kết hợp chọn tập con dữ liệu thông minh với thuật toán tìm kiếm và lập lịch siêu tham số.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528518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Giúp tăng tốc hiệu chỉnh mà vẫn giữ độ chính xác cao.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AFCCB-8E7F-8447-1DC9-2B820DB94EDD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5BB1F-968B-07AE-3FE1-84FAD1D5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88" y="0"/>
            <a:ext cx="897274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968943"/>
            <a:ext cx="818507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/>
                <a:cs typeface="Barlow Bold" pitchFamily="34" charset="-120"/>
              </a:rPr>
              <a:t>Kết Quả Tinh Chỉnh Siêu Tham Số</a:t>
            </a:r>
            <a:endParaRPr lang="en-US" sz="4450" dirty="0">
              <a:latin typeface="Abadi" panose="020F0502020204030204" pitchFamily="34" charset="0"/>
              <a:ea typeface="Barlow Bold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58309" y="4006572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462326" y="40809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Văn bản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62326" y="4567118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Tốc độ nhanh hơn 3-10 lần, độ chính xác giữ hoặc tăng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19819" y="4006572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923836" y="40809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Hình ảnh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23836" y="4567118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Tốc độ tăng 2-15 lần, mất độ chính xác rất nhỏ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81329" y="4006572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385346" y="40809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Bảng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85346" y="4567118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Vượt trội so với các phương pháp chọn tập con khác</a:t>
            </a: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648F1-028F-E278-A493-8BFCE7630AF1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27923" y="232382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Kết</a:t>
            </a:r>
            <a:r>
              <a:rPr lang="en-US" sz="4450" b="1" dirty="0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luận</a:t>
            </a:r>
            <a:r>
              <a:rPr lang="en-US" sz="4450" b="1" dirty="0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và</a:t>
            </a:r>
            <a:r>
              <a:rPr lang="en-US" sz="4450" b="1" dirty="0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tác</a:t>
            </a:r>
            <a:r>
              <a:rPr lang="en-US" sz="4450" b="1" dirty="0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động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492330" y="3894115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196347" y="396852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Hiệu quả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708904" y="4673004"/>
            <a:ext cx="445558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Tăng tốc 3-15 lần, giảm phát thải CO₂ và tiêu thụ năng lượng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867682" y="3802046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8561768" y="3842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Hạn chế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111403" y="4499649"/>
            <a:ext cx="501039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Chưa xác định kích thước tập con tối thiểu không giảm hiệu năng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E0B44-DA92-6C8C-1530-1A01BCE41D27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83969" y="688856"/>
            <a:ext cx="900214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Giới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thiệu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AUTOMATA framework</a:t>
            </a:r>
            <a:endParaRPr lang="en-US" sz="4450" dirty="0"/>
          </a:p>
        </p:txBody>
      </p:sp>
      <p:sp>
        <p:nvSpPr>
          <p:cNvPr id="9" name="Text 6"/>
          <p:cNvSpPr/>
          <p:nvPr/>
        </p:nvSpPr>
        <p:spPr>
          <a:xfrm>
            <a:off x="8852136" y="4655677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66499-8E4D-FB30-C929-738A7451B648}"/>
              </a:ext>
            </a:extLst>
          </p:cNvPr>
          <p:cNvSpPr/>
          <p:nvPr/>
        </p:nvSpPr>
        <p:spPr>
          <a:xfrm>
            <a:off x="12873519" y="7789419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C3B2FE-1883-D486-5A39-7201929C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04" y="2047126"/>
            <a:ext cx="9321507" cy="4199561"/>
          </a:xfrm>
          <a:prstGeom prst="rect">
            <a:avLst/>
          </a:prstGeom>
        </p:spPr>
      </p:pic>
      <p:sp>
        <p:nvSpPr>
          <p:cNvPr id="18" name="Shape 1">
            <a:extLst>
              <a:ext uri="{FF2B5EF4-FFF2-40B4-BE49-F238E27FC236}">
                <a16:creationId xmlns:a16="http://schemas.microsoft.com/office/drawing/2014/main" id="{2A4873E9-0179-6EA0-AEE0-F42EBA5E7A98}"/>
              </a:ext>
            </a:extLst>
          </p:cNvPr>
          <p:cNvSpPr/>
          <p:nvPr/>
        </p:nvSpPr>
        <p:spPr>
          <a:xfrm>
            <a:off x="983969" y="1858351"/>
            <a:ext cx="5733350" cy="1403747"/>
          </a:xfrm>
          <a:prstGeom prst="roundRect">
            <a:avLst>
              <a:gd name="adj" fmla="val 1637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2EAB1BAB-AEDF-3872-4CF7-80CC43670827}"/>
              </a:ext>
            </a:extLst>
          </p:cNvPr>
          <p:cNvSpPr/>
          <p:nvPr/>
        </p:nvSpPr>
        <p:spPr>
          <a:xfrm>
            <a:off x="1208164" y="2082547"/>
            <a:ext cx="4410821" cy="252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Thuật toán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tìm</a:t>
            </a:r>
            <a:r>
              <a:rPr lang="en-US" sz="2200" b="1" dirty="0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kiếm</a:t>
            </a:r>
            <a:r>
              <a:rPr lang="en-US" sz="2200" b="1" dirty="0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siêu</a:t>
            </a:r>
            <a:r>
              <a:rPr lang="en-US" sz="2200" b="1" dirty="0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tham</a:t>
            </a:r>
            <a:r>
              <a:rPr lang="en-US" sz="2200" b="1" dirty="0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20F0502020204030204" pitchFamily="2" charset="0"/>
                <a:ea typeface="Barlow Bold"/>
                <a:cs typeface="Barlow Bold" pitchFamily="34" charset="-120"/>
              </a:rPr>
              <a:t>số</a:t>
            </a:r>
            <a:endParaRPr lang="en-US" sz="2200" dirty="0">
              <a:latin typeface="Barlow SemiBold" panose="020F0502020204030204" pitchFamily="2" charset="0"/>
              <a:ea typeface="Barlow Bold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B404996F-5A77-98D6-91B8-339AE22A91B4}"/>
              </a:ext>
            </a:extLst>
          </p:cNvPr>
          <p:cNvSpPr/>
          <p:nvPr/>
        </p:nvSpPr>
        <p:spPr>
          <a:xfrm>
            <a:off x="1208163" y="2568678"/>
            <a:ext cx="5039571" cy="490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Xác định cấu hình siêu tham số cần đánh giá</a:t>
            </a:r>
            <a:endParaRPr lang="en-US" sz="1700" dirty="0"/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244E42E7-6557-733E-C215-8E093AB3D8DF}"/>
              </a:ext>
            </a:extLst>
          </p:cNvPr>
          <p:cNvSpPr/>
          <p:nvPr/>
        </p:nvSpPr>
        <p:spPr>
          <a:xfrm>
            <a:off x="983969" y="3696448"/>
            <a:ext cx="5733350" cy="1984177"/>
          </a:xfrm>
          <a:prstGeom prst="roundRect">
            <a:avLst>
              <a:gd name="adj" fmla="val 1637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7AB006EA-6AE1-268E-49B4-3113A87A8957}"/>
              </a:ext>
            </a:extLst>
          </p:cNvPr>
          <p:cNvSpPr/>
          <p:nvPr/>
        </p:nvSpPr>
        <p:spPr>
          <a:xfrm>
            <a:off x="1208164" y="3908105"/>
            <a:ext cx="5189106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Đánh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giá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cấu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hình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dựa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trên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tập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/>
              </a:rPr>
              <a:t> con</a:t>
            </a:r>
            <a:endParaRPr lang="en-US" sz="2200" dirty="0">
              <a:latin typeface="Barlow SemiBold" panose="00000700000000000000" pitchFamily="2" charset="0"/>
              <a:ea typeface="Barlow Bold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8F07DD44-EDBA-9FF6-BA84-E19626D6D3A4}"/>
              </a:ext>
            </a:extLst>
          </p:cNvPr>
          <p:cNvSpPr/>
          <p:nvPr/>
        </p:nvSpPr>
        <p:spPr>
          <a:xfrm>
            <a:off x="1235171" y="4378882"/>
            <a:ext cx="518910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S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ử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dụng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tập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con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thông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tin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được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chọn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lọc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dựa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trên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gradient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để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huấn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luyện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.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Từ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đó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đánh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giá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các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tìm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được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Aptos" panose="020B0004020202020204" pitchFamily="34" charset="0"/>
              </a:rPr>
              <a:t>.</a:t>
            </a:r>
            <a:endParaRPr lang="en-US" sz="1700" dirty="0"/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0F8BA84D-449E-8670-9686-ABCE3AEC95A4}"/>
              </a:ext>
            </a:extLst>
          </p:cNvPr>
          <p:cNvSpPr/>
          <p:nvPr/>
        </p:nvSpPr>
        <p:spPr>
          <a:xfrm>
            <a:off x="963049" y="6114975"/>
            <a:ext cx="5733350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DFAF87D7-6088-19CB-A530-BB1009C13D50}"/>
              </a:ext>
            </a:extLst>
          </p:cNvPr>
          <p:cNvSpPr/>
          <p:nvPr/>
        </p:nvSpPr>
        <p:spPr>
          <a:xfrm>
            <a:off x="1288378" y="6363534"/>
            <a:ext cx="223558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Thuật toán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lập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lịch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siêu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tham</a:t>
            </a:r>
            <a:r>
              <a:rPr lang="en-US" sz="22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số</a:t>
            </a:r>
            <a:endParaRPr lang="en-US" sz="2200" dirty="0">
              <a:latin typeface="Barlow SemiBold" panose="00000700000000000000" pitchFamily="2" charset="0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375B1FA0-BB11-37E6-1BC4-35195654835F}"/>
              </a:ext>
            </a:extLst>
          </p:cNvPr>
          <p:cNvSpPr/>
          <p:nvPr/>
        </p:nvSpPr>
        <p:spPr>
          <a:xfrm>
            <a:off x="1288378" y="6849667"/>
            <a:ext cx="562990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Dừng sớm cấu hình kém, tăng hiệu quả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E171A-7820-D3CD-4380-7A912F891E22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3E551-68CE-9190-A7AB-A32DD90D31F8}"/>
              </a:ext>
            </a:extLst>
          </p:cNvPr>
          <p:cNvSpPr txBox="1"/>
          <p:nvPr/>
        </p:nvSpPr>
        <p:spPr>
          <a:xfrm>
            <a:off x="1019710" y="1226114"/>
            <a:ext cx="8165386" cy="78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Thuật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toán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tìm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kiếm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siêu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tham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số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587E2153-E55B-635A-CE7C-4B76E6A31A48}"/>
              </a:ext>
            </a:extLst>
          </p:cNvPr>
          <p:cNvSpPr/>
          <p:nvPr/>
        </p:nvSpPr>
        <p:spPr>
          <a:xfrm>
            <a:off x="925943" y="2838527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53FD78AB-88CF-E29E-0E71-1A1CFAB18FA2}"/>
              </a:ext>
            </a:extLst>
          </p:cNvPr>
          <p:cNvSpPr/>
          <p:nvPr/>
        </p:nvSpPr>
        <p:spPr>
          <a:xfrm>
            <a:off x="1634106" y="291861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Thuật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toán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tìm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kiếm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ngẫu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nhiên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945BE32-E7C4-5D1A-24D8-6E1A1E41F0B5}"/>
              </a:ext>
            </a:extLst>
          </p:cNvPr>
          <p:cNvSpPr/>
          <p:nvPr/>
        </p:nvSpPr>
        <p:spPr>
          <a:xfrm>
            <a:off x="1634106" y="3429482"/>
            <a:ext cx="4838613" cy="2956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Các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siêu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tham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được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chọn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ngẫu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nhiên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và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đánh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giá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để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xác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định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tối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ưu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trong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các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lựa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chọn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đó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.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E63F2AF-2086-F823-F1BF-3617D7DA6361}"/>
              </a:ext>
            </a:extLst>
          </p:cNvPr>
          <p:cNvSpPr/>
          <p:nvPr/>
        </p:nvSpPr>
        <p:spPr>
          <a:xfrm>
            <a:off x="6994803" y="2732720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47B8DEF3-A609-55DF-9E3B-83204D472BF1}"/>
              </a:ext>
            </a:extLst>
          </p:cNvPr>
          <p:cNvSpPr/>
          <p:nvPr/>
        </p:nvSpPr>
        <p:spPr>
          <a:xfrm>
            <a:off x="7702966" y="28128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TPE (Tree </a:t>
            </a:r>
            <a:r>
              <a:rPr lang="en-US" sz="2200" b="1" dirty="0" err="1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Parzen</a:t>
            </a: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Structured Estimator)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E1EC8625-6332-0023-88DE-230B4CDDA89B}"/>
              </a:ext>
            </a:extLst>
          </p:cNvPr>
          <p:cNvSpPr/>
          <p:nvPr/>
        </p:nvSpPr>
        <p:spPr>
          <a:xfrm>
            <a:off x="7702966" y="3323675"/>
            <a:ext cx="5360697" cy="284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700"/>
              </a:lnSpc>
            </a:pP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TPE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tuần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(Sequential Model-Based Optimization - SMBO). Phương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suất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xấp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xỉ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suất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siêu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tham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lịch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700" kern="10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buNone/>
            </a:pPr>
            <a:endParaRPr lang="en-US" sz="1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00337" y="476869"/>
            <a:ext cx="10791654" cy="101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Chọn Tập Con Dựa Trên Gradient (GSS)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25943" y="2082829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34106" y="21629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Ý tưởng chính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34106" y="2673784"/>
            <a:ext cx="5360697" cy="936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Chọn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tập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 và trọng số sao cho gradient gần với toàn bộ dữ liệu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223565" y="2102476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955443" y="213350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Thuật</a:t>
            </a: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 err="1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toán</a:t>
            </a: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</a:rPr>
              <a:t>Orthogonal Matching Pursuit (</a:t>
            </a: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  <a:ea typeface="Barlow Bold" pitchFamily="34" charset="-122"/>
                <a:cs typeface="Barlow Bold" pitchFamily="34" charset="-120"/>
              </a:rPr>
              <a:t>OMP)</a:t>
            </a:r>
            <a:endParaRPr lang="en-US" sz="2200" dirty="0">
              <a:solidFill>
                <a:schemeClr val="tx2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955442" y="2706847"/>
            <a:ext cx="536069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Thuật toán tham lam chọn tập con hiệu quả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89F42-2970-BFD4-7514-F6A73C438122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AF1439-58BD-9781-16EF-40F0E87C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868" y="2791928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7EE5EAB-6914-BDFD-DE5D-2EEA3A5D4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82512"/>
              </p:ext>
            </p:extLst>
          </p:nvPr>
        </p:nvGraphicFramePr>
        <p:xfrm>
          <a:off x="1169296" y="3883182"/>
          <a:ext cx="6061901" cy="73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78160" imgH="507960" progId="Equation.DSMT4">
                  <p:embed/>
                </p:oleObj>
              </mc:Choice>
              <mc:Fallback>
                <p:oleObj name="Equation" r:id="rId3" imgW="417816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296" y="3883182"/>
                        <a:ext cx="6061901" cy="738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B78A147-BE9E-6893-43CA-33CCAEACE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007" y="3400267"/>
            <a:ext cx="6197594" cy="22656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3412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Tăng tốc độ cho GSS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1569997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462326" y="16403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Warm-starting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62326" y="2180091"/>
            <a:ext cx="4568604" cy="1325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700"/>
              </a:lnSpc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Huấn luyện toàn bộ dữ liệu vài epoch để thu gradient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thông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tin.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Cụ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thể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toàn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bộ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dữ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liệu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được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huấn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luyện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trong</a:t>
            </a: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:</a:t>
            </a:r>
            <a:endParaRPr lang="en-US" sz="1700" dirty="0"/>
          </a:p>
          <a:p>
            <a:pPr marL="0" indent="0" algn="just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462326" y="3956857"/>
            <a:ext cx="5717500" cy="1900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Montserrat" panose="00000500000000000000" pitchFamily="2" charset="0"/>
              </a:rPr>
              <a:t>Trong </a:t>
            </a:r>
            <a:r>
              <a:rPr lang="en-US" sz="1700" dirty="0" err="1">
                <a:latin typeface="Montserrat" panose="00000500000000000000" pitchFamily="2" charset="0"/>
              </a:rPr>
              <a:t>đó</a:t>
            </a:r>
            <a:r>
              <a:rPr lang="en-US" sz="1700" dirty="0">
                <a:latin typeface="Montserrat" panose="00000500000000000000" pitchFamily="2" charset="0"/>
              </a:rPr>
              <a:t> T: </a:t>
            </a:r>
            <a:r>
              <a:rPr lang="en-US" sz="1700" dirty="0" err="1">
                <a:latin typeface="Montserrat" panose="00000500000000000000" pitchFamily="2" charset="0"/>
              </a:rPr>
              <a:t>tổng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số</a:t>
            </a:r>
            <a:r>
              <a:rPr lang="en-US" sz="1700" dirty="0">
                <a:latin typeface="Montserrat" panose="00000500000000000000" pitchFamily="2" charset="0"/>
              </a:rPr>
              <a:t> epoch,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Montserrat" panose="00000500000000000000" pitchFamily="2" charset="0"/>
              </a:rPr>
              <a:t>	k: </a:t>
            </a:r>
            <a:r>
              <a:rPr lang="en-US" sz="1700" dirty="0" err="1">
                <a:latin typeface="Montserrat" panose="00000500000000000000" pitchFamily="2" charset="0"/>
              </a:rPr>
              <a:t>kích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thước</a:t>
            </a:r>
            <a:r>
              <a:rPr lang="en-US" sz="1700" dirty="0">
                <a:latin typeface="Montserrat" panose="00000500000000000000" pitchFamily="2" charset="0"/>
              </a:rPr>
              <a:t> coreset,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Montserrat" panose="00000500000000000000" pitchFamily="2" charset="0"/>
              </a:rPr>
              <a:t>	N: </a:t>
            </a:r>
            <a:r>
              <a:rPr lang="en-US" sz="1700" dirty="0" err="1">
                <a:latin typeface="Montserrat" panose="00000500000000000000" pitchFamily="2" charset="0"/>
              </a:rPr>
              <a:t>kích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thước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tập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dữ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liệu</a:t>
            </a:r>
            <a:r>
              <a:rPr lang="en-US" sz="1700" dirty="0">
                <a:latin typeface="Montserrat" panose="00000500000000000000" pitchFamily="2" charset="0"/>
              </a:rPr>
              <a:t>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Montserrat" panose="00000500000000000000" pitchFamily="2" charset="0"/>
              </a:rPr>
              <a:t>	   : </a:t>
            </a:r>
            <a:r>
              <a:rPr lang="en-US" sz="1700" dirty="0" err="1">
                <a:latin typeface="Montserrat" panose="00000500000000000000" pitchFamily="2" charset="0"/>
              </a:rPr>
              <a:t>tham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số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khởi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động</a:t>
            </a: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6486009" y="1569997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156019" y="1640363"/>
            <a:ext cx="57175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Abadi" panose="020B0604020104020204" pitchFamily="34" charset="0"/>
                <a:ea typeface="Montserrat" pitchFamily="34" charset="-122"/>
                <a:cs typeface="Montserrat" pitchFamily="34" charset="-120"/>
              </a:rPr>
              <a:t>Chọn tập con theo batch</a:t>
            </a:r>
            <a:endParaRPr lang="en-US" sz="2200" b="1" dirty="0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201EF-8BA8-72F2-D591-371A8E1AFBE9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F56BF5C-4B2D-9208-48CB-8B55C4C49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07841"/>
              </p:ext>
            </p:extLst>
          </p:nvPr>
        </p:nvGraphicFramePr>
        <p:xfrm>
          <a:off x="41148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38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90E8A6-A130-4212-1ABE-483A68972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5963"/>
              </p:ext>
            </p:extLst>
          </p:nvPr>
        </p:nvGraphicFramePr>
        <p:xfrm>
          <a:off x="2721888" y="3300630"/>
          <a:ext cx="1774388" cy="63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1888" y="3300630"/>
                        <a:ext cx="1774388" cy="63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04857C4-2EEF-9837-9A54-80A64BA24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41601"/>
              </p:ext>
            </p:extLst>
          </p:nvPr>
        </p:nvGraphicFramePr>
        <p:xfrm>
          <a:off x="2282142" y="4990807"/>
          <a:ext cx="302616" cy="29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26720" progId="Equation.DSMT4">
                  <p:embed/>
                </p:oleObj>
              </mc:Choice>
              <mc:Fallback>
                <p:oleObj name="Equation" r:id="rId7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142" y="4990807"/>
                        <a:ext cx="302616" cy="29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31E72E-6336-8E71-1F88-4ABDBEED003B}"/>
              </a:ext>
            </a:extLst>
          </p:cNvPr>
          <p:cNvSpPr txBox="1"/>
          <p:nvPr/>
        </p:nvSpPr>
        <p:spPr>
          <a:xfrm>
            <a:off x="6973451" y="2172352"/>
            <a:ext cx="6302970" cy="491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Thay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vì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ta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mini-batch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khớp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trọng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gradient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huấn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luyện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mini-batch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gradient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mát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bộ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huấn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luyện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ta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mini-batch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trọng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huấn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luyện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mini-batch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gradient descent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mini-batch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mát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trọng</a:t>
            </a:r>
            <a:r>
              <a:rPr lang="en-US" sz="1700" b="1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700"/>
              </a:lnSpc>
            </a:pPr>
            <a:endParaRPr lang="en-US" sz="1700" dirty="0">
              <a:latin typeface="Montserrat" panose="00000500000000000000" pitchFamily="2" charset="0"/>
            </a:endParaRPr>
          </a:p>
          <a:p>
            <a:pPr algn="just">
              <a:lnSpc>
                <a:spcPts val="2700"/>
              </a:lnSpc>
            </a:pPr>
            <a:r>
              <a:rPr lang="en-US" sz="1700" dirty="0" err="1">
                <a:latin typeface="Montserrat" panose="00000500000000000000" pitchFamily="2" charset="0"/>
              </a:rPr>
              <a:t>Tác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động</a:t>
            </a:r>
            <a:r>
              <a:rPr lang="en-US" sz="1700" dirty="0">
                <a:latin typeface="Montserrat" panose="00000500000000000000" pitchFamily="2" charset="0"/>
              </a:rPr>
              <a:t>: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vòng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lặp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tham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lam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trong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thuật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toán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OMP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được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giảm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xuống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từ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đó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mang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lại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tốc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độ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cải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thiện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. Tuy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nhiên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có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một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sự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đánh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đổi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quan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trọng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: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dùng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batch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lớn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sẽ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cải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thiện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tốc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độ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nhưng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làm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giảm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chất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lượng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chọn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tập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con</a:t>
            </a:r>
            <a:endParaRPr lang="vi-VN" sz="17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A6DF5-7066-9569-C591-5B5D7686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275" y="7562850"/>
            <a:ext cx="1762125" cy="66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2DB063-AC97-7C4B-9D8B-E7E0A149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39" y="1300913"/>
            <a:ext cx="12734912" cy="56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1524" y="745475"/>
            <a:ext cx="859381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4800" b="1">
              <a:solidFill>
                <a:srgbClr val="384653"/>
              </a:solidFill>
              <a:latin typeface="Barlow SemiBold" panose="00000700000000000000" pitchFamily="2" charset="0"/>
              <a:ea typeface="Barlow Bold" pitchFamily="34" charset="-122"/>
              <a:cs typeface="Barlow Bold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4800" b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Thuật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toán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lập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lịch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siêu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tham</a:t>
            </a:r>
            <a:r>
              <a:rPr lang="en-US" sz="4800" b="1" dirty="0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384653"/>
                </a:solidFill>
                <a:latin typeface="Barlow SemiBold" panose="00000700000000000000" pitchFamily="2" charset="0"/>
                <a:ea typeface="Barlow Bold" pitchFamily="34" charset="-122"/>
                <a:cs typeface="Barlow Bold" pitchFamily="34" charset="-120"/>
              </a:rPr>
              <a:t>số</a:t>
            </a:r>
            <a:endParaRPr lang="en-US" sz="4800" dirty="0">
              <a:latin typeface="Barlow SemiBold" panose="000007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03758" y="41148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Hyperband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061524" y="4670142"/>
            <a:ext cx="4278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latin typeface="Montserrat" panose="00000500000000000000" pitchFamily="2" charset="0"/>
              </a:rPr>
              <a:t>Một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biến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thể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của</a:t>
            </a:r>
            <a:r>
              <a:rPr lang="en-US" sz="1700" dirty="0">
                <a:latin typeface="Montserrat" panose="00000500000000000000" pitchFamily="2" charset="0"/>
              </a:rPr>
              <a:t> SHA. </a:t>
            </a:r>
            <a:r>
              <a:rPr lang="en-US" sz="1700" dirty="0" err="1">
                <a:latin typeface="Montserrat" panose="00000500000000000000" pitchFamily="2" charset="0"/>
              </a:rPr>
              <a:t>Khắc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phục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vấn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700" dirty="0" err="1">
                <a:latin typeface="Montserrat" panose="00000500000000000000" pitchFamily="2" charset="0"/>
              </a:rPr>
              <a:t>đề</a:t>
            </a:r>
            <a:r>
              <a:rPr lang="en-US" sz="17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hiệu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suất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của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thuật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toán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phụ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thuộc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nhiều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vào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lượng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ban </a:t>
            </a:r>
            <a:r>
              <a:rPr lang="en-US" sz="18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đầu</a:t>
            </a:r>
            <a:r>
              <a:rPr lang="en-US" sz="18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n</a:t>
            </a: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885548" y="40973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ASHA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885548" y="4670142"/>
            <a:ext cx="7431094" cy="2202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ASHA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là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một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biến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thể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phi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tuần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tự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(asynchronous)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của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SHA.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Thuật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toán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khắc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phục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tuần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SHA: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nó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chờ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tiến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hoàn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vòng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theo.</a:t>
            </a:r>
            <a:r>
              <a:rPr lang="en-US" sz="1700" kern="100" dirty="0"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Do </a:t>
            </a:r>
            <a:r>
              <a:rPr lang="en-US" sz="1700" kern="100" dirty="0" err="1"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huấn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luyện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tán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GPU/CPU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dẫn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tinh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siêu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tham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 err="1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7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9580B-BBF1-A553-24EF-4E7FEE55ADDB}"/>
              </a:ext>
            </a:extLst>
          </p:cNvPr>
          <p:cNvSpPr/>
          <p:nvPr/>
        </p:nvSpPr>
        <p:spPr>
          <a:xfrm>
            <a:off x="12873519" y="749991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30724-CD8C-6A67-DA3C-FA86B62E4F8E}"/>
              </a:ext>
            </a:extLst>
          </p:cNvPr>
          <p:cNvSpPr txBox="1"/>
          <p:nvPr/>
        </p:nvSpPr>
        <p:spPr>
          <a:xfrm>
            <a:off x="1040258" y="1919019"/>
            <a:ext cx="7320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</a:rPr>
              <a:t>Sequential Halving (SHA)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24496-2AC3-2A07-0922-00611B23500D}"/>
              </a:ext>
            </a:extLst>
          </p:cNvPr>
          <p:cNvSpPr txBox="1"/>
          <p:nvPr/>
        </p:nvSpPr>
        <p:spPr>
          <a:xfrm>
            <a:off x="1040258" y="2381814"/>
            <a:ext cx="1225511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Thuật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toán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SHA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bắt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đầu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với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nnn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ban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đầu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,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mỗi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được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cấp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lượng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tài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nguyên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tối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thiểu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là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rrr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. SHA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sử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dụng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một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hệ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giảm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  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để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giảm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lượng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qua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mỗi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vòng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lặp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bằng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cách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giữ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lại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   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số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tốt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nhất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,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đồng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thời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tăng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lượng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tài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nguyên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cho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các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cấu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hình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này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lên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   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lần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sau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mỗi</a:t>
            </a:r>
            <a:r>
              <a:rPr lang="en-US" sz="1700" dirty="0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 </a:t>
            </a:r>
            <a:r>
              <a:rPr lang="en-US" sz="1700" dirty="0" err="1">
                <a:effectLst/>
                <a:latin typeface="Montserrat" panose="00000500000000000000" pitchFamily="2" charset="0"/>
                <a:ea typeface="Aptos" panose="020B0004020202020204" pitchFamily="34" charset="0"/>
              </a:rPr>
              <a:t>vòng</a:t>
            </a:r>
            <a:endParaRPr lang="en-US" sz="1700" dirty="0">
              <a:latin typeface="Montserrat" panose="00000500000000000000" pitchFamily="2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C2D4C61-4477-7DD3-7C54-09C7999B0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15017"/>
              </p:ext>
            </p:extLst>
          </p:nvPr>
        </p:nvGraphicFramePr>
        <p:xfrm>
          <a:off x="3827471" y="2761238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7471" y="2761238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22FA500-7C1F-B6C8-7B25-D069DE8E9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73737"/>
              </p:ext>
            </p:extLst>
          </p:nvPr>
        </p:nvGraphicFramePr>
        <p:xfrm>
          <a:off x="10823322" y="2654408"/>
          <a:ext cx="15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419040" progId="Equation.DSMT4">
                  <p:embed/>
                </p:oleObj>
              </mc:Choice>
              <mc:Fallback>
                <p:oleObj name="Equation" r:id="rId5" imgW="15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3322" y="2654408"/>
                        <a:ext cx="152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CA3A389-3EC6-2AF9-C608-BF7FDF4A9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81670"/>
              </p:ext>
            </p:extLst>
          </p:nvPr>
        </p:nvGraphicFramePr>
        <p:xfrm>
          <a:off x="8064846" y="2992872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64846" y="2992872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49158-9BE2-D093-9ECC-90E58EB5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275" y="7562850"/>
            <a:ext cx="176212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A058A-A88B-4323-1123-BE0617C5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6" y="1497883"/>
            <a:ext cx="12958468" cy="52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853856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Thực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nghiệm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đa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dạng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tập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dữ</a:t>
            </a:r>
            <a:r>
              <a:rPr lang="en-US" sz="445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50" b="1" dirty="0" err="1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liệu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Dữ liệu văn bản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SST2, SST5, GLUE-SST2, TREC6 - Mô hình LSTM với embedding GloVe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Dữ liệu hình ảnh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CIFAR10, CIFAR100, SVHN - Mô hình ResNet18, ResNet50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Abadi" panose="020F0502020204030204" pitchFamily="34" charset="0"/>
                <a:ea typeface="Barlow Bold" pitchFamily="34" charset="-122"/>
                <a:cs typeface="Barlow Bold" pitchFamily="34" charset="-120"/>
              </a:rPr>
              <a:t>Dữ liệu bảng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DNA, SATIMAGE, LETTER, CONNECT-4 - Mô hình MLP 2 tầng ẩn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E2659-8BB3-1ECF-9B95-DEC662BC5F42}"/>
              </a:ext>
            </a:extLst>
          </p:cNvPr>
          <p:cNvSpPr/>
          <p:nvPr/>
        </p:nvSpPr>
        <p:spPr>
          <a:xfrm>
            <a:off x="12873519" y="7572054"/>
            <a:ext cx="1756881" cy="65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833</Words>
  <Application>Microsoft Office PowerPoint</Application>
  <PresentationFormat>Custom</PresentationFormat>
  <Paragraphs>73</Paragraphs>
  <Slides>12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Barlow Semi Condensed</vt:lpstr>
      <vt:lpstr>Montserrat</vt:lpstr>
      <vt:lpstr>Arial</vt:lpstr>
      <vt:lpstr>Barlow SemiBold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Phan Bao</cp:lastModifiedBy>
  <cp:revision>19</cp:revision>
  <dcterms:created xsi:type="dcterms:W3CDTF">2025-05-15T16:18:51Z</dcterms:created>
  <dcterms:modified xsi:type="dcterms:W3CDTF">2025-05-17T14:54:51Z</dcterms:modified>
</cp:coreProperties>
</file>