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80" r:id="rId6"/>
    <p:sldId id="260" r:id="rId7"/>
    <p:sldId id="277" r:id="rId8"/>
    <p:sldId id="281" r:id="rId9"/>
    <p:sldId id="262" r:id="rId10"/>
    <p:sldId id="264" r:id="rId11"/>
    <p:sldId id="263" r:id="rId12"/>
    <p:sldId id="265" r:id="rId13"/>
    <p:sldId id="266" r:id="rId14"/>
    <p:sldId id="267" r:id="rId15"/>
    <p:sldId id="268" r:id="rId16"/>
    <p:sldId id="269"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86AB"/>
    <a:srgbClr val="AB4E80"/>
    <a:srgbClr val="DCB5C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908" autoAdjust="0"/>
  </p:normalViewPr>
  <p:slideViewPr>
    <p:cSldViewPr snapToGrid="0" snapToObjects="1">
      <p:cViewPr varScale="1">
        <p:scale>
          <a:sx n="111" d="100"/>
          <a:sy n="111" d="100"/>
        </p:scale>
        <p:origin x="1614" y="96"/>
      </p:cViewPr>
      <p:guideLst/>
    </p:cSldViewPr>
  </p:slideViewPr>
  <p:notesTextViewPr>
    <p:cViewPr>
      <p:scale>
        <a:sx n="3" d="2"/>
        <a:sy n="3" d="2"/>
      </p:scale>
      <p:origin x="-6" y="-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703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Guten Tag! Herzlich willkommen zu meiner Präsentation.</a:t>
            </a:r>
          </a:p>
          <a:p>
            <a:r>
              <a:rPr lang="de-DE" dirty="0"/>
              <a:t>Der Titel meiner Präsentation lautet: "Leistungsanalyse von </a:t>
            </a:r>
            <a:r>
              <a:rPr lang="de-DE" dirty="0" err="1"/>
              <a:t>Learned</a:t>
            </a:r>
            <a:r>
              <a:rPr lang="de-DE" dirty="0"/>
              <a:t> Indexes: Eine Implementierungsreise von 130 Mikrosekunden zu 0.8 Mikrosekunden."</a:t>
            </a:r>
          </a:p>
          <a:p>
            <a:r>
              <a:rPr lang="de-DE" dirty="0"/>
              <a:t>Diese Präsentation basiert auf meiner Seminararbeit, in der ich eine systematische Untersuchung der Performance von </a:t>
            </a:r>
            <a:r>
              <a:rPr lang="de-DE" dirty="0" err="1"/>
              <a:t>Learned</a:t>
            </a:r>
            <a:r>
              <a:rPr lang="de-DE" dirty="0"/>
              <a:t> Indexes durchgeführt habe. Dabei lag der Fokus besonders auf der praktischen Implementierung und den dabei gewonnenen Erkenntnissen.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Folie zeigt die Ergebnisse fairer Vergleiche zwischen optimierten Implementierungen.</a:t>
            </a:r>
          </a:p>
          <a:p>
            <a:r>
              <a:rPr lang="de-DE" dirty="0"/>
              <a:t>Bei gleichem Optimierungslevel zeigen </a:t>
            </a:r>
            <a:r>
              <a:rPr lang="de-DE" dirty="0" err="1"/>
              <a:t>Learned</a:t>
            </a:r>
            <a:r>
              <a:rPr lang="de-DE" dirty="0"/>
              <a:t> Indexes moderate, aber signifikante Verbesserungen:</a:t>
            </a:r>
          </a:p>
          <a:p>
            <a:r>
              <a:rPr lang="de-DE" dirty="0"/>
              <a:t>•Gleichmäßige Daten: 1,8-fache Verbesserung</a:t>
            </a:r>
          </a:p>
          <a:p>
            <a:r>
              <a:rPr lang="de-DE" dirty="0"/>
              <a:t>•Normale Verteilung: 1,5-fache Verbesserung</a:t>
            </a:r>
          </a:p>
          <a:p>
            <a:r>
              <a:rPr lang="de-DE" dirty="0"/>
              <a:t>•Reale Datensätze: 1,2 bis 1,6-fache Verbesserung</a:t>
            </a:r>
          </a:p>
          <a:p>
            <a:r>
              <a:rPr lang="de-DE" dirty="0"/>
              <a:t>Wichtig ist auch der Speichervorteil: </a:t>
            </a:r>
            <a:r>
              <a:rPr lang="de-DE" dirty="0" err="1"/>
              <a:t>Learned</a:t>
            </a:r>
            <a:r>
              <a:rPr lang="de-DE" dirty="0"/>
              <a:t> Indexes benötigen 15-25% weniger Speicher als vergleichbare B-Bäume, da die Modelle sehr kompakt sind.</a:t>
            </a:r>
          </a:p>
          <a:p>
            <a:r>
              <a:rPr lang="de-DE" dirty="0"/>
              <a:t>Diese Ergebnisse sind realistisch und ehrlich. Sie zeigen, dass </a:t>
            </a:r>
            <a:r>
              <a:rPr lang="de-DE" dirty="0" err="1"/>
              <a:t>Learned</a:t>
            </a:r>
            <a:r>
              <a:rPr lang="de-DE" dirty="0"/>
              <a:t> Indexes durchaus Vorteile bieten, aber keine revolutionären Durchbrüche darstellen.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wichtigste Erkenntnis meiner Implementierungsreise ist ernüchternd und aufschlussreich zugleich.</a:t>
            </a:r>
          </a:p>
          <a:p>
            <a:r>
              <a:rPr lang="de-DE" dirty="0"/>
              <a:t>Ernüchternd, weil die ursprünglich berichteten 70% Performance-Verbesserungen bei fairen Vergleichen auf realistische 1,5 bis 3-fache Verbesserungen schrumpfen.</a:t>
            </a:r>
          </a:p>
          <a:p>
            <a:r>
              <a:rPr lang="de-DE" dirty="0"/>
              <a:t>Aufschlussreich, weil es zeigt, wie wichtig faire Benchmarks sind. Viele der spektakulären Ergebnisse in der ursprünglichen Forschung waren auf Implementierungsunterschiede zurückzuführen, nicht auf algorithmische Überlegenheit.</a:t>
            </a:r>
          </a:p>
          <a:p>
            <a:r>
              <a:rPr lang="de-DE" dirty="0"/>
              <a:t>Die Hauptprobleme, die ich identifiziert habe:</a:t>
            </a:r>
          </a:p>
          <a:p>
            <a:r>
              <a:rPr lang="de-DE" dirty="0"/>
              <a:t>•Bibliotheks-Overhead: Generische ML-Bibliotheken sind für Produktionsanwendungen ungeeignet</a:t>
            </a:r>
          </a:p>
          <a:p>
            <a:r>
              <a:rPr lang="de-DE" dirty="0"/>
              <a:t>•Interpreter-Overhead: Python-Interpreter verlangsamt kritische Operationen erheblich</a:t>
            </a:r>
          </a:p>
          <a:p>
            <a:r>
              <a:rPr lang="de-DE" dirty="0"/>
              <a:t>•Cache-Ineffizienz: Schlechte Speicherzugriffsmuster reduzieren die Performance</a:t>
            </a:r>
          </a:p>
          <a:p>
            <a:r>
              <a:rPr lang="de-DE" dirty="0"/>
              <a:t>Die Lösung liegt in spezialisierten, optimierten Implementierungen, die diese Probleme systematisch angehen.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Performance von </a:t>
            </a:r>
            <a:r>
              <a:rPr lang="de-DE" dirty="0" err="1"/>
              <a:t>Learned</a:t>
            </a:r>
            <a:r>
              <a:rPr lang="de-DE" dirty="0"/>
              <a:t> Indexes hängt stark von zwei Faktoren ab: der Datenverteilung und der Datensatzgröße.</a:t>
            </a:r>
          </a:p>
          <a:p>
            <a:r>
              <a:rPr lang="de-DE" dirty="0"/>
              <a:t>Datenverteilungsabhängigkeit:</a:t>
            </a:r>
          </a:p>
          <a:p>
            <a:r>
              <a:rPr lang="de-DE" dirty="0"/>
              <a:t>•Gleichmäßige Verteilungen sind ideal und ergeben 3-5-fache Verbesserungen</a:t>
            </a:r>
          </a:p>
          <a:p>
            <a:r>
              <a:rPr lang="de-DE" dirty="0"/>
              <a:t>•Normalverteilungen funktionieren gut mit 1,5-2,5-facher Verbesserung</a:t>
            </a:r>
          </a:p>
          <a:p>
            <a:r>
              <a:rPr lang="de-DE" dirty="0"/>
              <a:t>•Log-normale Verteilungen sind herausfordernd, aber noch handhabbar</a:t>
            </a:r>
          </a:p>
          <a:p>
            <a:r>
              <a:rPr lang="de-DE" dirty="0"/>
              <a:t>•Zufällige Daten zeigen kaum Vorteile</a:t>
            </a:r>
          </a:p>
          <a:p>
            <a:r>
              <a:rPr lang="de-DE" dirty="0"/>
              <a:t>Skalierungsverhalten: Bei kleinen Datensätzen unter 100.000 Einträgen sind B-Bäume oft überlegen. Der Wendepunkt liegt bei etwa 1 Million Einträgen. Ab 100 Millionen Einträgen zeigen </a:t>
            </a:r>
            <a:r>
              <a:rPr lang="de-DE" dirty="0" err="1"/>
              <a:t>Learned</a:t>
            </a:r>
            <a:r>
              <a:rPr lang="de-DE" dirty="0"/>
              <a:t> Indexes deutliche Vorteile.</a:t>
            </a:r>
          </a:p>
          <a:p>
            <a:r>
              <a:rPr lang="de-DE" dirty="0"/>
              <a:t>Die zentrale Erkenntnis: </a:t>
            </a:r>
            <a:r>
              <a:rPr lang="de-DE" dirty="0" err="1"/>
              <a:t>Learned</a:t>
            </a:r>
            <a:r>
              <a:rPr lang="de-DE" dirty="0"/>
              <a:t> Indexes sind nicht universell überlegen, sondern glänzen in spezifischen Szenarien mit großen, gut strukturierten Datensätzen.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Nicht</a:t>
            </a:r>
            <a:r>
              <a:rPr lang="en-GB" dirty="0"/>
              <a:t> alle </a:t>
            </a:r>
            <a:r>
              <a:rPr lang="en-GB" dirty="0" err="1"/>
              <a:t>Anwendungen</a:t>
            </a:r>
            <a:r>
              <a:rPr lang="en-GB" dirty="0"/>
              <a:t> </a:t>
            </a:r>
            <a:r>
              <a:rPr lang="en-GB" dirty="0" err="1"/>
              <a:t>profitieren</a:t>
            </a:r>
            <a:r>
              <a:rPr lang="en-GB" dirty="0"/>
              <a:t> </a:t>
            </a:r>
            <a:r>
              <a:rPr lang="en-GB" dirty="0" err="1"/>
              <a:t>gleich</a:t>
            </a:r>
            <a:r>
              <a:rPr lang="en-GB" dirty="0"/>
              <a:t> von Learned Indexes. Die Workload-</a:t>
            </a:r>
            <a:r>
              <a:rPr lang="en-GB" dirty="0" err="1"/>
              <a:t>Charakteristika</a:t>
            </a:r>
            <a:r>
              <a:rPr lang="en-GB" dirty="0"/>
              <a:t> </a:t>
            </a:r>
            <a:r>
              <a:rPr lang="en-GB" dirty="0" err="1"/>
              <a:t>sind</a:t>
            </a:r>
            <a:r>
              <a:rPr lang="en-GB" dirty="0"/>
              <a:t> </a:t>
            </a:r>
            <a:r>
              <a:rPr lang="en-GB" dirty="0" err="1"/>
              <a:t>entscheidend</a:t>
            </a:r>
            <a:r>
              <a:rPr lang="en-GB" dirty="0"/>
              <a:t>.</a:t>
            </a:r>
          </a:p>
          <a:p>
            <a:r>
              <a:rPr lang="en-GB" dirty="0"/>
              <a:t>Optimal </a:t>
            </a:r>
            <a:r>
              <a:rPr lang="en-GB" dirty="0" err="1"/>
              <a:t>geeignet</a:t>
            </a:r>
            <a:r>
              <a:rPr lang="en-GB" dirty="0"/>
              <a:t>:</a:t>
            </a:r>
          </a:p>
          <a:p>
            <a:r>
              <a:rPr lang="en-GB" dirty="0"/>
              <a:t>•Read-only Workloads: </a:t>
            </a:r>
            <a:r>
              <a:rPr lang="en-GB" dirty="0" err="1"/>
              <a:t>Keine</a:t>
            </a:r>
            <a:r>
              <a:rPr lang="en-GB" dirty="0"/>
              <a:t> Updates, </a:t>
            </a:r>
            <a:r>
              <a:rPr lang="en-GB" dirty="0" err="1"/>
              <a:t>maximale</a:t>
            </a:r>
            <a:r>
              <a:rPr lang="en-GB" dirty="0"/>
              <a:t> Performance</a:t>
            </a:r>
          </a:p>
          <a:p>
            <a:r>
              <a:rPr lang="en-GB" dirty="0"/>
              <a:t>•</a:t>
            </a:r>
            <a:r>
              <a:rPr lang="en-GB" dirty="0" err="1"/>
              <a:t>Analytische</a:t>
            </a:r>
            <a:r>
              <a:rPr lang="en-GB" dirty="0"/>
              <a:t> Systeme: </a:t>
            </a:r>
            <a:r>
              <a:rPr lang="en-GB" dirty="0" err="1"/>
              <a:t>Große</a:t>
            </a:r>
            <a:r>
              <a:rPr lang="en-GB" dirty="0"/>
              <a:t> </a:t>
            </a:r>
            <a:r>
              <a:rPr lang="en-GB" dirty="0" err="1"/>
              <a:t>Datensätze</a:t>
            </a:r>
            <a:r>
              <a:rPr lang="en-GB" dirty="0"/>
              <a:t>, </a:t>
            </a:r>
            <a:r>
              <a:rPr lang="en-GB" dirty="0" err="1"/>
              <a:t>komplexe</a:t>
            </a:r>
            <a:r>
              <a:rPr lang="en-GB" dirty="0"/>
              <a:t> </a:t>
            </a:r>
            <a:r>
              <a:rPr lang="en-GB" dirty="0" err="1"/>
              <a:t>Abfragen</a:t>
            </a:r>
            <a:endParaRPr lang="en-GB" dirty="0"/>
          </a:p>
          <a:p>
            <a:r>
              <a:rPr lang="en-GB" dirty="0"/>
              <a:t>•Data Warehouses: </a:t>
            </a:r>
            <a:r>
              <a:rPr lang="en-GB" dirty="0" err="1"/>
              <a:t>Statische</a:t>
            </a:r>
            <a:r>
              <a:rPr lang="en-GB" dirty="0"/>
              <a:t> Daten, Batch-</a:t>
            </a:r>
            <a:r>
              <a:rPr lang="en-GB" dirty="0" err="1"/>
              <a:t>Verarbeitung</a:t>
            </a:r>
            <a:endParaRPr lang="en-GB" dirty="0"/>
          </a:p>
          <a:p>
            <a:r>
              <a:rPr lang="en-GB" dirty="0" err="1"/>
              <a:t>Bedingt</a:t>
            </a:r>
            <a:r>
              <a:rPr lang="en-GB" dirty="0"/>
              <a:t> </a:t>
            </a:r>
            <a:r>
              <a:rPr lang="en-GB" dirty="0" err="1"/>
              <a:t>geeignet</a:t>
            </a:r>
            <a:r>
              <a:rPr lang="en-GB" dirty="0"/>
              <a:t>:</a:t>
            </a:r>
          </a:p>
          <a:p>
            <a:r>
              <a:rPr lang="en-GB" dirty="0"/>
              <a:t>•Read-heavy Workloads: </a:t>
            </a:r>
            <a:r>
              <a:rPr lang="en-GB" dirty="0" err="1"/>
              <a:t>Gelegentliche</a:t>
            </a:r>
            <a:r>
              <a:rPr lang="en-GB" dirty="0"/>
              <a:t> Updates </a:t>
            </a:r>
            <a:r>
              <a:rPr lang="en-GB" dirty="0" err="1"/>
              <a:t>sind</a:t>
            </a:r>
            <a:r>
              <a:rPr lang="en-GB" dirty="0"/>
              <a:t> </a:t>
            </a:r>
            <a:r>
              <a:rPr lang="en-GB" dirty="0" err="1"/>
              <a:t>handhabbar</a:t>
            </a:r>
            <a:endParaRPr lang="en-GB" dirty="0"/>
          </a:p>
          <a:p>
            <a:r>
              <a:rPr lang="en-GB" dirty="0"/>
              <a:t>•</a:t>
            </a:r>
            <a:r>
              <a:rPr lang="en-GB" dirty="0" err="1"/>
              <a:t>Zeitreihen-Datenbanken</a:t>
            </a:r>
            <a:r>
              <a:rPr lang="en-GB" dirty="0"/>
              <a:t>: </a:t>
            </a:r>
            <a:r>
              <a:rPr lang="en-GB" dirty="0" err="1"/>
              <a:t>Vorhersagbare</a:t>
            </a:r>
            <a:r>
              <a:rPr lang="en-GB" dirty="0"/>
              <a:t> Muster</a:t>
            </a:r>
          </a:p>
          <a:p>
            <a:r>
              <a:rPr lang="en-GB" dirty="0" err="1"/>
              <a:t>Nicht</a:t>
            </a:r>
            <a:r>
              <a:rPr lang="en-GB" dirty="0"/>
              <a:t> </a:t>
            </a:r>
            <a:r>
              <a:rPr lang="en-GB" dirty="0" err="1"/>
              <a:t>empfohlen</a:t>
            </a:r>
            <a:r>
              <a:rPr lang="en-GB" dirty="0"/>
              <a:t>:</a:t>
            </a:r>
          </a:p>
          <a:p>
            <a:r>
              <a:rPr lang="en-GB" dirty="0"/>
              <a:t>•Write-heavy Workloads: </a:t>
            </a:r>
            <a:r>
              <a:rPr lang="en-GB" dirty="0" err="1"/>
              <a:t>Ständige</a:t>
            </a:r>
            <a:r>
              <a:rPr lang="en-GB" dirty="0"/>
              <a:t> Updates </a:t>
            </a:r>
            <a:r>
              <a:rPr lang="en-GB" dirty="0" err="1"/>
              <a:t>zerstören</a:t>
            </a:r>
            <a:r>
              <a:rPr lang="en-GB" dirty="0"/>
              <a:t> die Modellgenauigkeit</a:t>
            </a:r>
          </a:p>
          <a:p>
            <a:r>
              <a:rPr lang="en-GB" dirty="0"/>
              <a:t>•</a:t>
            </a:r>
            <a:r>
              <a:rPr lang="en-GB" dirty="0" err="1"/>
              <a:t>Transaktionale</a:t>
            </a:r>
            <a:r>
              <a:rPr lang="en-GB" dirty="0"/>
              <a:t> Systeme: </a:t>
            </a:r>
            <a:r>
              <a:rPr lang="en-GB" dirty="0" err="1"/>
              <a:t>Unvorhersagbare</a:t>
            </a:r>
            <a:r>
              <a:rPr lang="en-GB" dirty="0"/>
              <a:t> </a:t>
            </a:r>
            <a:r>
              <a:rPr lang="en-GB" dirty="0" err="1"/>
              <a:t>Zugriffsmuster</a:t>
            </a:r>
            <a:endParaRPr lang="en-GB" dirty="0"/>
          </a:p>
          <a:p>
            <a:r>
              <a:rPr lang="en-GB" dirty="0"/>
              <a:t>•Real-time Systeme: </a:t>
            </a:r>
            <a:r>
              <a:rPr lang="en-GB" dirty="0" err="1"/>
              <a:t>Trainingszeit</a:t>
            </a:r>
            <a:r>
              <a:rPr lang="en-GB" dirty="0"/>
              <a:t> </a:t>
            </a:r>
            <a:r>
              <a:rPr lang="en-GB" dirty="0" err="1"/>
              <a:t>ist</a:t>
            </a:r>
            <a:r>
              <a:rPr lang="en-GB" dirty="0"/>
              <a:t> </a:t>
            </a:r>
            <a:r>
              <a:rPr lang="en-GB" dirty="0" err="1"/>
              <a:t>problematisch</a:t>
            </a:r>
            <a:endParaRPr lang="en-GB" dirty="0"/>
          </a:p>
          <a:p>
            <a:r>
              <a:rPr lang="en-GB" dirty="0"/>
              <a:t>Die </a:t>
            </a:r>
            <a:r>
              <a:rPr lang="en-GB" dirty="0" err="1"/>
              <a:t>Faustregel</a:t>
            </a:r>
            <a:r>
              <a:rPr lang="en-GB" dirty="0"/>
              <a:t>: Je </a:t>
            </a:r>
            <a:r>
              <a:rPr lang="en-GB" dirty="0" err="1"/>
              <a:t>statischer</a:t>
            </a:r>
            <a:r>
              <a:rPr lang="en-GB" dirty="0"/>
              <a:t> und </a:t>
            </a:r>
            <a:r>
              <a:rPr lang="en-GB" dirty="0" err="1"/>
              <a:t>vorhersagbarer</a:t>
            </a:r>
            <a:r>
              <a:rPr lang="en-GB" dirty="0"/>
              <a:t> die Daten, </a:t>
            </a:r>
            <a:r>
              <a:rPr lang="en-GB" dirty="0" err="1"/>
              <a:t>desto</a:t>
            </a:r>
            <a:r>
              <a:rPr lang="en-GB" dirty="0"/>
              <a:t> </a:t>
            </a:r>
            <a:r>
              <a:rPr lang="en-GB" dirty="0" err="1"/>
              <a:t>besser</a:t>
            </a:r>
            <a:r>
              <a:rPr lang="en-GB" dirty="0"/>
              <a:t> </a:t>
            </a:r>
            <a:r>
              <a:rPr lang="en-GB" dirty="0" err="1"/>
              <a:t>eignen</a:t>
            </a:r>
            <a:r>
              <a:rPr lang="en-GB" dirty="0"/>
              <a:t> </a:t>
            </a:r>
            <a:r>
              <a:rPr lang="en-GB" dirty="0" err="1"/>
              <a:t>sich</a:t>
            </a:r>
            <a:r>
              <a:rPr lang="en-GB" dirty="0"/>
              <a:t> Learned Indexes.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Lassen Sie mich die wichtigsten Erkenntnisse meiner Arbeit zusammenfassen:</a:t>
            </a:r>
          </a:p>
          <a:p>
            <a:r>
              <a:rPr lang="de-DE" dirty="0"/>
              <a:t>Zentrale Erkenntnisse:</a:t>
            </a:r>
          </a:p>
          <a:p>
            <a:r>
              <a:rPr lang="de-DE" dirty="0"/>
              <a:t>1.Performance-Verbesserungen: Bei fairen Vergleichen 1,5-3x Verbesserung für geeignete Anwendungen</a:t>
            </a:r>
          </a:p>
          <a:p>
            <a:r>
              <a:rPr lang="de-DE" dirty="0"/>
              <a:t>2.Implementierungsqualität: Hat größeren Einfluss als Algorithmus-Unterschiede</a:t>
            </a:r>
          </a:p>
          <a:p>
            <a:r>
              <a:rPr lang="de-DE" dirty="0"/>
              <a:t>3.Datenverteilungsabhängigkeit: Performance stark abhängig von Datenverteilung und Vorhersagbarkeit</a:t>
            </a:r>
          </a:p>
          <a:p>
            <a:r>
              <a:rPr lang="de-DE" dirty="0"/>
              <a:t>4.Workload-Eignung: Am besten für </a:t>
            </a:r>
            <a:r>
              <a:rPr lang="de-DE" dirty="0" err="1"/>
              <a:t>read</a:t>
            </a:r>
            <a:r>
              <a:rPr lang="de-DE" dirty="0"/>
              <a:t>-heavy Workloads mit statischen Daten</a:t>
            </a:r>
          </a:p>
          <a:p>
            <a:r>
              <a:rPr lang="de-DE" dirty="0"/>
              <a:t>Praktische Empfehlungen:</a:t>
            </a:r>
          </a:p>
          <a:p>
            <a:r>
              <a:rPr lang="de-DE" dirty="0"/>
              <a:t>Optimale Einsatzszenarien: Analytische Datenbanken, große statische Datensätze, vorhersagbare Datenverteilungen, </a:t>
            </a:r>
            <a:r>
              <a:rPr lang="de-DE" dirty="0" err="1"/>
              <a:t>read</a:t>
            </a:r>
            <a:r>
              <a:rPr lang="de-DE" dirty="0"/>
              <a:t>-heavy Workloads.</a:t>
            </a:r>
          </a:p>
          <a:p>
            <a:r>
              <a:rPr lang="de-DE" dirty="0"/>
              <a:t>Ungeeignete Anwendungsfälle: Transaktionale Systeme, hochdynamische Datensätze, zufällige Datenverteilungen, </a:t>
            </a:r>
            <a:r>
              <a:rPr lang="de-DE" dirty="0" err="1"/>
              <a:t>write</a:t>
            </a:r>
            <a:r>
              <a:rPr lang="de-DE" dirty="0"/>
              <a:t>-heavy Workloads.</a:t>
            </a:r>
          </a:p>
          <a:p>
            <a:r>
              <a:rPr lang="de-DE" dirty="0"/>
              <a:t>Implementierungs-Checkliste: Datenanalyse durchführen, Workload-</a:t>
            </a:r>
            <a:r>
              <a:rPr lang="de-DE" dirty="0" err="1"/>
              <a:t>Profiling</a:t>
            </a:r>
            <a:r>
              <a:rPr lang="de-DE" dirty="0"/>
              <a:t>, Proof </a:t>
            </a:r>
            <a:r>
              <a:rPr lang="de-DE" dirty="0" err="1"/>
              <a:t>of</a:t>
            </a:r>
            <a:r>
              <a:rPr lang="de-DE" dirty="0"/>
              <a:t> Concept mit repräsentativen Daten, optimierte Implementierung ohne generische ML-Bibliotheken, hybride Ansätze erwägen, faires Benchmarking sicherstellen.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Zum Abschluss möchte ich eine ehrliche und ausgewogene Bewertung von </a:t>
            </a:r>
            <a:r>
              <a:rPr lang="de-DE" dirty="0" err="1"/>
              <a:t>Learned</a:t>
            </a:r>
            <a:r>
              <a:rPr lang="de-DE" dirty="0"/>
              <a:t> Indexes geben.</a:t>
            </a:r>
          </a:p>
          <a:p>
            <a:r>
              <a:rPr lang="de-DE" dirty="0" err="1"/>
              <a:t>Learned</a:t>
            </a:r>
            <a:r>
              <a:rPr lang="de-DE" dirty="0"/>
              <a:t> Indexes sind keine universelle Lösung, die B-Bäume in allen Anwendungen ersetzen wird.</a:t>
            </a:r>
          </a:p>
          <a:p>
            <a:r>
              <a:rPr lang="de-DE" dirty="0" err="1"/>
              <a:t>Learned</a:t>
            </a:r>
            <a:r>
              <a:rPr lang="de-DE" dirty="0"/>
              <a:t> Indexes sind eine wertvolle Ergänzung für spezifische Anwendungsfälle. Bei geeigneten Datenverteilungen und Workloads können sie signifikante Vorteile bieten.</a:t>
            </a:r>
          </a:p>
          <a:p>
            <a:r>
              <a:rPr lang="de-DE" dirty="0"/>
              <a:t>Der Kontext entscheidet: Die Wahl der richtigen Indexstruktur hängt von den spezifischen Anforderungen ab - Datenverteilung, Workload-Charakteristika, Performance-Anforderungen und Wartungsaufwand.</a:t>
            </a:r>
          </a:p>
          <a:p>
            <a:r>
              <a:rPr lang="de-DE" dirty="0"/>
              <a:t>Meine Empfehlung: Für 90% der Anwendungen bleiben B-Bäume die beste Wahl. </a:t>
            </a:r>
            <a:r>
              <a:rPr lang="de-DE" dirty="0" err="1"/>
              <a:t>Learned</a:t>
            </a:r>
            <a:r>
              <a:rPr lang="de-DE" dirty="0"/>
              <a:t> Indexes sollten nur dann in Betracht gezogen werden, wenn spezifische Voraussetzungen erfüllt sind und der zusätzliche Implementierungsaufwand gerechtfertigt ist.</a:t>
            </a:r>
          </a:p>
          <a:p>
            <a:r>
              <a:rPr lang="de-DE" dirty="0"/>
              <a:t>Vielen Dank für Ihre Aufmerksamkeit! Ich freue mich auf Ihre Fragen und die anschließende Diskussion.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effectLst/>
              </a:rPr>
              <a:t>Alle visuellen Darstellungen basieren größtenteils auf eigenen Implementierungen und Experimenten.</a:t>
            </a:r>
          </a:p>
          <a:p>
            <a:endParaRPr lang="de-DE" dirty="0">
              <a:effectLst/>
            </a:endParaRPr>
          </a:p>
          <a:p>
            <a:r>
              <a:rPr lang="de-DE" dirty="0">
                <a:effectLst/>
              </a:rPr>
              <a:t>Die Performance-Evolution-Diagramme und Skalierungs-Analysen zeigen ausschließlich meine eigenen Messdaten aus der systematischen Implementierungsreise von </a:t>
            </a:r>
            <a:r>
              <a:rPr lang="de-DE" dirty="0" err="1">
                <a:effectLst/>
              </a:rPr>
              <a:t>sklearn</a:t>
            </a:r>
            <a:r>
              <a:rPr lang="de-DE" dirty="0">
                <a:effectLst/>
              </a:rPr>
              <a:t> über optimiertes Python bis hin zu </a:t>
            </a:r>
            <a:r>
              <a:rPr lang="de-DE" dirty="0" err="1">
                <a:effectLst/>
              </a:rPr>
              <a:t>Cython</a:t>
            </a:r>
            <a:r>
              <a:rPr lang="de-DE" dirty="0">
                <a:effectLst/>
              </a:rPr>
              <a:t>.</a:t>
            </a:r>
          </a:p>
          <a:p>
            <a:endParaRPr lang="de-DE" dirty="0">
              <a:effectLst/>
            </a:endParaRPr>
          </a:p>
          <a:p>
            <a:r>
              <a:rPr lang="de-DE" dirty="0">
                <a:effectLst/>
              </a:rPr>
              <a:t>Alle meine Ergebnisse sind reproduzierbar, und ich plane, die vollständige Implementierung als Open-Source-Projekt zu veröffentlichen, damit anderen Überprüfen und auf meiner Arbeit aufbauen können.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Bevor wir in die Details einsteigen, möchte ich Ihnen einen Überblick über die Struktur meiner Präsentation geben.</a:t>
            </a:r>
          </a:p>
          <a:p>
            <a:r>
              <a:rPr lang="de-DE" dirty="0"/>
              <a:t>Erste Sektion - Einführung &amp; Grundlagen (6 Minuten): Wir beginnen mit der Motivation und Problemstellung, vergleichen </a:t>
            </a:r>
            <a:r>
              <a:rPr lang="de-DE" dirty="0" err="1"/>
              <a:t>Learned</a:t>
            </a:r>
            <a:r>
              <a:rPr lang="de-DE" dirty="0"/>
              <a:t> Indexes mit B-Bäumen und betrachten die RMI-Architektur.</a:t>
            </a:r>
          </a:p>
          <a:p>
            <a:r>
              <a:rPr lang="de-DE" dirty="0"/>
              <a:t>Zweite Sektion - Implementierungsreise (8 Minuten): Hier präsentiere ich die Implementierungsstrategie und führe Sie durch die Performance-Evolution von 130 Mikrosekunden auf 0,8 Mikrosekunden sowie die wichtigsten Implementierungserkenntnisse.</a:t>
            </a:r>
          </a:p>
          <a:p>
            <a:r>
              <a:rPr lang="de-DE" dirty="0"/>
              <a:t>Dritte Sektion - Ergebnisse &amp; Analyse (8 Minuten): Wir analysieren faire Performance-Vergleiche, untersuchen Datenverteilung und Skalierungsverhalten und betrachten verschiedene Workload-Typen.</a:t>
            </a:r>
          </a:p>
          <a:p>
            <a:r>
              <a:rPr lang="de-DE" dirty="0"/>
              <a:t>Vierte Sektion - Erkenntnisse &amp; Schluss (3 Minuten): Zum Abschluss fassen wir die zentralen Erkenntnisse zusammen, geben praktische Empfehlungen und schließen mit einer abschließenden Bewertung ab.</a:t>
            </a:r>
          </a:p>
          <a:p>
            <a:r>
              <a:rPr lang="de-DE" dirty="0"/>
              <a:t>Die Gesamtdauer beträgt 25 Minuten plus Zeit für Diskussion.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Indexstrukturen bilden das Herzstück moderner Datenbanksysteme. Sie ermöglichen es uns, in großen Datenmengen effizient nach bestimmten Werten zu suchen.</a:t>
            </a:r>
          </a:p>
          <a:p>
            <a:r>
              <a:rPr lang="de-DE" dirty="0"/>
              <a:t>Seit über 50 Jahren dominieren B-Bäume diesen Bereich. Sie sind robust, universell einsetzbar und bieten vorhersagbare Performance-Garantien. Doch mit dem Aufkommen des maschinellen Lernens stellt sich die Frage: Können wir diese traditionellen Strukturen durch intelligentere, datenspezifische Ansätze verbessern?</a:t>
            </a:r>
          </a:p>
          <a:p>
            <a:r>
              <a:rPr lang="de-DE" dirty="0"/>
              <a:t>Hier kommen </a:t>
            </a:r>
            <a:r>
              <a:rPr lang="de-DE" dirty="0" err="1"/>
              <a:t>Learned</a:t>
            </a:r>
            <a:r>
              <a:rPr lang="de-DE" dirty="0"/>
              <a:t> Indexes ins Spiel - ein revolutionärer Ansatz, der Indexierung als Regressionsproblem betrachtet. Anstatt generische Baumstrukturen zu verwenden, trainieren wir </a:t>
            </a:r>
            <a:r>
              <a:rPr lang="de-DE" dirty="0" err="1"/>
              <a:t>Machine</a:t>
            </a:r>
            <a:r>
              <a:rPr lang="de-DE" dirty="0"/>
              <a:t> Learning-Modelle, die die Position von Datenelementen direkt vorhersagen können.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Folie zeigt den fundamentalen Unterschied zwischen den beiden Ansätzen.</a:t>
            </a:r>
          </a:p>
          <a:p>
            <a:r>
              <a:rPr lang="de-DE" dirty="0"/>
              <a:t>B-Bäume sind seit 1972 der etablierte Standard. Sie bieten logarithmische Zeitkomplexität O(log n) und sind universell einsetzbar für alle Datenverteilungen. Ihre Stärken liegen in der Robustheit, den </a:t>
            </a:r>
            <a:r>
              <a:rPr lang="de-DE" dirty="0" err="1"/>
              <a:t>Worst</a:t>
            </a:r>
            <a:r>
              <a:rPr lang="de-DE" dirty="0"/>
              <a:t>-Case-Garantien und der effizienten Behandlung dynamischer Updates.</a:t>
            </a:r>
          </a:p>
          <a:p>
            <a:r>
              <a:rPr lang="de-DE" dirty="0" err="1"/>
              <a:t>Learned</a:t>
            </a:r>
            <a:r>
              <a:rPr lang="de-DE" dirty="0"/>
              <a:t> Indexes hingegen stellen ein neues Paradigma dar. Sie betrachten Indexierung als Regressionsproblem, bei dem ML-Modelle Positionen vorhersagen. Theoretisch können sie O(1) Komplexität erreichen. Ihre Vorteile sind datenspezifische Optimierung, kompakte Modelle und weniger Speicherverbrauch. Allerdings sind sie stark abhängig von der Datenverteilung.</a:t>
            </a:r>
          </a:p>
          <a:p>
            <a:r>
              <a:rPr lang="de-DE" dirty="0"/>
              <a:t>Die zentralen Forschungsfragen, die ich untersucht habe, sind:</a:t>
            </a:r>
          </a:p>
          <a:p>
            <a:r>
              <a:rPr lang="de-DE" dirty="0"/>
              <a:t>•Unter welchen Datenbedingungen bieten </a:t>
            </a:r>
            <a:r>
              <a:rPr lang="de-DE" dirty="0" err="1"/>
              <a:t>Learned</a:t>
            </a:r>
            <a:r>
              <a:rPr lang="de-DE" dirty="0"/>
              <a:t> Indexes signifikante Vorteile?</a:t>
            </a:r>
          </a:p>
          <a:p>
            <a:r>
              <a:rPr lang="de-DE" dirty="0"/>
              <a:t>•Wie skalieren sie im Vergleich zu B-Bäumen bei wachsenden Datenmengen?</a:t>
            </a:r>
          </a:p>
          <a:p>
            <a:r>
              <a:rPr lang="de-DE" dirty="0"/>
              <a:t>•Rechtfertigen Performance-Gewinne den Implementierungsaufwand?</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Struktur hat mehrere wichtige Eigenschaften: Erstens sind alle Blattknoten auf derselben Ebene. Das garantiert eine konsistente Zugriffszeit, egal welchen Datensatz Sie suchen.</a:t>
            </a:r>
          </a:p>
          <a:p>
            <a:r>
              <a:rPr lang="de-DE" dirty="0"/>
              <a:t>Zweitens sind die Blattknoten durch eine verkettete Liste verbunden. Das macht Bereichsabfragen extrem effizient - wenn Sie alle Datensätze zwischen zwei Werten suchen, können Sie einfach der verketteten Liste folgen.</a:t>
            </a:r>
          </a:p>
          <a:p>
            <a:r>
              <a:rPr lang="de-DE" dirty="0"/>
              <a:t>Ein weiterer wichtiger Aspekt ist, dass jeder Knoten einer Festplattenseite entspricht. Das ist entscheidend für die Performance, da Festplattenzugriffe die langsamste Operation in einem Datenbanksystem sind. Durch diese Optimierung minimiert der B+Baum die Anzahl der notwendigen Festplattenzugriffe.</a:t>
            </a:r>
          </a:p>
          <a:p>
            <a:r>
              <a:rPr lang="de-DE" dirty="0"/>
              <a:t>Diese Eigenschaften machen B+Bäume so erfolgreich, dass sie in praktisch allen modernen Datenbanksystemen verwendet werden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Das </a:t>
            </a:r>
            <a:r>
              <a:rPr lang="de-DE" dirty="0" err="1"/>
              <a:t>Recursive</a:t>
            </a:r>
            <a:r>
              <a:rPr lang="de-DE" dirty="0"/>
              <a:t> Model Index, kurz RMI, ist die bekannteste Implementierung von </a:t>
            </a:r>
            <a:r>
              <a:rPr lang="de-DE" dirty="0" err="1"/>
              <a:t>Learned</a:t>
            </a:r>
            <a:r>
              <a:rPr lang="de-DE" dirty="0"/>
              <a:t> Indexes.</a:t>
            </a:r>
          </a:p>
          <a:p>
            <a:r>
              <a:rPr lang="de-DE" dirty="0"/>
              <a:t>Die Architektur ist hierarchisch aufgebaut: Ein Root-Modell an der Spitze macht eine grobe Vorhersage über die Position eines Schlüssels. Diese Vorhersage wird dann an spezialisierte Modelle in der nächsten Ebene weitergegeben, die eine präzisere Vorhersage treffen.</a:t>
            </a:r>
          </a:p>
          <a:p>
            <a:r>
              <a:rPr lang="de-DE" dirty="0"/>
              <a:t>Der Schlüssel liegt in der Fehlerbehandlung: Da ML-Modelle nicht perfekt sind, definieren wir einen maximalen Fehlerbereich. Wenn ein Schlüssel nicht an der vorhergesagten Position gefunden wird, führen wir eine begrenzte Suche in diesem Bereich durch.</a:t>
            </a:r>
          </a:p>
          <a:p>
            <a:r>
              <a:rPr lang="de-DE" dirty="0"/>
              <a:t>Diese Architektur kombiniert die Effizienz von </a:t>
            </a:r>
            <a:r>
              <a:rPr lang="de-DE" dirty="0" err="1"/>
              <a:t>Machine</a:t>
            </a:r>
            <a:r>
              <a:rPr lang="de-DE" dirty="0"/>
              <a:t> Learning mit der Robustheit traditioneller Suchalgorithmen.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Forschung zu </a:t>
            </a:r>
            <a:r>
              <a:rPr lang="de-DE" dirty="0" err="1"/>
              <a:t>Learned</a:t>
            </a:r>
            <a:r>
              <a:rPr lang="de-DE" dirty="0"/>
              <a:t> Indexes entwickelt sich schnell weiter:</a:t>
            </a:r>
          </a:p>
          <a:p>
            <a:r>
              <a:rPr lang="de-DE" dirty="0"/>
              <a:t>ALEX (Adaptive </a:t>
            </a:r>
            <a:r>
              <a:rPr lang="de-DE" dirty="0" err="1"/>
              <a:t>Learned</a:t>
            </a:r>
            <a:r>
              <a:rPr lang="de-DE" dirty="0"/>
              <a:t> Index): Dynamische </a:t>
            </a:r>
            <a:r>
              <a:rPr lang="de-DE" dirty="0" err="1"/>
              <a:t>Learned</a:t>
            </a:r>
            <a:r>
              <a:rPr lang="de-DE" dirty="0"/>
              <a:t> Indexes, die sich automatisch an Änderungen anpassen und Updates unterstützen. Kombiniert die Vorteile von B-</a:t>
            </a:r>
            <a:r>
              <a:rPr lang="de-DE" dirty="0" err="1"/>
              <a:t>Trees</a:t>
            </a:r>
            <a:r>
              <a:rPr lang="de-DE" dirty="0"/>
              <a:t> und </a:t>
            </a:r>
            <a:r>
              <a:rPr lang="de-DE" dirty="0" err="1"/>
              <a:t>Learned</a:t>
            </a:r>
            <a:r>
              <a:rPr lang="de-DE" dirty="0"/>
              <a:t> Indexes für dynamische Workloads.</a:t>
            </a:r>
          </a:p>
          <a:p>
            <a:r>
              <a:rPr lang="de-DE" dirty="0"/>
              <a:t>PGM-Index (</a:t>
            </a:r>
            <a:r>
              <a:rPr lang="de-DE" dirty="0" err="1"/>
              <a:t>Piecewise</a:t>
            </a:r>
            <a:r>
              <a:rPr lang="de-DE" dirty="0"/>
              <a:t> </a:t>
            </a:r>
            <a:r>
              <a:rPr lang="de-DE" dirty="0" err="1"/>
              <a:t>Geometric</a:t>
            </a:r>
            <a:r>
              <a:rPr lang="de-DE" dirty="0"/>
              <a:t> Model): Hocheffiziente Indexstruktur mit mathematischen Garantien für die Fehlergrenze. Bietet optimale Kompression bei gleichzeitiger Beibehaltung der Suchgeschwindigkeit.</a:t>
            </a:r>
          </a:p>
          <a:p>
            <a:r>
              <a:rPr lang="de-DE" dirty="0"/>
              <a:t>Hybridansätze: Integration in bestehende Datenbanksysteme durch hybride Architekturen, die traditionelle und ML-basierte Ansätze kombinieren.</a:t>
            </a:r>
          </a:p>
          <a:p>
            <a:r>
              <a:rPr lang="de-DE" dirty="0"/>
              <a:t>Der Entwicklungspfad zeigt die Evolution von 2018 (ursprüngliches RMI-Paper) über 2020 (ALEX) und 2021 (PGM-Index) bis hin zu selbstoptimierenden Indexstrukturen mit kontinuierlichem Lernen ab 2024.</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den praktischen Vergleich habe ich mich an der Originalarbeit orientiert.</a:t>
            </a:r>
            <a:br>
              <a:rPr lang="de-DE" dirty="0"/>
            </a:br>
            <a:r>
              <a:rPr lang="de-DE" dirty="0"/>
              <a:t>Ich habe versucht, die Vorgehensweise der Originalarbeit nachzuvollziehen und für meinen eigenen Vergleich zu übernehmen.</a:t>
            </a:r>
            <a:br>
              <a:rPr lang="de-DE" dirty="0"/>
            </a:br>
            <a:br>
              <a:rPr lang="de-DE" dirty="0"/>
            </a:br>
            <a:br>
              <a:rPr lang="de-DE" dirty="0"/>
            </a:br>
            <a:r>
              <a:rPr lang="de-DE" dirty="0"/>
              <a:t>Um faire Vergleiche zwischen </a:t>
            </a:r>
            <a:r>
              <a:rPr lang="de-DE" dirty="0" err="1"/>
              <a:t>Learned</a:t>
            </a:r>
            <a:r>
              <a:rPr lang="de-DE" dirty="0"/>
              <a:t> Indexes und traditionellen Strukturen zu gewährleisten, habe ich alle Implementierungen in derselben Programmiersprache - Python - erstellt und schrittweise optimiert.</a:t>
            </a:r>
          </a:p>
          <a:p>
            <a:r>
              <a:rPr lang="de-DE" dirty="0"/>
              <a:t>Mein evolutionärer Ansatz umfasste vier Stufen:</a:t>
            </a:r>
          </a:p>
          <a:p>
            <a:r>
              <a:rPr lang="de-DE" dirty="0"/>
              <a:t>Stufe 1: Baseline-Implementierung - Naive Implementierung mit </a:t>
            </a:r>
            <a:r>
              <a:rPr lang="de-DE" dirty="0" err="1"/>
              <a:t>sklearn</a:t>
            </a:r>
            <a:r>
              <a:rPr lang="de-DE" dirty="0"/>
              <a:t> Stufe 2: Optimierte Implementierung - Eliminierung von Bibliotheks-Overhead</a:t>
            </a:r>
          </a:p>
          <a:p>
            <a:r>
              <a:rPr lang="de-DE" dirty="0"/>
              <a:t>Stufe 3: JIT-kompilierte Implementierung - Verwendung von </a:t>
            </a:r>
            <a:r>
              <a:rPr lang="de-DE" dirty="0" err="1"/>
              <a:t>Numba</a:t>
            </a:r>
            <a:r>
              <a:rPr lang="de-DE" dirty="0"/>
              <a:t> für kritische Pfade Stufe 4: Native Implementierung - </a:t>
            </a:r>
            <a:r>
              <a:rPr lang="de-DE" dirty="0" err="1"/>
              <a:t>Cython</a:t>
            </a:r>
            <a:r>
              <a:rPr lang="de-DE" dirty="0"/>
              <a:t> für maximale Performance</a:t>
            </a:r>
          </a:p>
          <a:p>
            <a:r>
              <a:rPr lang="de-DE" dirty="0"/>
              <a:t>Meine methodischen Grundsätze waren: Faire Vergleiche durch dieselbe Sprache, systematische Bottleneck-Identifikation, schrittweise Optimierung zur Isolierung einzelner Verbesserungen, rigorose Messung mit statistischer Signifikanz, und Tests mit verschiedenen Datenverteilungen.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Hier sehen Sie das Herzstück meiner Arbeit - die schrittweise Optimierung von 130 Mikrosekunden auf 0,8 Mikrosekunden.</a:t>
            </a:r>
          </a:p>
          <a:p>
            <a:r>
              <a:rPr lang="de-DE" dirty="0"/>
              <a:t>Stufe 1 - Baseline mit </a:t>
            </a:r>
            <a:r>
              <a:rPr lang="de-DE" dirty="0" err="1"/>
              <a:t>sklearn</a:t>
            </a:r>
            <a:r>
              <a:rPr lang="de-DE" dirty="0"/>
              <a:t> (130 </a:t>
            </a:r>
            <a:r>
              <a:rPr lang="de-DE" dirty="0" err="1"/>
              <a:t>μs</a:t>
            </a:r>
            <a:r>
              <a:rPr lang="de-DE" dirty="0"/>
              <a:t>): Die naive Implementierung mit einer ML-Bibliothek. Das Problem: Der Bibliotheks-Overhead dominierte die Performance komplett.</a:t>
            </a:r>
          </a:p>
          <a:p>
            <a:r>
              <a:rPr lang="de-DE" dirty="0"/>
              <a:t>Stufe 2 - </a:t>
            </a:r>
            <a:r>
              <a:rPr lang="de-DE" dirty="0" err="1"/>
              <a:t>Optimized</a:t>
            </a:r>
            <a:r>
              <a:rPr lang="de-DE" dirty="0"/>
              <a:t> Python (25 </a:t>
            </a:r>
            <a:r>
              <a:rPr lang="de-DE" dirty="0" err="1"/>
              <a:t>μs</a:t>
            </a:r>
            <a:r>
              <a:rPr lang="de-DE" dirty="0"/>
              <a:t>): Durch direkte </a:t>
            </a:r>
            <a:r>
              <a:rPr lang="de-DE" dirty="0" err="1"/>
              <a:t>NumPy</a:t>
            </a:r>
            <a:r>
              <a:rPr lang="de-DE" dirty="0"/>
              <a:t>-Operationen konnte ich eine 5-fache Verbesserung erreichen. Die Eliminierung des </a:t>
            </a:r>
            <a:r>
              <a:rPr lang="de-DE" dirty="0" err="1"/>
              <a:t>sklearn</a:t>
            </a:r>
            <a:r>
              <a:rPr lang="de-DE" dirty="0"/>
              <a:t>-Overheads war der Schlüssel.</a:t>
            </a:r>
          </a:p>
          <a:p>
            <a:r>
              <a:rPr lang="de-DE" dirty="0"/>
              <a:t>Stufe 3 - Python + </a:t>
            </a:r>
            <a:r>
              <a:rPr lang="de-DE" dirty="0" err="1"/>
              <a:t>Numba</a:t>
            </a:r>
            <a:r>
              <a:rPr lang="de-DE" dirty="0"/>
              <a:t> (2 </a:t>
            </a:r>
            <a:r>
              <a:rPr lang="de-DE" dirty="0" err="1"/>
              <a:t>μs</a:t>
            </a:r>
            <a:r>
              <a:rPr lang="de-DE" dirty="0"/>
              <a:t>): JIT-Kompilierung der kritischen Pfade brachte eine weitere 12-fache Verbesserung. Hier wurde der Python-Interpreter-Overhead eliminiert.</a:t>
            </a:r>
          </a:p>
          <a:p>
            <a:r>
              <a:rPr lang="de-DE" dirty="0"/>
              <a:t>Stufe 4 - </a:t>
            </a:r>
            <a:r>
              <a:rPr lang="de-DE" dirty="0" err="1"/>
              <a:t>Cython</a:t>
            </a:r>
            <a:r>
              <a:rPr lang="de-DE" dirty="0"/>
              <a:t> (0,8 </a:t>
            </a:r>
            <a:r>
              <a:rPr lang="de-DE" dirty="0" err="1"/>
              <a:t>μs</a:t>
            </a:r>
            <a:r>
              <a:rPr lang="de-DE" dirty="0"/>
              <a:t>): Statische Typisierung und Kompilierung zu C-Code ergaben eine finale 2,5-fache Verbesserung durch optimierte Speicherzugriffe.</a:t>
            </a:r>
          </a:p>
          <a:p>
            <a:r>
              <a:rPr lang="de-DE" dirty="0"/>
              <a:t>Die zentrale Erkenntnis: Die Implementierungsqualität hat einen größeren Einfluss auf die Performance als die theoretischen Algorithmus-Unterschiede. </a:t>
            </a:r>
          </a:p>
          <a:p>
            <a:r>
              <a:rPr lang="de-DE" dirty="0"/>
              <a:t>Faire Vergleiche erfordern gleiche Implementierungssprachen und Optimierungslevel.</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08112" y="437614"/>
            <a:ext cx="8815118" cy="2031325"/>
          </a:xfrm>
          <a:prstGeom prst="rect">
            <a:avLst/>
          </a:prstGeom>
          <a:noFill/>
          <a:ln/>
        </p:spPr>
        <p:txBody>
          <a:bodyPr wrap="square" lIns="0" tIns="0" rIns="0" bIns="0" rtlCol="0" anchor="ctr">
            <a:spAutoFit/>
          </a:bodyPr>
          <a:lstStyle/>
          <a:p>
            <a:pPr algn="ctr"/>
            <a:r>
              <a:rPr lang="de-DE" sz="4400" b="1" dirty="0">
                <a:solidFill>
                  <a:srgbClr val="2E86AB"/>
                </a:solidFill>
              </a:rPr>
              <a:t>Leistungsanalyse von </a:t>
            </a:r>
            <a:r>
              <a:rPr lang="de-DE" sz="4400" b="1" dirty="0" err="1">
                <a:solidFill>
                  <a:srgbClr val="2E86AB"/>
                </a:solidFill>
              </a:rPr>
              <a:t>Learned</a:t>
            </a:r>
            <a:r>
              <a:rPr lang="de-DE" sz="4400" b="1" dirty="0">
                <a:solidFill>
                  <a:srgbClr val="2E86AB"/>
                </a:solidFill>
              </a:rPr>
              <a:t> Indexes im Vergleich zu traditionellen Datenbankindexstrukturen </a:t>
            </a:r>
            <a:endParaRPr lang="en-US" sz="4050" b="1" dirty="0">
              <a:solidFill>
                <a:srgbClr val="2E86AB"/>
              </a:solidFill>
            </a:endParaRPr>
          </a:p>
        </p:txBody>
      </p:sp>
      <p:sp>
        <p:nvSpPr>
          <p:cNvPr id="5" name="Shape 2"/>
          <p:cNvSpPr/>
          <p:nvPr/>
        </p:nvSpPr>
        <p:spPr>
          <a:xfrm>
            <a:off x="3857625" y="2950369"/>
            <a:ext cx="1428750" cy="57150"/>
          </a:xfrm>
          <a:prstGeom prst="rect">
            <a:avLst/>
          </a:prstGeom>
          <a:solidFill>
            <a:srgbClr val="A23B72"/>
          </a:solidFill>
          <a:ln/>
        </p:spPr>
        <p:txBody>
          <a:bodyPr/>
          <a:lstStyle/>
          <a:p>
            <a:endParaRPr lang="en-DE"/>
          </a:p>
        </p:txBody>
      </p:sp>
      <p:sp>
        <p:nvSpPr>
          <p:cNvPr id="7" name="Text 4"/>
          <p:cNvSpPr/>
          <p:nvPr/>
        </p:nvSpPr>
        <p:spPr>
          <a:xfrm>
            <a:off x="3933416" y="3964781"/>
            <a:ext cx="1277141" cy="257175"/>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Mohamad Juma</a:t>
            </a:r>
            <a:endParaRPr lang="en-US" sz="1350" dirty="0"/>
          </a:p>
        </p:txBody>
      </p:sp>
      <p:sp>
        <p:nvSpPr>
          <p:cNvPr id="8" name="Text 5"/>
          <p:cNvSpPr/>
          <p:nvPr/>
        </p:nvSpPr>
        <p:spPr>
          <a:xfrm>
            <a:off x="4089602" y="4293394"/>
            <a:ext cx="964769" cy="257175"/>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08. Juli 2025</a:t>
            </a:r>
            <a:endParaRPr lang="en-US" sz="1350" dirty="0"/>
          </a:p>
        </p:txBody>
      </p:sp>
      <p:sp>
        <p:nvSpPr>
          <p:cNvPr id="9" name="Text 6"/>
          <p:cNvSpPr/>
          <p:nvPr/>
        </p:nvSpPr>
        <p:spPr>
          <a:xfrm>
            <a:off x="0" y="4807744"/>
            <a:ext cx="9144000" cy="192881"/>
          </a:xfrm>
          <a:prstGeom prst="rect">
            <a:avLst/>
          </a:prstGeom>
          <a:noFill/>
          <a:ln/>
        </p:spPr>
        <p:txBody>
          <a:bodyPr wrap="none" lIns="0" tIns="0" rIns="0" bIns="0" rtlCol="0" anchor="ctr">
            <a:spAutoFit/>
          </a:bodyPr>
          <a:lstStyle/>
          <a:p>
            <a:pPr marL="0" indent="0" algn="ctr">
              <a:buNone/>
            </a:pPr>
            <a:r>
              <a:rPr lang="en-US" sz="942" dirty="0">
                <a:solidFill>
                  <a:srgbClr val="2C3E50"/>
                </a:solidFill>
                <a:latin typeface="Noto Sans" pitchFamily="34" charset="0"/>
                <a:ea typeface="Noto Sans" pitchFamily="34" charset="-122"/>
                <a:cs typeface="Noto Sans" pitchFamily="34" charset="-120"/>
              </a:rPr>
              <a:t>Master-Seminar Präsentation</a:t>
            </a:r>
            <a:endParaRPr lang="en-US" sz="942"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9328786F-F39B-158C-3591-0698B7E3B913}"/>
              </a:ext>
            </a:extLst>
          </p:cNvPr>
          <p:cNvGrpSpPr/>
          <p:nvPr/>
        </p:nvGrpSpPr>
        <p:grpSpPr>
          <a:xfrm>
            <a:off x="0" y="0"/>
            <a:ext cx="9144000" cy="5256000"/>
            <a:chOff x="0" y="0"/>
            <a:chExt cx="9144000" cy="7030845"/>
          </a:xfrm>
        </p:grpSpPr>
        <p:pic>
          <p:nvPicPr>
            <p:cNvPr id="2" name="Image 0" descr="preencoded.png"/>
            <p:cNvPicPr>
              <a:picLocks noChangeAspect="1"/>
            </p:cNvPicPr>
            <p:nvPr/>
          </p:nvPicPr>
          <p:blipFill>
            <a:blip r:embed="rId3"/>
            <a:stretch>
              <a:fillRect/>
            </a:stretch>
          </p:blipFill>
          <p:spPr>
            <a:xfrm>
              <a:off x="0" y="0"/>
              <a:ext cx="9144000" cy="703084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Faire Performance-Vergleiche</a:t>
              </a:r>
              <a:endParaRPr lang="en-US" sz="2025" dirty="0"/>
            </a:p>
          </p:txBody>
        </p:sp>
        <p:sp>
          <p:nvSpPr>
            <p:cNvPr id="4" name="Text 1"/>
            <p:cNvSpPr/>
            <p:nvPr/>
          </p:nvSpPr>
          <p:spPr>
            <a:xfrm>
              <a:off x="285750" y="742950"/>
              <a:ext cx="8572500" cy="257175"/>
            </a:xfrm>
            <a:prstGeom prst="rect">
              <a:avLst/>
            </a:prstGeom>
            <a:noFill/>
            <a:ln/>
          </p:spPr>
          <p:txBody>
            <a:bodyPr wrap="none" lIns="0" tIns="0" rIns="0" bIns="0" rtlCol="0" anchor="ctr">
              <a:spAutoFit/>
            </a:bodyPr>
            <a:lstStyle/>
            <a:p>
              <a:pPr marL="0" indent="0">
                <a:buNone/>
              </a:pPr>
              <a:r>
                <a:rPr lang="en-US" sz="1350" dirty="0">
                  <a:solidFill>
                    <a:srgbClr val="A23B72"/>
                  </a:solidFill>
                  <a:latin typeface="Noto Sans" pitchFamily="34" charset="0"/>
                  <a:ea typeface="Noto Sans" pitchFamily="34" charset="-122"/>
                  <a:cs typeface="Noto Sans" pitchFamily="34" charset="-120"/>
                </a:rPr>
                <a:t>Optimierter RMI vs. B-Tree in derselben Sprache</a:t>
              </a:r>
              <a:endParaRPr lang="en-US" sz="1350" dirty="0"/>
            </a:p>
          </p:txBody>
        </p:sp>
        <p:sp>
          <p:nvSpPr>
            <p:cNvPr id="5" name="Shape 2"/>
            <p:cNvSpPr/>
            <p:nvPr/>
          </p:nvSpPr>
          <p:spPr>
            <a:xfrm>
              <a:off x="285750" y="1285875"/>
              <a:ext cx="4214813" cy="2608864"/>
            </a:xfrm>
            <a:prstGeom prst="rect">
              <a:avLst/>
            </a:prstGeom>
            <a:solidFill>
              <a:srgbClr val="FFFFFF"/>
            </a:solidFill>
            <a:ln/>
          </p:spPr>
          <p:txBody>
            <a:bodyPr/>
            <a:lstStyle/>
            <a:p>
              <a:endParaRPr lang="en-DE"/>
            </a:p>
          </p:txBody>
        </p:sp>
        <p:sp>
          <p:nvSpPr>
            <p:cNvPr id="6" name="Text 3"/>
            <p:cNvSpPr/>
            <p:nvPr/>
          </p:nvSpPr>
          <p:spPr>
            <a:xfrm>
              <a:off x="428625" y="1428750"/>
              <a:ext cx="3929063"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Faire Vergleichsmethodik</a:t>
              </a:r>
              <a:endParaRPr lang="en-US" sz="1238" dirty="0"/>
            </a:p>
          </p:txBody>
        </p:sp>
        <p:sp>
          <p:nvSpPr>
            <p:cNvPr id="7" name="Text 4"/>
            <p:cNvSpPr/>
            <p:nvPr/>
          </p:nvSpPr>
          <p:spPr>
            <a:xfrm>
              <a:off x="428625" y="1773436"/>
              <a:ext cx="214563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Alle Implementierungen wurden in </a:t>
              </a:r>
              <a:endParaRPr lang="en-US" sz="942" dirty="0"/>
            </a:p>
          </p:txBody>
        </p:sp>
        <p:sp>
          <p:nvSpPr>
            <p:cNvPr id="8" name="Text 5"/>
            <p:cNvSpPr/>
            <p:nvPr/>
          </p:nvSpPr>
          <p:spPr>
            <a:xfrm>
              <a:off x="2574261" y="1773436"/>
              <a:ext cx="1761409"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derselben Sprache (Python)</a:t>
              </a:r>
              <a:endParaRPr lang="en-US" sz="942" dirty="0"/>
            </a:p>
          </p:txBody>
        </p:sp>
        <p:sp>
          <p:nvSpPr>
            <p:cNvPr id="9" name="Text 6"/>
            <p:cNvSpPr/>
            <p:nvPr/>
          </p:nvSpPr>
          <p:spPr>
            <a:xfrm>
              <a:off x="428625" y="1953453"/>
              <a:ext cx="3756831"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erstellt und mit denselben Optimierungstechniken verbessert:</a:t>
              </a:r>
              <a:endParaRPr lang="en-US" sz="942" dirty="0"/>
            </a:p>
          </p:txBody>
        </p:sp>
        <p:sp>
          <p:nvSpPr>
            <p:cNvPr id="10" name="Text 7"/>
            <p:cNvSpPr/>
            <p:nvPr/>
          </p:nvSpPr>
          <p:spPr>
            <a:xfrm>
              <a:off x="571500" y="2203121"/>
              <a:ext cx="3786188" cy="180017"/>
            </a:xfrm>
            <a:prstGeom prst="rect">
              <a:avLst/>
            </a:prstGeom>
            <a:noFill/>
            <a:ln/>
          </p:spPr>
          <p:txBody>
            <a:bodyPr wrap="none" lIns="0" tIns="0" rIns="0" bIns="0" rtlCol="0" anchor="ctr">
              <a:spAutoFit/>
            </a:bodyPr>
            <a:lstStyle/>
            <a:p>
              <a:pPr marL="0" indent="0" algn="l">
                <a:buNone/>
              </a:pPr>
              <a:r>
                <a:rPr lang="en-US" sz="942" dirty="0">
                  <a:solidFill>
                    <a:srgbClr val="2C3E50"/>
                  </a:solidFill>
                  <a:latin typeface="Noto Sans" pitchFamily="34" charset="0"/>
                  <a:ea typeface="Noto Sans" pitchFamily="34" charset="-122"/>
                  <a:cs typeface="Noto Sans" pitchFamily="34" charset="-120"/>
                </a:rPr>
                <a:t>Gleiche Datenstrukturen und Speicher-Layouts</a:t>
              </a:r>
              <a:endParaRPr lang="en-US" sz="942" dirty="0"/>
            </a:p>
          </p:txBody>
        </p:sp>
        <p:sp>
          <p:nvSpPr>
            <p:cNvPr id="11" name="Text 8"/>
            <p:cNvSpPr/>
            <p:nvPr/>
          </p:nvSpPr>
          <p:spPr>
            <a:xfrm>
              <a:off x="571500" y="2383138"/>
              <a:ext cx="3786188" cy="180017"/>
            </a:xfrm>
            <a:prstGeom prst="rect">
              <a:avLst/>
            </a:prstGeom>
            <a:noFill/>
            <a:ln/>
          </p:spPr>
          <p:txBody>
            <a:bodyPr wrap="none" lIns="0" tIns="0" rIns="0" bIns="0" rtlCol="0" anchor="ctr">
              <a:spAutoFit/>
            </a:bodyPr>
            <a:lstStyle/>
            <a:p>
              <a:pPr marL="0" indent="0" algn="l">
                <a:buNone/>
              </a:pPr>
              <a:r>
                <a:rPr lang="en-US" sz="942" dirty="0">
                  <a:solidFill>
                    <a:srgbClr val="2C3E50"/>
                  </a:solidFill>
                  <a:latin typeface="Noto Sans" pitchFamily="34" charset="0"/>
                  <a:ea typeface="Noto Sans" pitchFamily="34" charset="-122"/>
                  <a:cs typeface="Noto Sans" pitchFamily="34" charset="-120"/>
                </a:rPr>
                <a:t>Identische Numba JIT-Kompilierung für kritische Pfade</a:t>
              </a:r>
              <a:endParaRPr lang="en-US" sz="942" dirty="0"/>
            </a:p>
          </p:txBody>
        </p:sp>
        <p:sp>
          <p:nvSpPr>
            <p:cNvPr id="12" name="Text 9"/>
            <p:cNvSpPr/>
            <p:nvPr/>
          </p:nvSpPr>
          <p:spPr>
            <a:xfrm>
              <a:off x="571500" y="2563155"/>
              <a:ext cx="3786188" cy="180017"/>
            </a:xfrm>
            <a:prstGeom prst="rect">
              <a:avLst/>
            </a:prstGeom>
            <a:noFill/>
            <a:ln/>
          </p:spPr>
          <p:txBody>
            <a:bodyPr wrap="none" lIns="0" tIns="0" rIns="0" bIns="0" rtlCol="0" anchor="ctr">
              <a:spAutoFit/>
            </a:bodyPr>
            <a:lstStyle/>
            <a:p>
              <a:pPr marL="0" indent="0" algn="l">
                <a:buNone/>
              </a:pPr>
              <a:r>
                <a:rPr lang="en-US" sz="942" dirty="0">
                  <a:solidFill>
                    <a:srgbClr val="2C3E50"/>
                  </a:solidFill>
                  <a:latin typeface="Noto Sans" pitchFamily="34" charset="0"/>
                  <a:ea typeface="Noto Sans" pitchFamily="34" charset="-122"/>
                  <a:cs typeface="Noto Sans" pitchFamily="34" charset="-120"/>
                </a:rPr>
                <a:t>Gleiche Testumgebung und Messmethodik</a:t>
              </a:r>
              <a:endParaRPr lang="en-US" sz="942" dirty="0"/>
            </a:p>
          </p:txBody>
        </p:sp>
        <p:sp>
          <p:nvSpPr>
            <p:cNvPr id="13" name="Text 10"/>
            <p:cNvSpPr/>
            <p:nvPr/>
          </p:nvSpPr>
          <p:spPr>
            <a:xfrm>
              <a:off x="571500" y="2743172"/>
              <a:ext cx="3786188" cy="180017"/>
            </a:xfrm>
            <a:prstGeom prst="rect">
              <a:avLst/>
            </a:prstGeom>
            <a:noFill/>
            <a:ln/>
          </p:spPr>
          <p:txBody>
            <a:bodyPr wrap="none" lIns="0" tIns="0" rIns="0" bIns="0" rtlCol="0" anchor="ctr">
              <a:spAutoFit/>
            </a:bodyPr>
            <a:lstStyle/>
            <a:p>
              <a:pPr marL="0" indent="0" algn="l">
                <a:buNone/>
              </a:pPr>
              <a:r>
                <a:rPr lang="en-US" sz="942" dirty="0">
                  <a:solidFill>
                    <a:srgbClr val="2C3E50"/>
                  </a:solidFill>
                  <a:latin typeface="Noto Sans" pitchFamily="34" charset="0"/>
                  <a:ea typeface="Noto Sans" pitchFamily="34" charset="-122"/>
                  <a:cs typeface="Noto Sans" pitchFamily="34" charset="-120"/>
                </a:rPr>
                <a:t>Identische Datensätze und Workloads</a:t>
              </a:r>
              <a:endParaRPr lang="en-US" sz="942" dirty="0"/>
            </a:p>
          </p:txBody>
        </p:sp>
        <p:sp>
          <p:nvSpPr>
            <p:cNvPr id="14" name="Shape 11"/>
            <p:cNvSpPr/>
            <p:nvPr/>
          </p:nvSpPr>
          <p:spPr>
            <a:xfrm>
              <a:off x="428625" y="3030345"/>
              <a:ext cx="1885950" cy="721519"/>
            </a:xfrm>
            <a:prstGeom prst="rect">
              <a:avLst/>
            </a:prstGeom>
            <a:solidFill>
              <a:srgbClr val="2E86AB">
                <a:alpha val="10000"/>
              </a:srgbClr>
            </a:solidFill>
            <a:ln/>
          </p:spPr>
          <p:txBody>
            <a:bodyPr/>
            <a:lstStyle/>
            <a:p>
              <a:endParaRPr lang="en-DE"/>
            </a:p>
          </p:txBody>
        </p:sp>
        <p:sp>
          <p:nvSpPr>
            <p:cNvPr id="15" name="Text 12"/>
            <p:cNvSpPr/>
            <p:nvPr/>
          </p:nvSpPr>
          <p:spPr>
            <a:xfrm>
              <a:off x="535781" y="3137502"/>
              <a:ext cx="1671638" cy="300038"/>
            </a:xfrm>
            <a:prstGeom prst="rect">
              <a:avLst/>
            </a:prstGeom>
            <a:noFill/>
            <a:ln/>
          </p:spPr>
          <p:txBody>
            <a:bodyPr wrap="none" lIns="0" tIns="0" rIns="0" bIns="0" rtlCol="0" anchor="ctr">
              <a:spAutoFit/>
            </a:bodyPr>
            <a:lstStyle/>
            <a:p>
              <a:pPr marL="0" indent="0" algn="ctr">
                <a:buNone/>
              </a:pPr>
              <a:r>
                <a:rPr lang="en-US" sz="1575" b="1" dirty="0">
                  <a:solidFill>
                    <a:srgbClr val="2E86AB"/>
                  </a:solidFill>
                  <a:latin typeface="Noto Sans" pitchFamily="34" charset="0"/>
                  <a:ea typeface="Noto Sans" pitchFamily="34" charset="-122"/>
                  <a:cs typeface="Noto Sans" pitchFamily="34" charset="-120"/>
                </a:rPr>
                <a:t>1.5-3x</a:t>
              </a:r>
              <a:endParaRPr lang="en-US" sz="1575" dirty="0"/>
            </a:p>
          </p:txBody>
        </p:sp>
        <p:sp>
          <p:nvSpPr>
            <p:cNvPr id="16" name="Text 13"/>
            <p:cNvSpPr/>
            <p:nvPr/>
          </p:nvSpPr>
          <p:spPr>
            <a:xfrm>
              <a:off x="535781" y="3473258"/>
              <a:ext cx="1671638" cy="171450"/>
            </a:xfrm>
            <a:prstGeom prst="rect">
              <a:avLst/>
            </a:prstGeom>
            <a:noFill/>
            <a:ln/>
          </p:spPr>
          <p:txBody>
            <a:bodyPr wrap="none" lIns="0" tIns="0" rIns="0" bIns="0" rtlCol="0" anchor="ctr">
              <a:spAutoFit/>
            </a:bodyPr>
            <a:lstStyle/>
            <a:p>
              <a:pPr marL="0" indent="0" algn="ctr">
                <a:buNone/>
              </a:pPr>
              <a:r>
                <a:rPr lang="en-US" sz="837" dirty="0">
                  <a:solidFill>
                    <a:srgbClr val="555555"/>
                  </a:solidFill>
                  <a:latin typeface="Noto Sans" pitchFamily="34" charset="0"/>
                  <a:ea typeface="Noto Sans" pitchFamily="34" charset="-122"/>
                  <a:cs typeface="Noto Sans" pitchFamily="34" charset="-120"/>
                </a:rPr>
                <a:t>Realistischer Speedup</a:t>
              </a:r>
              <a:endParaRPr lang="en-US" sz="837" dirty="0"/>
            </a:p>
          </p:txBody>
        </p:sp>
        <p:sp>
          <p:nvSpPr>
            <p:cNvPr id="17" name="Shape 14"/>
            <p:cNvSpPr/>
            <p:nvPr/>
          </p:nvSpPr>
          <p:spPr>
            <a:xfrm>
              <a:off x="2471738" y="3030345"/>
              <a:ext cx="1885950" cy="721519"/>
            </a:xfrm>
            <a:prstGeom prst="rect">
              <a:avLst/>
            </a:prstGeom>
            <a:solidFill>
              <a:srgbClr val="2E86AB">
                <a:alpha val="10000"/>
              </a:srgbClr>
            </a:solidFill>
            <a:ln/>
          </p:spPr>
          <p:txBody>
            <a:bodyPr/>
            <a:lstStyle/>
            <a:p>
              <a:endParaRPr lang="en-DE"/>
            </a:p>
          </p:txBody>
        </p:sp>
        <p:sp>
          <p:nvSpPr>
            <p:cNvPr id="18" name="Text 15"/>
            <p:cNvSpPr/>
            <p:nvPr/>
          </p:nvSpPr>
          <p:spPr>
            <a:xfrm>
              <a:off x="2578894" y="3137502"/>
              <a:ext cx="1671638" cy="300038"/>
            </a:xfrm>
            <a:prstGeom prst="rect">
              <a:avLst/>
            </a:prstGeom>
            <a:noFill/>
            <a:ln/>
          </p:spPr>
          <p:txBody>
            <a:bodyPr wrap="none" lIns="0" tIns="0" rIns="0" bIns="0" rtlCol="0" anchor="ctr">
              <a:spAutoFit/>
            </a:bodyPr>
            <a:lstStyle/>
            <a:p>
              <a:pPr marL="0" indent="0" algn="ctr">
                <a:buNone/>
              </a:pPr>
              <a:r>
                <a:rPr lang="en-US" sz="1575" b="1" dirty="0">
                  <a:solidFill>
                    <a:srgbClr val="2E86AB"/>
                  </a:solidFill>
                  <a:latin typeface="Noto Sans" pitchFamily="34" charset="0"/>
                  <a:ea typeface="Noto Sans" pitchFamily="34" charset="-122"/>
                  <a:cs typeface="Noto Sans" pitchFamily="34" charset="-120"/>
                </a:rPr>
                <a:t>15-25%</a:t>
              </a:r>
              <a:endParaRPr lang="en-US" sz="1575" dirty="0"/>
            </a:p>
          </p:txBody>
        </p:sp>
        <p:sp>
          <p:nvSpPr>
            <p:cNvPr id="19" name="Text 16"/>
            <p:cNvSpPr/>
            <p:nvPr/>
          </p:nvSpPr>
          <p:spPr>
            <a:xfrm>
              <a:off x="2578894" y="3473258"/>
              <a:ext cx="1671638" cy="171450"/>
            </a:xfrm>
            <a:prstGeom prst="rect">
              <a:avLst/>
            </a:prstGeom>
            <a:noFill/>
            <a:ln/>
          </p:spPr>
          <p:txBody>
            <a:bodyPr wrap="none" lIns="0" tIns="0" rIns="0" bIns="0" rtlCol="0" anchor="ctr">
              <a:spAutoFit/>
            </a:bodyPr>
            <a:lstStyle/>
            <a:p>
              <a:pPr marL="0" indent="0" algn="ctr">
                <a:buNone/>
              </a:pPr>
              <a:r>
                <a:rPr lang="en-US" sz="837" dirty="0">
                  <a:solidFill>
                    <a:srgbClr val="555555"/>
                  </a:solidFill>
                  <a:latin typeface="Noto Sans" pitchFamily="34" charset="0"/>
                  <a:ea typeface="Noto Sans" pitchFamily="34" charset="-122"/>
                  <a:cs typeface="Noto Sans" pitchFamily="34" charset="-120"/>
                </a:rPr>
                <a:t>Speichervorteil</a:t>
              </a:r>
              <a:endParaRPr lang="en-US" sz="837" dirty="0"/>
            </a:p>
          </p:txBody>
        </p:sp>
        <p:sp>
          <p:nvSpPr>
            <p:cNvPr id="20" name="Shape 17"/>
            <p:cNvSpPr/>
            <p:nvPr/>
          </p:nvSpPr>
          <p:spPr>
            <a:xfrm>
              <a:off x="285750" y="4037614"/>
              <a:ext cx="4214813" cy="2228850"/>
            </a:xfrm>
            <a:prstGeom prst="rect">
              <a:avLst/>
            </a:prstGeom>
            <a:solidFill>
              <a:srgbClr val="FFFFFF"/>
            </a:solidFill>
            <a:ln/>
          </p:spPr>
          <p:txBody>
            <a:bodyPr/>
            <a:lstStyle/>
            <a:p>
              <a:endParaRPr lang="en-DE"/>
            </a:p>
          </p:txBody>
        </p:sp>
        <p:sp>
          <p:nvSpPr>
            <p:cNvPr id="21" name="Text 18"/>
            <p:cNvSpPr/>
            <p:nvPr/>
          </p:nvSpPr>
          <p:spPr>
            <a:xfrm>
              <a:off x="428625" y="4180489"/>
              <a:ext cx="3929063"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Performance-Vergleich</a:t>
              </a:r>
              <a:endParaRPr lang="en-US" sz="1238" dirty="0"/>
            </a:p>
          </p:txBody>
        </p:sp>
        <p:sp>
          <p:nvSpPr>
            <p:cNvPr id="22" name="Text 19"/>
            <p:cNvSpPr/>
            <p:nvPr/>
          </p:nvSpPr>
          <p:spPr>
            <a:xfrm>
              <a:off x="428625" y="4523389"/>
              <a:ext cx="1480012"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Implementierung</a:t>
              </a:r>
              <a:endParaRPr lang="en-US" sz="837" dirty="0"/>
            </a:p>
          </p:txBody>
        </p:sp>
        <p:sp>
          <p:nvSpPr>
            <p:cNvPr id="23" name="Text 20"/>
            <p:cNvSpPr/>
            <p:nvPr/>
          </p:nvSpPr>
          <p:spPr>
            <a:xfrm>
              <a:off x="1908637" y="4523389"/>
              <a:ext cx="892857"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Lookup-Zeit</a:t>
              </a:r>
              <a:endParaRPr lang="en-US" sz="837" dirty="0"/>
            </a:p>
          </p:txBody>
        </p:sp>
        <p:sp>
          <p:nvSpPr>
            <p:cNvPr id="24" name="Text 21"/>
            <p:cNvSpPr/>
            <p:nvPr/>
          </p:nvSpPr>
          <p:spPr>
            <a:xfrm>
              <a:off x="2801494" y="4523389"/>
              <a:ext cx="868161"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Speicher</a:t>
              </a:r>
              <a:endParaRPr lang="en-US" sz="837" dirty="0"/>
            </a:p>
          </p:txBody>
        </p:sp>
        <p:sp>
          <p:nvSpPr>
            <p:cNvPr id="25" name="Text 22"/>
            <p:cNvSpPr/>
            <p:nvPr/>
          </p:nvSpPr>
          <p:spPr>
            <a:xfrm>
              <a:off x="3669655" y="4523389"/>
              <a:ext cx="688032"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Updates</a:t>
              </a:r>
              <a:endParaRPr lang="en-US" sz="837" dirty="0"/>
            </a:p>
          </p:txBody>
        </p:sp>
        <p:sp>
          <p:nvSpPr>
            <p:cNvPr id="26" name="Text 23"/>
            <p:cNvSpPr/>
            <p:nvPr/>
          </p:nvSpPr>
          <p:spPr>
            <a:xfrm>
              <a:off x="428625" y="4841286"/>
              <a:ext cx="148001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Python RMI (optimiert)</a:t>
              </a:r>
              <a:endParaRPr lang="en-US" sz="837" dirty="0"/>
            </a:p>
          </p:txBody>
        </p:sp>
        <p:sp>
          <p:nvSpPr>
            <p:cNvPr id="27" name="Shape 24"/>
            <p:cNvSpPr/>
            <p:nvPr/>
          </p:nvSpPr>
          <p:spPr>
            <a:xfrm>
              <a:off x="1908637" y="4841286"/>
              <a:ext cx="892857" cy="321469"/>
            </a:xfrm>
            <a:prstGeom prst="rect">
              <a:avLst/>
            </a:prstGeom>
            <a:solidFill>
              <a:srgbClr val="2E86AB">
                <a:alpha val="10000"/>
              </a:srgbClr>
            </a:solidFill>
            <a:ln/>
          </p:spPr>
          <p:txBody>
            <a:bodyPr/>
            <a:lstStyle/>
            <a:p>
              <a:endParaRPr lang="en-DE"/>
            </a:p>
          </p:txBody>
        </p:sp>
        <p:sp>
          <p:nvSpPr>
            <p:cNvPr id="28" name="Shape 25"/>
            <p:cNvSpPr/>
            <p:nvPr/>
          </p:nvSpPr>
          <p:spPr>
            <a:xfrm>
              <a:off x="1908637" y="5155611"/>
              <a:ext cx="892857" cy="7144"/>
            </a:xfrm>
            <a:prstGeom prst="rect">
              <a:avLst/>
            </a:prstGeom>
            <a:solidFill>
              <a:srgbClr val="E0E0E0"/>
            </a:solidFill>
            <a:ln/>
          </p:spPr>
          <p:txBody>
            <a:bodyPr/>
            <a:lstStyle/>
            <a:p>
              <a:endParaRPr lang="en-DE"/>
            </a:p>
          </p:txBody>
        </p:sp>
        <p:sp>
          <p:nvSpPr>
            <p:cNvPr id="29" name="Text 26"/>
            <p:cNvSpPr/>
            <p:nvPr/>
          </p:nvSpPr>
          <p:spPr>
            <a:xfrm>
              <a:off x="1908637" y="4841286"/>
              <a:ext cx="892857"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20-25 μs</a:t>
              </a:r>
              <a:endParaRPr lang="en-US" sz="837" dirty="0"/>
            </a:p>
          </p:txBody>
        </p:sp>
        <p:sp>
          <p:nvSpPr>
            <p:cNvPr id="30" name="Shape 27"/>
            <p:cNvSpPr/>
            <p:nvPr/>
          </p:nvSpPr>
          <p:spPr>
            <a:xfrm>
              <a:off x="2801494" y="4841286"/>
              <a:ext cx="868161" cy="321469"/>
            </a:xfrm>
            <a:prstGeom prst="rect">
              <a:avLst/>
            </a:prstGeom>
            <a:solidFill>
              <a:srgbClr val="2E86AB">
                <a:alpha val="10000"/>
              </a:srgbClr>
            </a:solidFill>
            <a:ln/>
          </p:spPr>
          <p:txBody>
            <a:bodyPr/>
            <a:lstStyle/>
            <a:p>
              <a:endParaRPr lang="en-DE"/>
            </a:p>
          </p:txBody>
        </p:sp>
        <p:sp>
          <p:nvSpPr>
            <p:cNvPr id="31" name="Shape 28"/>
            <p:cNvSpPr/>
            <p:nvPr/>
          </p:nvSpPr>
          <p:spPr>
            <a:xfrm>
              <a:off x="2801494" y="5155611"/>
              <a:ext cx="868161" cy="7144"/>
            </a:xfrm>
            <a:prstGeom prst="rect">
              <a:avLst/>
            </a:prstGeom>
            <a:solidFill>
              <a:srgbClr val="E0E0E0"/>
            </a:solidFill>
            <a:ln/>
          </p:spPr>
          <p:txBody>
            <a:bodyPr/>
            <a:lstStyle/>
            <a:p>
              <a:endParaRPr lang="en-DE"/>
            </a:p>
          </p:txBody>
        </p:sp>
        <p:sp>
          <p:nvSpPr>
            <p:cNvPr id="32" name="Text 29"/>
            <p:cNvSpPr/>
            <p:nvPr/>
          </p:nvSpPr>
          <p:spPr>
            <a:xfrm>
              <a:off x="2801494" y="4841286"/>
              <a:ext cx="868161"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Niedrig</a:t>
              </a:r>
              <a:endParaRPr lang="en-US" sz="837" dirty="0"/>
            </a:p>
          </p:txBody>
        </p:sp>
        <p:sp>
          <p:nvSpPr>
            <p:cNvPr id="33" name="Text 30"/>
            <p:cNvSpPr/>
            <p:nvPr/>
          </p:nvSpPr>
          <p:spPr>
            <a:xfrm>
              <a:off x="3669655" y="4841286"/>
              <a:ext cx="68803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Langsam</a:t>
              </a:r>
              <a:endParaRPr lang="en-US" sz="837" dirty="0"/>
            </a:p>
          </p:txBody>
        </p:sp>
        <p:sp>
          <p:nvSpPr>
            <p:cNvPr id="34" name="Text 31"/>
            <p:cNvSpPr/>
            <p:nvPr/>
          </p:nvSpPr>
          <p:spPr>
            <a:xfrm>
              <a:off x="428625" y="5162755"/>
              <a:ext cx="148001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Python B-Tree</a:t>
              </a:r>
              <a:endParaRPr lang="en-US" sz="837" dirty="0"/>
            </a:p>
          </p:txBody>
        </p:sp>
        <p:sp>
          <p:nvSpPr>
            <p:cNvPr id="35" name="Text 32"/>
            <p:cNvSpPr/>
            <p:nvPr/>
          </p:nvSpPr>
          <p:spPr>
            <a:xfrm>
              <a:off x="1908637" y="5162755"/>
              <a:ext cx="892857"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30-100 μs</a:t>
              </a:r>
              <a:endParaRPr lang="en-US" sz="837" dirty="0"/>
            </a:p>
          </p:txBody>
        </p:sp>
        <p:sp>
          <p:nvSpPr>
            <p:cNvPr id="36" name="Text 33"/>
            <p:cNvSpPr/>
            <p:nvPr/>
          </p:nvSpPr>
          <p:spPr>
            <a:xfrm>
              <a:off x="2801494" y="5162755"/>
              <a:ext cx="868161"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Mittel</a:t>
              </a:r>
              <a:endParaRPr lang="en-US" sz="837" dirty="0"/>
            </a:p>
          </p:txBody>
        </p:sp>
        <p:sp>
          <p:nvSpPr>
            <p:cNvPr id="37" name="Shape 34"/>
            <p:cNvSpPr/>
            <p:nvPr/>
          </p:nvSpPr>
          <p:spPr>
            <a:xfrm>
              <a:off x="3669655" y="5162755"/>
              <a:ext cx="688032" cy="321469"/>
            </a:xfrm>
            <a:prstGeom prst="rect">
              <a:avLst/>
            </a:prstGeom>
            <a:solidFill>
              <a:srgbClr val="2E86AB">
                <a:alpha val="10000"/>
              </a:srgbClr>
            </a:solidFill>
            <a:ln/>
          </p:spPr>
          <p:txBody>
            <a:bodyPr/>
            <a:lstStyle/>
            <a:p>
              <a:endParaRPr lang="en-DE"/>
            </a:p>
          </p:txBody>
        </p:sp>
        <p:sp>
          <p:nvSpPr>
            <p:cNvPr id="38" name="Shape 35"/>
            <p:cNvSpPr/>
            <p:nvPr/>
          </p:nvSpPr>
          <p:spPr>
            <a:xfrm>
              <a:off x="3669655" y="5477080"/>
              <a:ext cx="688032" cy="7144"/>
            </a:xfrm>
            <a:prstGeom prst="rect">
              <a:avLst/>
            </a:prstGeom>
            <a:solidFill>
              <a:srgbClr val="E0E0E0"/>
            </a:solidFill>
            <a:ln/>
          </p:spPr>
          <p:txBody>
            <a:bodyPr/>
            <a:lstStyle/>
            <a:p>
              <a:endParaRPr lang="en-DE"/>
            </a:p>
          </p:txBody>
        </p:sp>
        <p:sp>
          <p:nvSpPr>
            <p:cNvPr id="39" name="Text 36"/>
            <p:cNvSpPr/>
            <p:nvPr/>
          </p:nvSpPr>
          <p:spPr>
            <a:xfrm>
              <a:off x="3669655" y="5162755"/>
              <a:ext cx="68803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Schnell</a:t>
              </a:r>
              <a:endParaRPr lang="en-US" sz="837" dirty="0"/>
            </a:p>
          </p:txBody>
        </p:sp>
        <p:sp>
          <p:nvSpPr>
            <p:cNvPr id="40" name="Text 37"/>
            <p:cNvSpPr/>
            <p:nvPr/>
          </p:nvSpPr>
          <p:spPr>
            <a:xfrm>
              <a:off x="428625" y="5484223"/>
              <a:ext cx="148001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Cython RMI</a:t>
              </a:r>
              <a:endParaRPr lang="en-US" sz="837" dirty="0"/>
            </a:p>
          </p:txBody>
        </p:sp>
        <p:sp>
          <p:nvSpPr>
            <p:cNvPr id="41" name="Shape 38"/>
            <p:cNvSpPr/>
            <p:nvPr/>
          </p:nvSpPr>
          <p:spPr>
            <a:xfrm>
              <a:off x="1908637" y="5484223"/>
              <a:ext cx="892857" cy="321469"/>
            </a:xfrm>
            <a:prstGeom prst="rect">
              <a:avLst/>
            </a:prstGeom>
            <a:solidFill>
              <a:srgbClr val="2E86AB">
                <a:alpha val="10000"/>
              </a:srgbClr>
            </a:solidFill>
            <a:ln/>
          </p:spPr>
          <p:txBody>
            <a:bodyPr/>
            <a:lstStyle/>
            <a:p>
              <a:endParaRPr lang="en-DE"/>
            </a:p>
          </p:txBody>
        </p:sp>
        <p:sp>
          <p:nvSpPr>
            <p:cNvPr id="42" name="Shape 39"/>
            <p:cNvSpPr/>
            <p:nvPr/>
          </p:nvSpPr>
          <p:spPr>
            <a:xfrm>
              <a:off x="1908637" y="5798548"/>
              <a:ext cx="892857" cy="7144"/>
            </a:xfrm>
            <a:prstGeom prst="rect">
              <a:avLst/>
            </a:prstGeom>
            <a:solidFill>
              <a:srgbClr val="E0E0E0"/>
            </a:solidFill>
            <a:ln/>
          </p:spPr>
          <p:txBody>
            <a:bodyPr/>
            <a:lstStyle/>
            <a:p>
              <a:endParaRPr lang="en-DE"/>
            </a:p>
          </p:txBody>
        </p:sp>
        <p:sp>
          <p:nvSpPr>
            <p:cNvPr id="43" name="Text 40"/>
            <p:cNvSpPr/>
            <p:nvPr/>
          </p:nvSpPr>
          <p:spPr>
            <a:xfrm>
              <a:off x="1908637" y="5484223"/>
              <a:ext cx="892857"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0.8 μs</a:t>
              </a:r>
              <a:endParaRPr lang="en-US" sz="837" dirty="0"/>
            </a:p>
          </p:txBody>
        </p:sp>
        <p:sp>
          <p:nvSpPr>
            <p:cNvPr id="44" name="Shape 41"/>
            <p:cNvSpPr/>
            <p:nvPr/>
          </p:nvSpPr>
          <p:spPr>
            <a:xfrm>
              <a:off x="2801494" y="5484223"/>
              <a:ext cx="868161" cy="321469"/>
            </a:xfrm>
            <a:prstGeom prst="rect">
              <a:avLst/>
            </a:prstGeom>
            <a:solidFill>
              <a:srgbClr val="2E86AB">
                <a:alpha val="10000"/>
              </a:srgbClr>
            </a:solidFill>
            <a:ln/>
          </p:spPr>
          <p:txBody>
            <a:bodyPr/>
            <a:lstStyle/>
            <a:p>
              <a:endParaRPr lang="en-DE"/>
            </a:p>
          </p:txBody>
        </p:sp>
        <p:sp>
          <p:nvSpPr>
            <p:cNvPr id="45" name="Shape 42"/>
            <p:cNvSpPr/>
            <p:nvPr/>
          </p:nvSpPr>
          <p:spPr>
            <a:xfrm>
              <a:off x="2801494" y="5798548"/>
              <a:ext cx="868161" cy="7144"/>
            </a:xfrm>
            <a:prstGeom prst="rect">
              <a:avLst/>
            </a:prstGeom>
            <a:solidFill>
              <a:srgbClr val="E0E0E0"/>
            </a:solidFill>
            <a:ln/>
          </p:spPr>
          <p:txBody>
            <a:bodyPr/>
            <a:lstStyle/>
            <a:p>
              <a:endParaRPr lang="en-DE"/>
            </a:p>
          </p:txBody>
        </p:sp>
        <p:sp>
          <p:nvSpPr>
            <p:cNvPr id="46" name="Text 43"/>
            <p:cNvSpPr/>
            <p:nvPr/>
          </p:nvSpPr>
          <p:spPr>
            <a:xfrm>
              <a:off x="2801494" y="5484223"/>
              <a:ext cx="868161"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Sehr niedrig</a:t>
              </a:r>
              <a:endParaRPr lang="en-US" sz="837" dirty="0"/>
            </a:p>
          </p:txBody>
        </p:sp>
        <p:sp>
          <p:nvSpPr>
            <p:cNvPr id="47" name="Text 44"/>
            <p:cNvSpPr/>
            <p:nvPr/>
          </p:nvSpPr>
          <p:spPr>
            <a:xfrm>
              <a:off x="3669655" y="5484223"/>
              <a:ext cx="688032"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Langsam</a:t>
              </a:r>
              <a:endParaRPr lang="en-US" sz="837" dirty="0"/>
            </a:p>
          </p:txBody>
        </p:sp>
        <p:sp>
          <p:nvSpPr>
            <p:cNvPr id="48" name="Text 45"/>
            <p:cNvSpPr/>
            <p:nvPr/>
          </p:nvSpPr>
          <p:spPr>
            <a:xfrm>
              <a:off x="428625" y="5805692"/>
              <a:ext cx="1480012"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Cython B-Tree</a:t>
              </a:r>
              <a:endParaRPr lang="en-US" sz="837" dirty="0"/>
            </a:p>
          </p:txBody>
        </p:sp>
        <p:sp>
          <p:nvSpPr>
            <p:cNvPr id="49" name="Text 46"/>
            <p:cNvSpPr/>
            <p:nvPr/>
          </p:nvSpPr>
          <p:spPr>
            <a:xfrm>
              <a:off x="1908637" y="5805692"/>
              <a:ext cx="892857"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1.2-2.4 μs</a:t>
              </a:r>
              <a:endParaRPr lang="en-US" sz="837" dirty="0"/>
            </a:p>
          </p:txBody>
        </p:sp>
        <p:sp>
          <p:nvSpPr>
            <p:cNvPr id="50" name="Text 47"/>
            <p:cNvSpPr/>
            <p:nvPr/>
          </p:nvSpPr>
          <p:spPr>
            <a:xfrm>
              <a:off x="2801494" y="5805692"/>
              <a:ext cx="868161"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Mittel</a:t>
              </a:r>
              <a:endParaRPr lang="en-US" sz="837" dirty="0"/>
            </a:p>
          </p:txBody>
        </p:sp>
        <p:sp>
          <p:nvSpPr>
            <p:cNvPr id="51" name="Shape 48"/>
            <p:cNvSpPr/>
            <p:nvPr/>
          </p:nvSpPr>
          <p:spPr>
            <a:xfrm>
              <a:off x="3669655" y="5805692"/>
              <a:ext cx="688032" cy="317897"/>
            </a:xfrm>
            <a:prstGeom prst="rect">
              <a:avLst/>
            </a:prstGeom>
            <a:solidFill>
              <a:srgbClr val="2E86AB">
                <a:alpha val="10000"/>
              </a:srgbClr>
            </a:solidFill>
            <a:ln/>
          </p:spPr>
          <p:txBody>
            <a:bodyPr/>
            <a:lstStyle/>
            <a:p>
              <a:endParaRPr lang="en-DE"/>
            </a:p>
          </p:txBody>
        </p:sp>
        <p:sp>
          <p:nvSpPr>
            <p:cNvPr id="52" name="Text 49"/>
            <p:cNvSpPr/>
            <p:nvPr/>
          </p:nvSpPr>
          <p:spPr>
            <a:xfrm>
              <a:off x="3669655" y="5805692"/>
              <a:ext cx="688032"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Schnell</a:t>
              </a:r>
              <a:endParaRPr lang="en-US" sz="837" dirty="0"/>
            </a:p>
          </p:txBody>
        </p:sp>
        <p:pic>
          <p:nvPicPr>
            <p:cNvPr id="53" name="Image 1" descr="preencoded.png"/>
            <p:cNvPicPr>
              <a:picLocks noChangeAspect="1"/>
            </p:cNvPicPr>
            <p:nvPr/>
          </p:nvPicPr>
          <p:blipFill>
            <a:blip r:embed="rId4"/>
            <a:stretch>
              <a:fillRect/>
            </a:stretch>
          </p:blipFill>
          <p:spPr>
            <a:xfrm>
              <a:off x="4643438" y="1285875"/>
              <a:ext cx="4214813" cy="2414588"/>
            </a:xfrm>
            <a:prstGeom prst="rect">
              <a:avLst/>
            </a:prstGeom>
          </p:spPr>
        </p:pic>
        <p:pic>
          <p:nvPicPr>
            <p:cNvPr id="54" name="Image 2" descr="preencoded.png"/>
            <p:cNvPicPr>
              <a:picLocks noChangeAspect="1"/>
            </p:cNvPicPr>
            <p:nvPr/>
          </p:nvPicPr>
          <p:blipFill>
            <a:blip r:embed="rId5"/>
            <a:stretch>
              <a:fillRect/>
            </a:stretch>
          </p:blipFill>
          <p:spPr>
            <a:xfrm>
              <a:off x="4643438" y="3847607"/>
              <a:ext cx="4214813" cy="2414588"/>
            </a:xfrm>
            <a:prstGeom prst="rect">
              <a:avLst/>
            </a:prstGeom>
          </p:spPr>
        </p:pic>
        <p:sp>
          <p:nvSpPr>
            <p:cNvPr id="55" name="Text 50"/>
            <p:cNvSpPr/>
            <p:nvPr/>
          </p:nvSpPr>
          <p:spPr>
            <a:xfrm>
              <a:off x="285750" y="6552214"/>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16 </a:t>
              </a:r>
              <a:endParaRPr lang="en-US" sz="942"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DE67E11-F396-475B-124D-85411EA7D3BC}"/>
              </a:ext>
            </a:extLst>
          </p:cNvPr>
          <p:cNvGrpSpPr/>
          <p:nvPr/>
        </p:nvGrpSpPr>
        <p:grpSpPr>
          <a:xfrm>
            <a:off x="0" y="0"/>
            <a:ext cx="9144000" cy="5256000"/>
            <a:chOff x="0" y="0"/>
            <a:chExt cx="9144000" cy="5897835"/>
          </a:xfrm>
        </p:grpSpPr>
        <p:pic>
          <p:nvPicPr>
            <p:cNvPr id="2" name="Image 0" descr="preencoded.png"/>
            <p:cNvPicPr>
              <a:picLocks noChangeAspect="1"/>
            </p:cNvPicPr>
            <p:nvPr/>
          </p:nvPicPr>
          <p:blipFill>
            <a:blip r:embed="rId3"/>
            <a:stretch>
              <a:fillRect/>
            </a:stretch>
          </p:blipFill>
          <p:spPr>
            <a:xfrm>
              <a:off x="0" y="0"/>
              <a:ext cx="9144000" cy="589783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Erkenntnisse der Implementierungsreise</a:t>
              </a:r>
              <a:endParaRPr lang="en-US" sz="2025" dirty="0"/>
            </a:p>
          </p:txBody>
        </p:sp>
        <p:sp>
          <p:nvSpPr>
            <p:cNvPr id="4" name="Shape 1"/>
            <p:cNvSpPr/>
            <p:nvPr/>
          </p:nvSpPr>
          <p:spPr>
            <a:xfrm>
              <a:off x="285750" y="957263"/>
              <a:ext cx="4114800" cy="1312999"/>
            </a:xfrm>
            <a:prstGeom prst="rect">
              <a:avLst/>
            </a:prstGeom>
            <a:solidFill>
              <a:srgbClr val="FFFFFF"/>
            </a:solidFill>
            <a:ln/>
          </p:spPr>
          <p:txBody>
            <a:bodyPr/>
            <a:lstStyle/>
            <a:p>
              <a:endParaRPr lang="en-DE"/>
            </a:p>
          </p:txBody>
        </p:sp>
        <p:pic>
          <p:nvPicPr>
            <p:cNvPr id="5" name="Image 1" descr="preencoded.png"/>
            <p:cNvPicPr>
              <a:picLocks noChangeAspect="1"/>
            </p:cNvPicPr>
            <p:nvPr/>
          </p:nvPicPr>
          <p:blipFill>
            <a:blip r:embed="rId4"/>
            <a:stretch>
              <a:fillRect/>
            </a:stretch>
          </p:blipFill>
          <p:spPr>
            <a:xfrm>
              <a:off x="428625" y="1166217"/>
              <a:ext cx="321469" cy="257175"/>
            </a:xfrm>
            <a:prstGeom prst="rect">
              <a:avLst/>
            </a:prstGeom>
          </p:spPr>
        </p:pic>
        <p:sp>
          <p:nvSpPr>
            <p:cNvPr id="6" name="Text 2"/>
            <p:cNvSpPr/>
            <p:nvPr/>
          </p:nvSpPr>
          <p:spPr>
            <a:xfrm>
              <a:off x="857250" y="1100138"/>
              <a:ext cx="3400425"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Implementierungssprache ist kritisch</a:t>
              </a:r>
              <a:endParaRPr lang="en-US" sz="1238" dirty="0"/>
            </a:p>
          </p:txBody>
        </p:sp>
        <p:sp>
          <p:nvSpPr>
            <p:cNvPr id="7" name="Text 3"/>
            <p:cNvSpPr/>
            <p:nvPr/>
          </p:nvSpPr>
          <p:spPr>
            <a:xfrm>
              <a:off x="857250" y="1409105"/>
              <a:ext cx="2640564"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Die Wahl der Implementierungssprache hat </a:t>
              </a:r>
              <a:endParaRPr lang="en-US" sz="942" dirty="0"/>
            </a:p>
          </p:txBody>
        </p:sp>
        <p:sp>
          <p:nvSpPr>
            <p:cNvPr id="8" name="Text 4"/>
            <p:cNvSpPr/>
            <p:nvPr/>
          </p:nvSpPr>
          <p:spPr>
            <a:xfrm>
              <a:off x="857250" y="1589122"/>
              <a:ext cx="313549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dramatische Auswirkungen auf die Performance bei </a:t>
              </a:r>
              <a:endParaRPr lang="en-US" sz="942" dirty="0"/>
            </a:p>
          </p:txBody>
        </p:sp>
        <p:sp>
          <p:nvSpPr>
            <p:cNvPr id="9" name="Text 5"/>
            <p:cNvSpPr/>
            <p:nvPr/>
          </p:nvSpPr>
          <p:spPr>
            <a:xfrm>
              <a:off x="857250" y="1769139"/>
              <a:ext cx="1860277"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Mikrosekunden-Operationen</a:t>
              </a:r>
              <a:endParaRPr lang="en-US" sz="942" dirty="0"/>
            </a:p>
          </p:txBody>
        </p:sp>
        <p:sp>
          <p:nvSpPr>
            <p:cNvPr id="10" name="Text 6"/>
            <p:cNvSpPr/>
            <p:nvPr/>
          </p:nvSpPr>
          <p:spPr>
            <a:xfrm>
              <a:off x="2717527" y="1769139"/>
              <a:ext cx="112952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Unterschiede von </a:t>
              </a:r>
              <a:endParaRPr lang="en-US" sz="942" dirty="0"/>
            </a:p>
          </p:txBody>
        </p:sp>
        <p:sp>
          <p:nvSpPr>
            <p:cNvPr id="11" name="Text 7"/>
            <p:cNvSpPr/>
            <p:nvPr/>
          </p:nvSpPr>
          <p:spPr>
            <a:xfrm>
              <a:off x="857250" y="1949155"/>
              <a:ext cx="155181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Faktor 100+ sind möglich. </a:t>
              </a:r>
              <a:endParaRPr lang="en-US" sz="942" dirty="0"/>
            </a:p>
          </p:txBody>
        </p:sp>
        <p:sp>
          <p:nvSpPr>
            <p:cNvPr id="12" name="Shape 8"/>
            <p:cNvSpPr/>
            <p:nvPr/>
          </p:nvSpPr>
          <p:spPr>
            <a:xfrm>
              <a:off x="4743450" y="957263"/>
              <a:ext cx="4114800" cy="1312999"/>
            </a:xfrm>
            <a:prstGeom prst="rect">
              <a:avLst/>
            </a:prstGeom>
            <a:solidFill>
              <a:srgbClr val="FFFFFF"/>
            </a:solidFill>
            <a:ln/>
          </p:spPr>
          <p:txBody>
            <a:bodyPr/>
            <a:lstStyle/>
            <a:p>
              <a:endParaRPr lang="en-DE"/>
            </a:p>
          </p:txBody>
        </p:sp>
        <p:pic>
          <p:nvPicPr>
            <p:cNvPr id="13" name="Image 2" descr="preencoded.png"/>
            <p:cNvPicPr>
              <a:picLocks noChangeAspect="1"/>
            </p:cNvPicPr>
            <p:nvPr/>
          </p:nvPicPr>
          <p:blipFill>
            <a:blip r:embed="rId5"/>
            <a:stretch>
              <a:fillRect/>
            </a:stretch>
          </p:blipFill>
          <p:spPr>
            <a:xfrm>
              <a:off x="4886325" y="1166217"/>
              <a:ext cx="321469" cy="257175"/>
            </a:xfrm>
            <a:prstGeom prst="rect">
              <a:avLst/>
            </a:prstGeom>
          </p:spPr>
        </p:pic>
        <p:sp>
          <p:nvSpPr>
            <p:cNvPr id="14" name="Text 9"/>
            <p:cNvSpPr/>
            <p:nvPr/>
          </p:nvSpPr>
          <p:spPr>
            <a:xfrm>
              <a:off x="5314950" y="1100138"/>
              <a:ext cx="3400425"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Faire Vergleiche sind essentiell</a:t>
              </a:r>
              <a:endParaRPr lang="en-US" sz="1238" dirty="0"/>
            </a:p>
          </p:txBody>
        </p:sp>
        <p:sp>
          <p:nvSpPr>
            <p:cNvPr id="15" name="Text 10"/>
            <p:cNvSpPr/>
            <p:nvPr/>
          </p:nvSpPr>
          <p:spPr>
            <a:xfrm>
              <a:off x="5314950" y="1409105"/>
              <a:ext cx="1246919"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Vergleiche zwischen </a:t>
              </a:r>
              <a:endParaRPr lang="en-US" sz="942" dirty="0"/>
            </a:p>
          </p:txBody>
        </p:sp>
        <p:sp>
          <p:nvSpPr>
            <p:cNvPr id="16" name="Text 11"/>
            <p:cNvSpPr/>
            <p:nvPr/>
          </p:nvSpPr>
          <p:spPr>
            <a:xfrm>
              <a:off x="6561869" y="1409105"/>
              <a:ext cx="939598"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verschiedenen </a:t>
              </a:r>
              <a:endParaRPr lang="en-US" sz="942" dirty="0"/>
            </a:p>
          </p:txBody>
        </p:sp>
        <p:sp>
          <p:nvSpPr>
            <p:cNvPr id="17" name="Text 12"/>
            <p:cNvSpPr/>
            <p:nvPr/>
          </p:nvSpPr>
          <p:spPr>
            <a:xfrm>
              <a:off x="5314950" y="1589122"/>
              <a:ext cx="1793165"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Implementierungssprachen</a:t>
              </a:r>
              <a:endParaRPr lang="en-US" sz="942" dirty="0"/>
            </a:p>
          </p:txBody>
        </p:sp>
        <p:sp>
          <p:nvSpPr>
            <p:cNvPr id="18" name="Text 13"/>
            <p:cNvSpPr/>
            <p:nvPr/>
          </p:nvSpPr>
          <p:spPr>
            <a:xfrm>
              <a:off x="7108115" y="1589122"/>
              <a:ext cx="1492011"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führen zu irreführenden </a:t>
              </a:r>
              <a:endParaRPr lang="en-US" sz="942" dirty="0"/>
            </a:p>
          </p:txBody>
        </p:sp>
        <p:sp>
          <p:nvSpPr>
            <p:cNvPr id="19" name="Text 14"/>
            <p:cNvSpPr/>
            <p:nvPr/>
          </p:nvSpPr>
          <p:spPr>
            <a:xfrm>
              <a:off x="5314950" y="1769139"/>
              <a:ext cx="282097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Schlussfolgerungen. Alle Strukturen müssen in </a:t>
              </a:r>
              <a:endParaRPr lang="en-US" sz="942" dirty="0"/>
            </a:p>
          </p:txBody>
        </p:sp>
        <p:sp>
          <p:nvSpPr>
            <p:cNvPr id="20" name="Text 15"/>
            <p:cNvSpPr/>
            <p:nvPr/>
          </p:nvSpPr>
          <p:spPr>
            <a:xfrm>
              <a:off x="5314950" y="1949155"/>
              <a:ext cx="254116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derselben Sprache implementiert werden. </a:t>
              </a:r>
              <a:endParaRPr lang="en-US" sz="942" dirty="0"/>
            </a:p>
          </p:txBody>
        </p:sp>
        <p:sp>
          <p:nvSpPr>
            <p:cNvPr id="21" name="Shape 16"/>
            <p:cNvSpPr/>
            <p:nvPr/>
          </p:nvSpPr>
          <p:spPr>
            <a:xfrm>
              <a:off x="285750" y="2413136"/>
              <a:ext cx="4114800" cy="1312999"/>
            </a:xfrm>
            <a:prstGeom prst="rect">
              <a:avLst/>
            </a:prstGeom>
            <a:solidFill>
              <a:srgbClr val="FFFFFF"/>
            </a:solidFill>
            <a:ln/>
          </p:spPr>
          <p:txBody>
            <a:bodyPr/>
            <a:lstStyle/>
            <a:p>
              <a:endParaRPr lang="en-DE"/>
            </a:p>
          </p:txBody>
        </p:sp>
        <p:pic>
          <p:nvPicPr>
            <p:cNvPr id="22" name="Image 3" descr="preencoded.png"/>
            <p:cNvPicPr>
              <a:picLocks noChangeAspect="1"/>
            </p:cNvPicPr>
            <p:nvPr/>
          </p:nvPicPr>
          <p:blipFill>
            <a:blip r:embed="rId6"/>
            <a:stretch>
              <a:fillRect/>
            </a:stretch>
          </p:blipFill>
          <p:spPr>
            <a:xfrm>
              <a:off x="442913" y="2622091"/>
              <a:ext cx="257175" cy="257175"/>
            </a:xfrm>
            <a:prstGeom prst="rect">
              <a:avLst/>
            </a:prstGeom>
          </p:spPr>
        </p:pic>
        <p:sp>
          <p:nvSpPr>
            <p:cNvPr id="23" name="Text 17"/>
            <p:cNvSpPr/>
            <p:nvPr/>
          </p:nvSpPr>
          <p:spPr>
            <a:xfrm>
              <a:off x="821531" y="2556011"/>
              <a:ext cx="3436144"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Bibliotheks-Overhead dominiert</a:t>
              </a:r>
              <a:endParaRPr lang="en-US" sz="1238" dirty="0"/>
            </a:p>
          </p:txBody>
        </p:sp>
        <p:sp>
          <p:nvSpPr>
            <p:cNvPr id="24" name="Text 18"/>
            <p:cNvSpPr/>
            <p:nvPr/>
          </p:nvSpPr>
          <p:spPr>
            <a:xfrm>
              <a:off x="821531" y="2864979"/>
              <a:ext cx="197125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Generische ML-Bibliotheken wie </a:t>
              </a:r>
              <a:endParaRPr lang="en-US" sz="942" dirty="0"/>
            </a:p>
          </p:txBody>
        </p:sp>
        <p:sp>
          <p:nvSpPr>
            <p:cNvPr id="25" name="Text 19"/>
            <p:cNvSpPr/>
            <p:nvPr/>
          </p:nvSpPr>
          <p:spPr>
            <a:xfrm>
              <a:off x="2792788" y="2864979"/>
              <a:ext cx="479385"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sklearn</a:t>
              </a:r>
              <a:endParaRPr lang="en-US" sz="942" dirty="0"/>
            </a:p>
          </p:txBody>
        </p:sp>
        <p:sp>
          <p:nvSpPr>
            <p:cNvPr id="26" name="Text 20"/>
            <p:cNvSpPr/>
            <p:nvPr/>
          </p:nvSpPr>
          <p:spPr>
            <a:xfrm>
              <a:off x="3272172" y="2864979"/>
              <a:ext cx="783887"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verursachen </a:t>
              </a:r>
              <a:endParaRPr lang="en-US" sz="942" dirty="0"/>
            </a:p>
          </p:txBody>
        </p:sp>
        <p:sp>
          <p:nvSpPr>
            <p:cNvPr id="27" name="Text 21"/>
            <p:cNvSpPr/>
            <p:nvPr/>
          </p:nvSpPr>
          <p:spPr>
            <a:xfrm>
              <a:off x="821531" y="3044996"/>
              <a:ext cx="3304598"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erheblichen Overhead (Faktor 5), der die theoretischen </a:t>
              </a:r>
              <a:endParaRPr lang="en-US" sz="942" dirty="0"/>
            </a:p>
          </p:txBody>
        </p:sp>
        <p:sp>
          <p:nvSpPr>
            <p:cNvPr id="28" name="Text 22"/>
            <p:cNvSpPr/>
            <p:nvPr/>
          </p:nvSpPr>
          <p:spPr>
            <a:xfrm>
              <a:off x="821531" y="3225012"/>
              <a:ext cx="3186810"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Vorteile von Learned Indexes zunichte machen kann. </a:t>
              </a:r>
              <a:endParaRPr lang="en-US" sz="942" dirty="0"/>
            </a:p>
          </p:txBody>
        </p:sp>
        <p:sp>
          <p:nvSpPr>
            <p:cNvPr id="29" name="Shape 23"/>
            <p:cNvSpPr/>
            <p:nvPr/>
          </p:nvSpPr>
          <p:spPr>
            <a:xfrm>
              <a:off x="4743450" y="2413136"/>
              <a:ext cx="4114800" cy="1312999"/>
            </a:xfrm>
            <a:prstGeom prst="rect">
              <a:avLst/>
            </a:prstGeom>
            <a:solidFill>
              <a:srgbClr val="FFFFFF"/>
            </a:solidFill>
            <a:ln/>
          </p:spPr>
          <p:txBody>
            <a:bodyPr/>
            <a:lstStyle/>
            <a:p>
              <a:endParaRPr lang="en-DE"/>
            </a:p>
          </p:txBody>
        </p:sp>
        <p:pic>
          <p:nvPicPr>
            <p:cNvPr id="30" name="Image 4" descr="preencoded.png"/>
            <p:cNvPicPr>
              <a:picLocks noChangeAspect="1"/>
            </p:cNvPicPr>
            <p:nvPr/>
          </p:nvPicPr>
          <p:blipFill>
            <a:blip r:embed="rId7"/>
            <a:stretch>
              <a:fillRect/>
            </a:stretch>
          </p:blipFill>
          <p:spPr>
            <a:xfrm>
              <a:off x="4886325" y="2622091"/>
              <a:ext cx="289322" cy="257175"/>
            </a:xfrm>
            <a:prstGeom prst="rect">
              <a:avLst/>
            </a:prstGeom>
          </p:spPr>
        </p:pic>
        <p:sp>
          <p:nvSpPr>
            <p:cNvPr id="31" name="Text 24"/>
            <p:cNvSpPr/>
            <p:nvPr/>
          </p:nvSpPr>
          <p:spPr>
            <a:xfrm>
              <a:off x="5282803" y="2556011"/>
              <a:ext cx="3432572"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Kompilierung ist entscheidend</a:t>
              </a:r>
              <a:endParaRPr lang="en-US" sz="1238" dirty="0"/>
            </a:p>
          </p:txBody>
        </p:sp>
        <p:sp>
          <p:nvSpPr>
            <p:cNvPr id="32" name="Text 25"/>
            <p:cNvSpPr/>
            <p:nvPr/>
          </p:nvSpPr>
          <p:spPr>
            <a:xfrm>
              <a:off x="5282803" y="2864979"/>
              <a:ext cx="1078343"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JIT-Kompilierung</a:t>
              </a:r>
              <a:endParaRPr lang="en-US" sz="942" dirty="0"/>
            </a:p>
          </p:txBody>
        </p:sp>
        <p:sp>
          <p:nvSpPr>
            <p:cNvPr id="33" name="Text 26"/>
            <p:cNvSpPr/>
            <p:nvPr/>
          </p:nvSpPr>
          <p:spPr>
            <a:xfrm>
              <a:off x="6361147" y="2864979"/>
              <a:ext cx="864115"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(Numba) und </a:t>
              </a:r>
              <a:endParaRPr lang="en-US" sz="942" dirty="0"/>
            </a:p>
          </p:txBody>
        </p:sp>
        <p:sp>
          <p:nvSpPr>
            <p:cNvPr id="34" name="Text 27"/>
            <p:cNvSpPr/>
            <p:nvPr/>
          </p:nvSpPr>
          <p:spPr>
            <a:xfrm>
              <a:off x="7225261" y="2864979"/>
              <a:ext cx="582913"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statische </a:t>
              </a:r>
              <a:endParaRPr lang="en-US" sz="942" dirty="0"/>
            </a:p>
          </p:txBody>
        </p:sp>
        <p:sp>
          <p:nvSpPr>
            <p:cNvPr id="35" name="Text 28"/>
            <p:cNvSpPr/>
            <p:nvPr/>
          </p:nvSpPr>
          <p:spPr>
            <a:xfrm>
              <a:off x="5282803" y="3044996"/>
              <a:ext cx="875054"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Kompilierung</a:t>
              </a:r>
              <a:endParaRPr lang="en-US" sz="942" dirty="0"/>
            </a:p>
          </p:txBody>
        </p:sp>
        <p:sp>
          <p:nvSpPr>
            <p:cNvPr id="36" name="Text 29"/>
            <p:cNvSpPr/>
            <p:nvPr/>
          </p:nvSpPr>
          <p:spPr>
            <a:xfrm>
              <a:off x="6157857" y="3044996"/>
              <a:ext cx="2140083"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(Cython) sind für hochperformante </a:t>
              </a:r>
              <a:endParaRPr lang="en-US" sz="942" dirty="0"/>
            </a:p>
          </p:txBody>
        </p:sp>
        <p:sp>
          <p:nvSpPr>
            <p:cNvPr id="37" name="Text 30"/>
            <p:cNvSpPr/>
            <p:nvPr/>
          </p:nvSpPr>
          <p:spPr>
            <a:xfrm>
              <a:off x="5282803" y="3225012"/>
              <a:ext cx="3318607"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Implementierungen unerlässlich und bringen Faktoren </a:t>
              </a:r>
              <a:endParaRPr lang="en-US" sz="942" dirty="0"/>
            </a:p>
          </p:txBody>
        </p:sp>
        <p:sp>
          <p:nvSpPr>
            <p:cNvPr id="38" name="Text 31"/>
            <p:cNvSpPr/>
            <p:nvPr/>
          </p:nvSpPr>
          <p:spPr>
            <a:xfrm>
              <a:off x="5282803" y="3405029"/>
              <a:ext cx="109070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von 12x bzw. 2.5x. </a:t>
              </a:r>
              <a:endParaRPr lang="en-US" sz="942" dirty="0"/>
            </a:p>
          </p:txBody>
        </p:sp>
        <p:sp>
          <p:nvSpPr>
            <p:cNvPr id="39" name="Shape 32"/>
            <p:cNvSpPr/>
            <p:nvPr/>
          </p:nvSpPr>
          <p:spPr>
            <a:xfrm>
              <a:off x="285750" y="4083323"/>
              <a:ext cx="8572500" cy="1193006"/>
            </a:xfrm>
            <a:prstGeom prst="rect">
              <a:avLst/>
            </a:prstGeom>
            <a:solidFill>
              <a:srgbClr val="A23B72">
                <a:alpha val="10000"/>
              </a:srgbClr>
            </a:solidFill>
            <a:ln/>
          </p:spPr>
          <p:txBody>
            <a:bodyPr/>
            <a:lstStyle/>
            <a:p>
              <a:endParaRPr lang="en-DE"/>
            </a:p>
          </p:txBody>
        </p:sp>
        <p:sp>
          <p:nvSpPr>
            <p:cNvPr id="40" name="Text 33"/>
            <p:cNvSpPr/>
            <p:nvPr/>
          </p:nvSpPr>
          <p:spPr>
            <a:xfrm>
              <a:off x="428625" y="4226198"/>
              <a:ext cx="8286750" cy="235744"/>
            </a:xfrm>
            <a:prstGeom prst="rect">
              <a:avLst/>
            </a:prstGeom>
            <a:noFill/>
            <a:ln/>
          </p:spPr>
          <p:txBody>
            <a:bodyPr wrap="none" lIns="0" tIns="0" rIns="0" bIns="0" rtlCol="0" anchor="ctr">
              <a:spAutoFit/>
            </a:bodyPr>
            <a:lstStyle/>
            <a:p>
              <a:pPr marL="0" indent="0">
                <a:buNone/>
              </a:pPr>
              <a:r>
                <a:rPr lang="en-US" sz="1238" b="1" dirty="0">
                  <a:solidFill>
                    <a:srgbClr val="A23B72"/>
                  </a:solidFill>
                  <a:latin typeface="Noto Sans" pitchFamily="34" charset="0"/>
                  <a:ea typeface="Noto Sans" pitchFamily="34" charset="-122"/>
                  <a:cs typeface="Noto Sans" pitchFamily="34" charset="-120"/>
                </a:rPr>
                <a:t>Zentrale Erkenntnis</a:t>
              </a:r>
              <a:endParaRPr lang="en-US" sz="1238" dirty="0"/>
            </a:p>
          </p:txBody>
        </p:sp>
        <p:sp>
          <p:nvSpPr>
            <p:cNvPr id="41" name="Text 34"/>
            <p:cNvSpPr/>
            <p:nvPr/>
          </p:nvSpPr>
          <p:spPr>
            <a:xfrm>
              <a:off x="428625" y="4535165"/>
              <a:ext cx="5839458"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Die ursprünglich berichteten dramatischen Performance-Unterschiede sind primär auf </a:t>
              </a:r>
              <a:endParaRPr lang="en-US" sz="1046" dirty="0"/>
            </a:p>
          </p:txBody>
        </p:sp>
        <p:sp>
          <p:nvSpPr>
            <p:cNvPr id="42" name="Text 35"/>
            <p:cNvSpPr/>
            <p:nvPr/>
          </p:nvSpPr>
          <p:spPr>
            <a:xfrm>
              <a:off x="6268083" y="4535165"/>
              <a:ext cx="2038397"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Implementierungssprachen-</a:t>
              </a:r>
              <a:endParaRPr lang="en-US" sz="1046" dirty="0"/>
            </a:p>
          </p:txBody>
        </p:sp>
        <p:sp>
          <p:nvSpPr>
            <p:cNvPr id="43" name="Text 36"/>
            <p:cNvSpPr/>
            <p:nvPr/>
          </p:nvSpPr>
          <p:spPr>
            <a:xfrm>
              <a:off x="428625" y="4735190"/>
              <a:ext cx="954416"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Unterschiede</a:t>
              </a:r>
              <a:endParaRPr lang="en-US" sz="1046" dirty="0"/>
            </a:p>
          </p:txBody>
        </p:sp>
        <p:sp>
          <p:nvSpPr>
            <p:cNvPr id="44" name="Text 37"/>
            <p:cNvSpPr/>
            <p:nvPr/>
          </p:nvSpPr>
          <p:spPr>
            <a:xfrm>
              <a:off x="1383041" y="4735190"/>
              <a:ext cx="6783298"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zurückzuführen. Bei fairen Vergleichen in derselben Sprache zeigen Learned Indexes moderate, aber </a:t>
              </a:r>
              <a:endParaRPr lang="en-US" sz="1046" dirty="0"/>
            </a:p>
          </p:txBody>
        </p:sp>
        <p:sp>
          <p:nvSpPr>
            <p:cNvPr id="45" name="Text 38"/>
            <p:cNvSpPr/>
            <p:nvPr/>
          </p:nvSpPr>
          <p:spPr>
            <a:xfrm>
              <a:off x="428625" y="4935215"/>
              <a:ext cx="2240710"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signifikante Verbesserungen von </a:t>
              </a:r>
              <a:endParaRPr lang="en-US" sz="1046" dirty="0"/>
            </a:p>
          </p:txBody>
        </p:sp>
        <p:sp>
          <p:nvSpPr>
            <p:cNvPr id="46" name="Text 39"/>
            <p:cNvSpPr/>
            <p:nvPr/>
          </p:nvSpPr>
          <p:spPr>
            <a:xfrm>
              <a:off x="2669335" y="4935215"/>
              <a:ext cx="414505"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1.5-3x</a:t>
              </a:r>
              <a:endParaRPr lang="en-US" sz="1046" dirty="0"/>
            </a:p>
          </p:txBody>
        </p:sp>
        <p:sp>
          <p:nvSpPr>
            <p:cNvPr id="47" name="Text 40"/>
            <p:cNvSpPr/>
            <p:nvPr/>
          </p:nvSpPr>
          <p:spPr>
            <a:xfrm>
              <a:off x="3083840" y="4935215"/>
              <a:ext cx="2002985"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für geeignete Anwendungen. </a:t>
              </a:r>
              <a:endParaRPr lang="en-US" sz="1046" dirty="0"/>
            </a:p>
          </p:txBody>
        </p:sp>
        <p:sp>
          <p:nvSpPr>
            <p:cNvPr id="48" name="Text 41"/>
            <p:cNvSpPr/>
            <p:nvPr/>
          </p:nvSpPr>
          <p:spPr>
            <a:xfrm>
              <a:off x="285750" y="5419204"/>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14 </a:t>
              </a:r>
              <a:endParaRPr lang="en-US" sz="942"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39560BD-860A-BB9E-FA9B-C4A1D8B3C9FE}"/>
              </a:ext>
            </a:extLst>
          </p:cNvPr>
          <p:cNvGrpSpPr/>
          <p:nvPr/>
        </p:nvGrpSpPr>
        <p:grpSpPr>
          <a:xfrm>
            <a:off x="0" y="0"/>
            <a:ext cx="9144000" cy="5256000"/>
            <a:chOff x="0" y="0"/>
            <a:chExt cx="9144000" cy="7625172"/>
          </a:xfrm>
        </p:grpSpPr>
        <p:pic>
          <p:nvPicPr>
            <p:cNvPr id="2" name="Image 0" descr="preencoded.png"/>
            <p:cNvPicPr>
              <a:picLocks noChangeAspect="1"/>
            </p:cNvPicPr>
            <p:nvPr/>
          </p:nvPicPr>
          <p:blipFill>
            <a:blip r:embed="rId3"/>
            <a:stretch>
              <a:fillRect/>
            </a:stretch>
          </p:blipFill>
          <p:spPr>
            <a:xfrm>
              <a:off x="0" y="0"/>
              <a:ext cx="9144000" cy="7625172"/>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Datenverteilung &amp; Skalierungsverhalten</a:t>
              </a:r>
              <a:endParaRPr lang="en-US" sz="2025" dirty="0"/>
            </a:p>
          </p:txBody>
        </p:sp>
        <p:sp>
          <p:nvSpPr>
            <p:cNvPr id="4" name="Text 1"/>
            <p:cNvSpPr/>
            <p:nvPr/>
          </p:nvSpPr>
          <p:spPr>
            <a:xfrm>
              <a:off x="285750" y="921544"/>
              <a:ext cx="4214813" cy="257175"/>
            </a:xfrm>
            <a:prstGeom prst="rect">
              <a:avLst/>
            </a:prstGeom>
            <a:noFill/>
            <a:ln/>
          </p:spPr>
          <p:txBody>
            <a:bodyPr wrap="non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Datenverteilungsabhängigkeit</a:t>
              </a:r>
              <a:endParaRPr lang="en-US" sz="1350" dirty="0"/>
            </a:p>
          </p:txBody>
        </p:sp>
        <p:sp>
          <p:nvSpPr>
            <p:cNvPr id="5" name="Shape 2"/>
            <p:cNvSpPr/>
            <p:nvPr/>
          </p:nvSpPr>
          <p:spPr>
            <a:xfrm>
              <a:off x="285750" y="1285875"/>
              <a:ext cx="4214813" cy="2386013"/>
            </a:xfrm>
            <a:prstGeom prst="rect">
              <a:avLst/>
            </a:prstGeom>
            <a:solidFill>
              <a:srgbClr val="FFFFFF"/>
            </a:solidFill>
            <a:ln/>
          </p:spPr>
          <p:txBody>
            <a:bodyPr/>
            <a:lstStyle/>
            <a:p>
              <a:endParaRPr lang="en-DE"/>
            </a:p>
          </p:txBody>
        </p:sp>
        <p:sp>
          <p:nvSpPr>
            <p:cNvPr id="6" name="Shape 3"/>
            <p:cNvSpPr/>
            <p:nvPr/>
          </p:nvSpPr>
          <p:spPr>
            <a:xfrm>
              <a:off x="392906" y="1393031"/>
              <a:ext cx="4000500" cy="457200"/>
            </a:xfrm>
            <a:prstGeom prst="rect">
              <a:avLst/>
            </a:prstGeom>
            <a:solidFill>
              <a:srgbClr val="2E86AB">
                <a:alpha val="10000"/>
              </a:srgbClr>
            </a:solidFill>
            <a:ln/>
          </p:spPr>
          <p:txBody>
            <a:bodyPr/>
            <a:lstStyle/>
            <a:p>
              <a:endParaRPr lang="en-DE"/>
            </a:p>
          </p:txBody>
        </p:sp>
        <p:pic>
          <p:nvPicPr>
            <p:cNvPr id="7" name="Image 1" descr="preencoded.png"/>
            <p:cNvPicPr>
              <a:picLocks noChangeAspect="1"/>
            </p:cNvPicPr>
            <p:nvPr/>
          </p:nvPicPr>
          <p:blipFill>
            <a:blip r:embed="rId4"/>
            <a:stretch>
              <a:fillRect/>
            </a:stretch>
          </p:blipFill>
          <p:spPr>
            <a:xfrm>
              <a:off x="450056" y="1550194"/>
              <a:ext cx="178594" cy="142875"/>
            </a:xfrm>
            <a:prstGeom prst="rect">
              <a:avLst/>
            </a:prstGeom>
          </p:spPr>
        </p:pic>
        <p:sp>
          <p:nvSpPr>
            <p:cNvPr id="8" name="Text 4"/>
            <p:cNvSpPr/>
            <p:nvPr/>
          </p:nvSpPr>
          <p:spPr>
            <a:xfrm>
              <a:off x="714375" y="1450181"/>
              <a:ext cx="3316793" cy="171450"/>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Gleichmäßige Verteilung</a:t>
              </a:r>
              <a:endParaRPr lang="en-US" sz="837" dirty="0"/>
            </a:p>
          </p:txBody>
        </p:sp>
        <p:sp>
          <p:nvSpPr>
            <p:cNvPr id="9" name="Text 5"/>
            <p:cNvSpPr/>
            <p:nvPr/>
          </p:nvSpPr>
          <p:spPr>
            <a:xfrm>
              <a:off x="714375" y="1643063"/>
              <a:ext cx="3316793"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Idealer Fall, einfach zu lernen</a:t>
              </a:r>
              <a:endParaRPr lang="en-US" sz="732" dirty="0"/>
            </a:p>
          </p:txBody>
        </p:sp>
        <p:sp>
          <p:nvSpPr>
            <p:cNvPr id="10" name="Text 6"/>
            <p:cNvSpPr/>
            <p:nvPr/>
          </p:nvSpPr>
          <p:spPr>
            <a:xfrm>
              <a:off x="4102605" y="1535906"/>
              <a:ext cx="233651" cy="171450"/>
            </a:xfrm>
            <a:prstGeom prst="rect">
              <a:avLst/>
            </a:prstGeom>
            <a:noFill/>
            <a:ln/>
          </p:spPr>
          <p:txBody>
            <a:bodyPr wrap="non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3-5x</a:t>
              </a:r>
              <a:endParaRPr lang="en-US" sz="837" dirty="0"/>
            </a:p>
          </p:txBody>
        </p:sp>
        <p:sp>
          <p:nvSpPr>
            <p:cNvPr id="11" name="Shape 7"/>
            <p:cNvSpPr/>
            <p:nvPr/>
          </p:nvSpPr>
          <p:spPr>
            <a:xfrm>
              <a:off x="392906" y="1935956"/>
              <a:ext cx="4000500" cy="457200"/>
            </a:xfrm>
            <a:prstGeom prst="rect">
              <a:avLst/>
            </a:prstGeom>
            <a:solidFill>
              <a:srgbClr val="4CAF50">
                <a:alpha val="10000"/>
              </a:srgbClr>
            </a:solidFill>
            <a:ln/>
          </p:spPr>
          <p:txBody>
            <a:bodyPr/>
            <a:lstStyle/>
            <a:p>
              <a:endParaRPr lang="en-DE"/>
            </a:p>
          </p:txBody>
        </p:sp>
        <p:pic>
          <p:nvPicPr>
            <p:cNvPr id="12" name="Image 2" descr="preencoded.png"/>
            <p:cNvPicPr>
              <a:picLocks noChangeAspect="1"/>
            </p:cNvPicPr>
            <p:nvPr/>
          </p:nvPicPr>
          <p:blipFill>
            <a:blip r:embed="rId5"/>
            <a:stretch>
              <a:fillRect/>
            </a:stretch>
          </p:blipFill>
          <p:spPr>
            <a:xfrm>
              <a:off x="450056" y="2093119"/>
              <a:ext cx="178594" cy="142875"/>
            </a:xfrm>
            <a:prstGeom prst="rect">
              <a:avLst/>
            </a:prstGeom>
          </p:spPr>
        </p:pic>
        <p:sp>
          <p:nvSpPr>
            <p:cNvPr id="13" name="Text 8"/>
            <p:cNvSpPr/>
            <p:nvPr/>
          </p:nvSpPr>
          <p:spPr>
            <a:xfrm>
              <a:off x="714375" y="1993106"/>
              <a:ext cx="3120898" cy="171450"/>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Normalverteilung</a:t>
              </a:r>
              <a:endParaRPr lang="en-US" sz="837" dirty="0"/>
            </a:p>
          </p:txBody>
        </p:sp>
        <p:sp>
          <p:nvSpPr>
            <p:cNvPr id="14" name="Text 9"/>
            <p:cNvSpPr/>
            <p:nvPr/>
          </p:nvSpPr>
          <p:spPr>
            <a:xfrm>
              <a:off x="714375" y="2185988"/>
              <a:ext cx="3120898"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Gut geeignet, vorhersagbare Muster</a:t>
              </a:r>
              <a:endParaRPr lang="en-US" sz="732" dirty="0"/>
            </a:p>
          </p:txBody>
        </p:sp>
        <p:sp>
          <p:nvSpPr>
            <p:cNvPr id="15" name="Text 10"/>
            <p:cNvSpPr/>
            <p:nvPr/>
          </p:nvSpPr>
          <p:spPr>
            <a:xfrm>
              <a:off x="3906710" y="2078831"/>
              <a:ext cx="429546" cy="171450"/>
            </a:xfrm>
            <a:prstGeom prst="rect">
              <a:avLst/>
            </a:prstGeom>
            <a:noFill/>
            <a:ln/>
          </p:spPr>
          <p:txBody>
            <a:bodyPr wrap="none" lIns="0" tIns="0" rIns="0" bIns="0" rtlCol="0" anchor="ctr">
              <a:spAutoFit/>
            </a:bodyPr>
            <a:lstStyle/>
            <a:p>
              <a:pPr marL="0" indent="0">
                <a:buNone/>
              </a:pPr>
              <a:r>
                <a:rPr lang="en-US" sz="837" b="1" dirty="0">
                  <a:solidFill>
                    <a:srgbClr val="4CAF50"/>
                  </a:solidFill>
                  <a:latin typeface="Noto Sans" pitchFamily="34" charset="0"/>
                  <a:ea typeface="Noto Sans" pitchFamily="34" charset="-122"/>
                  <a:cs typeface="Noto Sans" pitchFamily="34" charset="-120"/>
                </a:rPr>
                <a:t>1.5-2.5x</a:t>
              </a:r>
              <a:endParaRPr lang="en-US" sz="837" dirty="0"/>
            </a:p>
          </p:txBody>
        </p:sp>
        <p:sp>
          <p:nvSpPr>
            <p:cNvPr id="16" name="Shape 11"/>
            <p:cNvSpPr/>
            <p:nvPr/>
          </p:nvSpPr>
          <p:spPr>
            <a:xfrm>
              <a:off x="392906" y="2478881"/>
              <a:ext cx="4000500" cy="457200"/>
            </a:xfrm>
            <a:prstGeom prst="rect">
              <a:avLst/>
            </a:prstGeom>
            <a:solidFill>
              <a:srgbClr val="FFC107">
                <a:alpha val="10000"/>
              </a:srgbClr>
            </a:solidFill>
            <a:ln/>
          </p:spPr>
          <p:txBody>
            <a:bodyPr/>
            <a:lstStyle/>
            <a:p>
              <a:endParaRPr lang="en-DE"/>
            </a:p>
          </p:txBody>
        </p:sp>
        <p:pic>
          <p:nvPicPr>
            <p:cNvPr id="17" name="Image 3" descr="preencoded.png"/>
            <p:cNvPicPr>
              <a:picLocks noChangeAspect="1"/>
            </p:cNvPicPr>
            <p:nvPr/>
          </p:nvPicPr>
          <p:blipFill>
            <a:blip r:embed="rId6"/>
            <a:stretch>
              <a:fillRect/>
            </a:stretch>
          </p:blipFill>
          <p:spPr>
            <a:xfrm>
              <a:off x="450056" y="2636044"/>
              <a:ext cx="178594" cy="142875"/>
            </a:xfrm>
            <a:prstGeom prst="rect">
              <a:avLst/>
            </a:prstGeom>
          </p:spPr>
        </p:pic>
        <p:sp>
          <p:nvSpPr>
            <p:cNvPr id="18" name="Text 12"/>
            <p:cNvSpPr/>
            <p:nvPr/>
          </p:nvSpPr>
          <p:spPr>
            <a:xfrm>
              <a:off x="714375" y="2536031"/>
              <a:ext cx="3120898" cy="171450"/>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Log-normale Verteilung</a:t>
              </a:r>
              <a:endParaRPr lang="en-US" sz="837" dirty="0"/>
            </a:p>
          </p:txBody>
        </p:sp>
        <p:sp>
          <p:nvSpPr>
            <p:cNvPr id="19" name="Text 13"/>
            <p:cNvSpPr/>
            <p:nvPr/>
          </p:nvSpPr>
          <p:spPr>
            <a:xfrm>
              <a:off x="714375" y="2728913"/>
              <a:ext cx="3120898"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Herausfordernd, aber handhabbar</a:t>
              </a:r>
              <a:endParaRPr lang="en-US" sz="732" dirty="0"/>
            </a:p>
          </p:txBody>
        </p:sp>
        <p:sp>
          <p:nvSpPr>
            <p:cNvPr id="20" name="Text 14"/>
            <p:cNvSpPr/>
            <p:nvPr/>
          </p:nvSpPr>
          <p:spPr>
            <a:xfrm>
              <a:off x="3906710" y="2621756"/>
              <a:ext cx="429546" cy="171450"/>
            </a:xfrm>
            <a:prstGeom prst="rect">
              <a:avLst/>
            </a:prstGeom>
            <a:noFill/>
            <a:ln/>
          </p:spPr>
          <p:txBody>
            <a:bodyPr wrap="none" lIns="0" tIns="0" rIns="0" bIns="0" rtlCol="0" anchor="ctr">
              <a:spAutoFit/>
            </a:bodyPr>
            <a:lstStyle/>
            <a:p>
              <a:pPr marL="0" indent="0">
                <a:buNone/>
              </a:pPr>
              <a:r>
                <a:rPr lang="en-US" sz="837" b="1" dirty="0">
                  <a:solidFill>
                    <a:srgbClr val="FFC107"/>
                  </a:solidFill>
                  <a:latin typeface="Noto Sans" pitchFamily="34" charset="0"/>
                  <a:ea typeface="Noto Sans" pitchFamily="34" charset="-122"/>
                  <a:cs typeface="Noto Sans" pitchFamily="34" charset="-120"/>
                </a:rPr>
                <a:t>1.2-1.8x</a:t>
              </a:r>
              <a:endParaRPr lang="en-US" sz="837" dirty="0"/>
            </a:p>
          </p:txBody>
        </p:sp>
        <p:sp>
          <p:nvSpPr>
            <p:cNvPr id="21" name="Shape 15"/>
            <p:cNvSpPr/>
            <p:nvPr/>
          </p:nvSpPr>
          <p:spPr>
            <a:xfrm>
              <a:off x="392906" y="3021806"/>
              <a:ext cx="4000500" cy="457200"/>
            </a:xfrm>
            <a:prstGeom prst="rect">
              <a:avLst/>
            </a:prstGeom>
            <a:solidFill>
              <a:srgbClr val="A23B72">
                <a:alpha val="10000"/>
              </a:srgbClr>
            </a:solidFill>
            <a:ln/>
          </p:spPr>
          <p:txBody>
            <a:bodyPr/>
            <a:lstStyle/>
            <a:p>
              <a:endParaRPr lang="en-DE"/>
            </a:p>
          </p:txBody>
        </p:sp>
        <p:pic>
          <p:nvPicPr>
            <p:cNvPr id="22" name="Image 4" descr="preencoded.png"/>
            <p:cNvPicPr>
              <a:picLocks noChangeAspect="1"/>
            </p:cNvPicPr>
            <p:nvPr/>
          </p:nvPicPr>
          <p:blipFill>
            <a:blip r:embed="rId7"/>
            <a:stretch>
              <a:fillRect/>
            </a:stretch>
          </p:blipFill>
          <p:spPr>
            <a:xfrm>
              <a:off x="450056" y="3178969"/>
              <a:ext cx="178594" cy="142875"/>
            </a:xfrm>
            <a:prstGeom prst="rect">
              <a:avLst/>
            </a:prstGeom>
          </p:spPr>
        </p:pic>
        <p:sp>
          <p:nvSpPr>
            <p:cNvPr id="23" name="Text 16"/>
            <p:cNvSpPr/>
            <p:nvPr/>
          </p:nvSpPr>
          <p:spPr>
            <a:xfrm>
              <a:off x="714375" y="3078956"/>
              <a:ext cx="3120898" cy="171450"/>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Zufällige Daten</a:t>
              </a:r>
              <a:endParaRPr lang="en-US" sz="837" dirty="0"/>
            </a:p>
          </p:txBody>
        </p:sp>
        <p:sp>
          <p:nvSpPr>
            <p:cNvPr id="24" name="Text 17"/>
            <p:cNvSpPr/>
            <p:nvPr/>
          </p:nvSpPr>
          <p:spPr>
            <a:xfrm>
              <a:off x="714375" y="3271838"/>
              <a:ext cx="3120898"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Schwierig, keine erkennbaren Muster</a:t>
              </a:r>
              <a:endParaRPr lang="en-US" sz="732" dirty="0"/>
            </a:p>
          </p:txBody>
        </p:sp>
        <p:sp>
          <p:nvSpPr>
            <p:cNvPr id="25" name="Text 18"/>
            <p:cNvSpPr/>
            <p:nvPr/>
          </p:nvSpPr>
          <p:spPr>
            <a:xfrm>
              <a:off x="3906710" y="3164681"/>
              <a:ext cx="429546" cy="171450"/>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0.8-1.0x</a:t>
              </a:r>
              <a:endParaRPr lang="en-US" sz="837" dirty="0"/>
            </a:p>
          </p:txBody>
        </p:sp>
        <p:sp>
          <p:nvSpPr>
            <p:cNvPr id="26" name="Text 19"/>
            <p:cNvSpPr/>
            <p:nvPr/>
          </p:nvSpPr>
          <p:spPr>
            <a:xfrm>
              <a:off x="285750" y="3814763"/>
              <a:ext cx="4214813" cy="257175"/>
            </a:xfrm>
            <a:prstGeom prst="rect">
              <a:avLst/>
            </a:prstGeom>
            <a:noFill/>
            <a:ln/>
          </p:spPr>
          <p:txBody>
            <a:bodyPr wrap="non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Skalierung mit Datensatzgröße</a:t>
              </a:r>
              <a:endParaRPr lang="en-US" sz="1350" dirty="0"/>
            </a:p>
          </p:txBody>
        </p:sp>
        <p:sp>
          <p:nvSpPr>
            <p:cNvPr id="27" name="Shape 20"/>
            <p:cNvSpPr/>
            <p:nvPr/>
          </p:nvSpPr>
          <p:spPr>
            <a:xfrm>
              <a:off x="285750" y="4179094"/>
              <a:ext cx="4214813" cy="1621631"/>
            </a:xfrm>
            <a:prstGeom prst="rect">
              <a:avLst/>
            </a:prstGeom>
            <a:solidFill>
              <a:srgbClr val="FFFFFF"/>
            </a:solidFill>
            <a:ln/>
          </p:spPr>
          <p:txBody>
            <a:bodyPr/>
            <a:lstStyle/>
            <a:p>
              <a:endParaRPr lang="en-DE"/>
            </a:p>
          </p:txBody>
        </p:sp>
        <p:sp>
          <p:nvSpPr>
            <p:cNvPr id="28" name="Shape 21"/>
            <p:cNvSpPr/>
            <p:nvPr/>
          </p:nvSpPr>
          <p:spPr>
            <a:xfrm>
              <a:off x="285750" y="4179094"/>
              <a:ext cx="849548" cy="267891"/>
            </a:xfrm>
            <a:prstGeom prst="rect">
              <a:avLst/>
            </a:prstGeom>
            <a:solidFill>
              <a:srgbClr val="2E86AB"/>
            </a:solidFill>
            <a:ln/>
          </p:spPr>
          <p:txBody>
            <a:bodyPr/>
            <a:lstStyle/>
            <a:p>
              <a:endParaRPr lang="en-DE"/>
            </a:p>
          </p:txBody>
        </p:sp>
        <p:sp>
          <p:nvSpPr>
            <p:cNvPr id="29" name="Shape 22"/>
            <p:cNvSpPr/>
            <p:nvPr/>
          </p:nvSpPr>
          <p:spPr>
            <a:xfrm>
              <a:off x="285750" y="4439841"/>
              <a:ext cx="849548" cy="7144"/>
            </a:xfrm>
            <a:prstGeom prst="rect">
              <a:avLst/>
            </a:prstGeom>
            <a:solidFill>
              <a:srgbClr val="E0E0E0"/>
            </a:solidFill>
            <a:ln/>
          </p:spPr>
          <p:txBody>
            <a:bodyPr/>
            <a:lstStyle/>
            <a:p>
              <a:endParaRPr lang="en-DE"/>
            </a:p>
          </p:txBody>
        </p:sp>
        <p:sp>
          <p:nvSpPr>
            <p:cNvPr id="30" name="Text 23"/>
            <p:cNvSpPr/>
            <p:nvPr/>
          </p:nvSpPr>
          <p:spPr>
            <a:xfrm>
              <a:off x="285750" y="4179094"/>
              <a:ext cx="849548"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FFFFFF"/>
                  </a:solidFill>
                  <a:latin typeface="Noto Sans" pitchFamily="34" charset="0"/>
                  <a:ea typeface="Noto Sans" pitchFamily="34" charset="-122"/>
                  <a:cs typeface="Noto Sans" pitchFamily="34" charset="-120"/>
                </a:rPr>
                <a:t>Größe</a:t>
              </a:r>
              <a:endParaRPr lang="en-US" sz="732" dirty="0"/>
            </a:p>
          </p:txBody>
        </p:sp>
        <p:sp>
          <p:nvSpPr>
            <p:cNvPr id="31" name="Shape 24"/>
            <p:cNvSpPr/>
            <p:nvPr/>
          </p:nvSpPr>
          <p:spPr>
            <a:xfrm>
              <a:off x="1135298" y="4179094"/>
              <a:ext cx="1039499" cy="267891"/>
            </a:xfrm>
            <a:prstGeom prst="rect">
              <a:avLst/>
            </a:prstGeom>
            <a:solidFill>
              <a:srgbClr val="2E86AB"/>
            </a:solidFill>
            <a:ln/>
          </p:spPr>
          <p:txBody>
            <a:bodyPr/>
            <a:lstStyle/>
            <a:p>
              <a:endParaRPr lang="en-DE"/>
            </a:p>
          </p:txBody>
        </p:sp>
        <p:sp>
          <p:nvSpPr>
            <p:cNvPr id="32" name="Shape 25"/>
            <p:cNvSpPr/>
            <p:nvPr/>
          </p:nvSpPr>
          <p:spPr>
            <a:xfrm>
              <a:off x="1135298" y="4439841"/>
              <a:ext cx="1039499" cy="7144"/>
            </a:xfrm>
            <a:prstGeom prst="rect">
              <a:avLst/>
            </a:prstGeom>
            <a:solidFill>
              <a:srgbClr val="E0E0E0"/>
            </a:solidFill>
            <a:ln/>
          </p:spPr>
          <p:txBody>
            <a:bodyPr/>
            <a:lstStyle/>
            <a:p>
              <a:endParaRPr lang="en-DE"/>
            </a:p>
          </p:txBody>
        </p:sp>
        <p:sp>
          <p:nvSpPr>
            <p:cNvPr id="33" name="Text 26"/>
            <p:cNvSpPr/>
            <p:nvPr/>
          </p:nvSpPr>
          <p:spPr>
            <a:xfrm>
              <a:off x="1135298" y="4179094"/>
              <a:ext cx="1039499"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FFFFFF"/>
                  </a:solidFill>
                  <a:latin typeface="Noto Sans" pitchFamily="34" charset="0"/>
                  <a:ea typeface="Noto Sans" pitchFamily="34" charset="-122"/>
                  <a:cs typeface="Noto Sans" pitchFamily="34" charset="-120"/>
                </a:rPr>
                <a:t>RMI (μs)</a:t>
              </a:r>
              <a:endParaRPr lang="en-US" sz="732" dirty="0"/>
            </a:p>
          </p:txBody>
        </p:sp>
        <p:sp>
          <p:nvSpPr>
            <p:cNvPr id="34" name="Shape 27"/>
            <p:cNvSpPr/>
            <p:nvPr/>
          </p:nvSpPr>
          <p:spPr>
            <a:xfrm>
              <a:off x="2174797" y="4179094"/>
              <a:ext cx="1248147" cy="267891"/>
            </a:xfrm>
            <a:prstGeom prst="rect">
              <a:avLst/>
            </a:prstGeom>
            <a:solidFill>
              <a:srgbClr val="2E86AB"/>
            </a:solidFill>
            <a:ln/>
          </p:spPr>
          <p:txBody>
            <a:bodyPr/>
            <a:lstStyle/>
            <a:p>
              <a:endParaRPr lang="en-DE"/>
            </a:p>
          </p:txBody>
        </p:sp>
        <p:sp>
          <p:nvSpPr>
            <p:cNvPr id="35" name="Shape 28"/>
            <p:cNvSpPr/>
            <p:nvPr/>
          </p:nvSpPr>
          <p:spPr>
            <a:xfrm>
              <a:off x="2174797" y="4439841"/>
              <a:ext cx="1248147" cy="7144"/>
            </a:xfrm>
            <a:prstGeom prst="rect">
              <a:avLst/>
            </a:prstGeom>
            <a:solidFill>
              <a:srgbClr val="E0E0E0"/>
            </a:solidFill>
            <a:ln/>
          </p:spPr>
          <p:txBody>
            <a:bodyPr/>
            <a:lstStyle/>
            <a:p>
              <a:endParaRPr lang="en-DE"/>
            </a:p>
          </p:txBody>
        </p:sp>
        <p:sp>
          <p:nvSpPr>
            <p:cNvPr id="36" name="Text 29"/>
            <p:cNvSpPr/>
            <p:nvPr/>
          </p:nvSpPr>
          <p:spPr>
            <a:xfrm>
              <a:off x="2174797" y="4179094"/>
              <a:ext cx="1248147"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FFFFFF"/>
                  </a:solidFill>
                  <a:latin typeface="Noto Sans" pitchFamily="34" charset="0"/>
                  <a:ea typeface="Noto Sans" pitchFamily="34" charset="-122"/>
                  <a:cs typeface="Noto Sans" pitchFamily="34" charset="-120"/>
                </a:rPr>
                <a:t>B-Tree (μs)</a:t>
              </a:r>
              <a:endParaRPr lang="en-US" sz="732" dirty="0"/>
            </a:p>
          </p:txBody>
        </p:sp>
        <p:sp>
          <p:nvSpPr>
            <p:cNvPr id="37" name="Shape 30"/>
            <p:cNvSpPr/>
            <p:nvPr/>
          </p:nvSpPr>
          <p:spPr>
            <a:xfrm>
              <a:off x="3422945" y="4179094"/>
              <a:ext cx="1077618" cy="267891"/>
            </a:xfrm>
            <a:prstGeom prst="rect">
              <a:avLst/>
            </a:prstGeom>
            <a:solidFill>
              <a:srgbClr val="2E86AB"/>
            </a:solidFill>
            <a:ln/>
          </p:spPr>
          <p:txBody>
            <a:bodyPr/>
            <a:lstStyle/>
            <a:p>
              <a:endParaRPr lang="en-DE"/>
            </a:p>
          </p:txBody>
        </p:sp>
        <p:sp>
          <p:nvSpPr>
            <p:cNvPr id="38" name="Shape 31"/>
            <p:cNvSpPr/>
            <p:nvPr/>
          </p:nvSpPr>
          <p:spPr>
            <a:xfrm>
              <a:off x="3422945" y="4439841"/>
              <a:ext cx="1077618" cy="7144"/>
            </a:xfrm>
            <a:prstGeom prst="rect">
              <a:avLst/>
            </a:prstGeom>
            <a:solidFill>
              <a:srgbClr val="E0E0E0"/>
            </a:solidFill>
            <a:ln/>
          </p:spPr>
          <p:txBody>
            <a:bodyPr/>
            <a:lstStyle/>
            <a:p>
              <a:endParaRPr lang="en-DE"/>
            </a:p>
          </p:txBody>
        </p:sp>
        <p:sp>
          <p:nvSpPr>
            <p:cNvPr id="39" name="Text 32"/>
            <p:cNvSpPr/>
            <p:nvPr/>
          </p:nvSpPr>
          <p:spPr>
            <a:xfrm>
              <a:off x="3422945" y="4179094"/>
              <a:ext cx="1077618"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FFFFFF"/>
                  </a:solidFill>
                  <a:latin typeface="Noto Sans" pitchFamily="34" charset="0"/>
                  <a:ea typeface="Noto Sans" pitchFamily="34" charset="-122"/>
                  <a:cs typeface="Noto Sans" pitchFamily="34" charset="-120"/>
                </a:rPr>
                <a:t>Speedup</a:t>
              </a:r>
              <a:endParaRPr lang="en-US" sz="732" dirty="0"/>
            </a:p>
          </p:txBody>
        </p:sp>
        <p:sp>
          <p:nvSpPr>
            <p:cNvPr id="40" name="Text 33"/>
            <p:cNvSpPr/>
            <p:nvPr/>
          </p:nvSpPr>
          <p:spPr>
            <a:xfrm>
              <a:off x="285750" y="4443413"/>
              <a:ext cx="849548"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10K</a:t>
              </a:r>
              <a:endParaRPr lang="en-US" sz="732" dirty="0"/>
            </a:p>
          </p:txBody>
        </p:sp>
        <p:sp>
          <p:nvSpPr>
            <p:cNvPr id="41" name="Text 34"/>
            <p:cNvSpPr/>
            <p:nvPr/>
          </p:nvSpPr>
          <p:spPr>
            <a:xfrm>
              <a:off x="1135298" y="4443413"/>
              <a:ext cx="1039499"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15.2</a:t>
              </a:r>
              <a:endParaRPr lang="en-US" sz="732" dirty="0"/>
            </a:p>
          </p:txBody>
        </p:sp>
        <p:sp>
          <p:nvSpPr>
            <p:cNvPr id="42" name="Text 35"/>
            <p:cNvSpPr/>
            <p:nvPr/>
          </p:nvSpPr>
          <p:spPr>
            <a:xfrm>
              <a:off x="2174797" y="4443413"/>
              <a:ext cx="1248147"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12.4</a:t>
              </a:r>
              <a:endParaRPr lang="en-US" sz="732" dirty="0"/>
            </a:p>
          </p:txBody>
        </p:sp>
        <p:sp>
          <p:nvSpPr>
            <p:cNvPr id="43" name="Text 36"/>
            <p:cNvSpPr/>
            <p:nvPr/>
          </p:nvSpPr>
          <p:spPr>
            <a:xfrm>
              <a:off x="3422945" y="4443413"/>
              <a:ext cx="1077618"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A23B72"/>
                  </a:solidFill>
                  <a:latin typeface="Noto Sans" pitchFamily="34" charset="0"/>
                  <a:ea typeface="Noto Sans" pitchFamily="34" charset="-122"/>
                  <a:cs typeface="Noto Sans" pitchFamily="34" charset="-120"/>
                </a:rPr>
                <a:t>0.82x</a:t>
              </a:r>
              <a:endParaRPr lang="en-US" sz="732" dirty="0"/>
            </a:p>
          </p:txBody>
        </p:sp>
        <p:sp>
          <p:nvSpPr>
            <p:cNvPr id="44" name="Text 37"/>
            <p:cNvSpPr/>
            <p:nvPr/>
          </p:nvSpPr>
          <p:spPr>
            <a:xfrm>
              <a:off x="285750" y="4711303"/>
              <a:ext cx="849548"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100K</a:t>
              </a:r>
              <a:endParaRPr lang="en-US" sz="732" dirty="0"/>
            </a:p>
          </p:txBody>
        </p:sp>
        <p:sp>
          <p:nvSpPr>
            <p:cNvPr id="45" name="Text 38"/>
            <p:cNvSpPr/>
            <p:nvPr/>
          </p:nvSpPr>
          <p:spPr>
            <a:xfrm>
              <a:off x="1135298" y="4711303"/>
              <a:ext cx="1039499"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16.8</a:t>
              </a:r>
              <a:endParaRPr lang="en-US" sz="732" dirty="0"/>
            </a:p>
          </p:txBody>
        </p:sp>
        <p:sp>
          <p:nvSpPr>
            <p:cNvPr id="46" name="Text 39"/>
            <p:cNvSpPr/>
            <p:nvPr/>
          </p:nvSpPr>
          <p:spPr>
            <a:xfrm>
              <a:off x="2174797" y="4711303"/>
              <a:ext cx="1248147"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15.7</a:t>
              </a:r>
              <a:endParaRPr lang="en-US" sz="732" dirty="0"/>
            </a:p>
          </p:txBody>
        </p:sp>
        <p:sp>
          <p:nvSpPr>
            <p:cNvPr id="47" name="Text 40"/>
            <p:cNvSpPr/>
            <p:nvPr/>
          </p:nvSpPr>
          <p:spPr>
            <a:xfrm>
              <a:off x="3422945" y="4711303"/>
              <a:ext cx="1077618" cy="271463"/>
            </a:xfrm>
            <a:prstGeom prst="rect">
              <a:avLst/>
            </a:prstGeom>
            <a:noFill/>
            <a:ln/>
          </p:spPr>
          <p:txBody>
            <a:bodyPr wrap="square" lIns="85090" tIns="68072" rIns="85090" bIns="68072" rtlCol="0" anchor="ctr">
              <a:spAutoFit/>
            </a:bodyPr>
            <a:lstStyle/>
            <a:p>
              <a:pPr marL="0" indent="0" algn="ctr">
                <a:buNone/>
              </a:pPr>
              <a:r>
                <a:rPr lang="en-US" sz="732" b="1" dirty="0">
                  <a:solidFill>
                    <a:srgbClr val="A23B72"/>
                  </a:solidFill>
                  <a:latin typeface="Noto Sans" pitchFamily="34" charset="0"/>
                  <a:ea typeface="Noto Sans" pitchFamily="34" charset="-122"/>
                  <a:cs typeface="Noto Sans" pitchFamily="34" charset="-120"/>
                </a:rPr>
                <a:t>0.93x</a:t>
              </a:r>
              <a:endParaRPr lang="en-US" sz="732" dirty="0"/>
            </a:p>
          </p:txBody>
        </p:sp>
        <p:sp>
          <p:nvSpPr>
            <p:cNvPr id="48" name="Text 41"/>
            <p:cNvSpPr/>
            <p:nvPr/>
          </p:nvSpPr>
          <p:spPr>
            <a:xfrm>
              <a:off x="285750" y="4982766"/>
              <a:ext cx="849548"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1M</a:t>
              </a:r>
              <a:endParaRPr lang="en-US" sz="732" dirty="0"/>
            </a:p>
          </p:txBody>
        </p:sp>
        <p:sp>
          <p:nvSpPr>
            <p:cNvPr id="49" name="Text 42"/>
            <p:cNvSpPr/>
            <p:nvPr/>
          </p:nvSpPr>
          <p:spPr>
            <a:xfrm>
              <a:off x="1135298" y="4982766"/>
              <a:ext cx="1039499"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18.3</a:t>
              </a:r>
              <a:endParaRPr lang="en-US" sz="732" dirty="0"/>
            </a:p>
          </p:txBody>
        </p:sp>
        <p:sp>
          <p:nvSpPr>
            <p:cNvPr id="50" name="Text 43"/>
            <p:cNvSpPr/>
            <p:nvPr/>
          </p:nvSpPr>
          <p:spPr>
            <a:xfrm>
              <a:off x="2174797" y="4982766"/>
              <a:ext cx="1248147"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19.2</a:t>
              </a:r>
              <a:endParaRPr lang="en-US" sz="732" dirty="0"/>
            </a:p>
          </p:txBody>
        </p:sp>
        <p:sp>
          <p:nvSpPr>
            <p:cNvPr id="51" name="Text 44"/>
            <p:cNvSpPr/>
            <p:nvPr/>
          </p:nvSpPr>
          <p:spPr>
            <a:xfrm>
              <a:off x="3422945" y="4982766"/>
              <a:ext cx="1077618" cy="271463"/>
            </a:xfrm>
            <a:prstGeom prst="rect">
              <a:avLst/>
            </a:prstGeom>
            <a:noFill/>
            <a:ln/>
          </p:spPr>
          <p:txBody>
            <a:bodyPr wrap="square" lIns="85090" tIns="68072" rIns="85090" bIns="68072" rtlCol="0" anchor="ctr">
              <a:spAutoFit/>
            </a:bodyPr>
            <a:lstStyle/>
            <a:p>
              <a:pPr marL="0" indent="0" algn="ctr">
                <a:buNone/>
              </a:pPr>
              <a:r>
                <a:rPr lang="en-US" sz="732" b="1" dirty="0">
                  <a:solidFill>
                    <a:srgbClr val="2E86AB"/>
                  </a:solidFill>
                  <a:latin typeface="Noto Sans" pitchFamily="34" charset="0"/>
                  <a:ea typeface="Noto Sans" pitchFamily="34" charset="-122"/>
                  <a:cs typeface="Noto Sans" pitchFamily="34" charset="-120"/>
                </a:rPr>
                <a:t>1.05x</a:t>
              </a:r>
              <a:endParaRPr lang="en-US" sz="732" dirty="0"/>
            </a:p>
          </p:txBody>
        </p:sp>
        <p:sp>
          <p:nvSpPr>
            <p:cNvPr id="52" name="Text 45"/>
            <p:cNvSpPr/>
            <p:nvPr/>
          </p:nvSpPr>
          <p:spPr>
            <a:xfrm>
              <a:off x="285750" y="5254228"/>
              <a:ext cx="849548"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10M</a:t>
              </a:r>
              <a:endParaRPr lang="en-US" sz="732" dirty="0"/>
            </a:p>
          </p:txBody>
        </p:sp>
        <p:sp>
          <p:nvSpPr>
            <p:cNvPr id="53" name="Text 46"/>
            <p:cNvSpPr/>
            <p:nvPr/>
          </p:nvSpPr>
          <p:spPr>
            <a:xfrm>
              <a:off x="1135298" y="5254228"/>
              <a:ext cx="1039499"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21.7</a:t>
              </a:r>
              <a:endParaRPr lang="en-US" sz="732" dirty="0"/>
            </a:p>
          </p:txBody>
        </p:sp>
        <p:sp>
          <p:nvSpPr>
            <p:cNvPr id="54" name="Text 47"/>
            <p:cNvSpPr/>
            <p:nvPr/>
          </p:nvSpPr>
          <p:spPr>
            <a:xfrm>
              <a:off x="2174797" y="5254228"/>
              <a:ext cx="1248147" cy="271463"/>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23.8</a:t>
              </a:r>
              <a:endParaRPr lang="en-US" sz="732" dirty="0"/>
            </a:p>
          </p:txBody>
        </p:sp>
        <p:sp>
          <p:nvSpPr>
            <p:cNvPr id="55" name="Text 48"/>
            <p:cNvSpPr/>
            <p:nvPr/>
          </p:nvSpPr>
          <p:spPr>
            <a:xfrm>
              <a:off x="3422945" y="5254228"/>
              <a:ext cx="1077618" cy="271463"/>
            </a:xfrm>
            <a:prstGeom prst="rect">
              <a:avLst/>
            </a:prstGeom>
            <a:noFill/>
            <a:ln/>
          </p:spPr>
          <p:txBody>
            <a:bodyPr wrap="square" lIns="85090" tIns="68072" rIns="85090" bIns="68072" rtlCol="0" anchor="ctr">
              <a:spAutoFit/>
            </a:bodyPr>
            <a:lstStyle/>
            <a:p>
              <a:pPr marL="0" indent="0" algn="ctr">
                <a:buNone/>
              </a:pPr>
              <a:r>
                <a:rPr lang="en-US" sz="732" b="1" dirty="0">
                  <a:solidFill>
                    <a:srgbClr val="2E86AB"/>
                  </a:solidFill>
                  <a:latin typeface="Noto Sans" pitchFamily="34" charset="0"/>
                  <a:ea typeface="Noto Sans" pitchFamily="34" charset="-122"/>
                  <a:cs typeface="Noto Sans" pitchFamily="34" charset="-120"/>
                </a:rPr>
                <a:t>1.10x</a:t>
              </a:r>
              <a:endParaRPr lang="en-US" sz="732" dirty="0"/>
            </a:p>
          </p:txBody>
        </p:sp>
        <p:sp>
          <p:nvSpPr>
            <p:cNvPr id="56" name="Text 49"/>
            <p:cNvSpPr/>
            <p:nvPr/>
          </p:nvSpPr>
          <p:spPr>
            <a:xfrm>
              <a:off x="285750" y="5525691"/>
              <a:ext cx="849548"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100M</a:t>
              </a:r>
              <a:endParaRPr lang="en-US" sz="732" dirty="0"/>
            </a:p>
          </p:txBody>
        </p:sp>
        <p:sp>
          <p:nvSpPr>
            <p:cNvPr id="57" name="Text 50"/>
            <p:cNvSpPr/>
            <p:nvPr/>
          </p:nvSpPr>
          <p:spPr>
            <a:xfrm>
              <a:off x="1135298" y="5525691"/>
              <a:ext cx="1039499"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25.4</a:t>
              </a:r>
              <a:endParaRPr lang="en-US" sz="732" dirty="0"/>
            </a:p>
          </p:txBody>
        </p:sp>
        <p:sp>
          <p:nvSpPr>
            <p:cNvPr id="58" name="Text 51"/>
            <p:cNvSpPr/>
            <p:nvPr/>
          </p:nvSpPr>
          <p:spPr>
            <a:xfrm>
              <a:off x="2174797" y="5525691"/>
              <a:ext cx="1248147" cy="267891"/>
            </a:xfrm>
            <a:prstGeom prst="rect">
              <a:avLst/>
            </a:prstGeom>
            <a:noFill/>
            <a:ln/>
          </p:spPr>
          <p:txBody>
            <a:bodyPr wrap="square" lIns="85090" tIns="68072" rIns="85090" bIns="68072" rtlCol="0" anchor="ctr">
              <a:spAutoFit/>
            </a:bodyPr>
            <a:lstStyle/>
            <a:p>
              <a:pPr marL="0" indent="0" algn="ctr">
                <a:buNone/>
              </a:pPr>
              <a:r>
                <a:rPr lang="en-US" sz="732" dirty="0">
                  <a:solidFill>
                    <a:srgbClr val="2C3E50"/>
                  </a:solidFill>
                  <a:latin typeface="Noto Sans" pitchFamily="34" charset="0"/>
                  <a:ea typeface="Noto Sans" pitchFamily="34" charset="-122"/>
                  <a:cs typeface="Noto Sans" pitchFamily="34" charset="-120"/>
                </a:rPr>
                <a:t>32.1</a:t>
              </a:r>
              <a:endParaRPr lang="en-US" sz="732" dirty="0"/>
            </a:p>
          </p:txBody>
        </p:sp>
        <p:sp>
          <p:nvSpPr>
            <p:cNvPr id="59" name="Text 52"/>
            <p:cNvSpPr/>
            <p:nvPr/>
          </p:nvSpPr>
          <p:spPr>
            <a:xfrm>
              <a:off x="3422945" y="5525691"/>
              <a:ext cx="1077618" cy="267891"/>
            </a:xfrm>
            <a:prstGeom prst="rect">
              <a:avLst/>
            </a:prstGeom>
            <a:noFill/>
            <a:ln/>
          </p:spPr>
          <p:txBody>
            <a:bodyPr wrap="square" lIns="85090" tIns="68072" rIns="85090" bIns="68072" rtlCol="0" anchor="ctr">
              <a:spAutoFit/>
            </a:bodyPr>
            <a:lstStyle/>
            <a:p>
              <a:pPr marL="0" indent="0" algn="ctr">
                <a:buNone/>
              </a:pPr>
              <a:r>
                <a:rPr lang="en-US" sz="732" b="1" dirty="0">
                  <a:solidFill>
                    <a:srgbClr val="2E86AB"/>
                  </a:solidFill>
                  <a:latin typeface="Noto Sans" pitchFamily="34" charset="0"/>
                  <a:ea typeface="Noto Sans" pitchFamily="34" charset="-122"/>
                  <a:cs typeface="Noto Sans" pitchFamily="34" charset="-120"/>
                </a:rPr>
                <a:t>1.26x</a:t>
              </a:r>
              <a:endParaRPr lang="en-US" sz="732" dirty="0"/>
            </a:p>
          </p:txBody>
        </p:sp>
        <p:sp>
          <p:nvSpPr>
            <p:cNvPr id="60" name="Shape 53"/>
            <p:cNvSpPr/>
            <p:nvPr/>
          </p:nvSpPr>
          <p:spPr>
            <a:xfrm>
              <a:off x="285750" y="5900738"/>
              <a:ext cx="4214813" cy="1095784"/>
            </a:xfrm>
            <a:prstGeom prst="rect">
              <a:avLst/>
            </a:prstGeom>
            <a:solidFill>
              <a:srgbClr val="2E86AB">
                <a:alpha val="10000"/>
              </a:srgbClr>
            </a:solidFill>
            <a:ln/>
          </p:spPr>
          <p:txBody>
            <a:bodyPr/>
            <a:lstStyle/>
            <a:p>
              <a:endParaRPr lang="en-DE"/>
            </a:p>
          </p:txBody>
        </p:sp>
        <p:sp>
          <p:nvSpPr>
            <p:cNvPr id="61" name="Text 54"/>
            <p:cNvSpPr/>
            <p:nvPr/>
          </p:nvSpPr>
          <p:spPr>
            <a:xfrm>
              <a:off x="392906" y="6007894"/>
              <a:ext cx="4000500"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Zentrale Erkenntnisse</a:t>
              </a:r>
              <a:endParaRPr lang="en-US" sz="942" dirty="0"/>
            </a:p>
          </p:txBody>
        </p:sp>
        <p:sp>
          <p:nvSpPr>
            <p:cNvPr id="62" name="Text 55"/>
            <p:cNvSpPr/>
            <p:nvPr/>
          </p:nvSpPr>
          <p:spPr>
            <a:xfrm>
              <a:off x="392906" y="6268641"/>
              <a:ext cx="72721"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a:t>
              </a:r>
              <a:endParaRPr lang="en-US" sz="837" dirty="0"/>
            </a:p>
          </p:txBody>
        </p:sp>
        <p:sp>
          <p:nvSpPr>
            <p:cNvPr id="63" name="Text 56"/>
            <p:cNvSpPr/>
            <p:nvPr/>
          </p:nvSpPr>
          <p:spPr>
            <a:xfrm>
              <a:off x="465627" y="6268641"/>
              <a:ext cx="939794" cy="155377"/>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Datenverteilung</a:t>
              </a:r>
              <a:endParaRPr lang="en-US" sz="837" dirty="0"/>
            </a:p>
          </p:txBody>
        </p:sp>
        <p:sp>
          <p:nvSpPr>
            <p:cNvPr id="64" name="Text 57"/>
            <p:cNvSpPr/>
            <p:nvPr/>
          </p:nvSpPr>
          <p:spPr>
            <a:xfrm>
              <a:off x="1405421" y="6268641"/>
              <a:ext cx="1912934"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ist der entscheidende Erfolgsfaktor</a:t>
              </a:r>
              <a:endParaRPr lang="en-US" sz="837" dirty="0"/>
            </a:p>
          </p:txBody>
        </p:sp>
        <p:sp>
          <p:nvSpPr>
            <p:cNvPr id="65" name="Text 58"/>
            <p:cNvSpPr/>
            <p:nvPr/>
          </p:nvSpPr>
          <p:spPr>
            <a:xfrm>
              <a:off x="392906" y="6474358"/>
              <a:ext cx="1520782"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Vorteile verstärken sich ab </a:t>
              </a:r>
              <a:endParaRPr lang="en-US" sz="837" dirty="0"/>
            </a:p>
          </p:txBody>
        </p:sp>
        <p:sp>
          <p:nvSpPr>
            <p:cNvPr id="66" name="Text 59"/>
            <p:cNvSpPr/>
            <p:nvPr/>
          </p:nvSpPr>
          <p:spPr>
            <a:xfrm>
              <a:off x="1913688" y="6474358"/>
              <a:ext cx="825494" cy="155377"/>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1M+ Einträgen</a:t>
              </a:r>
              <a:endParaRPr lang="en-US" sz="837" dirty="0"/>
            </a:p>
          </p:txBody>
        </p:sp>
        <p:sp>
          <p:nvSpPr>
            <p:cNvPr id="67" name="Text 60"/>
            <p:cNvSpPr/>
            <p:nvPr/>
          </p:nvSpPr>
          <p:spPr>
            <a:xfrm>
              <a:off x="392906" y="6680076"/>
              <a:ext cx="72721"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a:t>
              </a:r>
              <a:endParaRPr lang="en-US" sz="837" dirty="0"/>
            </a:p>
          </p:txBody>
        </p:sp>
        <p:sp>
          <p:nvSpPr>
            <p:cNvPr id="68" name="Text 61"/>
            <p:cNvSpPr/>
            <p:nvPr/>
          </p:nvSpPr>
          <p:spPr>
            <a:xfrm>
              <a:off x="465627" y="6680076"/>
              <a:ext cx="1296619" cy="155377"/>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15-25% Speichervorteil</a:t>
              </a:r>
              <a:endParaRPr lang="en-US" sz="837" dirty="0"/>
            </a:p>
          </p:txBody>
        </p:sp>
        <p:sp>
          <p:nvSpPr>
            <p:cNvPr id="69" name="Text 62"/>
            <p:cNvSpPr/>
            <p:nvPr/>
          </p:nvSpPr>
          <p:spPr>
            <a:xfrm>
              <a:off x="1762246" y="6680076"/>
              <a:ext cx="1317882"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bei großen Datensätzen</a:t>
              </a:r>
              <a:endParaRPr lang="en-US" sz="837" dirty="0"/>
            </a:p>
          </p:txBody>
        </p:sp>
        <p:pic>
          <p:nvPicPr>
            <p:cNvPr id="70" name="Image 5" descr="preencoded.png"/>
            <p:cNvPicPr>
              <a:picLocks noChangeAspect="1"/>
            </p:cNvPicPr>
            <p:nvPr/>
          </p:nvPicPr>
          <p:blipFill>
            <a:blip r:embed="rId8"/>
            <a:stretch>
              <a:fillRect/>
            </a:stretch>
          </p:blipFill>
          <p:spPr>
            <a:xfrm>
              <a:off x="4631532" y="1392248"/>
              <a:ext cx="4214813" cy="2279638"/>
            </a:xfrm>
            <a:prstGeom prst="rect">
              <a:avLst/>
            </a:prstGeom>
          </p:spPr>
        </p:pic>
        <p:pic>
          <p:nvPicPr>
            <p:cNvPr id="71" name="Image 6" descr="preencoded.png"/>
            <p:cNvPicPr>
              <a:picLocks noChangeAspect="1"/>
            </p:cNvPicPr>
            <p:nvPr/>
          </p:nvPicPr>
          <p:blipFill>
            <a:blip r:embed="rId9"/>
            <a:stretch>
              <a:fillRect/>
            </a:stretch>
          </p:blipFill>
          <p:spPr>
            <a:xfrm>
              <a:off x="4631531" y="3898925"/>
              <a:ext cx="4214813" cy="3097597"/>
            </a:xfrm>
            <a:prstGeom prst="rect">
              <a:avLst/>
            </a:prstGeom>
          </p:spPr>
        </p:pic>
        <p:sp>
          <p:nvSpPr>
            <p:cNvPr id="72" name="Text 63"/>
            <p:cNvSpPr/>
            <p:nvPr/>
          </p:nvSpPr>
          <p:spPr>
            <a:xfrm>
              <a:off x="285750" y="7139397"/>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10 </a:t>
              </a:r>
              <a:endParaRPr lang="en-US" sz="942"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D4D1568-6648-9B2D-930F-D2ABEC3D71AD}"/>
              </a:ext>
            </a:extLst>
          </p:cNvPr>
          <p:cNvGrpSpPr/>
          <p:nvPr/>
        </p:nvGrpSpPr>
        <p:grpSpPr>
          <a:xfrm>
            <a:off x="0" y="0"/>
            <a:ext cx="9144000" cy="5256000"/>
            <a:chOff x="0" y="0"/>
            <a:chExt cx="9144000" cy="6249219"/>
          </a:xfrm>
        </p:grpSpPr>
        <p:pic>
          <p:nvPicPr>
            <p:cNvPr id="2" name="Image 0" descr="preencoded.png"/>
            <p:cNvPicPr>
              <a:picLocks noChangeAspect="1"/>
            </p:cNvPicPr>
            <p:nvPr/>
          </p:nvPicPr>
          <p:blipFill>
            <a:blip r:embed="rId3"/>
            <a:stretch>
              <a:fillRect/>
            </a:stretch>
          </p:blipFill>
          <p:spPr>
            <a:xfrm>
              <a:off x="0" y="0"/>
              <a:ext cx="9144000" cy="6249219"/>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Workload-Analyse</a:t>
              </a:r>
              <a:endParaRPr lang="en-US" sz="2025" dirty="0"/>
            </a:p>
          </p:txBody>
        </p:sp>
        <p:sp>
          <p:nvSpPr>
            <p:cNvPr id="4" name="Shape 1"/>
            <p:cNvSpPr/>
            <p:nvPr/>
          </p:nvSpPr>
          <p:spPr>
            <a:xfrm>
              <a:off x="285750" y="957263"/>
              <a:ext cx="4214813" cy="944370"/>
            </a:xfrm>
            <a:prstGeom prst="rect">
              <a:avLst/>
            </a:prstGeom>
            <a:solidFill>
              <a:srgbClr val="FFFFFF"/>
            </a:solidFill>
            <a:ln/>
          </p:spPr>
          <p:txBody>
            <a:bodyPr/>
            <a:lstStyle/>
            <a:p>
              <a:endParaRPr lang="en-DE"/>
            </a:p>
          </p:txBody>
        </p:sp>
        <p:pic>
          <p:nvPicPr>
            <p:cNvPr id="5" name="Image 1" descr="preencoded.png"/>
            <p:cNvPicPr>
              <a:picLocks noChangeAspect="1"/>
            </p:cNvPicPr>
            <p:nvPr/>
          </p:nvPicPr>
          <p:blipFill>
            <a:blip r:embed="rId4"/>
            <a:stretch>
              <a:fillRect/>
            </a:stretch>
          </p:blipFill>
          <p:spPr>
            <a:xfrm>
              <a:off x="500063" y="1322291"/>
              <a:ext cx="214313" cy="214313"/>
            </a:xfrm>
            <a:prstGeom prst="rect">
              <a:avLst/>
            </a:prstGeom>
          </p:spPr>
        </p:pic>
        <p:sp>
          <p:nvSpPr>
            <p:cNvPr id="6" name="Text 2"/>
            <p:cNvSpPr/>
            <p:nvPr/>
          </p:nvSpPr>
          <p:spPr>
            <a:xfrm>
              <a:off x="821531" y="1064419"/>
              <a:ext cx="3571875" cy="214313"/>
            </a:xfrm>
            <a:prstGeom prst="rect">
              <a:avLst/>
            </a:prstGeom>
            <a:noFill/>
            <a:ln/>
          </p:spPr>
          <p:txBody>
            <a:bodyPr wrap="none" lIns="0" tIns="0" rIns="0" bIns="0" rtlCol="0" anchor="ctr">
              <a:spAutoFit/>
            </a:bodyPr>
            <a:lstStyle/>
            <a:p>
              <a:pPr marL="0" indent="0">
                <a:buNone/>
              </a:pPr>
              <a:r>
                <a:rPr lang="en-US" sz="1046" b="1" dirty="0">
                  <a:solidFill>
                    <a:srgbClr val="2C3E50"/>
                  </a:solidFill>
                  <a:latin typeface="Noto Sans" pitchFamily="34" charset="0"/>
                  <a:ea typeface="Noto Sans" pitchFamily="34" charset="-122"/>
                  <a:cs typeface="Noto Sans" pitchFamily="34" charset="-120"/>
                </a:rPr>
                <a:t>Read-only Workloads</a:t>
              </a:r>
              <a:endParaRPr lang="en-US" sz="1046" dirty="0"/>
            </a:p>
          </p:txBody>
        </p:sp>
        <p:sp>
          <p:nvSpPr>
            <p:cNvPr id="7" name="Text 3"/>
            <p:cNvSpPr/>
            <p:nvPr/>
          </p:nvSpPr>
          <p:spPr>
            <a:xfrm>
              <a:off x="821531" y="1316236"/>
              <a:ext cx="1670270" cy="155377"/>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Optimal für Learned Indexes.</a:t>
              </a:r>
              <a:endParaRPr lang="en-US" sz="837" dirty="0"/>
            </a:p>
          </p:txBody>
        </p:sp>
        <p:sp>
          <p:nvSpPr>
            <p:cNvPr id="8" name="Text 4"/>
            <p:cNvSpPr/>
            <p:nvPr/>
          </p:nvSpPr>
          <p:spPr>
            <a:xfrm>
              <a:off x="2491801" y="1316236"/>
              <a:ext cx="1861951"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Statische Datensätze mit häufigen </a:t>
              </a:r>
              <a:endParaRPr lang="en-US" sz="837" dirty="0"/>
            </a:p>
          </p:txBody>
        </p:sp>
        <p:sp>
          <p:nvSpPr>
            <p:cNvPr id="9" name="Text 5"/>
            <p:cNvSpPr/>
            <p:nvPr/>
          </p:nvSpPr>
          <p:spPr>
            <a:xfrm>
              <a:off x="821531" y="1476245"/>
              <a:ext cx="3007826"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Lookups und ohne Updates profitieren maximal von der </a:t>
              </a:r>
              <a:endParaRPr lang="en-US" sz="837" dirty="0"/>
            </a:p>
          </p:txBody>
        </p:sp>
        <p:sp>
          <p:nvSpPr>
            <p:cNvPr id="10" name="Text 6"/>
            <p:cNvSpPr/>
            <p:nvPr/>
          </p:nvSpPr>
          <p:spPr>
            <a:xfrm>
              <a:off x="821531" y="1636254"/>
              <a:ext cx="1285429"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Vorhersagegenauigkeit. </a:t>
              </a:r>
              <a:endParaRPr lang="en-US" sz="837" dirty="0"/>
            </a:p>
          </p:txBody>
        </p:sp>
        <p:sp>
          <p:nvSpPr>
            <p:cNvPr id="11" name="Shape 7"/>
            <p:cNvSpPr/>
            <p:nvPr/>
          </p:nvSpPr>
          <p:spPr>
            <a:xfrm>
              <a:off x="285750" y="2008789"/>
              <a:ext cx="4214813" cy="944370"/>
            </a:xfrm>
            <a:prstGeom prst="rect">
              <a:avLst/>
            </a:prstGeom>
            <a:solidFill>
              <a:srgbClr val="FFFFFF"/>
            </a:solidFill>
            <a:ln/>
          </p:spPr>
          <p:txBody>
            <a:bodyPr/>
            <a:lstStyle/>
            <a:p>
              <a:endParaRPr lang="en-DE"/>
            </a:p>
          </p:txBody>
        </p:sp>
        <p:pic>
          <p:nvPicPr>
            <p:cNvPr id="12" name="Image 2" descr="preencoded.png"/>
            <p:cNvPicPr>
              <a:picLocks noChangeAspect="1"/>
            </p:cNvPicPr>
            <p:nvPr/>
          </p:nvPicPr>
          <p:blipFill>
            <a:blip r:embed="rId5"/>
            <a:stretch>
              <a:fillRect/>
            </a:stretch>
          </p:blipFill>
          <p:spPr>
            <a:xfrm>
              <a:off x="500063" y="2373818"/>
              <a:ext cx="214313" cy="214313"/>
            </a:xfrm>
            <a:prstGeom prst="rect">
              <a:avLst/>
            </a:prstGeom>
          </p:spPr>
        </p:pic>
        <p:sp>
          <p:nvSpPr>
            <p:cNvPr id="13" name="Text 8"/>
            <p:cNvSpPr/>
            <p:nvPr/>
          </p:nvSpPr>
          <p:spPr>
            <a:xfrm>
              <a:off x="821531" y="2115945"/>
              <a:ext cx="3571875" cy="214313"/>
            </a:xfrm>
            <a:prstGeom prst="rect">
              <a:avLst/>
            </a:prstGeom>
            <a:noFill/>
            <a:ln/>
          </p:spPr>
          <p:txBody>
            <a:bodyPr wrap="none" lIns="0" tIns="0" rIns="0" bIns="0" rtlCol="0" anchor="ctr">
              <a:spAutoFit/>
            </a:bodyPr>
            <a:lstStyle/>
            <a:p>
              <a:pPr marL="0" indent="0">
                <a:buNone/>
              </a:pPr>
              <a:r>
                <a:rPr lang="en-US" sz="1046" b="1" dirty="0">
                  <a:solidFill>
                    <a:srgbClr val="2C3E50"/>
                  </a:solidFill>
                  <a:latin typeface="Noto Sans" pitchFamily="34" charset="0"/>
                  <a:ea typeface="Noto Sans" pitchFamily="34" charset="-122"/>
                  <a:cs typeface="Noto Sans" pitchFamily="34" charset="-120"/>
                </a:rPr>
                <a:t>Read-heavy Workloads</a:t>
              </a:r>
              <a:endParaRPr lang="en-US" sz="1046" dirty="0"/>
            </a:p>
          </p:txBody>
        </p:sp>
        <p:sp>
          <p:nvSpPr>
            <p:cNvPr id="14" name="Text 9"/>
            <p:cNvSpPr/>
            <p:nvPr/>
          </p:nvSpPr>
          <p:spPr>
            <a:xfrm>
              <a:off x="821531" y="2367762"/>
              <a:ext cx="776687" cy="155377"/>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Gut geeignet.</a:t>
              </a:r>
              <a:endParaRPr lang="en-US" sz="837" dirty="0"/>
            </a:p>
          </p:txBody>
        </p:sp>
        <p:sp>
          <p:nvSpPr>
            <p:cNvPr id="15" name="Text 10"/>
            <p:cNvSpPr/>
            <p:nvPr/>
          </p:nvSpPr>
          <p:spPr>
            <a:xfrm>
              <a:off x="1598219" y="2367762"/>
              <a:ext cx="2473356"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Überwiegend Lesezugriffe mit gelegentlichen </a:t>
              </a:r>
              <a:endParaRPr lang="en-US" sz="837" dirty="0"/>
            </a:p>
          </p:txBody>
        </p:sp>
        <p:sp>
          <p:nvSpPr>
            <p:cNvPr id="16" name="Text 11"/>
            <p:cNvSpPr/>
            <p:nvPr/>
          </p:nvSpPr>
          <p:spPr>
            <a:xfrm>
              <a:off x="821531" y="2527771"/>
              <a:ext cx="3419624"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Batch-Updates. Periodisches Neutraining kann die Performance </a:t>
              </a:r>
              <a:endParaRPr lang="en-US" sz="837" dirty="0"/>
            </a:p>
          </p:txBody>
        </p:sp>
        <p:sp>
          <p:nvSpPr>
            <p:cNvPr id="17" name="Text 12"/>
            <p:cNvSpPr/>
            <p:nvPr/>
          </p:nvSpPr>
          <p:spPr>
            <a:xfrm>
              <a:off x="821531" y="2687780"/>
              <a:ext cx="933152"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aufrechterhalten. </a:t>
              </a:r>
              <a:endParaRPr lang="en-US" sz="837" dirty="0"/>
            </a:p>
          </p:txBody>
        </p:sp>
        <p:sp>
          <p:nvSpPr>
            <p:cNvPr id="18" name="Shape 13"/>
            <p:cNvSpPr/>
            <p:nvPr/>
          </p:nvSpPr>
          <p:spPr>
            <a:xfrm>
              <a:off x="285750" y="3060316"/>
              <a:ext cx="4214813" cy="784361"/>
            </a:xfrm>
            <a:prstGeom prst="rect">
              <a:avLst/>
            </a:prstGeom>
            <a:solidFill>
              <a:srgbClr val="FFFFFF"/>
            </a:solidFill>
            <a:ln/>
          </p:spPr>
          <p:txBody>
            <a:bodyPr/>
            <a:lstStyle/>
            <a:p>
              <a:endParaRPr lang="en-DE"/>
            </a:p>
          </p:txBody>
        </p:sp>
        <p:pic>
          <p:nvPicPr>
            <p:cNvPr id="19" name="Image 3" descr="preencoded.png"/>
            <p:cNvPicPr>
              <a:picLocks noChangeAspect="1"/>
            </p:cNvPicPr>
            <p:nvPr/>
          </p:nvPicPr>
          <p:blipFill>
            <a:blip r:embed="rId6"/>
            <a:stretch>
              <a:fillRect/>
            </a:stretch>
          </p:blipFill>
          <p:spPr>
            <a:xfrm>
              <a:off x="473273" y="3345340"/>
              <a:ext cx="267891" cy="214313"/>
            </a:xfrm>
            <a:prstGeom prst="rect">
              <a:avLst/>
            </a:prstGeom>
          </p:spPr>
        </p:pic>
        <p:sp>
          <p:nvSpPr>
            <p:cNvPr id="20" name="Text 14"/>
            <p:cNvSpPr/>
            <p:nvPr/>
          </p:nvSpPr>
          <p:spPr>
            <a:xfrm>
              <a:off x="821531" y="3167472"/>
              <a:ext cx="3571875" cy="214313"/>
            </a:xfrm>
            <a:prstGeom prst="rect">
              <a:avLst/>
            </a:prstGeom>
            <a:noFill/>
            <a:ln/>
          </p:spPr>
          <p:txBody>
            <a:bodyPr wrap="none" lIns="0" tIns="0" rIns="0" bIns="0" rtlCol="0" anchor="ctr">
              <a:spAutoFit/>
            </a:bodyPr>
            <a:lstStyle/>
            <a:p>
              <a:pPr marL="0" indent="0">
                <a:buNone/>
              </a:pPr>
              <a:r>
                <a:rPr lang="en-US" sz="1046" b="1" dirty="0">
                  <a:solidFill>
                    <a:srgbClr val="2C3E50"/>
                  </a:solidFill>
                  <a:latin typeface="Noto Sans" pitchFamily="34" charset="0"/>
                  <a:ea typeface="Noto Sans" pitchFamily="34" charset="-122"/>
                  <a:cs typeface="Noto Sans" pitchFamily="34" charset="-120"/>
                </a:rPr>
                <a:t>Gemischte Workloads</a:t>
              </a:r>
              <a:endParaRPr lang="en-US" sz="1046" dirty="0"/>
            </a:p>
          </p:txBody>
        </p:sp>
        <p:sp>
          <p:nvSpPr>
            <p:cNvPr id="21" name="Text 15"/>
            <p:cNvSpPr/>
            <p:nvPr/>
          </p:nvSpPr>
          <p:spPr>
            <a:xfrm>
              <a:off x="821531" y="3419289"/>
              <a:ext cx="1017845" cy="155377"/>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Bedingt geeignet.</a:t>
              </a:r>
              <a:endParaRPr lang="en-US" sz="837" dirty="0"/>
            </a:p>
          </p:txBody>
        </p:sp>
        <p:sp>
          <p:nvSpPr>
            <p:cNvPr id="22" name="Text 16"/>
            <p:cNvSpPr/>
            <p:nvPr/>
          </p:nvSpPr>
          <p:spPr>
            <a:xfrm>
              <a:off x="1839376" y="3419289"/>
              <a:ext cx="2426587"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Ausgewogene Lese- und Schreiboperationen </a:t>
              </a:r>
              <a:endParaRPr lang="en-US" sz="837" dirty="0"/>
            </a:p>
          </p:txBody>
        </p:sp>
        <p:sp>
          <p:nvSpPr>
            <p:cNvPr id="23" name="Text 17"/>
            <p:cNvSpPr/>
            <p:nvPr/>
          </p:nvSpPr>
          <p:spPr>
            <a:xfrm>
              <a:off x="821531" y="3579298"/>
              <a:ext cx="2887219"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erfordern hybride Ansätze oder häufiges Neutraining. </a:t>
              </a:r>
              <a:endParaRPr lang="en-US" sz="837" dirty="0"/>
            </a:p>
          </p:txBody>
        </p:sp>
        <p:sp>
          <p:nvSpPr>
            <p:cNvPr id="24" name="Shape 18"/>
            <p:cNvSpPr/>
            <p:nvPr/>
          </p:nvSpPr>
          <p:spPr>
            <a:xfrm>
              <a:off x="285750" y="3951833"/>
              <a:ext cx="4214813" cy="784361"/>
            </a:xfrm>
            <a:prstGeom prst="rect">
              <a:avLst/>
            </a:prstGeom>
            <a:solidFill>
              <a:srgbClr val="FFFFFF"/>
            </a:solidFill>
            <a:ln/>
          </p:spPr>
          <p:txBody>
            <a:bodyPr/>
            <a:lstStyle/>
            <a:p>
              <a:endParaRPr lang="en-DE"/>
            </a:p>
          </p:txBody>
        </p:sp>
        <p:pic>
          <p:nvPicPr>
            <p:cNvPr id="25" name="Image 4" descr="preencoded.png"/>
            <p:cNvPicPr>
              <a:picLocks noChangeAspect="1"/>
            </p:cNvPicPr>
            <p:nvPr/>
          </p:nvPicPr>
          <p:blipFill>
            <a:blip r:embed="rId7"/>
            <a:stretch>
              <a:fillRect/>
            </a:stretch>
          </p:blipFill>
          <p:spPr>
            <a:xfrm>
              <a:off x="500063" y="4236858"/>
              <a:ext cx="214313" cy="214313"/>
            </a:xfrm>
            <a:prstGeom prst="rect">
              <a:avLst/>
            </a:prstGeom>
          </p:spPr>
        </p:pic>
        <p:sp>
          <p:nvSpPr>
            <p:cNvPr id="26" name="Text 19"/>
            <p:cNvSpPr/>
            <p:nvPr/>
          </p:nvSpPr>
          <p:spPr>
            <a:xfrm>
              <a:off x="821531" y="4058989"/>
              <a:ext cx="3571875" cy="214313"/>
            </a:xfrm>
            <a:prstGeom prst="rect">
              <a:avLst/>
            </a:prstGeom>
            <a:noFill/>
            <a:ln/>
          </p:spPr>
          <p:txBody>
            <a:bodyPr wrap="none" lIns="0" tIns="0" rIns="0" bIns="0" rtlCol="0" anchor="ctr">
              <a:spAutoFit/>
            </a:bodyPr>
            <a:lstStyle/>
            <a:p>
              <a:pPr marL="0" indent="0">
                <a:buNone/>
              </a:pPr>
              <a:r>
                <a:rPr lang="en-US" sz="1046" b="1" dirty="0">
                  <a:solidFill>
                    <a:srgbClr val="2C3E50"/>
                  </a:solidFill>
                  <a:latin typeface="Noto Sans" pitchFamily="34" charset="0"/>
                  <a:ea typeface="Noto Sans" pitchFamily="34" charset="-122"/>
                  <a:cs typeface="Noto Sans" pitchFamily="34" charset="-120"/>
                </a:rPr>
                <a:t>Write-heavy Workloads</a:t>
              </a:r>
              <a:endParaRPr lang="en-US" sz="1046" dirty="0"/>
            </a:p>
          </p:txBody>
        </p:sp>
        <p:sp>
          <p:nvSpPr>
            <p:cNvPr id="27" name="Text 20"/>
            <p:cNvSpPr/>
            <p:nvPr/>
          </p:nvSpPr>
          <p:spPr>
            <a:xfrm>
              <a:off x="821531" y="4310807"/>
              <a:ext cx="993288" cy="155377"/>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Nicht empfohlen.</a:t>
              </a:r>
              <a:endParaRPr lang="en-US" sz="837" dirty="0"/>
            </a:p>
          </p:txBody>
        </p:sp>
        <p:sp>
          <p:nvSpPr>
            <p:cNvPr id="28" name="Text 21"/>
            <p:cNvSpPr/>
            <p:nvPr/>
          </p:nvSpPr>
          <p:spPr>
            <a:xfrm>
              <a:off x="1814819" y="4310807"/>
              <a:ext cx="2028379"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Häufige Updates erfordern ständiges </a:t>
              </a:r>
              <a:endParaRPr lang="en-US" sz="837" dirty="0"/>
            </a:p>
          </p:txBody>
        </p:sp>
        <p:sp>
          <p:nvSpPr>
            <p:cNvPr id="29" name="Text 22"/>
            <p:cNvSpPr/>
            <p:nvPr/>
          </p:nvSpPr>
          <p:spPr>
            <a:xfrm>
              <a:off x="821531" y="4470815"/>
              <a:ext cx="2734968"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Neutraining und führen zu Performance-Einbußen. </a:t>
              </a:r>
              <a:endParaRPr lang="en-US" sz="837" dirty="0"/>
            </a:p>
          </p:txBody>
        </p:sp>
        <p:sp>
          <p:nvSpPr>
            <p:cNvPr id="30" name="Shape 23"/>
            <p:cNvSpPr/>
            <p:nvPr/>
          </p:nvSpPr>
          <p:spPr>
            <a:xfrm>
              <a:off x="285750" y="4843351"/>
              <a:ext cx="4214813" cy="784361"/>
            </a:xfrm>
            <a:prstGeom prst="rect">
              <a:avLst/>
            </a:prstGeom>
            <a:solidFill>
              <a:srgbClr val="FFFFFF"/>
            </a:solidFill>
            <a:ln/>
          </p:spPr>
          <p:txBody>
            <a:bodyPr/>
            <a:lstStyle/>
            <a:p>
              <a:endParaRPr lang="en-DE"/>
            </a:p>
          </p:txBody>
        </p:sp>
        <p:pic>
          <p:nvPicPr>
            <p:cNvPr id="31" name="Image 5" descr="preencoded.png"/>
            <p:cNvPicPr>
              <a:picLocks noChangeAspect="1"/>
            </p:cNvPicPr>
            <p:nvPr/>
          </p:nvPicPr>
          <p:blipFill>
            <a:blip r:embed="rId8"/>
            <a:stretch>
              <a:fillRect/>
            </a:stretch>
          </p:blipFill>
          <p:spPr>
            <a:xfrm>
              <a:off x="500063" y="5128375"/>
              <a:ext cx="214313" cy="214313"/>
            </a:xfrm>
            <a:prstGeom prst="rect">
              <a:avLst/>
            </a:prstGeom>
          </p:spPr>
        </p:pic>
        <p:sp>
          <p:nvSpPr>
            <p:cNvPr id="32" name="Text 24"/>
            <p:cNvSpPr/>
            <p:nvPr/>
          </p:nvSpPr>
          <p:spPr>
            <a:xfrm>
              <a:off x="821531" y="4950507"/>
              <a:ext cx="3571875" cy="214313"/>
            </a:xfrm>
            <a:prstGeom prst="rect">
              <a:avLst/>
            </a:prstGeom>
            <a:noFill/>
            <a:ln/>
          </p:spPr>
          <p:txBody>
            <a:bodyPr wrap="none" lIns="0" tIns="0" rIns="0" bIns="0" rtlCol="0" anchor="ctr">
              <a:spAutoFit/>
            </a:bodyPr>
            <a:lstStyle/>
            <a:p>
              <a:pPr marL="0" indent="0">
                <a:buNone/>
              </a:pPr>
              <a:r>
                <a:rPr lang="en-US" sz="1046" b="1" dirty="0">
                  <a:solidFill>
                    <a:srgbClr val="2C3E50"/>
                  </a:solidFill>
                  <a:latin typeface="Noto Sans" pitchFamily="34" charset="0"/>
                  <a:ea typeface="Noto Sans" pitchFamily="34" charset="-122"/>
                  <a:cs typeface="Noto Sans" pitchFamily="34" charset="-120"/>
                </a:rPr>
                <a:t>Transaktionale Workloads</a:t>
              </a:r>
              <a:endParaRPr lang="en-US" sz="1046" dirty="0"/>
            </a:p>
          </p:txBody>
        </p:sp>
        <p:sp>
          <p:nvSpPr>
            <p:cNvPr id="33" name="Text 25"/>
            <p:cNvSpPr/>
            <p:nvPr/>
          </p:nvSpPr>
          <p:spPr>
            <a:xfrm>
              <a:off x="821531" y="5202324"/>
              <a:ext cx="701008" cy="155377"/>
            </a:xfrm>
            <a:prstGeom prst="rect">
              <a:avLst/>
            </a:prstGeom>
            <a:noFill/>
            <a:ln/>
          </p:spPr>
          <p:txBody>
            <a:bodyPr wrap="none" lIns="0" tIns="0" rIns="0" bIns="0" rtlCol="0" anchor="ctr">
              <a:spAutoFit/>
            </a:bodyPr>
            <a:lstStyle/>
            <a:p>
              <a:pPr marL="0" indent="0">
                <a:buNone/>
              </a:pPr>
              <a:r>
                <a:rPr lang="en-US" sz="837" b="1" dirty="0">
                  <a:solidFill>
                    <a:srgbClr val="2C3E50"/>
                  </a:solidFill>
                  <a:latin typeface="Noto Sans" pitchFamily="34" charset="0"/>
                  <a:ea typeface="Noto Sans" pitchFamily="34" charset="-122"/>
                  <a:cs typeface="Noto Sans" pitchFamily="34" charset="-120"/>
                </a:rPr>
                <a:t>Ungeeignet.</a:t>
              </a:r>
              <a:endParaRPr lang="en-US" sz="837" dirty="0"/>
            </a:p>
          </p:txBody>
        </p:sp>
        <p:sp>
          <p:nvSpPr>
            <p:cNvPr id="34" name="Text 26"/>
            <p:cNvSpPr/>
            <p:nvPr/>
          </p:nvSpPr>
          <p:spPr>
            <a:xfrm>
              <a:off x="1522540" y="5202324"/>
              <a:ext cx="2794295"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ACID-Anforderungen und häufige Änderungen sind </a:t>
              </a:r>
              <a:endParaRPr lang="en-US" sz="837" dirty="0"/>
            </a:p>
          </p:txBody>
        </p:sp>
        <p:sp>
          <p:nvSpPr>
            <p:cNvPr id="35" name="Text 27"/>
            <p:cNvSpPr/>
            <p:nvPr/>
          </p:nvSpPr>
          <p:spPr>
            <a:xfrm>
              <a:off x="821531" y="5362333"/>
              <a:ext cx="2737033"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mit dem statischen Modellansatz schwer vereinbar. </a:t>
              </a:r>
              <a:endParaRPr lang="en-US" sz="837" dirty="0"/>
            </a:p>
          </p:txBody>
        </p:sp>
        <p:pic>
          <p:nvPicPr>
            <p:cNvPr id="36" name="Image 6" descr="preencoded.png"/>
            <p:cNvPicPr>
              <a:picLocks noChangeAspect="1"/>
            </p:cNvPicPr>
            <p:nvPr/>
          </p:nvPicPr>
          <p:blipFill>
            <a:blip r:embed="rId9"/>
            <a:stretch>
              <a:fillRect/>
            </a:stretch>
          </p:blipFill>
          <p:spPr>
            <a:xfrm>
              <a:off x="4643438" y="957263"/>
              <a:ext cx="4214813" cy="2143125"/>
            </a:xfrm>
            <a:prstGeom prst="rect">
              <a:avLst/>
            </a:prstGeom>
          </p:spPr>
        </p:pic>
        <p:sp>
          <p:nvSpPr>
            <p:cNvPr id="37" name="Shape 28"/>
            <p:cNvSpPr/>
            <p:nvPr/>
          </p:nvSpPr>
          <p:spPr>
            <a:xfrm>
              <a:off x="4643438" y="3243263"/>
              <a:ext cx="4214813" cy="1960206"/>
            </a:xfrm>
            <a:prstGeom prst="rect">
              <a:avLst/>
            </a:prstGeom>
            <a:solidFill>
              <a:srgbClr val="FFFFFF"/>
            </a:solidFill>
            <a:ln/>
          </p:spPr>
          <p:txBody>
            <a:bodyPr/>
            <a:lstStyle/>
            <a:p>
              <a:endParaRPr lang="en-DE"/>
            </a:p>
          </p:txBody>
        </p:sp>
        <p:sp>
          <p:nvSpPr>
            <p:cNvPr id="38" name="Text 29"/>
            <p:cNvSpPr/>
            <p:nvPr/>
          </p:nvSpPr>
          <p:spPr>
            <a:xfrm>
              <a:off x="4786313" y="3386138"/>
              <a:ext cx="3929063"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Empfehlungen</a:t>
              </a:r>
              <a:endParaRPr lang="en-US" sz="1238" dirty="0"/>
            </a:p>
          </p:txBody>
        </p:sp>
        <p:sp>
          <p:nvSpPr>
            <p:cNvPr id="39" name="Text 30"/>
            <p:cNvSpPr/>
            <p:nvPr/>
          </p:nvSpPr>
          <p:spPr>
            <a:xfrm>
              <a:off x="4786313" y="3730823"/>
              <a:ext cx="2634900"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Learned Indexes eignen sich am besten für </a:t>
              </a:r>
              <a:endParaRPr lang="en-US" sz="942" dirty="0"/>
            </a:p>
          </p:txBody>
        </p:sp>
        <p:sp>
          <p:nvSpPr>
            <p:cNvPr id="40" name="Text 31"/>
            <p:cNvSpPr/>
            <p:nvPr/>
          </p:nvSpPr>
          <p:spPr>
            <a:xfrm>
              <a:off x="7421212" y="3730823"/>
              <a:ext cx="737732"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analytische </a:t>
              </a:r>
              <a:endParaRPr lang="en-US" sz="942" dirty="0"/>
            </a:p>
          </p:txBody>
        </p:sp>
        <p:sp>
          <p:nvSpPr>
            <p:cNvPr id="41" name="Text 32"/>
            <p:cNvSpPr/>
            <p:nvPr/>
          </p:nvSpPr>
          <p:spPr>
            <a:xfrm>
              <a:off x="4786313" y="3910840"/>
              <a:ext cx="681279"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Workloads</a:t>
              </a:r>
              <a:endParaRPr lang="en-US" sz="942" dirty="0"/>
            </a:p>
          </p:txBody>
        </p:sp>
        <p:sp>
          <p:nvSpPr>
            <p:cNvPr id="42" name="Text 33"/>
            <p:cNvSpPr/>
            <p:nvPr/>
          </p:nvSpPr>
          <p:spPr>
            <a:xfrm>
              <a:off x="5467592" y="3910840"/>
              <a:ext cx="3033387"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mit überwiegend Lesezugriffen auf statische oder </a:t>
              </a:r>
              <a:endParaRPr lang="en-US" sz="942" dirty="0"/>
            </a:p>
          </p:txBody>
        </p:sp>
        <p:sp>
          <p:nvSpPr>
            <p:cNvPr id="43" name="Text 34"/>
            <p:cNvSpPr/>
            <p:nvPr/>
          </p:nvSpPr>
          <p:spPr>
            <a:xfrm>
              <a:off x="4786313" y="4090857"/>
              <a:ext cx="1575978"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selten aktualisierte Daten.</a:t>
              </a:r>
              <a:endParaRPr lang="en-US" sz="942" dirty="0"/>
            </a:p>
          </p:txBody>
        </p:sp>
        <p:sp>
          <p:nvSpPr>
            <p:cNvPr id="44" name="Text 35"/>
            <p:cNvSpPr/>
            <p:nvPr/>
          </p:nvSpPr>
          <p:spPr>
            <a:xfrm>
              <a:off x="4786313" y="4342312"/>
              <a:ext cx="3189880"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Für gemischte oder schreiblastige Workloads sollten </a:t>
              </a:r>
              <a:endParaRPr lang="en-US" sz="942" dirty="0"/>
            </a:p>
          </p:txBody>
        </p:sp>
        <p:sp>
          <p:nvSpPr>
            <p:cNvPr id="45" name="Text 36"/>
            <p:cNvSpPr/>
            <p:nvPr/>
          </p:nvSpPr>
          <p:spPr>
            <a:xfrm>
              <a:off x="7976192" y="4342312"/>
              <a:ext cx="494035"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hybride </a:t>
              </a:r>
              <a:endParaRPr lang="en-US" sz="942" dirty="0"/>
            </a:p>
          </p:txBody>
        </p:sp>
        <p:sp>
          <p:nvSpPr>
            <p:cNvPr id="46" name="Text 37"/>
            <p:cNvSpPr/>
            <p:nvPr/>
          </p:nvSpPr>
          <p:spPr>
            <a:xfrm>
              <a:off x="4786313" y="4522329"/>
              <a:ext cx="509355"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Ansätze</a:t>
              </a:r>
              <a:endParaRPr lang="en-US" sz="942" dirty="0"/>
            </a:p>
          </p:txBody>
        </p:sp>
        <p:sp>
          <p:nvSpPr>
            <p:cNvPr id="47" name="Text 38"/>
            <p:cNvSpPr/>
            <p:nvPr/>
          </p:nvSpPr>
          <p:spPr>
            <a:xfrm>
              <a:off x="5295667" y="4522329"/>
              <a:ext cx="2749730"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in Betracht gezogen werden, die traditionelle </a:t>
              </a:r>
              <a:endParaRPr lang="en-US" sz="942" dirty="0"/>
            </a:p>
          </p:txBody>
        </p:sp>
        <p:sp>
          <p:nvSpPr>
            <p:cNvPr id="48" name="Text 39"/>
            <p:cNvSpPr/>
            <p:nvPr/>
          </p:nvSpPr>
          <p:spPr>
            <a:xfrm>
              <a:off x="4786313" y="4702346"/>
              <a:ext cx="378794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Indexstrukturen für Updates und Learned Indexes für Lookups </a:t>
              </a:r>
              <a:endParaRPr lang="en-US" sz="942" dirty="0"/>
            </a:p>
          </p:txBody>
        </p:sp>
        <p:sp>
          <p:nvSpPr>
            <p:cNvPr id="49" name="Text 40"/>
            <p:cNvSpPr/>
            <p:nvPr/>
          </p:nvSpPr>
          <p:spPr>
            <a:xfrm>
              <a:off x="4786313" y="4882362"/>
              <a:ext cx="801105"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kombinieren.</a:t>
              </a:r>
              <a:endParaRPr lang="en-US" sz="942" dirty="0"/>
            </a:p>
          </p:txBody>
        </p:sp>
        <p:sp>
          <p:nvSpPr>
            <p:cNvPr id="50" name="Text 41"/>
            <p:cNvSpPr/>
            <p:nvPr/>
          </p:nvSpPr>
          <p:spPr>
            <a:xfrm>
              <a:off x="285750" y="5770587"/>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19 </a:t>
              </a:r>
              <a:endParaRPr lang="en-US" sz="942"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F5627ECF-91E0-1F55-D90F-4CAFFF079E78}"/>
              </a:ext>
            </a:extLst>
          </p:cNvPr>
          <p:cNvGrpSpPr/>
          <p:nvPr/>
        </p:nvGrpSpPr>
        <p:grpSpPr>
          <a:xfrm>
            <a:off x="0" y="0"/>
            <a:ext cx="9144000" cy="5256000"/>
            <a:chOff x="0" y="0"/>
            <a:chExt cx="9144000" cy="6150769"/>
          </a:xfrm>
        </p:grpSpPr>
        <p:pic>
          <p:nvPicPr>
            <p:cNvPr id="2" name="Image 0" descr="preencoded.png"/>
            <p:cNvPicPr>
              <a:picLocks noChangeAspect="1"/>
            </p:cNvPicPr>
            <p:nvPr/>
          </p:nvPicPr>
          <p:blipFill>
            <a:blip r:embed="rId3"/>
            <a:stretch>
              <a:fillRect/>
            </a:stretch>
          </p:blipFill>
          <p:spPr>
            <a:xfrm>
              <a:off x="0" y="0"/>
              <a:ext cx="9144000" cy="6150769"/>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Zentrale Erkenntnisse &amp; Praktische Empfehlungen</a:t>
              </a:r>
              <a:endParaRPr lang="en-US" sz="2025" dirty="0"/>
            </a:p>
          </p:txBody>
        </p:sp>
        <p:sp>
          <p:nvSpPr>
            <p:cNvPr id="4" name="Text 1"/>
            <p:cNvSpPr/>
            <p:nvPr/>
          </p:nvSpPr>
          <p:spPr>
            <a:xfrm>
              <a:off x="285750" y="921544"/>
              <a:ext cx="4214813" cy="257175"/>
            </a:xfrm>
            <a:prstGeom prst="rect">
              <a:avLst/>
            </a:prstGeom>
            <a:noFill/>
            <a:ln/>
          </p:spPr>
          <p:txBody>
            <a:bodyPr wrap="non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Zentrale Erkenntnisse</a:t>
              </a:r>
              <a:endParaRPr lang="en-US" sz="1350" dirty="0"/>
            </a:p>
          </p:txBody>
        </p:sp>
        <p:sp>
          <p:nvSpPr>
            <p:cNvPr id="5" name="Shape 2"/>
            <p:cNvSpPr/>
            <p:nvPr/>
          </p:nvSpPr>
          <p:spPr>
            <a:xfrm>
              <a:off x="285750" y="1285875"/>
              <a:ext cx="2023104" cy="982963"/>
            </a:xfrm>
            <a:prstGeom prst="rect">
              <a:avLst/>
            </a:prstGeom>
            <a:solidFill>
              <a:srgbClr val="FFFFFF"/>
            </a:solidFill>
            <a:ln/>
          </p:spPr>
          <p:txBody>
            <a:bodyPr/>
            <a:lstStyle/>
            <a:p>
              <a:endParaRPr lang="en-DE"/>
            </a:p>
          </p:txBody>
        </p:sp>
        <p:sp>
          <p:nvSpPr>
            <p:cNvPr id="6" name="Text 3"/>
            <p:cNvSpPr/>
            <p:nvPr/>
          </p:nvSpPr>
          <p:spPr>
            <a:xfrm>
              <a:off x="392906" y="1393031"/>
              <a:ext cx="214313" cy="768651"/>
            </a:xfrm>
            <a:prstGeom prst="rect">
              <a:avLst/>
            </a:prstGeom>
            <a:noFill/>
            <a:ln/>
          </p:spPr>
          <p:txBody>
            <a:bodyPr wrap="squar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1</a:t>
              </a:r>
              <a:endParaRPr lang="en-US" sz="1350" dirty="0"/>
            </a:p>
          </p:txBody>
        </p:sp>
        <p:sp>
          <p:nvSpPr>
            <p:cNvPr id="7" name="Text 4"/>
            <p:cNvSpPr/>
            <p:nvPr/>
          </p:nvSpPr>
          <p:spPr>
            <a:xfrm>
              <a:off x="692944" y="1393031"/>
              <a:ext cx="1508754" cy="342900"/>
            </a:xfrm>
            <a:prstGeom prst="rect">
              <a:avLst/>
            </a:prstGeom>
            <a:noFill/>
            <a:ln/>
          </p:spPr>
          <p:txBody>
            <a:bodyPr wrap="squar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Performance-Verbesserungen</a:t>
              </a:r>
              <a:endParaRPr lang="en-US" sz="837" dirty="0"/>
            </a:p>
          </p:txBody>
        </p:sp>
        <p:sp>
          <p:nvSpPr>
            <p:cNvPr id="8" name="Text 5"/>
            <p:cNvSpPr/>
            <p:nvPr/>
          </p:nvSpPr>
          <p:spPr>
            <a:xfrm>
              <a:off x="692944" y="1768078"/>
              <a:ext cx="1078148"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Bei fairen Vergleichen: </a:t>
              </a:r>
              <a:endParaRPr lang="en-US" sz="732" dirty="0"/>
            </a:p>
          </p:txBody>
        </p:sp>
        <p:sp>
          <p:nvSpPr>
            <p:cNvPr id="9" name="Text 6"/>
            <p:cNvSpPr/>
            <p:nvPr/>
          </p:nvSpPr>
          <p:spPr>
            <a:xfrm>
              <a:off x="1771092" y="1768078"/>
              <a:ext cx="290159"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1,5-3x </a:t>
              </a:r>
              <a:endParaRPr lang="en-US" sz="732" dirty="0"/>
            </a:p>
          </p:txBody>
        </p:sp>
        <p:sp>
          <p:nvSpPr>
            <p:cNvPr id="10" name="Text 7"/>
            <p:cNvSpPr/>
            <p:nvPr/>
          </p:nvSpPr>
          <p:spPr>
            <a:xfrm>
              <a:off x="692944" y="1898089"/>
              <a:ext cx="688591"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Verbesserung</a:t>
              </a:r>
              <a:endParaRPr lang="en-US" sz="732" dirty="0"/>
            </a:p>
          </p:txBody>
        </p:sp>
        <p:sp>
          <p:nvSpPr>
            <p:cNvPr id="11" name="Text 8"/>
            <p:cNvSpPr/>
            <p:nvPr/>
          </p:nvSpPr>
          <p:spPr>
            <a:xfrm>
              <a:off x="1381534" y="1898089"/>
              <a:ext cx="661885"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für geeignete </a:t>
              </a:r>
              <a:endParaRPr lang="en-US" sz="732" dirty="0"/>
            </a:p>
          </p:txBody>
        </p:sp>
        <p:sp>
          <p:nvSpPr>
            <p:cNvPr id="12" name="Text 9"/>
            <p:cNvSpPr/>
            <p:nvPr/>
          </p:nvSpPr>
          <p:spPr>
            <a:xfrm>
              <a:off x="692944" y="2028099"/>
              <a:ext cx="687391"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Anwendungen </a:t>
              </a:r>
              <a:endParaRPr lang="en-US" sz="732" dirty="0"/>
            </a:p>
          </p:txBody>
        </p:sp>
        <p:sp>
          <p:nvSpPr>
            <p:cNvPr id="13" name="Shape 10"/>
            <p:cNvSpPr/>
            <p:nvPr/>
          </p:nvSpPr>
          <p:spPr>
            <a:xfrm>
              <a:off x="2394579" y="1285875"/>
              <a:ext cx="2023104" cy="982963"/>
            </a:xfrm>
            <a:prstGeom prst="rect">
              <a:avLst/>
            </a:prstGeom>
            <a:solidFill>
              <a:srgbClr val="FFFFFF"/>
            </a:solidFill>
            <a:ln/>
          </p:spPr>
          <p:txBody>
            <a:bodyPr/>
            <a:lstStyle/>
            <a:p>
              <a:endParaRPr lang="en-DE"/>
            </a:p>
          </p:txBody>
        </p:sp>
        <p:sp>
          <p:nvSpPr>
            <p:cNvPr id="14" name="Text 11"/>
            <p:cNvSpPr/>
            <p:nvPr/>
          </p:nvSpPr>
          <p:spPr>
            <a:xfrm>
              <a:off x="2501736" y="1393031"/>
              <a:ext cx="214313" cy="768651"/>
            </a:xfrm>
            <a:prstGeom prst="rect">
              <a:avLst/>
            </a:prstGeom>
            <a:noFill/>
            <a:ln/>
          </p:spPr>
          <p:txBody>
            <a:bodyPr wrap="squar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2</a:t>
              </a:r>
              <a:endParaRPr lang="en-US" sz="1350" dirty="0"/>
            </a:p>
          </p:txBody>
        </p:sp>
        <p:sp>
          <p:nvSpPr>
            <p:cNvPr id="15" name="Text 12"/>
            <p:cNvSpPr/>
            <p:nvPr/>
          </p:nvSpPr>
          <p:spPr>
            <a:xfrm>
              <a:off x="2801773" y="1393031"/>
              <a:ext cx="1524074" cy="171450"/>
            </a:xfrm>
            <a:prstGeom prst="rect">
              <a:avLst/>
            </a:prstGeom>
            <a:noFill/>
            <a:ln/>
          </p:spPr>
          <p:txBody>
            <a:bodyPr wrap="non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Implementierungsqualität</a:t>
              </a:r>
              <a:endParaRPr lang="en-US" sz="837" dirty="0"/>
            </a:p>
          </p:txBody>
        </p:sp>
        <p:sp>
          <p:nvSpPr>
            <p:cNvPr id="16" name="Text 13"/>
            <p:cNvSpPr/>
            <p:nvPr/>
          </p:nvSpPr>
          <p:spPr>
            <a:xfrm>
              <a:off x="2801773" y="1596628"/>
              <a:ext cx="1328989"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Implementierungssprache</a:t>
              </a:r>
              <a:endParaRPr lang="en-US" sz="732" dirty="0"/>
            </a:p>
          </p:txBody>
        </p:sp>
        <p:sp>
          <p:nvSpPr>
            <p:cNvPr id="17" name="Text 14"/>
            <p:cNvSpPr/>
            <p:nvPr/>
          </p:nvSpPr>
          <p:spPr>
            <a:xfrm>
              <a:off x="4130762" y="1596628"/>
              <a:ext cx="180045"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hat </a:t>
              </a:r>
              <a:endParaRPr lang="en-US" sz="732" dirty="0"/>
            </a:p>
          </p:txBody>
        </p:sp>
        <p:sp>
          <p:nvSpPr>
            <p:cNvPr id="18" name="Text 15"/>
            <p:cNvSpPr/>
            <p:nvPr/>
          </p:nvSpPr>
          <p:spPr>
            <a:xfrm>
              <a:off x="2801773" y="1726639"/>
              <a:ext cx="981233"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größeren Einfluss als </a:t>
              </a:r>
              <a:endParaRPr lang="en-US" sz="732" dirty="0"/>
            </a:p>
          </p:txBody>
        </p:sp>
        <p:sp>
          <p:nvSpPr>
            <p:cNvPr id="19" name="Text 16"/>
            <p:cNvSpPr/>
            <p:nvPr/>
          </p:nvSpPr>
          <p:spPr>
            <a:xfrm>
              <a:off x="2801773" y="1856649"/>
              <a:ext cx="1238771"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Algorithmus-Unterschiede </a:t>
              </a:r>
              <a:endParaRPr lang="en-US" sz="732" dirty="0"/>
            </a:p>
          </p:txBody>
        </p:sp>
        <p:sp>
          <p:nvSpPr>
            <p:cNvPr id="20" name="Shape 17"/>
            <p:cNvSpPr/>
            <p:nvPr/>
          </p:nvSpPr>
          <p:spPr>
            <a:xfrm>
              <a:off x="285750" y="2354563"/>
              <a:ext cx="2023104" cy="811513"/>
            </a:xfrm>
            <a:prstGeom prst="rect">
              <a:avLst/>
            </a:prstGeom>
            <a:solidFill>
              <a:srgbClr val="FFFFFF"/>
            </a:solidFill>
            <a:ln/>
          </p:spPr>
          <p:txBody>
            <a:bodyPr/>
            <a:lstStyle/>
            <a:p>
              <a:endParaRPr lang="en-DE"/>
            </a:p>
          </p:txBody>
        </p:sp>
        <p:sp>
          <p:nvSpPr>
            <p:cNvPr id="21" name="Text 18"/>
            <p:cNvSpPr/>
            <p:nvPr/>
          </p:nvSpPr>
          <p:spPr>
            <a:xfrm>
              <a:off x="392906" y="2461720"/>
              <a:ext cx="214313" cy="597201"/>
            </a:xfrm>
            <a:prstGeom prst="rect">
              <a:avLst/>
            </a:prstGeom>
            <a:noFill/>
            <a:ln/>
          </p:spPr>
          <p:txBody>
            <a:bodyPr wrap="squar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3</a:t>
              </a:r>
              <a:endParaRPr lang="en-US" sz="1350" dirty="0"/>
            </a:p>
          </p:txBody>
        </p:sp>
        <p:sp>
          <p:nvSpPr>
            <p:cNvPr id="22" name="Text 19"/>
            <p:cNvSpPr/>
            <p:nvPr/>
          </p:nvSpPr>
          <p:spPr>
            <a:xfrm>
              <a:off x="692944" y="2461720"/>
              <a:ext cx="1759651" cy="171450"/>
            </a:xfrm>
            <a:prstGeom prst="rect">
              <a:avLst/>
            </a:prstGeom>
            <a:noFill/>
            <a:ln/>
          </p:spPr>
          <p:txBody>
            <a:bodyPr wrap="non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Datenverteilungsabhängigkeit</a:t>
              </a:r>
              <a:endParaRPr lang="en-US" sz="837" dirty="0"/>
            </a:p>
          </p:txBody>
        </p:sp>
        <p:sp>
          <p:nvSpPr>
            <p:cNvPr id="23" name="Text 20"/>
            <p:cNvSpPr/>
            <p:nvPr/>
          </p:nvSpPr>
          <p:spPr>
            <a:xfrm>
              <a:off x="692944" y="2665316"/>
              <a:ext cx="1542408"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Performance stark abhängig von </a:t>
              </a:r>
              <a:endParaRPr lang="en-US" sz="732" dirty="0"/>
            </a:p>
          </p:txBody>
        </p:sp>
        <p:sp>
          <p:nvSpPr>
            <p:cNvPr id="24" name="Text 21"/>
            <p:cNvSpPr/>
            <p:nvPr/>
          </p:nvSpPr>
          <p:spPr>
            <a:xfrm>
              <a:off x="692944" y="2795327"/>
              <a:ext cx="822313"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Datenverteilung</a:t>
              </a:r>
              <a:endParaRPr lang="en-US" sz="732" dirty="0"/>
            </a:p>
          </p:txBody>
        </p:sp>
        <p:sp>
          <p:nvSpPr>
            <p:cNvPr id="25" name="Text 22"/>
            <p:cNvSpPr/>
            <p:nvPr/>
          </p:nvSpPr>
          <p:spPr>
            <a:xfrm>
              <a:off x="1515256" y="2795327"/>
              <a:ext cx="211131"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und </a:t>
              </a:r>
              <a:endParaRPr lang="en-US" sz="732" dirty="0"/>
            </a:p>
          </p:txBody>
        </p:sp>
        <p:sp>
          <p:nvSpPr>
            <p:cNvPr id="26" name="Text 23"/>
            <p:cNvSpPr/>
            <p:nvPr/>
          </p:nvSpPr>
          <p:spPr>
            <a:xfrm>
              <a:off x="692944" y="2925338"/>
              <a:ext cx="815504"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Vorhersagbarkeit </a:t>
              </a:r>
              <a:endParaRPr lang="en-US" sz="732" dirty="0"/>
            </a:p>
          </p:txBody>
        </p:sp>
        <p:sp>
          <p:nvSpPr>
            <p:cNvPr id="27" name="Shape 24"/>
            <p:cNvSpPr/>
            <p:nvPr/>
          </p:nvSpPr>
          <p:spPr>
            <a:xfrm>
              <a:off x="2394579" y="2354563"/>
              <a:ext cx="2023104" cy="811513"/>
            </a:xfrm>
            <a:prstGeom prst="rect">
              <a:avLst/>
            </a:prstGeom>
            <a:solidFill>
              <a:srgbClr val="FFFFFF"/>
            </a:solidFill>
            <a:ln/>
          </p:spPr>
          <p:txBody>
            <a:bodyPr/>
            <a:lstStyle/>
            <a:p>
              <a:endParaRPr lang="en-DE"/>
            </a:p>
          </p:txBody>
        </p:sp>
        <p:sp>
          <p:nvSpPr>
            <p:cNvPr id="28" name="Text 25"/>
            <p:cNvSpPr/>
            <p:nvPr/>
          </p:nvSpPr>
          <p:spPr>
            <a:xfrm>
              <a:off x="2501736" y="2461720"/>
              <a:ext cx="214313" cy="597201"/>
            </a:xfrm>
            <a:prstGeom prst="rect">
              <a:avLst/>
            </a:prstGeom>
            <a:noFill/>
            <a:ln/>
          </p:spPr>
          <p:txBody>
            <a:bodyPr wrap="squar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4</a:t>
              </a:r>
              <a:endParaRPr lang="en-US" sz="1350" dirty="0"/>
            </a:p>
          </p:txBody>
        </p:sp>
        <p:sp>
          <p:nvSpPr>
            <p:cNvPr id="29" name="Text 26"/>
            <p:cNvSpPr/>
            <p:nvPr/>
          </p:nvSpPr>
          <p:spPr>
            <a:xfrm>
              <a:off x="2801773" y="2461720"/>
              <a:ext cx="1508754" cy="171450"/>
            </a:xfrm>
            <a:prstGeom prst="rect">
              <a:avLst/>
            </a:prstGeom>
            <a:noFill/>
            <a:ln/>
          </p:spPr>
          <p:txBody>
            <a:bodyPr wrap="non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Workload-Eignung</a:t>
              </a:r>
              <a:endParaRPr lang="en-US" sz="837" dirty="0"/>
            </a:p>
          </p:txBody>
        </p:sp>
        <p:sp>
          <p:nvSpPr>
            <p:cNvPr id="30" name="Text 27"/>
            <p:cNvSpPr/>
            <p:nvPr/>
          </p:nvSpPr>
          <p:spPr>
            <a:xfrm>
              <a:off x="2801773" y="2665316"/>
              <a:ext cx="693111"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Am besten für </a:t>
              </a:r>
              <a:endParaRPr lang="en-US" sz="732" dirty="0"/>
            </a:p>
          </p:txBody>
        </p:sp>
        <p:sp>
          <p:nvSpPr>
            <p:cNvPr id="31" name="Text 28"/>
            <p:cNvSpPr/>
            <p:nvPr/>
          </p:nvSpPr>
          <p:spPr>
            <a:xfrm>
              <a:off x="3494884" y="2665316"/>
              <a:ext cx="557492"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read-heavy </a:t>
              </a:r>
              <a:endParaRPr lang="en-US" sz="732" dirty="0"/>
            </a:p>
          </p:txBody>
        </p:sp>
        <p:sp>
          <p:nvSpPr>
            <p:cNvPr id="32" name="Text 29"/>
            <p:cNvSpPr/>
            <p:nvPr/>
          </p:nvSpPr>
          <p:spPr>
            <a:xfrm>
              <a:off x="2801773" y="2795327"/>
              <a:ext cx="529893"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Workloads</a:t>
              </a:r>
              <a:endParaRPr lang="en-US" sz="732" dirty="0"/>
            </a:p>
          </p:txBody>
        </p:sp>
        <p:sp>
          <p:nvSpPr>
            <p:cNvPr id="33" name="Text 30"/>
            <p:cNvSpPr/>
            <p:nvPr/>
          </p:nvSpPr>
          <p:spPr>
            <a:xfrm>
              <a:off x="3331666" y="2795327"/>
              <a:ext cx="685409"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mit statischen </a:t>
              </a:r>
              <a:endParaRPr lang="en-US" sz="732" dirty="0"/>
            </a:p>
          </p:txBody>
        </p:sp>
        <p:sp>
          <p:nvSpPr>
            <p:cNvPr id="34" name="Text 31"/>
            <p:cNvSpPr/>
            <p:nvPr/>
          </p:nvSpPr>
          <p:spPr>
            <a:xfrm>
              <a:off x="2801773" y="2925338"/>
              <a:ext cx="725398"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Daten geeignet </a:t>
              </a:r>
              <a:endParaRPr lang="en-US" sz="732" dirty="0"/>
            </a:p>
          </p:txBody>
        </p:sp>
        <p:sp>
          <p:nvSpPr>
            <p:cNvPr id="35" name="Shape 32"/>
            <p:cNvSpPr/>
            <p:nvPr/>
          </p:nvSpPr>
          <p:spPr>
            <a:xfrm>
              <a:off x="285750" y="3308952"/>
              <a:ext cx="4214813" cy="980089"/>
            </a:xfrm>
            <a:prstGeom prst="rect">
              <a:avLst/>
            </a:prstGeom>
            <a:solidFill>
              <a:srgbClr val="A23B72">
                <a:alpha val="10000"/>
              </a:srgbClr>
            </a:solidFill>
            <a:ln/>
          </p:spPr>
          <p:txBody>
            <a:bodyPr/>
            <a:lstStyle/>
            <a:p>
              <a:endParaRPr lang="en-DE"/>
            </a:p>
          </p:txBody>
        </p:sp>
        <p:sp>
          <p:nvSpPr>
            <p:cNvPr id="36" name="Text 33"/>
            <p:cNvSpPr/>
            <p:nvPr/>
          </p:nvSpPr>
          <p:spPr>
            <a:xfrm>
              <a:off x="392906" y="3416108"/>
              <a:ext cx="4000500" cy="214313"/>
            </a:xfrm>
            <a:prstGeom prst="rect">
              <a:avLst/>
            </a:prstGeom>
            <a:noFill/>
            <a:ln/>
          </p:spPr>
          <p:txBody>
            <a:bodyPr wrap="none" lIns="0" tIns="0" rIns="0" bIns="0" rtlCol="0" anchor="ctr">
              <a:spAutoFit/>
            </a:bodyPr>
            <a:lstStyle/>
            <a:p>
              <a:pPr marL="0" indent="0" algn="ctr">
                <a:buNone/>
              </a:pPr>
              <a:r>
                <a:rPr lang="en-US" sz="1046" b="1" dirty="0">
                  <a:solidFill>
                    <a:srgbClr val="A23B72"/>
                  </a:solidFill>
                  <a:latin typeface="Noto Sans" pitchFamily="34" charset="0"/>
                  <a:ea typeface="Noto Sans" pitchFamily="34" charset="-122"/>
                  <a:cs typeface="Noto Sans" pitchFamily="34" charset="-120"/>
                </a:rPr>
                <a:t>Gesamtfazit</a:t>
              </a:r>
              <a:endParaRPr lang="en-US" sz="1046" dirty="0"/>
            </a:p>
          </p:txBody>
        </p:sp>
        <p:sp>
          <p:nvSpPr>
            <p:cNvPr id="37" name="Text 34"/>
            <p:cNvSpPr/>
            <p:nvPr/>
          </p:nvSpPr>
          <p:spPr>
            <a:xfrm>
              <a:off x="685940" y="3703644"/>
              <a:ext cx="1433438" cy="155377"/>
            </a:xfrm>
            <a:prstGeom prst="rect">
              <a:avLst/>
            </a:prstGeom>
            <a:noFill/>
            <a:ln/>
          </p:spPr>
          <p:txBody>
            <a:bodyPr wrap="none" lIns="0" tIns="0" rIns="0" bIns="0" rtlCol="0" anchor="ctr">
              <a:spAutoFit/>
            </a:bodyPr>
            <a:lstStyle/>
            <a:p>
              <a:pPr marL="0" indent="0" algn="ctr">
                <a:buNone/>
              </a:pPr>
              <a:r>
                <a:rPr lang="en-US" sz="837" dirty="0">
                  <a:solidFill>
                    <a:srgbClr val="2C3E50"/>
                  </a:solidFill>
                  <a:latin typeface="Noto Sans" pitchFamily="34" charset="0"/>
                  <a:ea typeface="Noto Sans" pitchFamily="34" charset="-122"/>
                  <a:cs typeface="Noto Sans" pitchFamily="34" charset="-120"/>
                </a:rPr>
                <a:t> Learned Indexes sind eine </a:t>
              </a:r>
              <a:endParaRPr lang="en-US" sz="837" dirty="0"/>
            </a:p>
          </p:txBody>
        </p:sp>
        <p:sp>
          <p:nvSpPr>
            <p:cNvPr id="38" name="Text 35"/>
            <p:cNvSpPr/>
            <p:nvPr/>
          </p:nvSpPr>
          <p:spPr>
            <a:xfrm>
              <a:off x="2119378" y="3703644"/>
              <a:ext cx="1179249" cy="155377"/>
            </a:xfrm>
            <a:prstGeom prst="rect">
              <a:avLst/>
            </a:prstGeom>
            <a:noFill/>
            <a:ln/>
          </p:spPr>
          <p:txBody>
            <a:bodyPr wrap="none" lIns="0" tIns="0" rIns="0" bIns="0" rtlCol="0" anchor="ctr">
              <a:spAutoFit/>
            </a:bodyPr>
            <a:lstStyle/>
            <a:p>
              <a:pPr marL="0" indent="0" algn="ctr">
                <a:buNone/>
              </a:pPr>
              <a:r>
                <a:rPr lang="en-US" sz="837" b="1" dirty="0">
                  <a:solidFill>
                    <a:srgbClr val="A23B72"/>
                  </a:solidFill>
                  <a:latin typeface="Noto Sans" pitchFamily="34" charset="0"/>
                  <a:ea typeface="Noto Sans" pitchFamily="34" charset="-122"/>
                  <a:cs typeface="Noto Sans" pitchFamily="34" charset="-120"/>
                </a:rPr>
                <a:t>wertvolle Ergänzung</a:t>
              </a:r>
              <a:endParaRPr lang="en-US" sz="837" dirty="0"/>
            </a:p>
          </p:txBody>
        </p:sp>
        <p:sp>
          <p:nvSpPr>
            <p:cNvPr id="39" name="Text 36"/>
            <p:cNvSpPr/>
            <p:nvPr/>
          </p:nvSpPr>
          <p:spPr>
            <a:xfrm>
              <a:off x="3298627" y="3703644"/>
              <a:ext cx="801719" cy="155377"/>
            </a:xfrm>
            <a:prstGeom prst="rect">
              <a:avLst/>
            </a:prstGeom>
            <a:noFill/>
            <a:ln/>
          </p:spPr>
          <p:txBody>
            <a:bodyPr wrap="none" lIns="0" tIns="0" rIns="0" bIns="0" rtlCol="0" anchor="ctr">
              <a:spAutoFit/>
            </a:bodyPr>
            <a:lstStyle/>
            <a:p>
              <a:pPr marL="0" indent="0" algn="ctr">
                <a:buNone/>
              </a:pPr>
              <a:r>
                <a:rPr lang="en-US" sz="837" dirty="0">
                  <a:solidFill>
                    <a:srgbClr val="2C3E50"/>
                  </a:solidFill>
                  <a:latin typeface="Noto Sans" pitchFamily="34" charset="0"/>
                  <a:ea typeface="Noto Sans" pitchFamily="34" charset="-122"/>
                  <a:cs typeface="Noto Sans" pitchFamily="34" charset="-120"/>
                </a:rPr>
                <a:t> für spezifische </a:t>
              </a:r>
              <a:endParaRPr lang="en-US" sz="837" dirty="0"/>
            </a:p>
          </p:txBody>
        </p:sp>
        <p:sp>
          <p:nvSpPr>
            <p:cNvPr id="40" name="Text 37"/>
            <p:cNvSpPr/>
            <p:nvPr/>
          </p:nvSpPr>
          <p:spPr>
            <a:xfrm>
              <a:off x="706422" y="3863653"/>
              <a:ext cx="3373469" cy="155377"/>
            </a:xfrm>
            <a:prstGeom prst="rect">
              <a:avLst/>
            </a:prstGeom>
            <a:noFill/>
            <a:ln/>
          </p:spPr>
          <p:txBody>
            <a:bodyPr wrap="none" lIns="0" tIns="0" rIns="0" bIns="0" rtlCol="0" anchor="ctr">
              <a:spAutoFit/>
            </a:bodyPr>
            <a:lstStyle/>
            <a:p>
              <a:pPr marL="0" indent="0" algn="ctr">
                <a:buNone/>
              </a:pPr>
              <a:r>
                <a:rPr lang="en-US" sz="837" dirty="0">
                  <a:solidFill>
                    <a:srgbClr val="2C3E50"/>
                  </a:solidFill>
                  <a:latin typeface="Noto Sans" pitchFamily="34" charset="0"/>
                  <a:ea typeface="Noto Sans" pitchFamily="34" charset="-122"/>
                  <a:cs typeface="Noto Sans" pitchFamily="34" charset="-120"/>
                </a:rPr>
                <a:t>Anwendungsfälle, aber kein universeller Ersatz für traditionelle </a:t>
              </a:r>
              <a:endParaRPr lang="en-US" sz="837" dirty="0"/>
            </a:p>
          </p:txBody>
        </p:sp>
        <p:sp>
          <p:nvSpPr>
            <p:cNvPr id="41" name="Text 38"/>
            <p:cNvSpPr/>
            <p:nvPr/>
          </p:nvSpPr>
          <p:spPr>
            <a:xfrm>
              <a:off x="2090412" y="4023661"/>
              <a:ext cx="605461" cy="155377"/>
            </a:xfrm>
            <a:prstGeom prst="rect">
              <a:avLst/>
            </a:prstGeom>
            <a:noFill/>
            <a:ln/>
          </p:spPr>
          <p:txBody>
            <a:bodyPr wrap="none" lIns="0" tIns="0" rIns="0" bIns="0" rtlCol="0" anchor="ctr">
              <a:spAutoFit/>
            </a:bodyPr>
            <a:lstStyle/>
            <a:p>
              <a:pPr marL="0" indent="0" algn="ctr">
                <a:buNone/>
              </a:pPr>
              <a:r>
                <a:rPr lang="en-US" sz="837" dirty="0">
                  <a:solidFill>
                    <a:srgbClr val="2C3E50"/>
                  </a:solidFill>
                  <a:latin typeface="Noto Sans" pitchFamily="34" charset="0"/>
                  <a:ea typeface="Noto Sans" pitchFamily="34" charset="-122"/>
                  <a:cs typeface="Noto Sans" pitchFamily="34" charset="-120"/>
                </a:rPr>
                <a:t>Strukturen. </a:t>
              </a:r>
              <a:endParaRPr lang="en-US" sz="837" dirty="0"/>
            </a:p>
          </p:txBody>
        </p:sp>
        <p:sp>
          <p:nvSpPr>
            <p:cNvPr id="42" name="Text 39"/>
            <p:cNvSpPr/>
            <p:nvPr/>
          </p:nvSpPr>
          <p:spPr>
            <a:xfrm>
              <a:off x="4643438" y="921544"/>
              <a:ext cx="4214813" cy="257175"/>
            </a:xfrm>
            <a:prstGeom prst="rect">
              <a:avLst/>
            </a:prstGeom>
            <a:noFill/>
            <a:ln/>
          </p:spPr>
          <p:txBody>
            <a:bodyPr wrap="non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Praktische Empfehlungen</a:t>
              </a:r>
              <a:endParaRPr lang="en-US" sz="1350" dirty="0"/>
            </a:p>
          </p:txBody>
        </p:sp>
        <p:sp>
          <p:nvSpPr>
            <p:cNvPr id="43" name="Shape 40"/>
            <p:cNvSpPr/>
            <p:nvPr/>
          </p:nvSpPr>
          <p:spPr>
            <a:xfrm>
              <a:off x="4643438" y="1285875"/>
              <a:ext cx="4214813" cy="2414588"/>
            </a:xfrm>
            <a:prstGeom prst="rect">
              <a:avLst/>
            </a:prstGeom>
            <a:solidFill>
              <a:srgbClr val="FFFFFF"/>
            </a:solidFill>
            <a:ln/>
          </p:spPr>
          <p:txBody>
            <a:bodyPr/>
            <a:lstStyle/>
            <a:p>
              <a:endParaRPr lang="en-DE"/>
            </a:p>
          </p:txBody>
        </p:sp>
        <p:pic>
          <p:nvPicPr>
            <p:cNvPr id="44" name="Image 1" descr="preencoded.png"/>
            <p:cNvPicPr>
              <a:picLocks noChangeAspect="1"/>
            </p:cNvPicPr>
            <p:nvPr/>
          </p:nvPicPr>
          <p:blipFill>
            <a:blip r:embed="rId4"/>
            <a:stretch>
              <a:fillRect/>
            </a:stretch>
          </p:blipFill>
          <p:spPr>
            <a:xfrm>
              <a:off x="4786313" y="1468041"/>
              <a:ext cx="114300" cy="114300"/>
            </a:xfrm>
            <a:prstGeom prst="rect">
              <a:avLst/>
            </a:prstGeom>
          </p:spPr>
        </p:pic>
        <p:sp>
          <p:nvSpPr>
            <p:cNvPr id="45" name="Text 41"/>
            <p:cNvSpPr/>
            <p:nvPr/>
          </p:nvSpPr>
          <p:spPr>
            <a:xfrm>
              <a:off x="4957763" y="1428750"/>
              <a:ext cx="1710091"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 Optimale Einsatzszenarien </a:t>
              </a:r>
              <a:endParaRPr lang="en-US" sz="942" dirty="0"/>
            </a:p>
          </p:txBody>
        </p:sp>
        <p:sp>
          <p:nvSpPr>
            <p:cNvPr id="46" name="Text 42"/>
            <p:cNvSpPr/>
            <p:nvPr/>
          </p:nvSpPr>
          <p:spPr>
            <a:xfrm>
              <a:off x="4786313" y="1678781"/>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Analytische Datenbanken (OLAP)</a:t>
              </a:r>
              <a:endParaRPr lang="en-US" sz="732" dirty="0"/>
            </a:p>
          </p:txBody>
        </p:sp>
        <p:sp>
          <p:nvSpPr>
            <p:cNvPr id="47" name="Text 43"/>
            <p:cNvSpPr/>
            <p:nvPr/>
          </p:nvSpPr>
          <p:spPr>
            <a:xfrm>
              <a:off x="4786313" y="1864519"/>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Große, statische Datensätze</a:t>
              </a:r>
              <a:endParaRPr lang="en-US" sz="732" dirty="0"/>
            </a:p>
          </p:txBody>
        </p:sp>
        <p:sp>
          <p:nvSpPr>
            <p:cNvPr id="48" name="Text 44"/>
            <p:cNvSpPr/>
            <p:nvPr/>
          </p:nvSpPr>
          <p:spPr>
            <a:xfrm>
              <a:off x="4786313" y="2050256"/>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Vorhersagbare Datenverteilungen</a:t>
              </a:r>
              <a:endParaRPr lang="en-US" sz="732" dirty="0"/>
            </a:p>
          </p:txBody>
        </p:sp>
        <p:sp>
          <p:nvSpPr>
            <p:cNvPr id="49" name="Text 45"/>
            <p:cNvSpPr/>
            <p:nvPr/>
          </p:nvSpPr>
          <p:spPr>
            <a:xfrm>
              <a:off x="4786313" y="2235994"/>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Read-heavy Workloads</a:t>
              </a:r>
              <a:endParaRPr lang="en-US" sz="732" dirty="0"/>
            </a:p>
          </p:txBody>
        </p:sp>
        <p:pic>
          <p:nvPicPr>
            <p:cNvPr id="50" name="Image 2" descr="preencoded.png"/>
            <p:cNvPicPr>
              <a:picLocks noChangeAspect="1"/>
            </p:cNvPicPr>
            <p:nvPr/>
          </p:nvPicPr>
          <p:blipFill>
            <a:blip r:embed="rId5"/>
            <a:stretch>
              <a:fillRect/>
            </a:stretch>
          </p:blipFill>
          <p:spPr>
            <a:xfrm>
              <a:off x="4786313" y="2532459"/>
              <a:ext cx="114300" cy="114300"/>
            </a:xfrm>
            <a:prstGeom prst="rect">
              <a:avLst/>
            </a:prstGeom>
          </p:spPr>
        </p:pic>
        <p:sp>
          <p:nvSpPr>
            <p:cNvPr id="51" name="Text 46"/>
            <p:cNvSpPr/>
            <p:nvPr/>
          </p:nvSpPr>
          <p:spPr>
            <a:xfrm>
              <a:off x="4957763" y="2493169"/>
              <a:ext cx="1982698"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 Ungeeignete Anwendungsfälle </a:t>
              </a:r>
              <a:endParaRPr lang="en-US" sz="942" dirty="0"/>
            </a:p>
          </p:txBody>
        </p:sp>
        <p:sp>
          <p:nvSpPr>
            <p:cNvPr id="52" name="Text 47"/>
            <p:cNvSpPr/>
            <p:nvPr/>
          </p:nvSpPr>
          <p:spPr>
            <a:xfrm>
              <a:off x="4786313" y="2743200"/>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Transaktionale Systeme (OLTP)</a:t>
              </a:r>
              <a:endParaRPr lang="en-US" sz="732" dirty="0"/>
            </a:p>
          </p:txBody>
        </p:sp>
        <p:sp>
          <p:nvSpPr>
            <p:cNvPr id="53" name="Text 48"/>
            <p:cNvSpPr/>
            <p:nvPr/>
          </p:nvSpPr>
          <p:spPr>
            <a:xfrm>
              <a:off x="4786313" y="2928938"/>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Hochdynamische Datensätze</a:t>
              </a:r>
              <a:endParaRPr lang="en-US" sz="732" dirty="0"/>
            </a:p>
          </p:txBody>
        </p:sp>
        <p:sp>
          <p:nvSpPr>
            <p:cNvPr id="54" name="Text 49"/>
            <p:cNvSpPr/>
            <p:nvPr/>
          </p:nvSpPr>
          <p:spPr>
            <a:xfrm>
              <a:off x="4786313" y="3114675"/>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Zufällige Datenverteilungen</a:t>
              </a:r>
              <a:endParaRPr lang="en-US" sz="732" dirty="0"/>
            </a:p>
          </p:txBody>
        </p:sp>
        <p:sp>
          <p:nvSpPr>
            <p:cNvPr id="55" name="Text 50"/>
            <p:cNvSpPr/>
            <p:nvPr/>
          </p:nvSpPr>
          <p:spPr>
            <a:xfrm>
              <a:off x="4786313" y="3300413"/>
              <a:ext cx="3929063" cy="150019"/>
            </a:xfrm>
            <a:prstGeom prst="rect">
              <a:avLst/>
            </a:prstGeom>
            <a:noFill/>
            <a:ln/>
          </p:spPr>
          <p:txBody>
            <a:bodyPr wrap="none" lIns="127508" tIns="0" rIns="0" bIns="0" rtlCol="0" anchor="ctr">
              <a:spAutoFit/>
            </a:bodyPr>
            <a:lstStyle/>
            <a:p>
              <a:pPr marL="0" indent="0" algn="l">
                <a:buNone/>
              </a:pPr>
              <a:r>
                <a:rPr lang="en-US" sz="732" dirty="0">
                  <a:solidFill>
                    <a:srgbClr val="2C3E50"/>
                  </a:solidFill>
                  <a:latin typeface="Noto Sans" pitchFamily="34" charset="0"/>
                  <a:ea typeface="Noto Sans" pitchFamily="34" charset="-122"/>
                  <a:cs typeface="Noto Sans" pitchFamily="34" charset="-120"/>
                </a:rPr>
                <a:t>Write-heavy Workloads</a:t>
              </a:r>
              <a:endParaRPr lang="en-US" sz="732" dirty="0"/>
            </a:p>
          </p:txBody>
        </p:sp>
        <p:sp>
          <p:nvSpPr>
            <p:cNvPr id="56" name="Shape 51"/>
            <p:cNvSpPr/>
            <p:nvPr/>
          </p:nvSpPr>
          <p:spPr>
            <a:xfrm>
              <a:off x="4643438" y="3807619"/>
              <a:ext cx="4214813" cy="1721644"/>
            </a:xfrm>
            <a:prstGeom prst="rect">
              <a:avLst/>
            </a:prstGeom>
            <a:solidFill>
              <a:srgbClr val="2E86AB">
                <a:alpha val="10000"/>
              </a:srgbClr>
            </a:solidFill>
            <a:ln/>
          </p:spPr>
          <p:txBody>
            <a:bodyPr/>
            <a:lstStyle/>
            <a:p>
              <a:endParaRPr lang="en-DE"/>
            </a:p>
          </p:txBody>
        </p:sp>
        <p:sp>
          <p:nvSpPr>
            <p:cNvPr id="57" name="Text 52"/>
            <p:cNvSpPr/>
            <p:nvPr/>
          </p:nvSpPr>
          <p:spPr>
            <a:xfrm>
              <a:off x="4750594" y="3914775"/>
              <a:ext cx="4000500"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Implementierungs-Checkliste</a:t>
              </a:r>
              <a:endParaRPr lang="en-US" sz="942" dirty="0"/>
            </a:p>
          </p:txBody>
        </p:sp>
        <p:pic>
          <p:nvPicPr>
            <p:cNvPr id="58" name="Image 3" descr="preencoded.png"/>
            <p:cNvPicPr>
              <a:picLocks noChangeAspect="1"/>
            </p:cNvPicPr>
            <p:nvPr/>
          </p:nvPicPr>
          <p:blipFill>
            <a:blip r:embed="rId6"/>
            <a:stretch>
              <a:fillRect/>
            </a:stretch>
          </p:blipFill>
          <p:spPr>
            <a:xfrm>
              <a:off x="4750594" y="4193381"/>
              <a:ext cx="75009" cy="100013"/>
            </a:xfrm>
            <a:prstGeom prst="rect">
              <a:avLst/>
            </a:prstGeom>
          </p:spPr>
        </p:pic>
        <p:sp>
          <p:nvSpPr>
            <p:cNvPr id="59" name="Text 53"/>
            <p:cNvSpPr/>
            <p:nvPr/>
          </p:nvSpPr>
          <p:spPr>
            <a:xfrm>
              <a:off x="4882753" y="4186238"/>
              <a:ext cx="713901"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Datenanalyse:</a:t>
              </a:r>
              <a:endParaRPr lang="en-US" sz="732" dirty="0"/>
            </a:p>
          </p:txBody>
        </p:sp>
        <p:sp>
          <p:nvSpPr>
            <p:cNvPr id="60" name="Text 54"/>
            <p:cNvSpPr/>
            <p:nvPr/>
          </p:nvSpPr>
          <p:spPr>
            <a:xfrm>
              <a:off x="5596654" y="4186238"/>
              <a:ext cx="1626822"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Verteilung der Daten untersuchen</a:t>
              </a:r>
              <a:endParaRPr lang="en-US" sz="732" dirty="0"/>
            </a:p>
          </p:txBody>
        </p:sp>
        <p:pic>
          <p:nvPicPr>
            <p:cNvPr id="61" name="Image 4" descr="preencoded.png"/>
            <p:cNvPicPr>
              <a:picLocks noChangeAspect="1"/>
            </p:cNvPicPr>
            <p:nvPr/>
          </p:nvPicPr>
          <p:blipFill>
            <a:blip r:embed="rId6"/>
            <a:stretch>
              <a:fillRect/>
            </a:stretch>
          </p:blipFill>
          <p:spPr>
            <a:xfrm>
              <a:off x="4750594" y="4400550"/>
              <a:ext cx="75009" cy="100013"/>
            </a:xfrm>
            <a:prstGeom prst="rect">
              <a:avLst/>
            </a:prstGeom>
          </p:spPr>
        </p:pic>
        <p:sp>
          <p:nvSpPr>
            <p:cNvPr id="62" name="Text 55"/>
            <p:cNvSpPr/>
            <p:nvPr/>
          </p:nvSpPr>
          <p:spPr>
            <a:xfrm>
              <a:off x="4882753" y="4393406"/>
              <a:ext cx="968229"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Workload-Profiling:</a:t>
              </a:r>
              <a:endParaRPr lang="en-US" sz="732" dirty="0"/>
            </a:p>
          </p:txBody>
        </p:sp>
        <p:sp>
          <p:nvSpPr>
            <p:cNvPr id="63" name="Text 56"/>
            <p:cNvSpPr/>
            <p:nvPr/>
          </p:nvSpPr>
          <p:spPr>
            <a:xfrm>
              <a:off x="5850982" y="4393406"/>
              <a:ext cx="1682632"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Lese-/Schreibverhältnis analysieren</a:t>
              </a:r>
              <a:endParaRPr lang="en-US" sz="732" dirty="0"/>
            </a:p>
          </p:txBody>
        </p:sp>
        <p:pic>
          <p:nvPicPr>
            <p:cNvPr id="64" name="Image 5" descr="preencoded.png"/>
            <p:cNvPicPr>
              <a:picLocks noChangeAspect="1"/>
            </p:cNvPicPr>
            <p:nvPr/>
          </p:nvPicPr>
          <p:blipFill>
            <a:blip r:embed="rId6"/>
            <a:stretch>
              <a:fillRect/>
            </a:stretch>
          </p:blipFill>
          <p:spPr>
            <a:xfrm>
              <a:off x="4750594" y="4607719"/>
              <a:ext cx="75009" cy="100013"/>
            </a:xfrm>
            <a:prstGeom prst="rect">
              <a:avLst/>
            </a:prstGeom>
          </p:spPr>
        </p:pic>
        <p:sp>
          <p:nvSpPr>
            <p:cNvPr id="65" name="Text 57"/>
            <p:cNvSpPr/>
            <p:nvPr/>
          </p:nvSpPr>
          <p:spPr>
            <a:xfrm>
              <a:off x="4882753" y="4600575"/>
              <a:ext cx="858422"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Proof of Concept:</a:t>
              </a:r>
              <a:endParaRPr lang="en-US" sz="732" dirty="0"/>
            </a:p>
          </p:txBody>
        </p:sp>
        <p:sp>
          <p:nvSpPr>
            <p:cNvPr id="66" name="Text 58"/>
            <p:cNvSpPr/>
            <p:nvPr/>
          </p:nvSpPr>
          <p:spPr>
            <a:xfrm>
              <a:off x="5741175" y="4600575"/>
              <a:ext cx="1608125"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Repräsentativen Datensatz testen</a:t>
              </a:r>
              <a:endParaRPr lang="en-US" sz="732" dirty="0"/>
            </a:p>
          </p:txBody>
        </p:sp>
        <p:pic>
          <p:nvPicPr>
            <p:cNvPr id="67" name="Image 6" descr="preencoded.png"/>
            <p:cNvPicPr>
              <a:picLocks noChangeAspect="1"/>
            </p:cNvPicPr>
            <p:nvPr/>
          </p:nvPicPr>
          <p:blipFill>
            <a:blip r:embed="rId6"/>
            <a:stretch>
              <a:fillRect/>
            </a:stretch>
          </p:blipFill>
          <p:spPr>
            <a:xfrm>
              <a:off x="4750594" y="4814888"/>
              <a:ext cx="75009" cy="100013"/>
            </a:xfrm>
            <a:prstGeom prst="rect">
              <a:avLst/>
            </a:prstGeom>
          </p:spPr>
        </p:pic>
        <p:sp>
          <p:nvSpPr>
            <p:cNvPr id="68" name="Text 59"/>
            <p:cNvSpPr/>
            <p:nvPr/>
          </p:nvSpPr>
          <p:spPr>
            <a:xfrm>
              <a:off x="4882753" y="4807744"/>
              <a:ext cx="1493295"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Optimierte Implementierung:</a:t>
              </a:r>
              <a:endParaRPr lang="en-US" sz="732" dirty="0"/>
            </a:p>
          </p:txBody>
        </p:sp>
        <p:sp>
          <p:nvSpPr>
            <p:cNvPr id="69" name="Text 60"/>
            <p:cNvSpPr/>
            <p:nvPr/>
          </p:nvSpPr>
          <p:spPr>
            <a:xfrm>
              <a:off x="6376048" y="4807744"/>
              <a:ext cx="1876351"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Generische ML-Bibliotheken vermeiden</a:t>
              </a:r>
              <a:endParaRPr lang="en-US" sz="732" dirty="0"/>
            </a:p>
          </p:txBody>
        </p:sp>
        <p:pic>
          <p:nvPicPr>
            <p:cNvPr id="70" name="Image 7" descr="preencoded.png"/>
            <p:cNvPicPr>
              <a:picLocks noChangeAspect="1"/>
            </p:cNvPicPr>
            <p:nvPr/>
          </p:nvPicPr>
          <p:blipFill>
            <a:blip r:embed="rId6"/>
            <a:stretch>
              <a:fillRect/>
            </a:stretch>
          </p:blipFill>
          <p:spPr>
            <a:xfrm>
              <a:off x="4750594" y="5022056"/>
              <a:ext cx="75009" cy="100013"/>
            </a:xfrm>
            <a:prstGeom prst="rect">
              <a:avLst/>
            </a:prstGeom>
          </p:spPr>
        </p:pic>
        <p:sp>
          <p:nvSpPr>
            <p:cNvPr id="71" name="Text 61"/>
            <p:cNvSpPr/>
            <p:nvPr/>
          </p:nvSpPr>
          <p:spPr>
            <a:xfrm>
              <a:off x="4882753" y="5014913"/>
              <a:ext cx="845725"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Hybride Ansätze:</a:t>
              </a:r>
              <a:endParaRPr lang="en-US" sz="732" dirty="0"/>
            </a:p>
          </p:txBody>
        </p:sp>
        <p:sp>
          <p:nvSpPr>
            <p:cNvPr id="72" name="Text 62"/>
            <p:cNvSpPr/>
            <p:nvPr/>
          </p:nvSpPr>
          <p:spPr>
            <a:xfrm>
              <a:off x="5728478" y="5014913"/>
              <a:ext cx="1997069"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Kombination mit traditionellen Strukturen</a:t>
              </a:r>
              <a:endParaRPr lang="en-US" sz="732" dirty="0"/>
            </a:p>
          </p:txBody>
        </p:sp>
        <p:pic>
          <p:nvPicPr>
            <p:cNvPr id="73" name="Image 8" descr="preencoded.png"/>
            <p:cNvPicPr>
              <a:picLocks noChangeAspect="1"/>
            </p:cNvPicPr>
            <p:nvPr/>
          </p:nvPicPr>
          <p:blipFill>
            <a:blip r:embed="rId6"/>
            <a:stretch>
              <a:fillRect/>
            </a:stretch>
          </p:blipFill>
          <p:spPr>
            <a:xfrm>
              <a:off x="4750594" y="5229225"/>
              <a:ext cx="75009" cy="100013"/>
            </a:xfrm>
            <a:prstGeom prst="rect">
              <a:avLst/>
            </a:prstGeom>
          </p:spPr>
        </p:pic>
        <p:sp>
          <p:nvSpPr>
            <p:cNvPr id="74" name="Text 63"/>
            <p:cNvSpPr/>
            <p:nvPr/>
          </p:nvSpPr>
          <p:spPr>
            <a:xfrm>
              <a:off x="4882753" y="5222081"/>
              <a:ext cx="1087245" cy="135731"/>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Faires Benchmarking:</a:t>
              </a:r>
              <a:endParaRPr lang="en-US" sz="732" dirty="0"/>
            </a:p>
          </p:txBody>
        </p:sp>
        <p:sp>
          <p:nvSpPr>
            <p:cNvPr id="75" name="Text 64"/>
            <p:cNvSpPr/>
            <p:nvPr/>
          </p:nvSpPr>
          <p:spPr>
            <a:xfrm>
              <a:off x="5969998" y="5222081"/>
              <a:ext cx="2196675" cy="135731"/>
            </a:xfrm>
            <a:prstGeom prst="rect">
              <a:avLst/>
            </a:prstGeom>
            <a:noFill/>
            <a:ln/>
          </p:spPr>
          <p:txBody>
            <a:bodyPr wrap="none" lIns="0" tIns="0" rIns="0" bIns="0" rtlCol="0" anchor="ctr">
              <a:spAutoFit/>
            </a:bodyPr>
            <a:lstStyle/>
            <a:p>
              <a:pPr marL="0" indent="0">
                <a:buNone/>
              </a:pPr>
              <a:r>
                <a:rPr lang="en-US" sz="732" dirty="0">
                  <a:solidFill>
                    <a:srgbClr val="2C3E50"/>
                  </a:solidFill>
                  <a:latin typeface="Noto Sans" pitchFamily="34" charset="0"/>
                  <a:ea typeface="Noto Sans" pitchFamily="34" charset="-122"/>
                  <a:cs typeface="Noto Sans" pitchFamily="34" charset="-120"/>
                </a:rPr>
                <a:t> Gleiche Implementierungssprache verwenden</a:t>
              </a:r>
              <a:endParaRPr lang="en-US" sz="732" dirty="0"/>
            </a:p>
          </p:txBody>
        </p:sp>
        <p:sp>
          <p:nvSpPr>
            <p:cNvPr id="76" name="Text 65"/>
            <p:cNvSpPr/>
            <p:nvPr/>
          </p:nvSpPr>
          <p:spPr>
            <a:xfrm>
              <a:off x="285750" y="5672138"/>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12 </a:t>
              </a:r>
              <a:endParaRPr lang="en-US" sz="942"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565106"/>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Abschließende Bewertung</a:t>
            </a:r>
            <a:endParaRPr lang="en-US" sz="2025" dirty="0"/>
          </a:p>
        </p:txBody>
      </p:sp>
      <p:sp>
        <p:nvSpPr>
          <p:cNvPr id="4" name="Shape 1"/>
          <p:cNvSpPr/>
          <p:nvPr/>
        </p:nvSpPr>
        <p:spPr>
          <a:xfrm>
            <a:off x="1357313" y="957263"/>
            <a:ext cx="6429375" cy="1814513"/>
          </a:xfrm>
          <a:prstGeom prst="rect">
            <a:avLst/>
          </a:prstGeom>
          <a:solidFill>
            <a:srgbClr val="FFFFFF"/>
          </a:solidFill>
          <a:ln/>
        </p:spPr>
        <p:txBody>
          <a:bodyPr/>
          <a:lstStyle/>
          <a:p>
            <a:endParaRPr lang="en-DE"/>
          </a:p>
        </p:txBody>
      </p:sp>
      <p:sp>
        <p:nvSpPr>
          <p:cNvPr id="5" name="Text 2"/>
          <p:cNvSpPr/>
          <p:nvPr/>
        </p:nvSpPr>
        <p:spPr>
          <a:xfrm>
            <a:off x="1571625" y="1171575"/>
            <a:ext cx="6000750" cy="300038"/>
          </a:xfrm>
          <a:prstGeom prst="rect">
            <a:avLst/>
          </a:prstGeom>
          <a:noFill/>
          <a:ln/>
        </p:spPr>
        <p:txBody>
          <a:bodyPr wrap="none" lIns="0" tIns="0" rIns="0" bIns="0" rtlCol="0" anchor="ctr">
            <a:spAutoFit/>
          </a:bodyPr>
          <a:lstStyle/>
          <a:p>
            <a:pPr marL="0" indent="0" algn="ctr">
              <a:buNone/>
            </a:pPr>
            <a:r>
              <a:rPr lang="en-US" sz="1575" b="1" dirty="0">
                <a:solidFill>
                  <a:srgbClr val="2E86AB"/>
                </a:solidFill>
                <a:latin typeface="Noto Sans" pitchFamily="34" charset="0"/>
                <a:ea typeface="Noto Sans" pitchFamily="34" charset="-122"/>
                <a:cs typeface="Noto Sans" pitchFamily="34" charset="-120"/>
              </a:rPr>
              <a:t>Learned Indexes: Evolution statt Revolution</a:t>
            </a:r>
            <a:endParaRPr lang="en-US" sz="1575" dirty="0"/>
          </a:p>
        </p:txBody>
      </p:sp>
      <p:sp>
        <p:nvSpPr>
          <p:cNvPr id="6" name="Text 3"/>
          <p:cNvSpPr/>
          <p:nvPr/>
        </p:nvSpPr>
        <p:spPr>
          <a:xfrm>
            <a:off x="1655341" y="1625203"/>
            <a:ext cx="2148901"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 Learned Indexes stellen eine </a:t>
            </a:r>
            <a:endParaRPr lang="en-US" sz="1238" dirty="0"/>
          </a:p>
        </p:txBody>
      </p:sp>
      <p:sp>
        <p:nvSpPr>
          <p:cNvPr id="7" name="Text 4"/>
          <p:cNvSpPr/>
          <p:nvPr/>
        </p:nvSpPr>
        <p:spPr>
          <a:xfrm>
            <a:off x="3804242" y="1625203"/>
            <a:ext cx="1621464" cy="214313"/>
          </a:xfrm>
          <a:prstGeom prst="rect">
            <a:avLst/>
          </a:prstGeom>
          <a:noFill/>
          <a:ln/>
        </p:spPr>
        <p:txBody>
          <a:bodyPr wrap="none" lIns="0" tIns="0" rIns="0" bIns="0" rtlCol="0" anchor="ctr">
            <a:spAutoFit/>
          </a:bodyPr>
          <a:lstStyle/>
          <a:p>
            <a:pPr marL="0" indent="0" algn="ctr">
              <a:buNone/>
            </a:pPr>
            <a:r>
              <a:rPr lang="en-US" sz="1238" b="1" dirty="0">
                <a:solidFill>
                  <a:srgbClr val="A23B72"/>
                </a:solidFill>
                <a:latin typeface="Noto Sans" pitchFamily="34" charset="0"/>
                <a:ea typeface="Noto Sans" pitchFamily="34" charset="-122"/>
                <a:cs typeface="Noto Sans" pitchFamily="34" charset="-120"/>
              </a:rPr>
              <a:t>wertvolle Ergänzung</a:t>
            </a:r>
            <a:endParaRPr lang="en-US" sz="1238" dirty="0"/>
          </a:p>
        </p:txBody>
      </p:sp>
      <p:sp>
        <p:nvSpPr>
          <p:cNvPr id="8" name="Text 5"/>
          <p:cNvSpPr/>
          <p:nvPr/>
        </p:nvSpPr>
        <p:spPr>
          <a:xfrm>
            <a:off x="5425706" y="1625203"/>
            <a:ext cx="2062925"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 zur Indexierungslandschaft </a:t>
            </a:r>
            <a:endParaRPr lang="en-US" sz="1238" dirty="0"/>
          </a:p>
        </p:txBody>
      </p:sp>
      <p:sp>
        <p:nvSpPr>
          <p:cNvPr id="9" name="Text 6"/>
          <p:cNvSpPr/>
          <p:nvPr/>
        </p:nvSpPr>
        <p:spPr>
          <a:xfrm>
            <a:off x="1629417" y="1860947"/>
            <a:ext cx="5885138"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dar, aber keinen universellen Ersatz für traditionelle Strukturen. Ihr Erfolg hängt </a:t>
            </a:r>
            <a:endParaRPr lang="en-US" sz="1238" dirty="0"/>
          </a:p>
        </p:txBody>
      </p:sp>
      <p:sp>
        <p:nvSpPr>
          <p:cNvPr id="10" name="Text 7"/>
          <p:cNvSpPr/>
          <p:nvPr/>
        </p:nvSpPr>
        <p:spPr>
          <a:xfrm>
            <a:off x="1756637" y="2096691"/>
            <a:ext cx="772613"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stark vom </a:t>
            </a:r>
            <a:endParaRPr lang="en-US" sz="1238" dirty="0"/>
          </a:p>
        </p:txBody>
      </p:sp>
      <p:sp>
        <p:nvSpPr>
          <p:cNvPr id="11" name="Text 8"/>
          <p:cNvSpPr/>
          <p:nvPr/>
        </p:nvSpPr>
        <p:spPr>
          <a:xfrm>
            <a:off x="2529250" y="2096691"/>
            <a:ext cx="1640942" cy="214313"/>
          </a:xfrm>
          <a:prstGeom prst="rect">
            <a:avLst/>
          </a:prstGeom>
          <a:noFill/>
          <a:ln/>
        </p:spPr>
        <p:txBody>
          <a:bodyPr wrap="none" lIns="0" tIns="0" rIns="0" bIns="0" rtlCol="0" anchor="ctr">
            <a:spAutoFit/>
          </a:bodyPr>
          <a:lstStyle/>
          <a:p>
            <a:pPr marL="0" indent="0" algn="ctr">
              <a:buNone/>
            </a:pPr>
            <a:r>
              <a:rPr lang="en-US" sz="1238" b="1" dirty="0">
                <a:solidFill>
                  <a:srgbClr val="A23B72"/>
                </a:solidFill>
                <a:latin typeface="Noto Sans" pitchFamily="34" charset="0"/>
                <a:ea typeface="Noto Sans" pitchFamily="34" charset="-122"/>
                <a:cs typeface="Noto Sans" pitchFamily="34" charset="-120"/>
              </a:rPr>
              <a:t>Anwendungskontext</a:t>
            </a:r>
            <a:endParaRPr lang="en-US" sz="1238" dirty="0"/>
          </a:p>
        </p:txBody>
      </p:sp>
      <p:sp>
        <p:nvSpPr>
          <p:cNvPr id="12" name="Text 9"/>
          <p:cNvSpPr/>
          <p:nvPr/>
        </p:nvSpPr>
        <p:spPr>
          <a:xfrm>
            <a:off x="4170192" y="2096691"/>
            <a:ext cx="374070"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 der </a:t>
            </a:r>
            <a:endParaRPr lang="en-US" sz="1238" dirty="0"/>
          </a:p>
        </p:txBody>
      </p:sp>
      <p:sp>
        <p:nvSpPr>
          <p:cNvPr id="13" name="Text 10"/>
          <p:cNvSpPr/>
          <p:nvPr/>
        </p:nvSpPr>
        <p:spPr>
          <a:xfrm>
            <a:off x="4544262" y="2096691"/>
            <a:ext cx="1292209" cy="214313"/>
          </a:xfrm>
          <a:prstGeom prst="rect">
            <a:avLst/>
          </a:prstGeom>
          <a:noFill/>
          <a:ln/>
        </p:spPr>
        <p:txBody>
          <a:bodyPr wrap="none" lIns="0" tIns="0" rIns="0" bIns="0" rtlCol="0" anchor="ctr">
            <a:spAutoFit/>
          </a:bodyPr>
          <a:lstStyle/>
          <a:p>
            <a:pPr marL="0" indent="0" algn="ctr">
              <a:buNone/>
            </a:pPr>
            <a:r>
              <a:rPr lang="en-US" sz="1238" b="1" dirty="0">
                <a:solidFill>
                  <a:srgbClr val="A23B72"/>
                </a:solidFill>
                <a:latin typeface="Noto Sans" pitchFamily="34" charset="0"/>
                <a:ea typeface="Noto Sans" pitchFamily="34" charset="-122"/>
                <a:cs typeface="Noto Sans" pitchFamily="34" charset="-120"/>
              </a:rPr>
              <a:t>Datenverteilung</a:t>
            </a:r>
            <a:endParaRPr lang="en-US" sz="1238" dirty="0"/>
          </a:p>
        </p:txBody>
      </p:sp>
      <p:sp>
        <p:nvSpPr>
          <p:cNvPr id="14" name="Text 11"/>
          <p:cNvSpPr/>
          <p:nvPr/>
        </p:nvSpPr>
        <p:spPr>
          <a:xfrm>
            <a:off x="5836472" y="2096691"/>
            <a:ext cx="745741"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 und dem </a:t>
            </a:r>
            <a:endParaRPr lang="en-US" sz="1238" dirty="0"/>
          </a:p>
        </p:txBody>
      </p:sp>
      <p:sp>
        <p:nvSpPr>
          <p:cNvPr id="15" name="Text 12"/>
          <p:cNvSpPr/>
          <p:nvPr/>
        </p:nvSpPr>
        <p:spPr>
          <a:xfrm>
            <a:off x="6582212" y="2096691"/>
            <a:ext cx="805151" cy="214313"/>
          </a:xfrm>
          <a:prstGeom prst="rect">
            <a:avLst/>
          </a:prstGeom>
          <a:noFill/>
          <a:ln/>
        </p:spPr>
        <p:txBody>
          <a:bodyPr wrap="none" lIns="0" tIns="0" rIns="0" bIns="0" rtlCol="0" anchor="ctr">
            <a:spAutoFit/>
          </a:bodyPr>
          <a:lstStyle/>
          <a:p>
            <a:pPr marL="0" indent="0" algn="ctr">
              <a:buNone/>
            </a:pPr>
            <a:r>
              <a:rPr lang="en-US" sz="1238" b="1" dirty="0">
                <a:solidFill>
                  <a:srgbClr val="A23B72"/>
                </a:solidFill>
                <a:latin typeface="Noto Sans" pitchFamily="34" charset="0"/>
                <a:ea typeface="Noto Sans" pitchFamily="34" charset="-122"/>
                <a:cs typeface="Noto Sans" pitchFamily="34" charset="-120"/>
              </a:rPr>
              <a:t>Workload-</a:t>
            </a:r>
            <a:endParaRPr lang="en-US" sz="1238" dirty="0"/>
          </a:p>
        </p:txBody>
      </p:sp>
      <p:sp>
        <p:nvSpPr>
          <p:cNvPr id="16" name="Text 13"/>
          <p:cNvSpPr/>
          <p:nvPr/>
        </p:nvSpPr>
        <p:spPr>
          <a:xfrm>
            <a:off x="4227649" y="2332434"/>
            <a:ext cx="420895" cy="214313"/>
          </a:xfrm>
          <a:prstGeom prst="rect">
            <a:avLst/>
          </a:prstGeom>
          <a:noFill/>
          <a:ln/>
        </p:spPr>
        <p:txBody>
          <a:bodyPr wrap="none" lIns="0" tIns="0" rIns="0" bIns="0" rtlCol="0" anchor="ctr">
            <a:spAutoFit/>
          </a:bodyPr>
          <a:lstStyle/>
          <a:p>
            <a:pPr marL="0" indent="0" algn="ctr">
              <a:buNone/>
            </a:pPr>
            <a:r>
              <a:rPr lang="en-US" sz="1238" b="1" dirty="0">
                <a:solidFill>
                  <a:srgbClr val="A23B72"/>
                </a:solidFill>
                <a:latin typeface="Noto Sans" pitchFamily="34" charset="0"/>
                <a:ea typeface="Noto Sans" pitchFamily="34" charset="-122"/>
                <a:cs typeface="Noto Sans" pitchFamily="34" charset="-120"/>
              </a:rPr>
              <a:t>Profil</a:t>
            </a:r>
            <a:endParaRPr lang="en-US" sz="1238" dirty="0"/>
          </a:p>
        </p:txBody>
      </p:sp>
      <p:sp>
        <p:nvSpPr>
          <p:cNvPr id="17" name="Text 14"/>
          <p:cNvSpPr/>
          <p:nvPr/>
        </p:nvSpPr>
        <p:spPr>
          <a:xfrm>
            <a:off x="4648544" y="2332434"/>
            <a:ext cx="267807" cy="214313"/>
          </a:xfrm>
          <a:prstGeom prst="rect">
            <a:avLst/>
          </a:prstGeom>
          <a:noFill/>
          <a:ln/>
        </p:spPr>
        <p:txBody>
          <a:bodyPr wrap="none" lIns="0" tIns="0" rIns="0" bIns="0" rtlCol="0" anchor="ctr">
            <a:spAutoFit/>
          </a:bodyPr>
          <a:lstStyle/>
          <a:p>
            <a:pPr marL="0" indent="0" algn="ctr">
              <a:buNone/>
            </a:pPr>
            <a:r>
              <a:rPr lang="en-US" sz="1238" dirty="0">
                <a:solidFill>
                  <a:srgbClr val="2C3E50"/>
                </a:solidFill>
                <a:latin typeface="Noto Sans" pitchFamily="34" charset="0"/>
                <a:ea typeface="Noto Sans" pitchFamily="34" charset="-122"/>
                <a:cs typeface="Noto Sans" pitchFamily="34" charset="-120"/>
              </a:rPr>
              <a:t> ab. </a:t>
            </a:r>
            <a:endParaRPr lang="en-US" sz="1238" dirty="0"/>
          </a:p>
        </p:txBody>
      </p:sp>
      <p:sp>
        <p:nvSpPr>
          <p:cNvPr id="18" name="Text 15"/>
          <p:cNvSpPr/>
          <p:nvPr/>
        </p:nvSpPr>
        <p:spPr>
          <a:xfrm>
            <a:off x="1714500" y="3057525"/>
            <a:ext cx="5715000" cy="1285875"/>
          </a:xfrm>
          <a:prstGeom prst="rect">
            <a:avLst/>
          </a:prstGeom>
          <a:noFill/>
          <a:ln/>
        </p:spPr>
        <p:txBody>
          <a:bodyPr wrap="square" lIns="340233" tIns="0" rIns="340233" bIns="0" rtlCol="0" anchor="ctr">
            <a:spAutoFit/>
          </a:bodyPr>
          <a:lstStyle/>
          <a:p>
            <a:pPr marL="0" indent="0" algn="ctr">
              <a:buNone/>
            </a:pPr>
            <a:r>
              <a:rPr lang="en-US" sz="1350" i="1" dirty="0">
                <a:solidFill>
                  <a:srgbClr val="2C3E50"/>
                </a:solidFill>
                <a:latin typeface="Noto Sans" pitchFamily="34" charset="0"/>
                <a:ea typeface="Noto Sans" pitchFamily="34" charset="-122"/>
                <a:cs typeface="Noto Sans" pitchFamily="34" charset="-120"/>
              </a:rPr>
              <a:t> Die Implementierungsreise von 130 μs auf 0.8 μs zeigt, dass die Qualität der Implementierung oft wichtiger ist als der theoretische Algorithmus. Faire Vergleiche und kontextbezogene Bewertungen sind der Schlüssel zum Verständnis des wahren Potenzials von Learned Indexes. </a:t>
            </a:r>
            <a:endParaRPr lang="en-US" sz="1350" dirty="0"/>
          </a:p>
        </p:txBody>
      </p:sp>
      <p:sp>
        <p:nvSpPr>
          <p:cNvPr id="19" name="Text 16"/>
          <p:cNvSpPr/>
          <p:nvPr/>
        </p:nvSpPr>
        <p:spPr>
          <a:xfrm>
            <a:off x="1714500" y="4486275"/>
            <a:ext cx="5715000" cy="214313"/>
          </a:xfrm>
          <a:prstGeom prst="rect">
            <a:avLst/>
          </a:prstGeom>
          <a:noFill/>
          <a:ln/>
        </p:spPr>
        <p:txBody>
          <a:bodyPr wrap="none" lIns="0" tIns="0" rIns="0" bIns="0" rtlCol="0" anchor="ctr">
            <a:spAutoFit/>
          </a:bodyPr>
          <a:lstStyle/>
          <a:p>
            <a:pPr marL="0" indent="0" algn="r">
              <a:buNone/>
            </a:pPr>
            <a:r>
              <a:rPr lang="en-US" sz="1046" dirty="0">
                <a:solidFill>
                  <a:srgbClr val="A23B72"/>
                </a:solidFill>
                <a:latin typeface="Noto Sans" pitchFamily="34" charset="0"/>
                <a:ea typeface="Noto Sans" pitchFamily="34" charset="-122"/>
                <a:cs typeface="Noto Sans" pitchFamily="34" charset="-120"/>
              </a:rPr>
              <a:t>— Mohamad Juma</a:t>
            </a:r>
            <a:endParaRPr lang="en-US" sz="1046" dirty="0"/>
          </a:p>
        </p:txBody>
      </p:sp>
      <p:sp>
        <p:nvSpPr>
          <p:cNvPr id="20" name="Text 17"/>
          <p:cNvSpPr/>
          <p:nvPr/>
        </p:nvSpPr>
        <p:spPr>
          <a:xfrm>
            <a:off x="2125098" y="5272088"/>
            <a:ext cx="4893804" cy="385763"/>
          </a:xfrm>
          <a:prstGeom prst="rect">
            <a:avLst/>
          </a:prstGeom>
          <a:noFill/>
          <a:ln/>
        </p:spPr>
        <p:txBody>
          <a:bodyPr wrap="none" lIns="0" tIns="0" rIns="0" bIns="0" rtlCol="0" anchor="ctr">
            <a:spAutoFit/>
          </a:bodyPr>
          <a:lstStyle/>
          <a:p>
            <a:pPr marL="0" indent="0" algn="ctr">
              <a:buNone/>
            </a:pPr>
            <a:r>
              <a:rPr lang="en-US" sz="2025" b="1" dirty="0">
                <a:solidFill>
                  <a:srgbClr val="2E86AB"/>
                </a:solidFill>
                <a:latin typeface="Noto Sans" pitchFamily="34" charset="0"/>
                <a:ea typeface="Noto Sans" pitchFamily="34" charset="-122"/>
                <a:cs typeface="Noto Sans" pitchFamily="34" charset="-120"/>
              </a:rPr>
              <a:t>Vielen Dank für Ihre Aufmerksamkeit!</a:t>
            </a:r>
            <a:endParaRPr lang="en-US" sz="2025" dirty="0"/>
          </a:p>
        </p:txBody>
      </p:sp>
      <p:sp>
        <p:nvSpPr>
          <p:cNvPr id="21" name="Text 18"/>
          <p:cNvSpPr/>
          <p:nvPr/>
        </p:nvSpPr>
        <p:spPr>
          <a:xfrm>
            <a:off x="3896469" y="5729288"/>
            <a:ext cx="1351034" cy="214313"/>
          </a:xfrm>
          <a:prstGeom prst="rect">
            <a:avLst/>
          </a:prstGeom>
          <a:noFill/>
          <a:ln/>
        </p:spPr>
        <p:txBody>
          <a:bodyPr wrap="none" lIns="0" tIns="0" rIns="0" bIns="0" rtlCol="0" anchor="ctr">
            <a:spAutoFit/>
          </a:bodyPr>
          <a:lstStyle/>
          <a:p>
            <a:pPr marL="0" indent="0" algn="ctr">
              <a:buNone/>
            </a:pPr>
            <a:r>
              <a:rPr lang="en-US" sz="1046" dirty="0">
                <a:solidFill>
                  <a:srgbClr val="2C3E50"/>
                </a:solidFill>
                <a:latin typeface="Noto Sans" pitchFamily="34" charset="0"/>
                <a:ea typeface="Noto Sans" pitchFamily="34" charset="-122"/>
                <a:cs typeface="Noto Sans" pitchFamily="34" charset="-120"/>
              </a:rPr>
              <a:t>Fragen? Diskussion?</a:t>
            </a:r>
            <a:endParaRPr lang="en-US" sz="1046" dirty="0"/>
          </a:p>
        </p:txBody>
      </p:sp>
      <p:sp>
        <p:nvSpPr>
          <p:cNvPr id="22" name="Text 19"/>
          <p:cNvSpPr/>
          <p:nvPr/>
        </p:nvSpPr>
        <p:spPr>
          <a:xfrm>
            <a:off x="285750" y="6086475"/>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23 </a:t>
            </a:r>
            <a:endParaRPr lang="en-US" sz="942"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21343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Quellenangaben &amp; Referenzen</a:t>
            </a:r>
            <a:endParaRPr lang="en-US" sz="2025" dirty="0"/>
          </a:p>
        </p:txBody>
      </p:sp>
      <p:pic>
        <p:nvPicPr>
          <p:cNvPr id="4" name="Image 1" descr="preencoded.png"/>
          <p:cNvPicPr>
            <a:picLocks noChangeAspect="1"/>
          </p:cNvPicPr>
          <p:nvPr/>
        </p:nvPicPr>
        <p:blipFill>
          <a:blip r:embed="rId4"/>
          <a:stretch>
            <a:fillRect/>
          </a:stretch>
        </p:blipFill>
        <p:spPr>
          <a:xfrm>
            <a:off x="285750" y="975122"/>
            <a:ext cx="144661" cy="128588"/>
          </a:xfrm>
          <a:prstGeom prst="rect">
            <a:avLst/>
          </a:prstGeom>
        </p:spPr>
      </p:pic>
      <p:sp>
        <p:nvSpPr>
          <p:cNvPr id="5" name="Text 1"/>
          <p:cNvSpPr/>
          <p:nvPr/>
        </p:nvSpPr>
        <p:spPr>
          <a:xfrm>
            <a:off x="487561" y="921544"/>
            <a:ext cx="2127833"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 Diagramme &amp; Abbildungen </a:t>
            </a:r>
            <a:endParaRPr lang="en-US" sz="1238" dirty="0"/>
          </a:p>
        </p:txBody>
      </p:sp>
      <p:sp>
        <p:nvSpPr>
          <p:cNvPr id="6" name="Shape 2"/>
          <p:cNvSpPr/>
          <p:nvPr/>
        </p:nvSpPr>
        <p:spPr>
          <a:xfrm>
            <a:off x="285750" y="1243013"/>
            <a:ext cx="4214813" cy="2333104"/>
          </a:xfrm>
          <a:prstGeom prst="rect">
            <a:avLst/>
          </a:prstGeom>
          <a:solidFill>
            <a:srgbClr val="FFFFFF"/>
          </a:solidFill>
          <a:ln/>
        </p:spPr>
        <p:txBody>
          <a:bodyPr/>
          <a:lstStyle/>
          <a:p>
            <a:endParaRPr lang="en-DE" dirty="0"/>
          </a:p>
        </p:txBody>
      </p:sp>
      <p:sp>
        <p:nvSpPr>
          <p:cNvPr id="7" name="Text 3"/>
          <p:cNvSpPr/>
          <p:nvPr/>
        </p:nvSpPr>
        <p:spPr>
          <a:xfrm>
            <a:off x="392906" y="1350169"/>
            <a:ext cx="4000500" cy="150019"/>
          </a:xfrm>
          <a:prstGeom prst="rect">
            <a:avLst/>
          </a:prstGeom>
          <a:noFill/>
          <a:ln/>
        </p:spPr>
        <p:txBody>
          <a:bodyPr wrap="none" lIns="0" tIns="0" rIns="0" bIns="0" rtlCol="0" anchor="ctr">
            <a:spAutoFit/>
          </a:bodyPr>
          <a:lstStyle/>
          <a:p>
            <a:pPr marL="0" indent="0">
              <a:buNone/>
            </a:pPr>
            <a:r>
              <a:rPr lang="en-US" sz="732" b="1" dirty="0">
                <a:solidFill>
                  <a:srgbClr val="2E86AB"/>
                </a:solidFill>
                <a:latin typeface="Noto Sans" pitchFamily="34" charset="0"/>
                <a:ea typeface="Noto Sans" pitchFamily="34" charset="-122"/>
                <a:cs typeface="Noto Sans" pitchFamily="34" charset="-120"/>
              </a:rPr>
              <a:t>B+Baum-Strukturdiagramm</a:t>
            </a:r>
            <a:endParaRPr lang="en-US" sz="732" dirty="0"/>
          </a:p>
        </p:txBody>
      </p:sp>
      <p:sp>
        <p:nvSpPr>
          <p:cNvPr id="8" name="Text 4"/>
          <p:cNvSpPr/>
          <p:nvPr/>
        </p:nvSpPr>
        <p:spPr>
          <a:xfrm>
            <a:off x="392906" y="1521619"/>
            <a:ext cx="4000500" cy="102859"/>
          </a:xfrm>
          <a:prstGeom prst="rect">
            <a:avLst/>
          </a:prstGeom>
          <a:noFill/>
          <a:ln/>
        </p:spPr>
        <p:txBody>
          <a:bodyPr wrap="none" lIns="0" tIns="0" rIns="0" bIns="0" rtlCol="0" anchor="ctr">
            <a:spAutoFit/>
          </a:bodyPr>
          <a:lstStyle/>
          <a:p>
            <a:pPr marL="0" indent="0">
              <a:buNone/>
            </a:pPr>
            <a:r>
              <a:rPr lang="en-US" sz="628" dirty="0">
                <a:solidFill>
                  <a:srgbClr val="666666"/>
                </a:solidFill>
                <a:latin typeface="Noto Sans" pitchFamily="34" charset="0"/>
                <a:ea typeface="Noto Sans" pitchFamily="34" charset="-122"/>
                <a:cs typeface="Noto Sans" pitchFamily="34" charset="-120"/>
              </a:rPr>
              <a:t>Hierarchische Darstellung einer B+Baum-Indexstruktur</a:t>
            </a:r>
            <a:endParaRPr lang="en-US" sz="628" dirty="0"/>
          </a:p>
        </p:txBody>
      </p:sp>
      <p:sp>
        <p:nvSpPr>
          <p:cNvPr id="9" name="Text 5"/>
          <p:cNvSpPr/>
          <p:nvPr/>
        </p:nvSpPr>
        <p:spPr>
          <a:xfrm>
            <a:off x="392906" y="1654831"/>
            <a:ext cx="1465145" cy="100027"/>
          </a:xfrm>
          <a:prstGeom prst="rect">
            <a:avLst/>
          </a:prstGeom>
          <a:noFill/>
          <a:ln/>
        </p:spPr>
        <p:txBody>
          <a:bodyPr wrap="none" lIns="0" tIns="0" rIns="0" bIns="0" rtlCol="0" anchor="ctr">
            <a:spAutoFit/>
          </a:bodyPr>
          <a:lstStyle/>
          <a:p>
            <a:r>
              <a:rPr lang="de-DE" sz="650" i="1" dirty="0">
                <a:solidFill>
                  <a:srgbClr val="AB4E80"/>
                </a:solidFill>
                <a:latin typeface="Noto Sans" panose="020B0502040504020204" pitchFamily="34" charset="0"/>
                <a:ea typeface="Noto Sans" panose="020B0502040504020204" pitchFamily="34" charset="0"/>
                <a:cs typeface="Noto Sans" panose="020B0502040504020204" pitchFamily="34" charset="0"/>
              </a:rPr>
              <a:t>Medium - "The Power </a:t>
            </a:r>
            <a:r>
              <a:rPr lang="de-DE" sz="650" i="1" dirty="0" err="1">
                <a:solidFill>
                  <a:srgbClr val="AB4E80"/>
                </a:solidFill>
                <a:latin typeface="Noto Sans" panose="020B0502040504020204" pitchFamily="34" charset="0"/>
                <a:ea typeface="Noto Sans" panose="020B0502040504020204" pitchFamily="34" charset="0"/>
                <a:cs typeface="Noto Sans" panose="020B0502040504020204" pitchFamily="34" charset="0"/>
              </a:rPr>
              <a:t>of</a:t>
            </a:r>
            <a:r>
              <a:rPr lang="de-DE" sz="650" i="1" dirty="0">
                <a:solidFill>
                  <a:srgbClr val="AB4E80"/>
                </a:solidFill>
                <a:latin typeface="Noto Sans" panose="020B0502040504020204" pitchFamily="34" charset="0"/>
                <a:ea typeface="Noto Sans" panose="020B0502040504020204" pitchFamily="34" charset="0"/>
                <a:cs typeface="Noto Sans" panose="020B0502040504020204" pitchFamily="34" charset="0"/>
              </a:rPr>
              <a:t> B-</a:t>
            </a:r>
            <a:r>
              <a:rPr lang="de-DE" sz="650" i="1" dirty="0" err="1">
                <a:solidFill>
                  <a:srgbClr val="AB4E80"/>
                </a:solidFill>
                <a:latin typeface="Noto Sans" panose="020B0502040504020204" pitchFamily="34" charset="0"/>
                <a:ea typeface="Noto Sans" panose="020B0502040504020204" pitchFamily="34" charset="0"/>
                <a:cs typeface="Noto Sans" panose="020B0502040504020204" pitchFamily="34" charset="0"/>
              </a:rPr>
              <a:t>Trees</a:t>
            </a:r>
            <a:r>
              <a:rPr lang="de-DE" sz="650" i="1" dirty="0">
                <a:solidFill>
                  <a:srgbClr val="AB4E80"/>
                </a:solidFill>
                <a:latin typeface="Noto Sans" panose="020B0502040504020204" pitchFamily="34" charset="0"/>
                <a:ea typeface="Noto Sans" panose="020B0502040504020204" pitchFamily="34" charset="0"/>
                <a:cs typeface="Noto Sans" panose="020B0502040504020204" pitchFamily="34" charset="0"/>
              </a:rPr>
              <a:t>" (2022)</a:t>
            </a:r>
          </a:p>
        </p:txBody>
      </p:sp>
      <p:sp>
        <p:nvSpPr>
          <p:cNvPr id="10" name="Text 6"/>
          <p:cNvSpPr/>
          <p:nvPr/>
        </p:nvSpPr>
        <p:spPr>
          <a:xfrm>
            <a:off x="392906" y="1899512"/>
            <a:ext cx="4000500" cy="150019"/>
          </a:xfrm>
          <a:prstGeom prst="rect">
            <a:avLst/>
          </a:prstGeom>
          <a:noFill/>
          <a:ln/>
        </p:spPr>
        <p:txBody>
          <a:bodyPr wrap="none" lIns="0" tIns="0" rIns="0" bIns="0" rtlCol="0" anchor="ctr">
            <a:spAutoFit/>
          </a:bodyPr>
          <a:lstStyle/>
          <a:p>
            <a:pPr marL="0" indent="0">
              <a:buNone/>
            </a:pPr>
            <a:r>
              <a:rPr lang="en-US" sz="732" b="1" dirty="0">
                <a:solidFill>
                  <a:srgbClr val="2E86AB"/>
                </a:solidFill>
                <a:latin typeface="Noto Sans" pitchFamily="34" charset="0"/>
                <a:ea typeface="Noto Sans" pitchFamily="34" charset="-122"/>
                <a:cs typeface="Noto Sans" pitchFamily="34" charset="-120"/>
              </a:rPr>
              <a:t>Learned Index vs. B-Tree Konzeptvergleich</a:t>
            </a:r>
            <a:endParaRPr lang="en-US" sz="732" dirty="0"/>
          </a:p>
        </p:txBody>
      </p:sp>
      <p:sp>
        <p:nvSpPr>
          <p:cNvPr id="11" name="Text 7"/>
          <p:cNvSpPr/>
          <p:nvPr/>
        </p:nvSpPr>
        <p:spPr>
          <a:xfrm>
            <a:off x="392906" y="2070962"/>
            <a:ext cx="4000500" cy="102859"/>
          </a:xfrm>
          <a:prstGeom prst="rect">
            <a:avLst/>
          </a:prstGeom>
          <a:noFill/>
          <a:ln/>
        </p:spPr>
        <p:txBody>
          <a:bodyPr wrap="none" lIns="0" tIns="0" rIns="0" bIns="0" rtlCol="0" anchor="ctr">
            <a:spAutoFit/>
          </a:bodyPr>
          <a:lstStyle/>
          <a:p>
            <a:pPr marL="0" indent="0">
              <a:buNone/>
            </a:pPr>
            <a:r>
              <a:rPr lang="en-US" sz="628" dirty="0">
                <a:solidFill>
                  <a:srgbClr val="666666"/>
                </a:solidFill>
                <a:latin typeface="Noto Sans" pitchFamily="34" charset="0"/>
                <a:ea typeface="Noto Sans" pitchFamily="34" charset="-122"/>
                <a:cs typeface="Noto Sans" pitchFamily="34" charset="-120"/>
              </a:rPr>
              <a:t>Konzeptioneller Vergleich zwischen traditionellen und ML-basierten Indexes</a:t>
            </a:r>
            <a:endParaRPr lang="en-US" sz="628" dirty="0"/>
          </a:p>
        </p:txBody>
      </p:sp>
      <p:sp>
        <p:nvSpPr>
          <p:cNvPr id="12" name="Text 8"/>
          <p:cNvSpPr/>
          <p:nvPr/>
        </p:nvSpPr>
        <p:spPr>
          <a:xfrm>
            <a:off x="392906" y="2195252"/>
            <a:ext cx="4000500" cy="117872"/>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Adaptiert nach Kraska et al. (2018)</a:t>
            </a:r>
            <a:endParaRPr lang="en-US" sz="575" dirty="0"/>
          </a:p>
        </p:txBody>
      </p:sp>
      <p:sp>
        <p:nvSpPr>
          <p:cNvPr id="13" name="Text 9"/>
          <p:cNvSpPr/>
          <p:nvPr/>
        </p:nvSpPr>
        <p:spPr>
          <a:xfrm>
            <a:off x="392906" y="2448855"/>
            <a:ext cx="4000500" cy="150019"/>
          </a:xfrm>
          <a:prstGeom prst="rect">
            <a:avLst/>
          </a:prstGeom>
          <a:noFill/>
          <a:ln/>
        </p:spPr>
        <p:txBody>
          <a:bodyPr wrap="none" lIns="0" tIns="0" rIns="0" bIns="0" rtlCol="0" anchor="ctr">
            <a:spAutoFit/>
          </a:bodyPr>
          <a:lstStyle/>
          <a:p>
            <a:pPr marL="0" indent="0">
              <a:buNone/>
            </a:pPr>
            <a:r>
              <a:rPr lang="en-US" sz="732" b="1" dirty="0">
                <a:solidFill>
                  <a:srgbClr val="2E86AB"/>
                </a:solidFill>
                <a:latin typeface="Noto Sans" pitchFamily="34" charset="0"/>
                <a:ea typeface="Noto Sans" pitchFamily="34" charset="-122"/>
                <a:cs typeface="Noto Sans" pitchFamily="34" charset="-120"/>
              </a:rPr>
              <a:t>RMI-Architektur</a:t>
            </a:r>
            <a:endParaRPr lang="en-US" sz="732" dirty="0"/>
          </a:p>
        </p:txBody>
      </p:sp>
      <p:sp>
        <p:nvSpPr>
          <p:cNvPr id="14" name="Text 10"/>
          <p:cNvSpPr/>
          <p:nvPr/>
        </p:nvSpPr>
        <p:spPr>
          <a:xfrm>
            <a:off x="392906" y="2620305"/>
            <a:ext cx="4000500" cy="102859"/>
          </a:xfrm>
          <a:prstGeom prst="rect">
            <a:avLst/>
          </a:prstGeom>
          <a:noFill/>
          <a:ln/>
        </p:spPr>
        <p:txBody>
          <a:bodyPr wrap="none" lIns="0" tIns="0" rIns="0" bIns="0" rtlCol="0" anchor="ctr">
            <a:spAutoFit/>
          </a:bodyPr>
          <a:lstStyle/>
          <a:p>
            <a:pPr marL="0" indent="0">
              <a:buNone/>
            </a:pPr>
            <a:r>
              <a:rPr lang="en-US" sz="628" dirty="0">
                <a:solidFill>
                  <a:srgbClr val="666666"/>
                </a:solidFill>
                <a:latin typeface="Noto Sans" pitchFamily="34" charset="0"/>
                <a:ea typeface="Noto Sans" pitchFamily="34" charset="-122"/>
                <a:cs typeface="Noto Sans" pitchFamily="34" charset="-120"/>
              </a:rPr>
              <a:t>Hierarchische Struktur des Recursive Model Index</a:t>
            </a:r>
            <a:endParaRPr lang="en-US" sz="628" dirty="0"/>
          </a:p>
        </p:txBody>
      </p:sp>
      <p:sp>
        <p:nvSpPr>
          <p:cNvPr id="15" name="Text 11"/>
          <p:cNvSpPr/>
          <p:nvPr/>
        </p:nvSpPr>
        <p:spPr>
          <a:xfrm>
            <a:off x="392906" y="2759288"/>
            <a:ext cx="623569" cy="88486"/>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Kraska et al. (2018)</a:t>
            </a:r>
            <a:endParaRPr lang="en-US" sz="575" dirty="0"/>
          </a:p>
        </p:txBody>
      </p:sp>
      <p:sp>
        <p:nvSpPr>
          <p:cNvPr id="16" name="Text 12"/>
          <p:cNvSpPr/>
          <p:nvPr/>
        </p:nvSpPr>
        <p:spPr>
          <a:xfrm>
            <a:off x="392906" y="2998198"/>
            <a:ext cx="4000500" cy="150019"/>
          </a:xfrm>
          <a:prstGeom prst="rect">
            <a:avLst/>
          </a:prstGeom>
          <a:noFill/>
          <a:ln/>
        </p:spPr>
        <p:txBody>
          <a:bodyPr wrap="none" lIns="0" tIns="0" rIns="0" bIns="0" rtlCol="0" anchor="ctr">
            <a:spAutoFit/>
          </a:bodyPr>
          <a:lstStyle/>
          <a:p>
            <a:pPr marL="0" indent="0">
              <a:buNone/>
            </a:pPr>
            <a:r>
              <a:rPr lang="en-US" sz="732" b="1" dirty="0">
                <a:solidFill>
                  <a:srgbClr val="2E86AB"/>
                </a:solidFill>
                <a:latin typeface="Noto Sans" pitchFamily="34" charset="0"/>
                <a:ea typeface="Noto Sans" pitchFamily="34" charset="-122"/>
                <a:cs typeface="Noto Sans" pitchFamily="34" charset="-120"/>
              </a:rPr>
              <a:t>Performance-Evolution &amp; Skalierungs-Diagramme</a:t>
            </a:r>
            <a:endParaRPr lang="en-US" sz="732" dirty="0"/>
          </a:p>
        </p:txBody>
      </p:sp>
      <p:sp>
        <p:nvSpPr>
          <p:cNvPr id="17" name="Text 13"/>
          <p:cNvSpPr/>
          <p:nvPr/>
        </p:nvSpPr>
        <p:spPr>
          <a:xfrm>
            <a:off x="392906" y="3169648"/>
            <a:ext cx="4000500" cy="102859"/>
          </a:xfrm>
          <a:prstGeom prst="rect">
            <a:avLst/>
          </a:prstGeom>
          <a:noFill/>
          <a:ln/>
        </p:spPr>
        <p:txBody>
          <a:bodyPr wrap="none" lIns="0" tIns="0" rIns="0" bIns="0" rtlCol="0" anchor="ctr">
            <a:spAutoFit/>
          </a:bodyPr>
          <a:lstStyle/>
          <a:p>
            <a:pPr marL="0" indent="0">
              <a:buNone/>
            </a:pPr>
            <a:r>
              <a:rPr lang="en-US" sz="628" dirty="0">
                <a:solidFill>
                  <a:srgbClr val="666666"/>
                </a:solidFill>
                <a:latin typeface="Noto Sans" pitchFamily="34" charset="0"/>
                <a:ea typeface="Noto Sans" pitchFamily="34" charset="-122"/>
                <a:cs typeface="Noto Sans" pitchFamily="34" charset="-120"/>
              </a:rPr>
              <a:t>Logarithmische Performance-Darstellung und Speedup-Analysen</a:t>
            </a:r>
            <a:endParaRPr lang="en-US" sz="628" dirty="0"/>
          </a:p>
        </p:txBody>
      </p:sp>
      <p:sp>
        <p:nvSpPr>
          <p:cNvPr id="18" name="Text 14"/>
          <p:cNvSpPr/>
          <p:nvPr/>
        </p:nvSpPr>
        <p:spPr>
          <a:xfrm>
            <a:off x="392906" y="3293938"/>
            <a:ext cx="4000500" cy="117872"/>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Eigene Messdaten und Implementierung</a:t>
            </a:r>
            <a:endParaRPr lang="en-US" sz="575" dirty="0"/>
          </a:p>
        </p:txBody>
      </p:sp>
      <p:sp>
        <p:nvSpPr>
          <p:cNvPr id="19" name="Shape 15"/>
          <p:cNvSpPr/>
          <p:nvPr/>
        </p:nvSpPr>
        <p:spPr>
          <a:xfrm>
            <a:off x="285750" y="3683273"/>
            <a:ext cx="4214813" cy="837214"/>
          </a:xfrm>
          <a:prstGeom prst="rect">
            <a:avLst/>
          </a:prstGeom>
          <a:solidFill>
            <a:srgbClr val="2E86AB">
              <a:alpha val="10000"/>
            </a:srgbClr>
          </a:solidFill>
          <a:ln/>
        </p:spPr>
        <p:txBody>
          <a:bodyPr/>
          <a:lstStyle/>
          <a:p>
            <a:endParaRPr lang="en-DE"/>
          </a:p>
        </p:txBody>
      </p:sp>
      <p:sp>
        <p:nvSpPr>
          <p:cNvPr id="20" name="Text 16"/>
          <p:cNvSpPr/>
          <p:nvPr/>
        </p:nvSpPr>
        <p:spPr>
          <a:xfrm>
            <a:off x="371475" y="3768998"/>
            <a:ext cx="4043363" cy="171450"/>
          </a:xfrm>
          <a:prstGeom prst="rect">
            <a:avLst/>
          </a:prstGeom>
          <a:noFill/>
          <a:ln/>
        </p:spPr>
        <p:txBody>
          <a:bodyPr wrap="none" lIns="0" tIns="0" rIns="0" bIns="0" rtlCol="0" anchor="ctr">
            <a:spAutoFit/>
          </a:bodyPr>
          <a:lstStyle/>
          <a:p>
            <a:pPr marL="0" indent="0">
              <a:buNone/>
            </a:pPr>
            <a:r>
              <a:rPr lang="en-US" sz="837" b="1" dirty="0">
                <a:solidFill>
                  <a:srgbClr val="2E86AB"/>
                </a:solidFill>
                <a:latin typeface="Noto Sans" pitchFamily="34" charset="0"/>
                <a:ea typeface="Noto Sans" pitchFamily="34" charset="-122"/>
                <a:cs typeface="Noto Sans" pitchFamily="34" charset="-120"/>
              </a:rPr>
              <a:t>Experimentelle Daten</a:t>
            </a:r>
            <a:endParaRPr lang="en-US" sz="837" dirty="0"/>
          </a:p>
        </p:txBody>
      </p:sp>
      <p:sp>
        <p:nvSpPr>
          <p:cNvPr id="21" name="Text 17"/>
          <p:cNvSpPr/>
          <p:nvPr/>
        </p:nvSpPr>
        <p:spPr>
          <a:xfrm>
            <a:off x="371475" y="3990454"/>
            <a:ext cx="1098240" cy="116086"/>
          </a:xfrm>
          <a:prstGeom prst="rect">
            <a:avLst/>
          </a:prstGeom>
          <a:noFill/>
          <a:ln/>
        </p:spPr>
        <p:txBody>
          <a:bodyPr wrap="none" lIns="0" tIns="0" rIns="0" bIns="0" rtlCol="0" anchor="ctr">
            <a:spAutoFit/>
          </a:bodyPr>
          <a:lstStyle/>
          <a:p>
            <a:pPr marL="0" indent="0">
              <a:buNone/>
            </a:pPr>
            <a:r>
              <a:rPr lang="en-US" sz="628" b="1" dirty="0">
                <a:solidFill>
                  <a:srgbClr val="A23B72"/>
                </a:solidFill>
                <a:latin typeface="Noto Sans" pitchFamily="34" charset="0"/>
                <a:ea typeface="Noto Sans" pitchFamily="34" charset="-122"/>
                <a:cs typeface="Noto Sans" pitchFamily="34" charset="-120"/>
              </a:rPr>
              <a:t>Performance-Messungen:</a:t>
            </a:r>
            <a:endParaRPr lang="en-US" sz="628" dirty="0"/>
          </a:p>
        </p:txBody>
      </p:sp>
      <p:sp>
        <p:nvSpPr>
          <p:cNvPr id="22" name="Text 18"/>
          <p:cNvSpPr/>
          <p:nvPr/>
        </p:nvSpPr>
        <p:spPr>
          <a:xfrm>
            <a:off x="1469715" y="4000182"/>
            <a:ext cx="1445909" cy="96630"/>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 Eigene Implementierung, Python 3.11</a:t>
            </a:r>
            <a:endParaRPr lang="en-US" sz="628" dirty="0"/>
          </a:p>
        </p:txBody>
      </p:sp>
      <p:sp>
        <p:nvSpPr>
          <p:cNvPr id="23" name="Text 19"/>
          <p:cNvSpPr/>
          <p:nvPr/>
        </p:nvSpPr>
        <p:spPr>
          <a:xfrm>
            <a:off x="371475" y="4136175"/>
            <a:ext cx="507932" cy="116086"/>
          </a:xfrm>
          <a:prstGeom prst="rect">
            <a:avLst/>
          </a:prstGeom>
          <a:noFill/>
          <a:ln/>
        </p:spPr>
        <p:txBody>
          <a:bodyPr wrap="none" lIns="0" tIns="0" rIns="0" bIns="0" rtlCol="0" anchor="ctr">
            <a:spAutoFit/>
          </a:bodyPr>
          <a:lstStyle/>
          <a:p>
            <a:pPr marL="0" indent="0">
              <a:buNone/>
            </a:pPr>
            <a:r>
              <a:rPr lang="en-US" sz="628" b="1" dirty="0">
                <a:solidFill>
                  <a:srgbClr val="A23B72"/>
                </a:solidFill>
                <a:latin typeface="Noto Sans" pitchFamily="34" charset="0"/>
                <a:ea typeface="Noto Sans" pitchFamily="34" charset="-122"/>
                <a:cs typeface="Noto Sans" pitchFamily="34" charset="-120"/>
              </a:rPr>
              <a:t>Datensätze:</a:t>
            </a:r>
            <a:endParaRPr lang="en-US" sz="628" dirty="0"/>
          </a:p>
        </p:txBody>
      </p:sp>
      <p:sp>
        <p:nvSpPr>
          <p:cNvPr id="24" name="Text 20"/>
          <p:cNvSpPr/>
          <p:nvPr/>
        </p:nvSpPr>
        <p:spPr>
          <a:xfrm>
            <a:off x="879407" y="4136175"/>
            <a:ext cx="2756260" cy="116086"/>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 Synthetische Daten (10K-100M Einträge, verschiedene Verteilungen) </a:t>
            </a:r>
            <a:endParaRPr lang="en-US" sz="628" dirty="0"/>
          </a:p>
        </p:txBody>
      </p:sp>
      <p:sp>
        <p:nvSpPr>
          <p:cNvPr id="25" name="Text 21"/>
          <p:cNvSpPr/>
          <p:nvPr/>
        </p:nvSpPr>
        <p:spPr>
          <a:xfrm>
            <a:off x="371475" y="4281897"/>
            <a:ext cx="446289" cy="116086"/>
          </a:xfrm>
          <a:prstGeom prst="rect">
            <a:avLst/>
          </a:prstGeom>
          <a:noFill/>
          <a:ln/>
        </p:spPr>
        <p:txBody>
          <a:bodyPr wrap="none" lIns="0" tIns="0" rIns="0" bIns="0" rtlCol="0" anchor="ctr">
            <a:spAutoFit/>
          </a:bodyPr>
          <a:lstStyle/>
          <a:p>
            <a:pPr marL="0" indent="0">
              <a:buNone/>
            </a:pPr>
            <a:r>
              <a:rPr lang="en-US" sz="628" b="1" dirty="0">
                <a:solidFill>
                  <a:srgbClr val="A23B72"/>
                </a:solidFill>
                <a:latin typeface="Noto Sans" pitchFamily="34" charset="0"/>
                <a:ea typeface="Noto Sans" pitchFamily="34" charset="-122"/>
                <a:cs typeface="Noto Sans" pitchFamily="34" charset="-120"/>
              </a:rPr>
              <a:t>Hardware:</a:t>
            </a:r>
            <a:endParaRPr lang="en-US" sz="628" dirty="0"/>
          </a:p>
        </p:txBody>
      </p:sp>
      <p:sp>
        <p:nvSpPr>
          <p:cNvPr id="26" name="Text 22"/>
          <p:cNvSpPr/>
          <p:nvPr/>
        </p:nvSpPr>
        <p:spPr>
          <a:xfrm>
            <a:off x="817764" y="4291625"/>
            <a:ext cx="981038" cy="96630"/>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 Standard x64, 16GB RAM </a:t>
            </a:r>
            <a:endParaRPr lang="en-US" sz="628" dirty="0"/>
          </a:p>
        </p:txBody>
      </p:sp>
      <p:pic>
        <p:nvPicPr>
          <p:cNvPr id="27" name="Image 2" descr="preencoded.png"/>
          <p:cNvPicPr>
            <a:picLocks noChangeAspect="1"/>
          </p:cNvPicPr>
          <p:nvPr/>
        </p:nvPicPr>
        <p:blipFill>
          <a:blip r:embed="rId5"/>
          <a:stretch>
            <a:fillRect/>
          </a:stretch>
        </p:blipFill>
        <p:spPr>
          <a:xfrm>
            <a:off x="4643438" y="975122"/>
            <a:ext cx="112514" cy="128588"/>
          </a:xfrm>
          <a:prstGeom prst="rect">
            <a:avLst/>
          </a:prstGeom>
        </p:spPr>
      </p:pic>
      <p:sp>
        <p:nvSpPr>
          <p:cNvPr id="28" name="Text 23"/>
          <p:cNvSpPr/>
          <p:nvPr/>
        </p:nvSpPr>
        <p:spPr>
          <a:xfrm>
            <a:off x="4813102" y="921544"/>
            <a:ext cx="1149028"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 Hauptliteratur </a:t>
            </a:r>
            <a:endParaRPr lang="en-US" sz="1238" dirty="0"/>
          </a:p>
        </p:txBody>
      </p:sp>
      <p:sp>
        <p:nvSpPr>
          <p:cNvPr id="29" name="Shape 24"/>
          <p:cNvSpPr/>
          <p:nvPr/>
        </p:nvSpPr>
        <p:spPr>
          <a:xfrm>
            <a:off x="4643438" y="1243013"/>
            <a:ext cx="4214813" cy="1191527"/>
          </a:xfrm>
          <a:prstGeom prst="rect">
            <a:avLst/>
          </a:prstGeom>
          <a:solidFill>
            <a:srgbClr val="FFFFFF"/>
          </a:solidFill>
          <a:ln/>
        </p:spPr>
        <p:txBody>
          <a:bodyPr/>
          <a:lstStyle/>
          <a:p>
            <a:endParaRPr lang="en-DE"/>
          </a:p>
        </p:txBody>
      </p:sp>
      <p:sp>
        <p:nvSpPr>
          <p:cNvPr id="30" name="Text 25"/>
          <p:cNvSpPr/>
          <p:nvPr/>
        </p:nvSpPr>
        <p:spPr>
          <a:xfrm>
            <a:off x="4729163" y="1328738"/>
            <a:ext cx="4043363" cy="94292"/>
          </a:xfrm>
          <a:prstGeom prst="rect">
            <a:avLst/>
          </a:prstGeom>
          <a:noFill/>
          <a:ln/>
        </p:spPr>
        <p:txBody>
          <a:bodyPr wrap="none" lIns="0" tIns="0" rIns="0" bIns="0" rtlCol="0" anchor="ctr">
            <a:spAutoFit/>
          </a:bodyPr>
          <a:lstStyle/>
          <a:p>
            <a:pPr marL="0" indent="0">
              <a:buNone/>
            </a:pPr>
            <a:r>
              <a:rPr lang="en-US" sz="575" b="1" dirty="0">
                <a:solidFill>
                  <a:srgbClr val="2E86AB"/>
                </a:solidFill>
                <a:latin typeface="Noto Sans" pitchFamily="34" charset="0"/>
                <a:ea typeface="Noto Sans" pitchFamily="34" charset="-122"/>
                <a:cs typeface="Noto Sans" pitchFamily="34" charset="-120"/>
              </a:rPr>
              <a:t>The Case for Learned Index Structures</a:t>
            </a:r>
            <a:endParaRPr lang="en-US" sz="575" dirty="0"/>
          </a:p>
        </p:txBody>
      </p:sp>
      <p:sp>
        <p:nvSpPr>
          <p:cNvPr id="31" name="Text 26"/>
          <p:cNvSpPr/>
          <p:nvPr/>
        </p:nvSpPr>
        <p:spPr>
          <a:xfrm>
            <a:off x="4729163" y="1423029"/>
            <a:ext cx="4043363" cy="94292"/>
          </a:xfrm>
          <a:prstGeom prst="rect">
            <a:avLst/>
          </a:prstGeom>
          <a:noFill/>
          <a:ln/>
        </p:spPr>
        <p:txBody>
          <a:bodyPr wrap="none" lIns="0" tIns="0" rIns="0" bIns="0" rtlCol="0" anchor="ctr">
            <a:spAutoFit/>
          </a:bodyPr>
          <a:lstStyle/>
          <a:p>
            <a:pPr marL="0" indent="0">
              <a:buNone/>
            </a:pPr>
            <a:r>
              <a:rPr lang="en-US" sz="575" dirty="0">
                <a:solidFill>
                  <a:srgbClr val="666666"/>
                </a:solidFill>
                <a:latin typeface="Noto Sans" pitchFamily="34" charset="0"/>
                <a:ea typeface="Noto Sans" pitchFamily="34" charset="-122"/>
                <a:cs typeface="Noto Sans" pitchFamily="34" charset="-120"/>
              </a:rPr>
              <a:t>Kraska, T., Beutel, A., Chi, E. H., Dean, J., &amp; Polyzotis, N. (2018)</a:t>
            </a:r>
            <a:endParaRPr lang="en-US" sz="575" dirty="0"/>
          </a:p>
        </p:txBody>
      </p:sp>
      <p:sp>
        <p:nvSpPr>
          <p:cNvPr id="32" name="Text 27"/>
          <p:cNvSpPr/>
          <p:nvPr/>
        </p:nvSpPr>
        <p:spPr>
          <a:xfrm>
            <a:off x="4729163" y="1517321"/>
            <a:ext cx="4043363" cy="94292"/>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SIGMOD '18</a:t>
            </a:r>
            <a:endParaRPr lang="en-US" sz="575" dirty="0"/>
          </a:p>
        </p:txBody>
      </p:sp>
      <p:sp>
        <p:nvSpPr>
          <p:cNvPr id="33" name="Text 28"/>
          <p:cNvSpPr/>
          <p:nvPr/>
        </p:nvSpPr>
        <p:spPr>
          <a:xfrm>
            <a:off x="4729163" y="1668763"/>
            <a:ext cx="4043363" cy="94292"/>
          </a:xfrm>
          <a:prstGeom prst="rect">
            <a:avLst/>
          </a:prstGeom>
          <a:noFill/>
          <a:ln/>
        </p:spPr>
        <p:txBody>
          <a:bodyPr wrap="none" lIns="0" tIns="0" rIns="0" bIns="0" rtlCol="0" anchor="ctr">
            <a:spAutoFit/>
          </a:bodyPr>
          <a:lstStyle/>
          <a:p>
            <a:pPr marL="0" indent="0">
              <a:buNone/>
            </a:pPr>
            <a:r>
              <a:rPr lang="en-US" sz="575" b="1" dirty="0">
                <a:solidFill>
                  <a:srgbClr val="2E86AB"/>
                </a:solidFill>
                <a:latin typeface="Noto Sans" pitchFamily="34" charset="0"/>
                <a:ea typeface="Noto Sans" pitchFamily="34" charset="-122"/>
                <a:cs typeface="Noto Sans" pitchFamily="34" charset="-120"/>
              </a:rPr>
              <a:t>ALEX: An Updatable Adaptive Learned Index</a:t>
            </a:r>
            <a:endParaRPr lang="en-US" sz="575" dirty="0"/>
          </a:p>
        </p:txBody>
      </p:sp>
      <p:sp>
        <p:nvSpPr>
          <p:cNvPr id="34" name="Text 29"/>
          <p:cNvSpPr/>
          <p:nvPr/>
        </p:nvSpPr>
        <p:spPr>
          <a:xfrm>
            <a:off x="4729163" y="1763055"/>
            <a:ext cx="4043363" cy="94292"/>
          </a:xfrm>
          <a:prstGeom prst="rect">
            <a:avLst/>
          </a:prstGeom>
          <a:noFill/>
          <a:ln/>
        </p:spPr>
        <p:txBody>
          <a:bodyPr wrap="none" lIns="0" tIns="0" rIns="0" bIns="0" rtlCol="0" anchor="ctr">
            <a:spAutoFit/>
          </a:bodyPr>
          <a:lstStyle/>
          <a:p>
            <a:pPr marL="0" indent="0">
              <a:buNone/>
            </a:pPr>
            <a:r>
              <a:rPr lang="en-US" sz="575" dirty="0">
                <a:solidFill>
                  <a:srgbClr val="666666"/>
                </a:solidFill>
                <a:latin typeface="Noto Sans" pitchFamily="34" charset="0"/>
                <a:ea typeface="Noto Sans" pitchFamily="34" charset="-122"/>
                <a:cs typeface="Noto Sans" pitchFamily="34" charset="-120"/>
              </a:rPr>
              <a:t>Ding, J., Minhas, U. F., Yu, J., et al. (2020)</a:t>
            </a:r>
            <a:endParaRPr lang="en-US" sz="575" dirty="0"/>
          </a:p>
        </p:txBody>
      </p:sp>
      <p:sp>
        <p:nvSpPr>
          <p:cNvPr id="35" name="Text 30"/>
          <p:cNvSpPr/>
          <p:nvPr/>
        </p:nvSpPr>
        <p:spPr>
          <a:xfrm>
            <a:off x="4729163" y="1857347"/>
            <a:ext cx="4043363" cy="94292"/>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SIGMOD '20</a:t>
            </a:r>
            <a:endParaRPr lang="en-US" sz="575" dirty="0"/>
          </a:p>
        </p:txBody>
      </p:sp>
      <p:sp>
        <p:nvSpPr>
          <p:cNvPr id="36" name="Text 31"/>
          <p:cNvSpPr/>
          <p:nvPr/>
        </p:nvSpPr>
        <p:spPr>
          <a:xfrm>
            <a:off x="4729163" y="2008789"/>
            <a:ext cx="4043363" cy="94292"/>
          </a:xfrm>
          <a:prstGeom prst="rect">
            <a:avLst/>
          </a:prstGeom>
          <a:noFill/>
          <a:ln/>
        </p:spPr>
        <p:txBody>
          <a:bodyPr wrap="none" lIns="0" tIns="0" rIns="0" bIns="0" rtlCol="0" anchor="ctr">
            <a:spAutoFit/>
          </a:bodyPr>
          <a:lstStyle/>
          <a:p>
            <a:pPr marL="0" indent="0">
              <a:buNone/>
            </a:pPr>
            <a:r>
              <a:rPr lang="en-US" sz="575" b="1" dirty="0">
                <a:solidFill>
                  <a:srgbClr val="2E86AB"/>
                </a:solidFill>
                <a:latin typeface="Noto Sans" pitchFamily="34" charset="0"/>
                <a:ea typeface="Noto Sans" pitchFamily="34" charset="-122"/>
                <a:cs typeface="Noto Sans" pitchFamily="34" charset="-120"/>
              </a:rPr>
              <a:t>The PGM-index: a fully-dynamic compressed learned index</a:t>
            </a:r>
            <a:endParaRPr lang="en-US" sz="575" dirty="0"/>
          </a:p>
        </p:txBody>
      </p:sp>
      <p:sp>
        <p:nvSpPr>
          <p:cNvPr id="37" name="Text 32"/>
          <p:cNvSpPr/>
          <p:nvPr/>
        </p:nvSpPr>
        <p:spPr>
          <a:xfrm>
            <a:off x="4729163" y="2103081"/>
            <a:ext cx="4043363" cy="94292"/>
          </a:xfrm>
          <a:prstGeom prst="rect">
            <a:avLst/>
          </a:prstGeom>
          <a:noFill/>
          <a:ln/>
        </p:spPr>
        <p:txBody>
          <a:bodyPr wrap="none" lIns="0" tIns="0" rIns="0" bIns="0" rtlCol="0" anchor="ctr">
            <a:spAutoFit/>
          </a:bodyPr>
          <a:lstStyle/>
          <a:p>
            <a:pPr marL="0" indent="0">
              <a:buNone/>
            </a:pPr>
            <a:r>
              <a:rPr lang="en-US" sz="575" dirty="0">
                <a:solidFill>
                  <a:srgbClr val="666666"/>
                </a:solidFill>
                <a:latin typeface="Noto Sans" pitchFamily="34" charset="0"/>
                <a:ea typeface="Noto Sans" pitchFamily="34" charset="-122"/>
                <a:cs typeface="Noto Sans" pitchFamily="34" charset="-120"/>
              </a:rPr>
              <a:t>Ferragina, P., &amp; Vinciguerra, G. (2020)</a:t>
            </a:r>
            <a:endParaRPr lang="en-US" sz="575" dirty="0"/>
          </a:p>
        </p:txBody>
      </p:sp>
      <p:sp>
        <p:nvSpPr>
          <p:cNvPr id="38" name="Text 33"/>
          <p:cNvSpPr/>
          <p:nvPr/>
        </p:nvSpPr>
        <p:spPr>
          <a:xfrm>
            <a:off x="4729163" y="2197373"/>
            <a:ext cx="4043363" cy="94292"/>
          </a:xfrm>
          <a:prstGeom prst="rect">
            <a:avLst/>
          </a:prstGeom>
          <a:noFill/>
          <a:ln/>
        </p:spPr>
        <p:txBody>
          <a:bodyPr wrap="none" lIns="0" tIns="0" rIns="0" bIns="0" rtlCol="0" anchor="ctr">
            <a:spAutoFit/>
          </a:bodyPr>
          <a:lstStyle/>
          <a:p>
            <a:pPr marL="0" indent="0">
              <a:buNone/>
            </a:pPr>
            <a:r>
              <a:rPr lang="en-US" sz="575" i="1" dirty="0">
                <a:solidFill>
                  <a:srgbClr val="A23B72"/>
                </a:solidFill>
                <a:latin typeface="Noto Sans" pitchFamily="34" charset="0"/>
                <a:ea typeface="Noto Sans" pitchFamily="34" charset="-122"/>
                <a:cs typeface="Noto Sans" pitchFamily="34" charset="-120"/>
              </a:rPr>
              <a:t>VLDB Endowment, 13(8)</a:t>
            </a:r>
            <a:endParaRPr lang="en-US" sz="575" dirty="0"/>
          </a:p>
        </p:txBody>
      </p:sp>
      <p:sp>
        <p:nvSpPr>
          <p:cNvPr id="39" name="Shape 34"/>
          <p:cNvSpPr/>
          <p:nvPr/>
        </p:nvSpPr>
        <p:spPr>
          <a:xfrm>
            <a:off x="4643438" y="2434540"/>
            <a:ext cx="4214813" cy="1221581"/>
          </a:xfrm>
          <a:prstGeom prst="rect">
            <a:avLst/>
          </a:prstGeom>
          <a:solidFill>
            <a:srgbClr val="A23B72">
              <a:alpha val="10000"/>
            </a:srgbClr>
          </a:solidFill>
          <a:ln/>
        </p:spPr>
        <p:txBody>
          <a:bodyPr/>
          <a:lstStyle/>
          <a:p>
            <a:endParaRPr lang="en-DE"/>
          </a:p>
        </p:txBody>
      </p:sp>
      <p:sp>
        <p:nvSpPr>
          <p:cNvPr id="40" name="Text 35"/>
          <p:cNvSpPr/>
          <p:nvPr/>
        </p:nvSpPr>
        <p:spPr>
          <a:xfrm>
            <a:off x="4729163" y="2520265"/>
            <a:ext cx="4043363" cy="171450"/>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Tools &amp; Bibliotheken</a:t>
            </a:r>
            <a:endParaRPr lang="en-US" sz="837" dirty="0"/>
          </a:p>
        </p:txBody>
      </p:sp>
      <p:pic>
        <p:nvPicPr>
          <p:cNvPr id="41" name="Image 3" descr="preencoded.png"/>
          <p:cNvPicPr>
            <a:picLocks noChangeAspect="1"/>
          </p:cNvPicPr>
          <p:nvPr/>
        </p:nvPicPr>
        <p:blipFill>
          <a:blip r:embed="rId6"/>
          <a:stretch>
            <a:fillRect/>
          </a:stretch>
        </p:blipFill>
        <p:spPr>
          <a:xfrm>
            <a:off x="4729163" y="2770296"/>
            <a:ext cx="75009" cy="85725"/>
          </a:xfrm>
          <a:prstGeom prst="rect">
            <a:avLst/>
          </a:prstGeom>
        </p:spPr>
      </p:pic>
      <p:sp>
        <p:nvSpPr>
          <p:cNvPr id="42" name="Text 36"/>
          <p:cNvSpPr/>
          <p:nvPr/>
        </p:nvSpPr>
        <p:spPr>
          <a:xfrm>
            <a:off x="4847034" y="2748865"/>
            <a:ext cx="1499601" cy="128588"/>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Python 3.11 - Hauptimplementierung</a:t>
            </a:r>
            <a:endParaRPr lang="en-US" sz="628" dirty="0"/>
          </a:p>
        </p:txBody>
      </p:sp>
      <p:pic>
        <p:nvPicPr>
          <p:cNvPr id="43" name="Image 4" descr="preencoded.png"/>
          <p:cNvPicPr>
            <a:picLocks noChangeAspect="1"/>
          </p:cNvPicPr>
          <p:nvPr/>
        </p:nvPicPr>
        <p:blipFill>
          <a:blip r:embed="rId7"/>
          <a:stretch>
            <a:fillRect/>
          </a:stretch>
        </p:blipFill>
        <p:spPr>
          <a:xfrm>
            <a:off x="4729163" y="2934602"/>
            <a:ext cx="85725" cy="85725"/>
          </a:xfrm>
          <a:prstGeom prst="rect">
            <a:avLst/>
          </a:prstGeom>
        </p:spPr>
      </p:pic>
      <p:sp>
        <p:nvSpPr>
          <p:cNvPr id="44" name="Text 37"/>
          <p:cNvSpPr/>
          <p:nvPr/>
        </p:nvSpPr>
        <p:spPr>
          <a:xfrm>
            <a:off x="4857750" y="2913171"/>
            <a:ext cx="1214577" cy="128588"/>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Chart.js - Diagrammerstellung</a:t>
            </a:r>
            <a:endParaRPr lang="en-US" sz="628" dirty="0"/>
          </a:p>
        </p:txBody>
      </p:sp>
      <p:pic>
        <p:nvPicPr>
          <p:cNvPr id="45" name="Image 5" descr="preencoded.png"/>
          <p:cNvPicPr>
            <a:picLocks noChangeAspect="1"/>
          </p:cNvPicPr>
          <p:nvPr/>
        </p:nvPicPr>
        <p:blipFill>
          <a:blip r:embed="rId8"/>
          <a:stretch>
            <a:fillRect/>
          </a:stretch>
        </p:blipFill>
        <p:spPr>
          <a:xfrm>
            <a:off x="4729163" y="3098909"/>
            <a:ext cx="64294" cy="85725"/>
          </a:xfrm>
          <a:prstGeom prst="rect">
            <a:avLst/>
          </a:prstGeom>
        </p:spPr>
      </p:pic>
      <p:sp>
        <p:nvSpPr>
          <p:cNvPr id="46" name="Text 38"/>
          <p:cNvSpPr/>
          <p:nvPr/>
        </p:nvSpPr>
        <p:spPr>
          <a:xfrm>
            <a:off x="4836319" y="3077477"/>
            <a:ext cx="1469268" cy="128588"/>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NumPy - Numerische Berechnungen</a:t>
            </a:r>
            <a:endParaRPr lang="en-US" sz="628" dirty="0"/>
          </a:p>
        </p:txBody>
      </p:sp>
      <p:pic>
        <p:nvPicPr>
          <p:cNvPr id="47" name="Image 6" descr="preencoded.png"/>
          <p:cNvPicPr>
            <a:picLocks noChangeAspect="1"/>
          </p:cNvPicPr>
          <p:nvPr/>
        </p:nvPicPr>
        <p:blipFill>
          <a:blip r:embed="rId9"/>
          <a:stretch>
            <a:fillRect/>
          </a:stretch>
        </p:blipFill>
        <p:spPr>
          <a:xfrm>
            <a:off x="4729163" y="3263215"/>
            <a:ext cx="85725" cy="85725"/>
          </a:xfrm>
          <a:prstGeom prst="rect">
            <a:avLst/>
          </a:prstGeom>
        </p:spPr>
      </p:pic>
      <p:sp>
        <p:nvSpPr>
          <p:cNvPr id="48" name="Text 39"/>
          <p:cNvSpPr/>
          <p:nvPr/>
        </p:nvSpPr>
        <p:spPr>
          <a:xfrm>
            <a:off x="4857750" y="3241784"/>
            <a:ext cx="1042178" cy="128588"/>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Numba - JIT-Kompilierung</a:t>
            </a:r>
            <a:endParaRPr lang="en-US" sz="628" dirty="0"/>
          </a:p>
        </p:txBody>
      </p:sp>
      <p:pic>
        <p:nvPicPr>
          <p:cNvPr id="49" name="Image 7" descr="preencoded.png"/>
          <p:cNvPicPr>
            <a:picLocks noChangeAspect="1"/>
          </p:cNvPicPr>
          <p:nvPr/>
        </p:nvPicPr>
        <p:blipFill>
          <a:blip r:embed="rId10"/>
          <a:stretch>
            <a:fillRect/>
          </a:stretch>
        </p:blipFill>
        <p:spPr>
          <a:xfrm>
            <a:off x="4729163" y="3427521"/>
            <a:ext cx="107156" cy="85725"/>
          </a:xfrm>
          <a:prstGeom prst="rect">
            <a:avLst/>
          </a:prstGeom>
        </p:spPr>
      </p:pic>
      <p:sp>
        <p:nvSpPr>
          <p:cNvPr id="50" name="Text 40"/>
          <p:cNvSpPr/>
          <p:nvPr/>
        </p:nvSpPr>
        <p:spPr>
          <a:xfrm>
            <a:off x="4879181" y="3406090"/>
            <a:ext cx="1187397" cy="128588"/>
          </a:xfrm>
          <a:prstGeom prst="rect">
            <a:avLst/>
          </a:prstGeom>
          <a:noFill/>
          <a:ln/>
        </p:spPr>
        <p:txBody>
          <a:bodyPr wrap="non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Cython - C-Code-Generierung</a:t>
            </a:r>
            <a:endParaRPr lang="en-US" sz="628" dirty="0"/>
          </a:p>
        </p:txBody>
      </p:sp>
      <p:sp>
        <p:nvSpPr>
          <p:cNvPr id="51" name="Shape 41"/>
          <p:cNvSpPr/>
          <p:nvPr/>
        </p:nvSpPr>
        <p:spPr>
          <a:xfrm>
            <a:off x="4643438" y="3763277"/>
            <a:ext cx="4214813" cy="712896"/>
          </a:xfrm>
          <a:prstGeom prst="rect">
            <a:avLst/>
          </a:prstGeom>
          <a:solidFill>
            <a:srgbClr val="2E86AB">
              <a:alpha val="10000"/>
            </a:srgbClr>
          </a:solidFill>
          <a:ln/>
        </p:spPr>
        <p:txBody>
          <a:bodyPr/>
          <a:lstStyle/>
          <a:p>
            <a:endParaRPr lang="en-DE"/>
          </a:p>
        </p:txBody>
      </p:sp>
      <p:pic>
        <p:nvPicPr>
          <p:cNvPr id="52" name="Image 8" descr="preencoded.png"/>
          <p:cNvPicPr>
            <a:picLocks noChangeAspect="1"/>
          </p:cNvPicPr>
          <p:nvPr/>
        </p:nvPicPr>
        <p:blipFill>
          <a:blip r:embed="rId11"/>
          <a:stretch>
            <a:fillRect/>
          </a:stretch>
        </p:blipFill>
        <p:spPr>
          <a:xfrm>
            <a:off x="4729163" y="3874005"/>
            <a:ext cx="100013" cy="100013"/>
          </a:xfrm>
          <a:prstGeom prst="rect">
            <a:avLst/>
          </a:prstGeom>
        </p:spPr>
      </p:pic>
      <p:sp>
        <p:nvSpPr>
          <p:cNvPr id="53" name="Text 42"/>
          <p:cNvSpPr/>
          <p:nvPr/>
        </p:nvSpPr>
        <p:spPr>
          <a:xfrm>
            <a:off x="4872038" y="3856146"/>
            <a:ext cx="423658" cy="135731"/>
          </a:xfrm>
          <a:prstGeom prst="rect">
            <a:avLst/>
          </a:prstGeom>
          <a:noFill/>
          <a:ln/>
        </p:spPr>
        <p:txBody>
          <a:bodyPr wrap="none" lIns="0" tIns="0" rIns="0" bIns="0" rtlCol="0" anchor="ctr">
            <a:spAutoFit/>
          </a:bodyPr>
          <a:lstStyle/>
          <a:p>
            <a:pPr marL="0" indent="0">
              <a:buNone/>
            </a:pPr>
            <a:r>
              <a:rPr lang="en-US" sz="732" b="1" dirty="0">
                <a:solidFill>
                  <a:srgbClr val="2E86AB"/>
                </a:solidFill>
                <a:latin typeface="Noto Sans" pitchFamily="34" charset="0"/>
                <a:ea typeface="Noto Sans" pitchFamily="34" charset="-122"/>
                <a:cs typeface="Noto Sans" pitchFamily="34" charset="-120"/>
              </a:rPr>
              <a:t> Hinweis </a:t>
            </a:r>
            <a:endParaRPr lang="en-US" sz="732" dirty="0"/>
          </a:p>
        </p:txBody>
      </p:sp>
      <p:sp>
        <p:nvSpPr>
          <p:cNvPr id="54" name="Text 43"/>
          <p:cNvSpPr/>
          <p:nvPr/>
        </p:nvSpPr>
        <p:spPr>
          <a:xfrm>
            <a:off x="4729163" y="4056171"/>
            <a:ext cx="4043363" cy="334277"/>
          </a:xfrm>
          <a:prstGeom prst="rect">
            <a:avLst/>
          </a:prstGeom>
          <a:noFill/>
          <a:ln/>
        </p:spPr>
        <p:txBody>
          <a:bodyPr wrap="square" lIns="0" tIns="0" rIns="0" bIns="0" rtlCol="0" anchor="ctr">
            <a:spAutoFit/>
          </a:bodyPr>
          <a:lstStyle/>
          <a:p>
            <a:pPr marL="0" indent="0">
              <a:buNone/>
            </a:pPr>
            <a:r>
              <a:rPr lang="en-US" sz="628" dirty="0">
                <a:solidFill>
                  <a:srgbClr val="2C3E50"/>
                </a:solidFill>
                <a:latin typeface="Noto Sans" pitchFamily="34" charset="0"/>
                <a:ea typeface="Noto Sans" pitchFamily="34" charset="-122"/>
                <a:cs typeface="Noto Sans" pitchFamily="34" charset="-120"/>
              </a:rPr>
              <a:t> Alle Diagramme und Performance-Messungen basieren auf eigenen Implementierungen und Experimenten. Die Ergebnisse sind reproduzierbar und die Implementierung wird als Open Source veröffentlicht. </a:t>
            </a:r>
            <a:endParaRPr lang="en-US" sz="628" dirty="0"/>
          </a:p>
        </p:txBody>
      </p:sp>
      <p:sp>
        <p:nvSpPr>
          <p:cNvPr id="55" name="Text 44"/>
          <p:cNvSpPr/>
          <p:nvPr/>
        </p:nvSpPr>
        <p:spPr>
          <a:xfrm>
            <a:off x="285750" y="4734799"/>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14 </a:t>
            </a:r>
            <a:endParaRPr lang="en-US" sz="94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607969"/>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Agenda</a:t>
            </a:r>
            <a:endParaRPr lang="en-US" sz="2025" dirty="0"/>
          </a:p>
        </p:txBody>
      </p:sp>
      <p:sp>
        <p:nvSpPr>
          <p:cNvPr id="4" name="Shape 1"/>
          <p:cNvSpPr/>
          <p:nvPr/>
        </p:nvSpPr>
        <p:spPr>
          <a:xfrm>
            <a:off x="285750" y="1028700"/>
            <a:ext cx="4114800" cy="1850231"/>
          </a:xfrm>
          <a:prstGeom prst="rect">
            <a:avLst/>
          </a:prstGeom>
          <a:solidFill>
            <a:srgbClr val="FFFFFF"/>
          </a:solidFill>
          <a:ln/>
        </p:spPr>
        <p:txBody>
          <a:bodyPr/>
          <a:lstStyle/>
          <a:p>
            <a:endParaRPr lang="en-DE"/>
          </a:p>
        </p:txBody>
      </p:sp>
      <p:sp>
        <p:nvSpPr>
          <p:cNvPr id="5" name="Shape 2"/>
          <p:cNvSpPr/>
          <p:nvPr/>
        </p:nvSpPr>
        <p:spPr>
          <a:xfrm>
            <a:off x="500063" y="1243013"/>
            <a:ext cx="321469" cy="321469"/>
          </a:xfrm>
          <a:prstGeom prst="ellipse">
            <a:avLst/>
          </a:prstGeom>
          <a:solidFill>
            <a:srgbClr val="2E86AB"/>
          </a:solidFill>
          <a:ln/>
        </p:spPr>
        <p:txBody>
          <a:bodyPr/>
          <a:lstStyle/>
          <a:p>
            <a:endParaRPr lang="en-DE"/>
          </a:p>
        </p:txBody>
      </p:sp>
      <p:sp>
        <p:nvSpPr>
          <p:cNvPr id="6" name="Text 3"/>
          <p:cNvSpPr/>
          <p:nvPr/>
        </p:nvSpPr>
        <p:spPr>
          <a:xfrm>
            <a:off x="500063" y="1243013"/>
            <a:ext cx="321469" cy="321469"/>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1</a:t>
            </a:r>
            <a:endParaRPr lang="en-US" sz="1238" dirty="0"/>
          </a:p>
        </p:txBody>
      </p:sp>
      <p:sp>
        <p:nvSpPr>
          <p:cNvPr id="7" name="Text 4"/>
          <p:cNvSpPr/>
          <p:nvPr/>
        </p:nvSpPr>
        <p:spPr>
          <a:xfrm>
            <a:off x="950119" y="1264444"/>
            <a:ext cx="2379120" cy="278606"/>
          </a:xfrm>
          <a:prstGeom prst="rect">
            <a:avLst/>
          </a:prstGeom>
          <a:noFill/>
          <a:ln/>
        </p:spPr>
        <p:txBody>
          <a:bodyPr wrap="none" lIns="0" tIns="0" rIns="0" bIns="0" rtlCol="0" anchor="ctr">
            <a:spAutoFit/>
          </a:bodyPr>
          <a:lstStyle/>
          <a:p>
            <a:pPr marL="0" indent="0">
              <a:buNone/>
            </a:pPr>
            <a:r>
              <a:rPr lang="en-US" sz="1463" b="1" dirty="0">
                <a:solidFill>
                  <a:srgbClr val="2E86AB"/>
                </a:solidFill>
                <a:latin typeface="Noto Sans" pitchFamily="34" charset="0"/>
                <a:ea typeface="Noto Sans" pitchFamily="34" charset="-122"/>
                <a:cs typeface="Noto Sans" pitchFamily="34" charset="-120"/>
              </a:rPr>
              <a:t>Einführung &amp; Grundlagen</a:t>
            </a:r>
            <a:endParaRPr lang="en-US" sz="1463" dirty="0"/>
          </a:p>
        </p:txBody>
      </p:sp>
      <p:sp>
        <p:nvSpPr>
          <p:cNvPr id="8" name="Text 5"/>
          <p:cNvSpPr/>
          <p:nvPr/>
        </p:nvSpPr>
        <p:spPr>
          <a:xfrm>
            <a:off x="3849979" y="1307306"/>
            <a:ext cx="336259" cy="192881"/>
          </a:xfrm>
          <a:prstGeom prst="rect">
            <a:avLst/>
          </a:prstGeom>
          <a:noFill/>
          <a:ln/>
        </p:spPr>
        <p:txBody>
          <a:bodyPr wrap="none" lIns="0" tIns="0" rIns="0" bIns="0" rtlCol="0" anchor="ctr">
            <a:spAutoFit/>
          </a:bodyPr>
          <a:lstStyle/>
          <a:p>
            <a:pPr marL="0" indent="0">
              <a:buNone/>
            </a:pPr>
            <a:r>
              <a:rPr lang="en-US" sz="942" dirty="0">
                <a:solidFill>
                  <a:srgbClr val="A23B72"/>
                </a:solidFill>
                <a:latin typeface="Noto Sans" pitchFamily="34" charset="0"/>
                <a:ea typeface="Noto Sans" pitchFamily="34" charset="-122"/>
                <a:cs typeface="Noto Sans" pitchFamily="34" charset="-120"/>
              </a:rPr>
              <a:t>6 Min</a:t>
            </a:r>
            <a:endParaRPr lang="en-US" sz="942" dirty="0"/>
          </a:p>
        </p:txBody>
      </p:sp>
      <p:pic>
        <p:nvPicPr>
          <p:cNvPr id="9" name="Image 1" descr="preencoded.png"/>
          <p:cNvPicPr>
            <a:picLocks noChangeAspect="1"/>
          </p:cNvPicPr>
          <p:nvPr/>
        </p:nvPicPr>
        <p:blipFill>
          <a:blip r:embed="rId4"/>
          <a:stretch>
            <a:fillRect/>
          </a:stretch>
        </p:blipFill>
        <p:spPr>
          <a:xfrm>
            <a:off x="500063" y="1778794"/>
            <a:ext cx="142875" cy="142875"/>
          </a:xfrm>
          <a:prstGeom prst="rect">
            <a:avLst/>
          </a:prstGeom>
        </p:spPr>
      </p:pic>
      <p:sp>
        <p:nvSpPr>
          <p:cNvPr id="10" name="Text 6"/>
          <p:cNvSpPr/>
          <p:nvPr/>
        </p:nvSpPr>
        <p:spPr>
          <a:xfrm>
            <a:off x="728663" y="1743075"/>
            <a:ext cx="2005971"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Motivation &amp; Problemstellung</a:t>
            </a:r>
            <a:endParaRPr lang="en-US" sz="1046" dirty="0"/>
          </a:p>
        </p:txBody>
      </p:sp>
      <p:pic>
        <p:nvPicPr>
          <p:cNvPr id="11" name="Image 2" descr="preencoded.png"/>
          <p:cNvPicPr>
            <a:picLocks noChangeAspect="1"/>
          </p:cNvPicPr>
          <p:nvPr/>
        </p:nvPicPr>
        <p:blipFill>
          <a:blip r:embed="rId4"/>
          <a:stretch>
            <a:fillRect/>
          </a:stretch>
        </p:blipFill>
        <p:spPr>
          <a:xfrm>
            <a:off x="500063" y="2085975"/>
            <a:ext cx="142875" cy="142875"/>
          </a:xfrm>
          <a:prstGeom prst="rect">
            <a:avLst/>
          </a:prstGeom>
        </p:spPr>
      </p:pic>
      <p:sp>
        <p:nvSpPr>
          <p:cNvPr id="12" name="Text 7"/>
          <p:cNvSpPr/>
          <p:nvPr/>
        </p:nvSpPr>
        <p:spPr>
          <a:xfrm>
            <a:off x="728663" y="2050256"/>
            <a:ext cx="1980549"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Learned Indexes vs. B-Bäume</a:t>
            </a:r>
            <a:endParaRPr lang="en-US" sz="1046" dirty="0"/>
          </a:p>
        </p:txBody>
      </p:sp>
      <p:pic>
        <p:nvPicPr>
          <p:cNvPr id="13" name="Image 3" descr="preencoded.png"/>
          <p:cNvPicPr>
            <a:picLocks noChangeAspect="1"/>
          </p:cNvPicPr>
          <p:nvPr/>
        </p:nvPicPr>
        <p:blipFill>
          <a:blip r:embed="rId4"/>
          <a:stretch>
            <a:fillRect/>
          </a:stretch>
        </p:blipFill>
        <p:spPr>
          <a:xfrm>
            <a:off x="500063" y="2393156"/>
            <a:ext cx="142875" cy="142875"/>
          </a:xfrm>
          <a:prstGeom prst="rect">
            <a:avLst/>
          </a:prstGeom>
        </p:spPr>
      </p:pic>
      <p:sp>
        <p:nvSpPr>
          <p:cNvPr id="14" name="Text 8"/>
          <p:cNvSpPr/>
          <p:nvPr/>
        </p:nvSpPr>
        <p:spPr>
          <a:xfrm>
            <a:off x="728663" y="2357438"/>
            <a:ext cx="1061433"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RMI-Architektur</a:t>
            </a:r>
            <a:endParaRPr lang="en-US" sz="1046" dirty="0"/>
          </a:p>
        </p:txBody>
      </p:sp>
      <p:sp>
        <p:nvSpPr>
          <p:cNvPr id="15" name="Shape 9"/>
          <p:cNvSpPr/>
          <p:nvPr/>
        </p:nvSpPr>
        <p:spPr>
          <a:xfrm>
            <a:off x="4743450" y="1028700"/>
            <a:ext cx="4114800" cy="1850231"/>
          </a:xfrm>
          <a:prstGeom prst="rect">
            <a:avLst/>
          </a:prstGeom>
          <a:solidFill>
            <a:srgbClr val="FFFFFF"/>
          </a:solidFill>
          <a:ln/>
        </p:spPr>
        <p:txBody>
          <a:bodyPr/>
          <a:lstStyle/>
          <a:p>
            <a:endParaRPr lang="en-DE"/>
          </a:p>
        </p:txBody>
      </p:sp>
      <p:sp>
        <p:nvSpPr>
          <p:cNvPr id="16" name="Shape 10"/>
          <p:cNvSpPr/>
          <p:nvPr/>
        </p:nvSpPr>
        <p:spPr>
          <a:xfrm>
            <a:off x="4957763" y="1243013"/>
            <a:ext cx="321469" cy="321469"/>
          </a:xfrm>
          <a:prstGeom prst="ellipse">
            <a:avLst/>
          </a:prstGeom>
          <a:solidFill>
            <a:srgbClr val="2E86AB"/>
          </a:solidFill>
          <a:ln/>
        </p:spPr>
        <p:txBody>
          <a:bodyPr/>
          <a:lstStyle/>
          <a:p>
            <a:endParaRPr lang="en-DE"/>
          </a:p>
        </p:txBody>
      </p:sp>
      <p:sp>
        <p:nvSpPr>
          <p:cNvPr id="17" name="Text 11"/>
          <p:cNvSpPr/>
          <p:nvPr/>
        </p:nvSpPr>
        <p:spPr>
          <a:xfrm>
            <a:off x="4957763" y="1243013"/>
            <a:ext cx="321469" cy="321469"/>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2</a:t>
            </a:r>
            <a:endParaRPr lang="en-US" sz="1238" dirty="0"/>
          </a:p>
        </p:txBody>
      </p:sp>
      <p:sp>
        <p:nvSpPr>
          <p:cNvPr id="18" name="Text 12"/>
          <p:cNvSpPr/>
          <p:nvPr/>
        </p:nvSpPr>
        <p:spPr>
          <a:xfrm>
            <a:off x="5407819" y="1264444"/>
            <a:ext cx="2187271" cy="278606"/>
          </a:xfrm>
          <a:prstGeom prst="rect">
            <a:avLst/>
          </a:prstGeom>
          <a:noFill/>
          <a:ln/>
        </p:spPr>
        <p:txBody>
          <a:bodyPr wrap="none" lIns="0" tIns="0" rIns="0" bIns="0" rtlCol="0" anchor="ctr">
            <a:spAutoFit/>
          </a:bodyPr>
          <a:lstStyle/>
          <a:p>
            <a:pPr marL="0" indent="0">
              <a:buNone/>
            </a:pPr>
            <a:r>
              <a:rPr lang="en-US" sz="1463" b="1" dirty="0">
                <a:solidFill>
                  <a:srgbClr val="2E86AB"/>
                </a:solidFill>
                <a:latin typeface="Noto Sans" pitchFamily="34" charset="0"/>
                <a:ea typeface="Noto Sans" pitchFamily="34" charset="-122"/>
                <a:cs typeface="Noto Sans" pitchFamily="34" charset="-120"/>
              </a:rPr>
              <a:t>Implementierungsreise</a:t>
            </a:r>
            <a:endParaRPr lang="en-US" sz="1463" dirty="0"/>
          </a:p>
        </p:txBody>
      </p:sp>
      <p:sp>
        <p:nvSpPr>
          <p:cNvPr id="19" name="Text 13"/>
          <p:cNvSpPr/>
          <p:nvPr/>
        </p:nvSpPr>
        <p:spPr>
          <a:xfrm>
            <a:off x="8307679" y="1307306"/>
            <a:ext cx="336259" cy="192881"/>
          </a:xfrm>
          <a:prstGeom prst="rect">
            <a:avLst/>
          </a:prstGeom>
          <a:noFill/>
          <a:ln/>
        </p:spPr>
        <p:txBody>
          <a:bodyPr wrap="none" lIns="0" tIns="0" rIns="0" bIns="0" rtlCol="0" anchor="ctr">
            <a:spAutoFit/>
          </a:bodyPr>
          <a:lstStyle/>
          <a:p>
            <a:pPr marL="0" indent="0">
              <a:buNone/>
            </a:pPr>
            <a:r>
              <a:rPr lang="en-US" sz="942" dirty="0">
                <a:solidFill>
                  <a:srgbClr val="A23B72"/>
                </a:solidFill>
                <a:latin typeface="Noto Sans" pitchFamily="34" charset="0"/>
                <a:ea typeface="Noto Sans" pitchFamily="34" charset="-122"/>
                <a:cs typeface="Noto Sans" pitchFamily="34" charset="-120"/>
              </a:rPr>
              <a:t>8 Min</a:t>
            </a:r>
            <a:endParaRPr lang="en-US" sz="942" dirty="0"/>
          </a:p>
        </p:txBody>
      </p:sp>
      <p:pic>
        <p:nvPicPr>
          <p:cNvPr id="20" name="Image 4" descr="preencoded.png"/>
          <p:cNvPicPr>
            <a:picLocks noChangeAspect="1"/>
          </p:cNvPicPr>
          <p:nvPr/>
        </p:nvPicPr>
        <p:blipFill>
          <a:blip r:embed="rId4"/>
          <a:stretch>
            <a:fillRect/>
          </a:stretch>
        </p:blipFill>
        <p:spPr>
          <a:xfrm>
            <a:off x="4957763" y="1778794"/>
            <a:ext cx="142875" cy="142875"/>
          </a:xfrm>
          <a:prstGeom prst="rect">
            <a:avLst/>
          </a:prstGeom>
        </p:spPr>
      </p:pic>
      <p:sp>
        <p:nvSpPr>
          <p:cNvPr id="21" name="Text 14"/>
          <p:cNvSpPr/>
          <p:nvPr/>
        </p:nvSpPr>
        <p:spPr>
          <a:xfrm>
            <a:off x="5186363" y="1743075"/>
            <a:ext cx="1844539"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Implementierungsstrategie</a:t>
            </a:r>
            <a:endParaRPr lang="en-US" sz="1046" dirty="0"/>
          </a:p>
        </p:txBody>
      </p:sp>
      <p:pic>
        <p:nvPicPr>
          <p:cNvPr id="22" name="Image 5" descr="preencoded.png"/>
          <p:cNvPicPr>
            <a:picLocks noChangeAspect="1"/>
          </p:cNvPicPr>
          <p:nvPr/>
        </p:nvPicPr>
        <p:blipFill>
          <a:blip r:embed="rId4"/>
          <a:stretch>
            <a:fillRect/>
          </a:stretch>
        </p:blipFill>
        <p:spPr>
          <a:xfrm>
            <a:off x="4957763" y="2085975"/>
            <a:ext cx="142875" cy="142875"/>
          </a:xfrm>
          <a:prstGeom prst="rect">
            <a:avLst/>
          </a:prstGeom>
        </p:spPr>
      </p:pic>
      <p:sp>
        <p:nvSpPr>
          <p:cNvPr id="23" name="Text 15"/>
          <p:cNvSpPr/>
          <p:nvPr/>
        </p:nvSpPr>
        <p:spPr>
          <a:xfrm>
            <a:off x="5186363" y="2052042"/>
            <a:ext cx="1620069" cy="194667"/>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Performance-Evolution: </a:t>
            </a:r>
            <a:endParaRPr lang="en-US" sz="1046" dirty="0"/>
          </a:p>
        </p:txBody>
      </p:sp>
      <p:sp>
        <p:nvSpPr>
          <p:cNvPr id="24" name="Text 16"/>
          <p:cNvSpPr/>
          <p:nvPr/>
        </p:nvSpPr>
        <p:spPr>
          <a:xfrm>
            <a:off x="6806431" y="2052042"/>
            <a:ext cx="1071423" cy="194667"/>
          </a:xfrm>
          <a:prstGeom prst="rect">
            <a:avLst/>
          </a:prstGeom>
          <a:noFill/>
          <a:ln/>
        </p:spPr>
        <p:txBody>
          <a:bodyPr wrap="none" lIns="0" tIns="0" rIns="0" bIns="0" rtlCol="0" anchor="ctr">
            <a:spAutoFit/>
          </a:bodyPr>
          <a:lstStyle/>
          <a:p>
            <a:pPr marL="0" indent="0" algn="l">
              <a:buNone/>
            </a:pPr>
            <a:r>
              <a:rPr lang="en-US" sz="1046" b="1" dirty="0">
                <a:solidFill>
                  <a:srgbClr val="A23B72"/>
                </a:solidFill>
                <a:latin typeface="Noto Sans" pitchFamily="34" charset="0"/>
                <a:ea typeface="Noto Sans" pitchFamily="34" charset="-122"/>
                <a:cs typeface="Noto Sans" pitchFamily="34" charset="-120"/>
              </a:rPr>
              <a:t>130 μs → 0.8 μs</a:t>
            </a:r>
            <a:endParaRPr lang="en-US" sz="1046" dirty="0"/>
          </a:p>
        </p:txBody>
      </p:sp>
      <p:pic>
        <p:nvPicPr>
          <p:cNvPr id="25" name="Image 6" descr="preencoded.png"/>
          <p:cNvPicPr>
            <a:picLocks noChangeAspect="1"/>
          </p:cNvPicPr>
          <p:nvPr/>
        </p:nvPicPr>
        <p:blipFill>
          <a:blip r:embed="rId4"/>
          <a:stretch>
            <a:fillRect/>
          </a:stretch>
        </p:blipFill>
        <p:spPr>
          <a:xfrm>
            <a:off x="4957763" y="2393156"/>
            <a:ext cx="142875" cy="142875"/>
          </a:xfrm>
          <a:prstGeom prst="rect">
            <a:avLst/>
          </a:prstGeom>
        </p:spPr>
      </p:pic>
      <p:sp>
        <p:nvSpPr>
          <p:cNvPr id="26" name="Text 17"/>
          <p:cNvSpPr/>
          <p:nvPr/>
        </p:nvSpPr>
        <p:spPr>
          <a:xfrm>
            <a:off x="5186363" y="2357438"/>
            <a:ext cx="2117982"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Implementierungserkenntnisse</a:t>
            </a:r>
            <a:endParaRPr lang="en-US" sz="1046" dirty="0"/>
          </a:p>
        </p:txBody>
      </p:sp>
      <p:sp>
        <p:nvSpPr>
          <p:cNvPr id="27" name="Shape 18"/>
          <p:cNvSpPr/>
          <p:nvPr/>
        </p:nvSpPr>
        <p:spPr>
          <a:xfrm>
            <a:off x="285750" y="3236119"/>
            <a:ext cx="4114800" cy="1850231"/>
          </a:xfrm>
          <a:prstGeom prst="rect">
            <a:avLst/>
          </a:prstGeom>
          <a:solidFill>
            <a:srgbClr val="FFFFFF"/>
          </a:solidFill>
          <a:ln/>
        </p:spPr>
        <p:txBody>
          <a:bodyPr/>
          <a:lstStyle/>
          <a:p>
            <a:endParaRPr lang="en-DE"/>
          </a:p>
        </p:txBody>
      </p:sp>
      <p:sp>
        <p:nvSpPr>
          <p:cNvPr id="28" name="Shape 19"/>
          <p:cNvSpPr/>
          <p:nvPr/>
        </p:nvSpPr>
        <p:spPr>
          <a:xfrm>
            <a:off x="500063" y="3450431"/>
            <a:ext cx="321469" cy="321469"/>
          </a:xfrm>
          <a:prstGeom prst="ellipse">
            <a:avLst/>
          </a:prstGeom>
          <a:solidFill>
            <a:srgbClr val="2E86AB"/>
          </a:solidFill>
          <a:ln/>
        </p:spPr>
        <p:txBody>
          <a:bodyPr/>
          <a:lstStyle/>
          <a:p>
            <a:endParaRPr lang="en-DE"/>
          </a:p>
        </p:txBody>
      </p:sp>
      <p:sp>
        <p:nvSpPr>
          <p:cNvPr id="29" name="Text 20"/>
          <p:cNvSpPr/>
          <p:nvPr/>
        </p:nvSpPr>
        <p:spPr>
          <a:xfrm>
            <a:off x="500063" y="3450431"/>
            <a:ext cx="321469" cy="321469"/>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3</a:t>
            </a:r>
            <a:endParaRPr lang="en-US" sz="1238" dirty="0"/>
          </a:p>
        </p:txBody>
      </p:sp>
      <p:sp>
        <p:nvSpPr>
          <p:cNvPr id="30" name="Text 21"/>
          <p:cNvSpPr/>
          <p:nvPr/>
        </p:nvSpPr>
        <p:spPr>
          <a:xfrm>
            <a:off x="950119" y="3471863"/>
            <a:ext cx="1967154" cy="278606"/>
          </a:xfrm>
          <a:prstGeom prst="rect">
            <a:avLst/>
          </a:prstGeom>
          <a:noFill/>
          <a:ln/>
        </p:spPr>
        <p:txBody>
          <a:bodyPr wrap="none" lIns="0" tIns="0" rIns="0" bIns="0" rtlCol="0" anchor="ctr">
            <a:spAutoFit/>
          </a:bodyPr>
          <a:lstStyle/>
          <a:p>
            <a:pPr marL="0" indent="0">
              <a:buNone/>
            </a:pPr>
            <a:r>
              <a:rPr lang="en-US" sz="1463" b="1" dirty="0">
                <a:solidFill>
                  <a:srgbClr val="2E86AB"/>
                </a:solidFill>
                <a:latin typeface="Noto Sans" pitchFamily="34" charset="0"/>
                <a:ea typeface="Noto Sans" pitchFamily="34" charset="-122"/>
                <a:cs typeface="Noto Sans" pitchFamily="34" charset="-120"/>
              </a:rPr>
              <a:t>Ergebnisse &amp; Analyse</a:t>
            </a:r>
            <a:endParaRPr lang="en-US" sz="1463" dirty="0"/>
          </a:p>
        </p:txBody>
      </p:sp>
      <p:sp>
        <p:nvSpPr>
          <p:cNvPr id="31" name="Text 22"/>
          <p:cNvSpPr/>
          <p:nvPr/>
        </p:nvSpPr>
        <p:spPr>
          <a:xfrm>
            <a:off x="3849979" y="3514725"/>
            <a:ext cx="336259" cy="192881"/>
          </a:xfrm>
          <a:prstGeom prst="rect">
            <a:avLst/>
          </a:prstGeom>
          <a:noFill/>
          <a:ln/>
        </p:spPr>
        <p:txBody>
          <a:bodyPr wrap="none" lIns="0" tIns="0" rIns="0" bIns="0" rtlCol="0" anchor="ctr">
            <a:spAutoFit/>
          </a:bodyPr>
          <a:lstStyle/>
          <a:p>
            <a:pPr marL="0" indent="0">
              <a:buNone/>
            </a:pPr>
            <a:r>
              <a:rPr lang="en-US" sz="942" dirty="0">
                <a:solidFill>
                  <a:srgbClr val="A23B72"/>
                </a:solidFill>
                <a:latin typeface="Noto Sans" pitchFamily="34" charset="0"/>
                <a:ea typeface="Noto Sans" pitchFamily="34" charset="-122"/>
                <a:cs typeface="Noto Sans" pitchFamily="34" charset="-120"/>
              </a:rPr>
              <a:t>8 Min</a:t>
            </a:r>
            <a:endParaRPr lang="en-US" sz="942" dirty="0"/>
          </a:p>
        </p:txBody>
      </p:sp>
      <p:pic>
        <p:nvPicPr>
          <p:cNvPr id="32" name="Image 7" descr="preencoded.png"/>
          <p:cNvPicPr>
            <a:picLocks noChangeAspect="1"/>
          </p:cNvPicPr>
          <p:nvPr/>
        </p:nvPicPr>
        <p:blipFill>
          <a:blip r:embed="rId4"/>
          <a:stretch>
            <a:fillRect/>
          </a:stretch>
        </p:blipFill>
        <p:spPr>
          <a:xfrm>
            <a:off x="500063" y="3986213"/>
            <a:ext cx="142875" cy="142875"/>
          </a:xfrm>
          <a:prstGeom prst="rect">
            <a:avLst/>
          </a:prstGeom>
        </p:spPr>
      </p:pic>
      <p:sp>
        <p:nvSpPr>
          <p:cNvPr id="33" name="Text 23"/>
          <p:cNvSpPr/>
          <p:nvPr/>
        </p:nvSpPr>
        <p:spPr>
          <a:xfrm>
            <a:off x="728663" y="3950494"/>
            <a:ext cx="1983535"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Faire Performance-Vergleiche</a:t>
            </a:r>
            <a:endParaRPr lang="en-US" sz="1046" dirty="0"/>
          </a:p>
        </p:txBody>
      </p:sp>
      <p:pic>
        <p:nvPicPr>
          <p:cNvPr id="34" name="Image 8" descr="preencoded.png"/>
          <p:cNvPicPr>
            <a:picLocks noChangeAspect="1"/>
          </p:cNvPicPr>
          <p:nvPr/>
        </p:nvPicPr>
        <p:blipFill>
          <a:blip r:embed="rId4"/>
          <a:stretch>
            <a:fillRect/>
          </a:stretch>
        </p:blipFill>
        <p:spPr>
          <a:xfrm>
            <a:off x="500063" y="4293394"/>
            <a:ext cx="142875" cy="142875"/>
          </a:xfrm>
          <a:prstGeom prst="rect">
            <a:avLst/>
          </a:prstGeom>
        </p:spPr>
      </p:pic>
      <p:sp>
        <p:nvSpPr>
          <p:cNvPr id="35" name="Text 24"/>
          <p:cNvSpPr/>
          <p:nvPr/>
        </p:nvSpPr>
        <p:spPr>
          <a:xfrm>
            <a:off x="728663" y="4257675"/>
            <a:ext cx="1978986"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Datenverteilung &amp; Skalierung</a:t>
            </a:r>
            <a:endParaRPr lang="en-US" sz="1046" dirty="0"/>
          </a:p>
        </p:txBody>
      </p:sp>
      <p:pic>
        <p:nvPicPr>
          <p:cNvPr id="36" name="Image 9" descr="preencoded.png"/>
          <p:cNvPicPr>
            <a:picLocks noChangeAspect="1"/>
          </p:cNvPicPr>
          <p:nvPr/>
        </p:nvPicPr>
        <p:blipFill>
          <a:blip r:embed="rId4"/>
          <a:stretch>
            <a:fillRect/>
          </a:stretch>
        </p:blipFill>
        <p:spPr>
          <a:xfrm>
            <a:off x="500063" y="4600575"/>
            <a:ext cx="142875" cy="142875"/>
          </a:xfrm>
          <a:prstGeom prst="rect">
            <a:avLst/>
          </a:prstGeom>
        </p:spPr>
      </p:pic>
      <p:sp>
        <p:nvSpPr>
          <p:cNvPr id="37" name="Text 25"/>
          <p:cNvSpPr/>
          <p:nvPr/>
        </p:nvSpPr>
        <p:spPr>
          <a:xfrm>
            <a:off x="728663" y="4564856"/>
            <a:ext cx="1207601"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Workload-Analyse</a:t>
            </a:r>
            <a:endParaRPr lang="en-US" sz="1046" dirty="0"/>
          </a:p>
        </p:txBody>
      </p:sp>
      <p:sp>
        <p:nvSpPr>
          <p:cNvPr id="38" name="Shape 26"/>
          <p:cNvSpPr/>
          <p:nvPr/>
        </p:nvSpPr>
        <p:spPr>
          <a:xfrm>
            <a:off x="4743450" y="3236119"/>
            <a:ext cx="4114800" cy="1850231"/>
          </a:xfrm>
          <a:prstGeom prst="rect">
            <a:avLst/>
          </a:prstGeom>
          <a:solidFill>
            <a:srgbClr val="FFFFFF"/>
          </a:solidFill>
          <a:ln/>
        </p:spPr>
        <p:txBody>
          <a:bodyPr/>
          <a:lstStyle/>
          <a:p>
            <a:endParaRPr lang="en-DE"/>
          </a:p>
        </p:txBody>
      </p:sp>
      <p:sp>
        <p:nvSpPr>
          <p:cNvPr id="39" name="Shape 27"/>
          <p:cNvSpPr/>
          <p:nvPr/>
        </p:nvSpPr>
        <p:spPr>
          <a:xfrm>
            <a:off x="4957763" y="3450431"/>
            <a:ext cx="321469" cy="321469"/>
          </a:xfrm>
          <a:prstGeom prst="ellipse">
            <a:avLst/>
          </a:prstGeom>
          <a:solidFill>
            <a:srgbClr val="2E86AB"/>
          </a:solidFill>
          <a:ln/>
        </p:spPr>
        <p:txBody>
          <a:bodyPr/>
          <a:lstStyle/>
          <a:p>
            <a:endParaRPr lang="en-DE"/>
          </a:p>
        </p:txBody>
      </p:sp>
      <p:sp>
        <p:nvSpPr>
          <p:cNvPr id="40" name="Text 28"/>
          <p:cNvSpPr/>
          <p:nvPr/>
        </p:nvSpPr>
        <p:spPr>
          <a:xfrm>
            <a:off x="4957763" y="3450431"/>
            <a:ext cx="321469" cy="321469"/>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4</a:t>
            </a:r>
            <a:endParaRPr lang="en-US" sz="1238" dirty="0"/>
          </a:p>
        </p:txBody>
      </p:sp>
      <p:sp>
        <p:nvSpPr>
          <p:cNvPr id="41" name="Text 29"/>
          <p:cNvSpPr/>
          <p:nvPr/>
        </p:nvSpPr>
        <p:spPr>
          <a:xfrm>
            <a:off x="5407819" y="3471863"/>
            <a:ext cx="2130065" cy="278606"/>
          </a:xfrm>
          <a:prstGeom prst="rect">
            <a:avLst/>
          </a:prstGeom>
          <a:noFill/>
          <a:ln/>
        </p:spPr>
        <p:txBody>
          <a:bodyPr wrap="none" lIns="0" tIns="0" rIns="0" bIns="0" rtlCol="0" anchor="ctr">
            <a:spAutoFit/>
          </a:bodyPr>
          <a:lstStyle/>
          <a:p>
            <a:pPr marL="0" indent="0">
              <a:buNone/>
            </a:pPr>
            <a:r>
              <a:rPr lang="en-US" sz="1463" b="1" dirty="0">
                <a:solidFill>
                  <a:srgbClr val="2E86AB"/>
                </a:solidFill>
                <a:latin typeface="Noto Sans" pitchFamily="34" charset="0"/>
                <a:ea typeface="Noto Sans" pitchFamily="34" charset="-122"/>
                <a:cs typeface="Noto Sans" pitchFamily="34" charset="-120"/>
              </a:rPr>
              <a:t>Erkenntnisse &amp; Schluss</a:t>
            </a:r>
            <a:endParaRPr lang="en-US" sz="1463" dirty="0"/>
          </a:p>
        </p:txBody>
      </p:sp>
      <p:sp>
        <p:nvSpPr>
          <p:cNvPr id="42" name="Text 30"/>
          <p:cNvSpPr/>
          <p:nvPr/>
        </p:nvSpPr>
        <p:spPr>
          <a:xfrm>
            <a:off x="8307679" y="3514725"/>
            <a:ext cx="336259" cy="192881"/>
          </a:xfrm>
          <a:prstGeom prst="rect">
            <a:avLst/>
          </a:prstGeom>
          <a:noFill/>
          <a:ln/>
        </p:spPr>
        <p:txBody>
          <a:bodyPr wrap="none" lIns="0" tIns="0" rIns="0" bIns="0" rtlCol="0" anchor="ctr">
            <a:spAutoFit/>
          </a:bodyPr>
          <a:lstStyle/>
          <a:p>
            <a:pPr marL="0" indent="0">
              <a:buNone/>
            </a:pPr>
            <a:r>
              <a:rPr lang="en-US" sz="942" dirty="0">
                <a:solidFill>
                  <a:srgbClr val="A23B72"/>
                </a:solidFill>
                <a:latin typeface="Noto Sans" pitchFamily="34" charset="0"/>
                <a:ea typeface="Noto Sans" pitchFamily="34" charset="-122"/>
                <a:cs typeface="Noto Sans" pitchFamily="34" charset="-120"/>
              </a:rPr>
              <a:t>3 Min</a:t>
            </a:r>
            <a:endParaRPr lang="en-US" sz="942" dirty="0"/>
          </a:p>
        </p:txBody>
      </p:sp>
      <p:pic>
        <p:nvPicPr>
          <p:cNvPr id="43" name="Image 10" descr="preencoded.png"/>
          <p:cNvPicPr>
            <a:picLocks noChangeAspect="1"/>
          </p:cNvPicPr>
          <p:nvPr/>
        </p:nvPicPr>
        <p:blipFill>
          <a:blip r:embed="rId4"/>
          <a:stretch>
            <a:fillRect/>
          </a:stretch>
        </p:blipFill>
        <p:spPr>
          <a:xfrm>
            <a:off x="4957763" y="3986213"/>
            <a:ext cx="142875" cy="142875"/>
          </a:xfrm>
          <a:prstGeom prst="rect">
            <a:avLst/>
          </a:prstGeom>
        </p:spPr>
      </p:pic>
      <p:sp>
        <p:nvSpPr>
          <p:cNvPr id="44" name="Text 31"/>
          <p:cNvSpPr/>
          <p:nvPr/>
        </p:nvSpPr>
        <p:spPr>
          <a:xfrm>
            <a:off x="5186363" y="3950494"/>
            <a:ext cx="1459195"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Zentrale Erkenntnisse</a:t>
            </a:r>
            <a:endParaRPr lang="en-US" sz="1046" dirty="0"/>
          </a:p>
        </p:txBody>
      </p:sp>
      <p:pic>
        <p:nvPicPr>
          <p:cNvPr id="45" name="Image 11" descr="preencoded.png"/>
          <p:cNvPicPr>
            <a:picLocks noChangeAspect="1"/>
          </p:cNvPicPr>
          <p:nvPr/>
        </p:nvPicPr>
        <p:blipFill>
          <a:blip r:embed="rId4"/>
          <a:stretch>
            <a:fillRect/>
          </a:stretch>
        </p:blipFill>
        <p:spPr>
          <a:xfrm>
            <a:off x="4957763" y="4293394"/>
            <a:ext cx="142875" cy="142875"/>
          </a:xfrm>
          <a:prstGeom prst="rect">
            <a:avLst/>
          </a:prstGeom>
        </p:spPr>
      </p:pic>
      <p:sp>
        <p:nvSpPr>
          <p:cNvPr id="46" name="Text 32"/>
          <p:cNvSpPr/>
          <p:nvPr/>
        </p:nvSpPr>
        <p:spPr>
          <a:xfrm>
            <a:off x="5186363" y="4257675"/>
            <a:ext cx="1719662"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Praktische Empfehlungen</a:t>
            </a:r>
            <a:endParaRPr lang="en-US" sz="1046" dirty="0"/>
          </a:p>
        </p:txBody>
      </p:sp>
      <p:pic>
        <p:nvPicPr>
          <p:cNvPr id="47" name="Image 12" descr="preencoded.png"/>
          <p:cNvPicPr>
            <a:picLocks noChangeAspect="1"/>
          </p:cNvPicPr>
          <p:nvPr/>
        </p:nvPicPr>
        <p:blipFill>
          <a:blip r:embed="rId4"/>
          <a:stretch>
            <a:fillRect/>
          </a:stretch>
        </p:blipFill>
        <p:spPr>
          <a:xfrm>
            <a:off x="4957763" y="4600575"/>
            <a:ext cx="142875" cy="142875"/>
          </a:xfrm>
          <a:prstGeom prst="rect">
            <a:avLst/>
          </a:prstGeom>
        </p:spPr>
      </p:pic>
      <p:sp>
        <p:nvSpPr>
          <p:cNvPr id="48" name="Text 33"/>
          <p:cNvSpPr/>
          <p:nvPr/>
        </p:nvSpPr>
        <p:spPr>
          <a:xfrm>
            <a:off x="5186363" y="4564856"/>
            <a:ext cx="1761939" cy="200025"/>
          </a:xfrm>
          <a:prstGeom prst="rect">
            <a:avLst/>
          </a:prstGeom>
          <a:noFill/>
          <a:ln/>
        </p:spPr>
        <p:txBody>
          <a:bodyPr wrap="none" lIns="0" tIns="0" rIns="0" bIns="0" rtlCol="0" anchor="ctr">
            <a:spAutoFit/>
          </a:bodyPr>
          <a:lstStyle/>
          <a:p>
            <a:pPr marL="0" indent="0" algn="l">
              <a:buNone/>
            </a:pPr>
            <a:r>
              <a:rPr lang="en-US" sz="1046" dirty="0">
                <a:solidFill>
                  <a:srgbClr val="2C3E50"/>
                </a:solidFill>
                <a:latin typeface="Noto Sans" pitchFamily="34" charset="0"/>
                <a:ea typeface="Noto Sans" pitchFamily="34" charset="-122"/>
                <a:cs typeface="Noto Sans" pitchFamily="34" charset="-120"/>
              </a:rPr>
              <a:t>Abschließende Bewertung</a:t>
            </a:r>
            <a:endParaRPr lang="en-US" sz="1046" dirty="0"/>
          </a:p>
        </p:txBody>
      </p:sp>
      <p:sp>
        <p:nvSpPr>
          <p:cNvPr id="49" name="Shape 34"/>
          <p:cNvSpPr/>
          <p:nvPr/>
        </p:nvSpPr>
        <p:spPr>
          <a:xfrm>
            <a:off x="285750" y="5443538"/>
            <a:ext cx="8572500" cy="542925"/>
          </a:xfrm>
          <a:prstGeom prst="rect">
            <a:avLst/>
          </a:prstGeom>
          <a:solidFill>
            <a:srgbClr val="A23B72">
              <a:alpha val="10000"/>
            </a:srgbClr>
          </a:solidFill>
          <a:ln/>
        </p:spPr>
        <p:txBody>
          <a:bodyPr/>
          <a:lstStyle/>
          <a:p>
            <a:endParaRPr lang="en-DE"/>
          </a:p>
        </p:txBody>
      </p:sp>
      <p:sp>
        <p:nvSpPr>
          <p:cNvPr id="50" name="Text 35"/>
          <p:cNvSpPr/>
          <p:nvPr/>
        </p:nvSpPr>
        <p:spPr>
          <a:xfrm>
            <a:off x="428625" y="5586413"/>
            <a:ext cx="8286750" cy="257175"/>
          </a:xfrm>
          <a:prstGeom prst="rect">
            <a:avLst/>
          </a:prstGeom>
          <a:noFill/>
          <a:ln/>
        </p:spPr>
        <p:txBody>
          <a:bodyPr wrap="none" lIns="0" tIns="0" rIns="0" bIns="0" rtlCol="0" anchor="ctr">
            <a:spAutoFit/>
          </a:bodyPr>
          <a:lstStyle/>
          <a:p>
            <a:pPr marL="0" indent="0" algn="ctr">
              <a:buNone/>
            </a:pPr>
            <a:r>
              <a:rPr lang="en-US" sz="1350" b="1" dirty="0">
                <a:solidFill>
                  <a:srgbClr val="A23B72"/>
                </a:solidFill>
                <a:latin typeface="Noto Sans" pitchFamily="34" charset="0"/>
                <a:ea typeface="Noto Sans" pitchFamily="34" charset="-122"/>
                <a:cs typeface="Noto Sans" pitchFamily="34" charset="-120"/>
              </a:rPr>
              <a:t>Gesamtdauer: 25 Minuten + Diskussion</a:t>
            </a:r>
            <a:endParaRPr lang="en-US" sz="1350" dirty="0"/>
          </a:p>
        </p:txBody>
      </p:sp>
      <p:sp>
        <p:nvSpPr>
          <p:cNvPr id="51" name="Text 36"/>
          <p:cNvSpPr/>
          <p:nvPr/>
        </p:nvSpPr>
        <p:spPr>
          <a:xfrm>
            <a:off x="285750" y="6129338"/>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2 </a:t>
            </a:r>
            <a:endParaRPr lang="en-US" sz="94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Motivation &amp; Problemstellung</a:t>
            </a:r>
            <a:endParaRPr lang="en-US" sz="2025" dirty="0"/>
          </a:p>
        </p:txBody>
      </p:sp>
      <p:pic>
        <p:nvPicPr>
          <p:cNvPr id="4" name="Image 1" descr="preencoded.png"/>
          <p:cNvPicPr>
            <a:picLocks noChangeAspect="1"/>
          </p:cNvPicPr>
          <p:nvPr/>
        </p:nvPicPr>
        <p:blipFill>
          <a:blip r:embed="rId4"/>
          <a:stretch>
            <a:fillRect/>
          </a:stretch>
        </p:blipFill>
        <p:spPr>
          <a:xfrm>
            <a:off x="285750" y="1000125"/>
            <a:ext cx="150019" cy="171450"/>
          </a:xfrm>
          <a:prstGeom prst="rect">
            <a:avLst/>
          </a:prstGeom>
        </p:spPr>
      </p:pic>
      <p:sp>
        <p:nvSpPr>
          <p:cNvPr id="5" name="Text 1"/>
          <p:cNvSpPr/>
          <p:nvPr/>
        </p:nvSpPr>
        <p:spPr>
          <a:xfrm>
            <a:off x="507206" y="967978"/>
            <a:ext cx="2267778"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 Indexstrukturen bilden das </a:t>
            </a:r>
            <a:endParaRPr lang="en-US" sz="1350" dirty="0"/>
          </a:p>
        </p:txBody>
      </p:sp>
      <p:sp>
        <p:nvSpPr>
          <p:cNvPr id="6" name="Text 2"/>
          <p:cNvSpPr/>
          <p:nvPr/>
        </p:nvSpPr>
        <p:spPr>
          <a:xfrm>
            <a:off x="2774984" y="967978"/>
            <a:ext cx="1679702" cy="233958"/>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Rückgrat moderner </a:t>
            </a:r>
            <a:endParaRPr lang="en-US" sz="1350" dirty="0"/>
          </a:p>
        </p:txBody>
      </p:sp>
      <p:sp>
        <p:nvSpPr>
          <p:cNvPr id="7" name="Text 3"/>
          <p:cNvSpPr/>
          <p:nvPr/>
        </p:nvSpPr>
        <p:spPr>
          <a:xfrm>
            <a:off x="285750" y="1225153"/>
            <a:ext cx="1663238" cy="233958"/>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Datenbanksysteme</a:t>
            </a:r>
            <a:endParaRPr lang="en-US" sz="1350" dirty="0"/>
          </a:p>
        </p:txBody>
      </p:sp>
      <p:pic>
        <p:nvPicPr>
          <p:cNvPr id="8" name="Image 2" descr="preencoded.png"/>
          <p:cNvPicPr>
            <a:picLocks noChangeAspect="1"/>
          </p:cNvPicPr>
          <p:nvPr/>
        </p:nvPicPr>
        <p:blipFill>
          <a:blip r:embed="rId5"/>
          <a:stretch>
            <a:fillRect/>
          </a:stretch>
        </p:blipFill>
        <p:spPr>
          <a:xfrm>
            <a:off x="285750" y="1693069"/>
            <a:ext cx="171450" cy="171450"/>
          </a:xfrm>
          <a:prstGeom prst="rect">
            <a:avLst/>
          </a:prstGeom>
        </p:spPr>
      </p:pic>
      <p:sp>
        <p:nvSpPr>
          <p:cNvPr id="9" name="Text 4"/>
          <p:cNvSpPr/>
          <p:nvPr/>
        </p:nvSpPr>
        <p:spPr>
          <a:xfrm>
            <a:off x="528638" y="1660922"/>
            <a:ext cx="1538250"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 B-Bäume sind seit </a:t>
            </a:r>
            <a:endParaRPr lang="en-US" sz="1350" dirty="0"/>
          </a:p>
        </p:txBody>
      </p:sp>
      <p:sp>
        <p:nvSpPr>
          <p:cNvPr id="10" name="Text 5"/>
          <p:cNvSpPr/>
          <p:nvPr/>
        </p:nvSpPr>
        <p:spPr>
          <a:xfrm>
            <a:off x="2066888" y="1660922"/>
            <a:ext cx="802053" cy="233958"/>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50 Jahren</a:t>
            </a:r>
            <a:endParaRPr lang="en-US" sz="1350" dirty="0"/>
          </a:p>
        </p:txBody>
      </p:sp>
      <p:sp>
        <p:nvSpPr>
          <p:cNvPr id="11" name="Text 6"/>
          <p:cNvSpPr/>
          <p:nvPr/>
        </p:nvSpPr>
        <p:spPr>
          <a:xfrm>
            <a:off x="2868941" y="1660922"/>
            <a:ext cx="1136889"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 der etablierte </a:t>
            </a:r>
            <a:endParaRPr lang="en-US" sz="1350" dirty="0"/>
          </a:p>
        </p:txBody>
      </p:sp>
      <p:sp>
        <p:nvSpPr>
          <p:cNvPr id="12" name="Text 7"/>
          <p:cNvSpPr/>
          <p:nvPr/>
        </p:nvSpPr>
        <p:spPr>
          <a:xfrm>
            <a:off x="285750" y="1918097"/>
            <a:ext cx="2867853"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Standard (Bayer &amp; McCreight, 1972) </a:t>
            </a:r>
            <a:endParaRPr lang="en-US" sz="1350" dirty="0"/>
          </a:p>
        </p:txBody>
      </p:sp>
      <p:pic>
        <p:nvPicPr>
          <p:cNvPr id="13" name="Image 3" descr="preencoded.png"/>
          <p:cNvPicPr>
            <a:picLocks noChangeAspect="1"/>
          </p:cNvPicPr>
          <p:nvPr/>
        </p:nvPicPr>
        <p:blipFill>
          <a:blip r:embed="rId6"/>
          <a:stretch>
            <a:fillRect/>
          </a:stretch>
        </p:blipFill>
        <p:spPr>
          <a:xfrm>
            <a:off x="285750" y="2386013"/>
            <a:ext cx="171450" cy="171450"/>
          </a:xfrm>
          <a:prstGeom prst="rect">
            <a:avLst/>
          </a:prstGeom>
        </p:spPr>
      </p:pic>
      <p:sp>
        <p:nvSpPr>
          <p:cNvPr id="14" name="Text 8"/>
          <p:cNvSpPr/>
          <p:nvPr/>
        </p:nvSpPr>
        <p:spPr>
          <a:xfrm>
            <a:off x="573230" y="2353866"/>
            <a:ext cx="1542548" cy="233958"/>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Machine Learning</a:t>
            </a:r>
            <a:endParaRPr lang="en-US" sz="1350" dirty="0"/>
          </a:p>
        </p:txBody>
      </p:sp>
      <p:sp>
        <p:nvSpPr>
          <p:cNvPr id="15" name="Text 9"/>
          <p:cNvSpPr/>
          <p:nvPr/>
        </p:nvSpPr>
        <p:spPr>
          <a:xfrm>
            <a:off x="2115778" y="2353866"/>
            <a:ext cx="2327802"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 eröffnet neue Möglichkeiten </a:t>
            </a:r>
            <a:endParaRPr lang="en-US" sz="1350" dirty="0"/>
          </a:p>
        </p:txBody>
      </p:sp>
      <p:sp>
        <p:nvSpPr>
          <p:cNvPr id="16" name="Text 10"/>
          <p:cNvSpPr/>
          <p:nvPr/>
        </p:nvSpPr>
        <p:spPr>
          <a:xfrm>
            <a:off x="285750" y="2611041"/>
            <a:ext cx="1616441"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für Datenstrukturen </a:t>
            </a:r>
            <a:endParaRPr lang="en-US" sz="1350" dirty="0"/>
          </a:p>
        </p:txBody>
      </p:sp>
      <p:pic>
        <p:nvPicPr>
          <p:cNvPr id="17" name="Image 4" descr="preencoded.png"/>
          <p:cNvPicPr>
            <a:picLocks noChangeAspect="1"/>
          </p:cNvPicPr>
          <p:nvPr/>
        </p:nvPicPr>
        <p:blipFill>
          <a:blip r:embed="rId7"/>
          <a:stretch>
            <a:fillRect/>
          </a:stretch>
        </p:blipFill>
        <p:spPr>
          <a:xfrm>
            <a:off x="285750" y="3078956"/>
            <a:ext cx="171450" cy="171450"/>
          </a:xfrm>
          <a:prstGeom prst="rect">
            <a:avLst/>
          </a:prstGeom>
        </p:spPr>
      </p:pic>
      <p:sp>
        <p:nvSpPr>
          <p:cNvPr id="18" name="Text 11"/>
          <p:cNvSpPr/>
          <p:nvPr/>
        </p:nvSpPr>
        <p:spPr>
          <a:xfrm>
            <a:off x="573230" y="3046809"/>
            <a:ext cx="908707" cy="233958"/>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Kernfrage:</a:t>
            </a:r>
            <a:endParaRPr lang="en-US" sz="1350" dirty="0"/>
          </a:p>
        </p:txBody>
      </p:sp>
      <p:sp>
        <p:nvSpPr>
          <p:cNvPr id="19" name="Text 12"/>
          <p:cNvSpPr/>
          <p:nvPr/>
        </p:nvSpPr>
        <p:spPr>
          <a:xfrm>
            <a:off x="1481937" y="3046809"/>
            <a:ext cx="2048666"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 Können Learned Indexes </a:t>
            </a:r>
            <a:endParaRPr lang="en-US" sz="1350" dirty="0"/>
          </a:p>
        </p:txBody>
      </p:sp>
      <p:sp>
        <p:nvSpPr>
          <p:cNvPr id="20" name="Text 13"/>
          <p:cNvSpPr/>
          <p:nvPr/>
        </p:nvSpPr>
        <p:spPr>
          <a:xfrm>
            <a:off x="285750" y="3303984"/>
            <a:ext cx="2924082" cy="233958"/>
          </a:xfrm>
          <a:prstGeom prst="rect">
            <a:avLst/>
          </a:prstGeom>
          <a:noFill/>
          <a:ln/>
        </p:spPr>
        <p:txBody>
          <a:bodyPr wrap="none" lIns="0" tIns="0" rIns="0" bIns="0" rtlCol="0" anchor="ctr">
            <a:spAutoFit/>
          </a:bodyPr>
          <a:lstStyle/>
          <a:p>
            <a:pPr marL="0" indent="0">
              <a:buNone/>
            </a:pPr>
            <a:r>
              <a:rPr lang="en-US" sz="1350" dirty="0">
                <a:solidFill>
                  <a:srgbClr val="2C3E50"/>
                </a:solidFill>
                <a:latin typeface="Noto Sans" pitchFamily="34" charset="0"/>
                <a:ea typeface="Noto Sans" pitchFamily="34" charset="-122"/>
                <a:cs typeface="Noto Sans" pitchFamily="34" charset="-120"/>
              </a:rPr>
              <a:t>traditionelle Strukturen übertreffen? </a:t>
            </a:r>
            <a:endParaRPr lang="en-US" sz="1350" dirty="0"/>
          </a:p>
        </p:txBody>
      </p:sp>
      <p:sp>
        <p:nvSpPr>
          <p:cNvPr id="22" name="Text 14"/>
          <p:cNvSpPr/>
          <p:nvPr/>
        </p:nvSpPr>
        <p:spPr>
          <a:xfrm>
            <a:off x="285750" y="4664869"/>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2 </a:t>
            </a:r>
            <a:endParaRPr lang="en-US" sz="94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1B261DA-68F5-5373-99D0-927EA9C6D27E}"/>
              </a:ext>
            </a:extLst>
          </p:cNvPr>
          <p:cNvGrpSpPr/>
          <p:nvPr/>
        </p:nvGrpSpPr>
        <p:grpSpPr>
          <a:xfrm>
            <a:off x="0" y="0"/>
            <a:ext cx="9144000" cy="5256000"/>
            <a:chOff x="0" y="0"/>
            <a:chExt cx="9144000" cy="7270775"/>
          </a:xfrm>
        </p:grpSpPr>
        <p:pic>
          <p:nvPicPr>
            <p:cNvPr id="2" name="Image 0" descr="preencoded.png"/>
            <p:cNvPicPr>
              <a:picLocks noChangeAspect="1"/>
            </p:cNvPicPr>
            <p:nvPr/>
          </p:nvPicPr>
          <p:blipFill>
            <a:blip r:embed="rId3"/>
            <a:stretch>
              <a:fillRect/>
            </a:stretch>
          </p:blipFill>
          <p:spPr>
            <a:xfrm>
              <a:off x="0" y="0"/>
              <a:ext cx="9144000" cy="727077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Learned Indexes vs. B-Bäume</a:t>
              </a:r>
              <a:endParaRPr lang="en-US" sz="2025" dirty="0"/>
            </a:p>
          </p:txBody>
        </p:sp>
        <p:sp>
          <p:nvSpPr>
            <p:cNvPr id="4" name="Shape 1"/>
            <p:cNvSpPr/>
            <p:nvPr/>
          </p:nvSpPr>
          <p:spPr>
            <a:xfrm>
              <a:off x="285750" y="921544"/>
              <a:ext cx="4214813" cy="2031671"/>
            </a:xfrm>
            <a:prstGeom prst="rect">
              <a:avLst/>
            </a:prstGeom>
            <a:solidFill>
              <a:srgbClr val="FFFFFF"/>
            </a:solidFill>
            <a:ln/>
          </p:spPr>
          <p:txBody>
            <a:bodyPr/>
            <a:lstStyle/>
            <a:p>
              <a:endParaRPr lang="en-DE"/>
            </a:p>
          </p:txBody>
        </p:sp>
        <p:pic>
          <p:nvPicPr>
            <p:cNvPr id="5" name="Image 1" descr="preencoded.png"/>
            <p:cNvPicPr>
              <a:picLocks noChangeAspect="1"/>
            </p:cNvPicPr>
            <p:nvPr/>
          </p:nvPicPr>
          <p:blipFill>
            <a:blip r:embed="rId4"/>
            <a:stretch>
              <a:fillRect/>
            </a:stretch>
          </p:blipFill>
          <p:spPr>
            <a:xfrm>
              <a:off x="428625" y="1092994"/>
              <a:ext cx="225028" cy="200025"/>
            </a:xfrm>
            <a:prstGeom prst="rect">
              <a:avLst/>
            </a:prstGeom>
          </p:spPr>
        </p:pic>
        <p:sp>
          <p:nvSpPr>
            <p:cNvPr id="6" name="Text 2"/>
            <p:cNvSpPr/>
            <p:nvPr/>
          </p:nvSpPr>
          <p:spPr>
            <a:xfrm>
              <a:off x="725091" y="1064419"/>
              <a:ext cx="2887582" cy="257175"/>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 B-Bäume: Der etablierte Standard </a:t>
              </a:r>
              <a:endParaRPr lang="en-US" sz="1350" dirty="0"/>
            </a:p>
          </p:txBody>
        </p:sp>
        <p:sp>
          <p:nvSpPr>
            <p:cNvPr id="7" name="Text 3"/>
            <p:cNvSpPr/>
            <p:nvPr/>
          </p:nvSpPr>
          <p:spPr>
            <a:xfrm>
              <a:off x="428625" y="1428750"/>
              <a:ext cx="3929063" cy="360034"/>
            </a:xfrm>
            <a:prstGeom prst="rect">
              <a:avLst/>
            </a:prstGeom>
            <a:noFill/>
            <a:ln/>
          </p:spPr>
          <p:txBody>
            <a:bodyPr wrap="squar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Seit 1972 das Fundament der Datenbankindexierung mit logarithmischer Zeitkomplexität O(log n). </a:t>
              </a:r>
              <a:endParaRPr lang="en-US" sz="942" dirty="0"/>
            </a:p>
          </p:txBody>
        </p:sp>
        <p:pic>
          <p:nvPicPr>
            <p:cNvPr id="8" name="Image 2" descr="preencoded.png"/>
            <p:cNvPicPr>
              <a:picLocks noChangeAspect="1"/>
            </p:cNvPicPr>
            <p:nvPr/>
          </p:nvPicPr>
          <p:blipFill>
            <a:blip r:embed="rId5"/>
            <a:stretch>
              <a:fillRect/>
            </a:stretch>
          </p:blipFill>
          <p:spPr>
            <a:xfrm>
              <a:off x="428625" y="1917371"/>
              <a:ext cx="100013" cy="100013"/>
            </a:xfrm>
            <a:prstGeom prst="rect">
              <a:avLst/>
            </a:prstGeom>
          </p:spPr>
        </p:pic>
        <p:sp>
          <p:nvSpPr>
            <p:cNvPr id="9" name="Text 4"/>
            <p:cNvSpPr/>
            <p:nvPr/>
          </p:nvSpPr>
          <p:spPr>
            <a:xfrm>
              <a:off x="585788" y="1895940"/>
              <a:ext cx="2560672"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Universell einsetzbar für alle Datenverteilungen</a:t>
              </a:r>
              <a:endParaRPr lang="en-US" sz="837" dirty="0"/>
            </a:p>
          </p:txBody>
        </p:sp>
        <p:pic>
          <p:nvPicPr>
            <p:cNvPr id="10" name="Image 3" descr="preencoded.png"/>
            <p:cNvPicPr>
              <a:picLocks noChangeAspect="1"/>
            </p:cNvPicPr>
            <p:nvPr/>
          </p:nvPicPr>
          <p:blipFill>
            <a:blip r:embed="rId5"/>
            <a:stretch>
              <a:fillRect/>
            </a:stretch>
          </p:blipFill>
          <p:spPr>
            <a:xfrm>
              <a:off x="428625" y="2145971"/>
              <a:ext cx="100013" cy="100013"/>
            </a:xfrm>
            <a:prstGeom prst="rect">
              <a:avLst/>
            </a:prstGeom>
          </p:spPr>
        </p:pic>
        <p:sp>
          <p:nvSpPr>
            <p:cNvPr id="11" name="Text 5"/>
            <p:cNvSpPr/>
            <p:nvPr/>
          </p:nvSpPr>
          <p:spPr>
            <a:xfrm>
              <a:off x="585788" y="2124540"/>
              <a:ext cx="1649816"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Robuste Worst-Case-Garantien</a:t>
              </a:r>
              <a:endParaRPr lang="en-US" sz="837" dirty="0"/>
            </a:p>
          </p:txBody>
        </p:sp>
        <p:pic>
          <p:nvPicPr>
            <p:cNvPr id="12" name="Image 4" descr="preencoded.png"/>
            <p:cNvPicPr>
              <a:picLocks noChangeAspect="1"/>
            </p:cNvPicPr>
            <p:nvPr/>
          </p:nvPicPr>
          <p:blipFill>
            <a:blip r:embed="rId5"/>
            <a:stretch>
              <a:fillRect/>
            </a:stretch>
          </p:blipFill>
          <p:spPr>
            <a:xfrm>
              <a:off x="428625" y="2374571"/>
              <a:ext cx="100013" cy="100013"/>
            </a:xfrm>
            <a:prstGeom prst="rect">
              <a:avLst/>
            </a:prstGeom>
          </p:spPr>
        </p:pic>
        <p:sp>
          <p:nvSpPr>
            <p:cNvPr id="13" name="Text 6"/>
            <p:cNvSpPr/>
            <p:nvPr/>
          </p:nvSpPr>
          <p:spPr>
            <a:xfrm>
              <a:off x="585788" y="2353140"/>
              <a:ext cx="1648337"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Effiziente dynamische Updates</a:t>
              </a:r>
              <a:endParaRPr lang="en-US" sz="837" dirty="0"/>
            </a:p>
          </p:txBody>
        </p:sp>
        <p:pic>
          <p:nvPicPr>
            <p:cNvPr id="14" name="Image 5" descr="preencoded.png"/>
            <p:cNvPicPr>
              <a:picLocks noChangeAspect="1"/>
            </p:cNvPicPr>
            <p:nvPr/>
          </p:nvPicPr>
          <p:blipFill>
            <a:blip r:embed="rId5"/>
            <a:stretch>
              <a:fillRect/>
            </a:stretch>
          </p:blipFill>
          <p:spPr>
            <a:xfrm>
              <a:off x="428625" y="2603171"/>
              <a:ext cx="100013" cy="100013"/>
            </a:xfrm>
            <a:prstGeom prst="rect">
              <a:avLst/>
            </a:prstGeom>
          </p:spPr>
        </p:pic>
        <p:sp>
          <p:nvSpPr>
            <p:cNvPr id="15" name="Text 7"/>
            <p:cNvSpPr/>
            <p:nvPr/>
          </p:nvSpPr>
          <p:spPr>
            <a:xfrm>
              <a:off x="585788" y="2581740"/>
              <a:ext cx="1533451"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Optimal für I/O-Operationen</a:t>
              </a:r>
              <a:endParaRPr lang="en-US" sz="837" dirty="0"/>
            </a:p>
          </p:txBody>
        </p:sp>
        <p:sp>
          <p:nvSpPr>
            <p:cNvPr id="16" name="Shape 8"/>
            <p:cNvSpPr/>
            <p:nvPr/>
          </p:nvSpPr>
          <p:spPr>
            <a:xfrm>
              <a:off x="285750" y="3096090"/>
              <a:ext cx="4214813" cy="2031671"/>
            </a:xfrm>
            <a:prstGeom prst="rect">
              <a:avLst/>
            </a:prstGeom>
            <a:solidFill>
              <a:srgbClr val="FFFFFF"/>
            </a:solidFill>
            <a:ln/>
          </p:spPr>
          <p:txBody>
            <a:bodyPr/>
            <a:lstStyle/>
            <a:p>
              <a:endParaRPr lang="en-DE"/>
            </a:p>
          </p:txBody>
        </p:sp>
        <p:pic>
          <p:nvPicPr>
            <p:cNvPr id="17" name="Image 6" descr="preencoded.png"/>
            <p:cNvPicPr>
              <a:picLocks noChangeAspect="1"/>
            </p:cNvPicPr>
            <p:nvPr/>
          </p:nvPicPr>
          <p:blipFill>
            <a:blip r:embed="rId6"/>
            <a:stretch>
              <a:fillRect/>
            </a:stretch>
          </p:blipFill>
          <p:spPr>
            <a:xfrm>
              <a:off x="428625" y="3267540"/>
              <a:ext cx="200025" cy="200025"/>
            </a:xfrm>
            <a:prstGeom prst="rect">
              <a:avLst/>
            </a:prstGeom>
          </p:spPr>
        </p:pic>
        <p:sp>
          <p:nvSpPr>
            <p:cNvPr id="18" name="Text 9"/>
            <p:cNvSpPr/>
            <p:nvPr/>
          </p:nvSpPr>
          <p:spPr>
            <a:xfrm>
              <a:off x="700088" y="3238965"/>
              <a:ext cx="3271279" cy="257175"/>
            </a:xfrm>
            <a:prstGeom prst="rect">
              <a:avLst/>
            </a:prstGeom>
            <a:noFill/>
            <a:ln/>
          </p:spPr>
          <p:txBody>
            <a:bodyPr wrap="none" lIns="0" tIns="0" rIns="0" bIns="0" rtlCol="0" anchor="ctr">
              <a:spAutoFit/>
            </a:bodyPr>
            <a:lstStyle/>
            <a:p>
              <a:pPr marL="0" indent="0">
                <a:buNone/>
              </a:pPr>
              <a:r>
                <a:rPr lang="en-US" sz="1350" b="1" dirty="0">
                  <a:solidFill>
                    <a:srgbClr val="2E86AB"/>
                  </a:solidFill>
                  <a:latin typeface="Noto Sans" pitchFamily="34" charset="0"/>
                  <a:ea typeface="Noto Sans" pitchFamily="34" charset="-122"/>
                  <a:cs typeface="Noto Sans" pitchFamily="34" charset="-120"/>
                </a:rPr>
                <a:t> Learned Indexes: Das neue Paradigma </a:t>
              </a:r>
              <a:endParaRPr lang="en-US" sz="1350" dirty="0"/>
            </a:p>
          </p:txBody>
        </p:sp>
        <p:sp>
          <p:nvSpPr>
            <p:cNvPr id="19" name="Text 10"/>
            <p:cNvSpPr/>
            <p:nvPr/>
          </p:nvSpPr>
          <p:spPr>
            <a:xfrm>
              <a:off x="428625" y="3603296"/>
              <a:ext cx="3929063" cy="360034"/>
            </a:xfrm>
            <a:prstGeom prst="rect">
              <a:avLst/>
            </a:prstGeom>
            <a:noFill/>
            <a:ln/>
          </p:spPr>
          <p:txBody>
            <a:bodyPr wrap="squar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Indexierung als Regressionsproblem: ML-Modelle sagen Positionen vorher, theoretisch O(1) Komplexität. </a:t>
              </a:r>
              <a:endParaRPr lang="en-US" sz="942" dirty="0"/>
            </a:p>
          </p:txBody>
        </p:sp>
        <p:pic>
          <p:nvPicPr>
            <p:cNvPr id="20" name="Image 7" descr="preencoded.png"/>
            <p:cNvPicPr>
              <a:picLocks noChangeAspect="1"/>
            </p:cNvPicPr>
            <p:nvPr/>
          </p:nvPicPr>
          <p:blipFill>
            <a:blip r:embed="rId7"/>
            <a:stretch>
              <a:fillRect/>
            </a:stretch>
          </p:blipFill>
          <p:spPr>
            <a:xfrm>
              <a:off x="428625" y="4091918"/>
              <a:ext cx="112514" cy="100013"/>
            </a:xfrm>
            <a:prstGeom prst="rect">
              <a:avLst/>
            </a:prstGeom>
          </p:spPr>
        </p:pic>
        <p:sp>
          <p:nvSpPr>
            <p:cNvPr id="21" name="Text 11"/>
            <p:cNvSpPr/>
            <p:nvPr/>
          </p:nvSpPr>
          <p:spPr>
            <a:xfrm>
              <a:off x="598289" y="4070486"/>
              <a:ext cx="1628663"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Datenspezifische Optimierung</a:t>
              </a:r>
              <a:endParaRPr lang="en-US" sz="837" dirty="0"/>
            </a:p>
          </p:txBody>
        </p:sp>
        <p:pic>
          <p:nvPicPr>
            <p:cNvPr id="22" name="Image 8" descr="preencoded.png"/>
            <p:cNvPicPr>
              <a:picLocks noChangeAspect="1"/>
            </p:cNvPicPr>
            <p:nvPr/>
          </p:nvPicPr>
          <p:blipFill>
            <a:blip r:embed="rId7"/>
            <a:stretch>
              <a:fillRect/>
            </a:stretch>
          </p:blipFill>
          <p:spPr>
            <a:xfrm>
              <a:off x="428625" y="4320518"/>
              <a:ext cx="112514" cy="100013"/>
            </a:xfrm>
            <a:prstGeom prst="rect">
              <a:avLst/>
            </a:prstGeom>
          </p:spPr>
        </p:pic>
        <p:sp>
          <p:nvSpPr>
            <p:cNvPr id="23" name="Text 12"/>
            <p:cNvSpPr/>
            <p:nvPr/>
          </p:nvSpPr>
          <p:spPr>
            <a:xfrm>
              <a:off x="598289" y="4299086"/>
              <a:ext cx="1999357"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Kompakte Modelle, weniger Speicher</a:t>
              </a:r>
              <a:endParaRPr lang="en-US" sz="837" dirty="0"/>
            </a:p>
          </p:txBody>
        </p:sp>
        <p:pic>
          <p:nvPicPr>
            <p:cNvPr id="24" name="Image 9" descr="preencoded.png"/>
            <p:cNvPicPr>
              <a:picLocks noChangeAspect="1"/>
            </p:cNvPicPr>
            <p:nvPr/>
          </p:nvPicPr>
          <p:blipFill>
            <a:blip r:embed="rId7"/>
            <a:stretch>
              <a:fillRect/>
            </a:stretch>
          </p:blipFill>
          <p:spPr>
            <a:xfrm>
              <a:off x="428625" y="4549118"/>
              <a:ext cx="112514" cy="100013"/>
            </a:xfrm>
            <a:prstGeom prst="rect">
              <a:avLst/>
            </a:prstGeom>
          </p:spPr>
        </p:pic>
        <p:sp>
          <p:nvSpPr>
            <p:cNvPr id="25" name="Text 13"/>
            <p:cNvSpPr/>
            <p:nvPr/>
          </p:nvSpPr>
          <p:spPr>
            <a:xfrm>
              <a:off x="598289" y="4527686"/>
              <a:ext cx="1415969"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Potenzial für O(1) Lookups</a:t>
              </a:r>
              <a:endParaRPr lang="en-US" sz="837" dirty="0"/>
            </a:p>
          </p:txBody>
        </p:sp>
        <p:pic>
          <p:nvPicPr>
            <p:cNvPr id="26" name="Image 10" descr="preencoded.png"/>
            <p:cNvPicPr>
              <a:picLocks noChangeAspect="1"/>
            </p:cNvPicPr>
            <p:nvPr/>
          </p:nvPicPr>
          <p:blipFill>
            <a:blip r:embed="rId8"/>
            <a:stretch>
              <a:fillRect/>
            </a:stretch>
          </p:blipFill>
          <p:spPr>
            <a:xfrm>
              <a:off x="428625" y="4777718"/>
              <a:ext cx="100013" cy="100013"/>
            </a:xfrm>
            <a:prstGeom prst="rect">
              <a:avLst/>
            </a:prstGeom>
          </p:spPr>
        </p:pic>
        <p:sp>
          <p:nvSpPr>
            <p:cNvPr id="27" name="Text 14"/>
            <p:cNvSpPr/>
            <p:nvPr/>
          </p:nvSpPr>
          <p:spPr>
            <a:xfrm>
              <a:off x="585788" y="4756286"/>
              <a:ext cx="1646048" cy="171450"/>
            </a:xfrm>
            <a:prstGeom prst="rect">
              <a:avLst/>
            </a:prstGeom>
            <a:noFill/>
            <a:ln/>
          </p:spPr>
          <p:txBody>
            <a:bodyPr wrap="none" lIns="0" tIns="0" rIns="0" bIns="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Abhängig von Datenverteilung</a:t>
              </a:r>
              <a:endParaRPr lang="en-US" sz="837" dirty="0"/>
            </a:p>
          </p:txBody>
        </p:sp>
        <p:sp>
          <p:nvSpPr>
            <p:cNvPr id="28" name="Shape 15"/>
            <p:cNvSpPr/>
            <p:nvPr/>
          </p:nvSpPr>
          <p:spPr>
            <a:xfrm>
              <a:off x="285750" y="5234918"/>
              <a:ext cx="4214813" cy="1414351"/>
            </a:xfrm>
            <a:prstGeom prst="rect">
              <a:avLst/>
            </a:prstGeom>
            <a:solidFill>
              <a:srgbClr val="2E86AB">
                <a:alpha val="10000"/>
              </a:srgbClr>
            </a:solidFill>
            <a:ln/>
          </p:spPr>
          <p:txBody>
            <a:bodyPr/>
            <a:lstStyle/>
            <a:p>
              <a:endParaRPr lang="en-DE"/>
            </a:p>
          </p:txBody>
        </p:sp>
        <p:sp>
          <p:nvSpPr>
            <p:cNvPr id="29" name="Text 16"/>
            <p:cNvSpPr/>
            <p:nvPr/>
          </p:nvSpPr>
          <p:spPr>
            <a:xfrm>
              <a:off x="392906" y="5342074"/>
              <a:ext cx="4000500" cy="214313"/>
            </a:xfrm>
            <a:prstGeom prst="rect">
              <a:avLst/>
            </a:prstGeom>
            <a:noFill/>
            <a:ln/>
          </p:spPr>
          <p:txBody>
            <a:bodyPr wrap="none" lIns="0" tIns="0" rIns="0" bIns="0" rtlCol="0" anchor="ctr">
              <a:spAutoFit/>
            </a:bodyPr>
            <a:lstStyle/>
            <a:p>
              <a:pPr marL="0" indent="0">
                <a:buNone/>
              </a:pPr>
              <a:r>
                <a:rPr lang="en-US" sz="1046" b="1" dirty="0">
                  <a:solidFill>
                    <a:srgbClr val="2E86AB"/>
                  </a:solidFill>
                  <a:latin typeface="Noto Sans" pitchFamily="34" charset="0"/>
                  <a:ea typeface="Noto Sans" pitchFamily="34" charset="-122"/>
                  <a:cs typeface="Noto Sans" pitchFamily="34" charset="-120"/>
                </a:rPr>
                <a:t>Zentrale Forschungsfragen</a:t>
              </a:r>
              <a:endParaRPr lang="en-US" sz="1046" dirty="0"/>
            </a:p>
          </p:txBody>
        </p:sp>
        <p:sp>
          <p:nvSpPr>
            <p:cNvPr id="30" name="Text 17"/>
            <p:cNvSpPr/>
            <p:nvPr/>
          </p:nvSpPr>
          <p:spPr>
            <a:xfrm>
              <a:off x="392906" y="5627824"/>
              <a:ext cx="4000500" cy="297135"/>
            </a:xfrm>
            <a:prstGeom prst="rect">
              <a:avLst/>
            </a:prstGeom>
            <a:noFill/>
            <a:ln/>
          </p:spPr>
          <p:txBody>
            <a:bodyPr wrap="squar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Unter welchen Datenbedingungen bieten Learned Indexes signifikante Vorteile?</a:t>
              </a:r>
              <a:endParaRPr lang="en-US" sz="837" dirty="0"/>
            </a:p>
          </p:txBody>
        </p:sp>
        <p:sp>
          <p:nvSpPr>
            <p:cNvPr id="31" name="Text 18"/>
            <p:cNvSpPr/>
            <p:nvPr/>
          </p:nvSpPr>
          <p:spPr>
            <a:xfrm>
              <a:off x="392906" y="5982109"/>
              <a:ext cx="4000500" cy="297135"/>
            </a:xfrm>
            <a:prstGeom prst="rect">
              <a:avLst/>
            </a:prstGeom>
            <a:noFill/>
            <a:ln/>
          </p:spPr>
          <p:txBody>
            <a:bodyPr wrap="squar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Wie skalieren sie im Vergleich zu B-Bäumen bei wachsenden Datenmengen?</a:t>
              </a:r>
              <a:endParaRPr lang="en-US" sz="837" dirty="0"/>
            </a:p>
          </p:txBody>
        </p:sp>
        <p:sp>
          <p:nvSpPr>
            <p:cNvPr id="32" name="Text 19"/>
            <p:cNvSpPr/>
            <p:nvPr/>
          </p:nvSpPr>
          <p:spPr>
            <a:xfrm>
              <a:off x="392906" y="6336395"/>
              <a:ext cx="4000500" cy="148568"/>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Rechtfertigen Performance-Gewinne den Implementierungsaufwand?</a:t>
              </a:r>
              <a:endParaRPr lang="en-US" sz="837" dirty="0"/>
            </a:p>
          </p:txBody>
        </p:sp>
        <p:sp>
          <p:nvSpPr>
            <p:cNvPr id="33" name="Shape 20"/>
            <p:cNvSpPr/>
            <p:nvPr/>
          </p:nvSpPr>
          <p:spPr>
            <a:xfrm>
              <a:off x="4643438" y="921544"/>
              <a:ext cx="4214813" cy="1907381"/>
            </a:xfrm>
            <a:prstGeom prst="rect">
              <a:avLst/>
            </a:prstGeom>
            <a:solidFill>
              <a:srgbClr val="FFFFFF"/>
            </a:solidFill>
            <a:ln/>
          </p:spPr>
          <p:txBody>
            <a:bodyPr/>
            <a:lstStyle/>
            <a:p>
              <a:endParaRPr lang="en-DE"/>
            </a:p>
          </p:txBody>
        </p:sp>
        <p:sp>
          <p:nvSpPr>
            <p:cNvPr id="34" name="Text 21"/>
            <p:cNvSpPr/>
            <p:nvPr/>
          </p:nvSpPr>
          <p:spPr>
            <a:xfrm>
              <a:off x="4750594" y="1028700"/>
              <a:ext cx="4000500" cy="192881"/>
            </a:xfrm>
            <a:prstGeom prst="rect">
              <a:avLst/>
            </a:prstGeom>
            <a:noFill/>
            <a:ln/>
          </p:spPr>
          <p:txBody>
            <a:bodyPr wrap="none" lIns="0" tIns="0" rIns="0" bIns="0" rtlCol="0" anchor="ctr">
              <a:spAutoFit/>
            </a:bodyPr>
            <a:lstStyle/>
            <a:p>
              <a:pPr marL="0" indent="0" algn="ctr">
                <a:buNone/>
              </a:pPr>
              <a:r>
                <a:rPr lang="en-US" sz="942" b="1" dirty="0">
                  <a:solidFill>
                    <a:srgbClr val="2E86AB"/>
                  </a:solidFill>
                  <a:latin typeface="Noto Sans" pitchFamily="34" charset="0"/>
                  <a:ea typeface="Noto Sans" pitchFamily="34" charset="-122"/>
                  <a:cs typeface="Noto Sans" pitchFamily="34" charset="-120"/>
                </a:rPr>
                <a:t>B+Baum-Struktur</a:t>
              </a:r>
              <a:endParaRPr lang="en-US" sz="942" dirty="0"/>
            </a:p>
          </p:txBody>
        </p:sp>
        <p:pic>
          <p:nvPicPr>
            <p:cNvPr id="35" name="Image 11" descr="preencoded.png"/>
            <p:cNvPicPr>
              <a:picLocks noChangeAspect="1"/>
            </p:cNvPicPr>
            <p:nvPr/>
          </p:nvPicPr>
          <p:blipFill>
            <a:blip r:embed="rId9"/>
            <a:stretch>
              <a:fillRect/>
            </a:stretch>
          </p:blipFill>
          <p:spPr>
            <a:xfrm>
              <a:off x="4750594" y="1293019"/>
              <a:ext cx="1441084" cy="1428750"/>
            </a:xfrm>
            <a:prstGeom prst="rect">
              <a:avLst/>
            </a:prstGeom>
          </p:spPr>
        </p:pic>
        <p:sp>
          <p:nvSpPr>
            <p:cNvPr id="36" name="Shape 22"/>
            <p:cNvSpPr/>
            <p:nvPr/>
          </p:nvSpPr>
          <p:spPr>
            <a:xfrm>
              <a:off x="4643438" y="2971800"/>
              <a:ext cx="4214813" cy="1907381"/>
            </a:xfrm>
            <a:prstGeom prst="rect">
              <a:avLst/>
            </a:prstGeom>
            <a:solidFill>
              <a:srgbClr val="FFFFFF"/>
            </a:solidFill>
            <a:ln/>
          </p:spPr>
          <p:txBody>
            <a:bodyPr/>
            <a:lstStyle/>
            <a:p>
              <a:endParaRPr lang="en-DE"/>
            </a:p>
          </p:txBody>
        </p:sp>
        <p:sp>
          <p:nvSpPr>
            <p:cNvPr id="37" name="Text 23"/>
            <p:cNvSpPr/>
            <p:nvPr/>
          </p:nvSpPr>
          <p:spPr>
            <a:xfrm>
              <a:off x="4750594" y="3078956"/>
              <a:ext cx="4000500" cy="192881"/>
            </a:xfrm>
            <a:prstGeom prst="rect">
              <a:avLst/>
            </a:prstGeom>
            <a:noFill/>
            <a:ln/>
          </p:spPr>
          <p:txBody>
            <a:bodyPr wrap="none" lIns="0" tIns="0" rIns="0" bIns="0" rtlCol="0" anchor="ctr">
              <a:spAutoFit/>
            </a:bodyPr>
            <a:lstStyle/>
            <a:p>
              <a:pPr marL="0" indent="0" algn="ctr">
                <a:buNone/>
              </a:pPr>
              <a:r>
                <a:rPr lang="en-US" sz="942" b="1" dirty="0">
                  <a:solidFill>
                    <a:srgbClr val="2E86AB"/>
                  </a:solidFill>
                  <a:latin typeface="Noto Sans" pitchFamily="34" charset="0"/>
                  <a:ea typeface="Noto Sans" pitchFamily="34" charset="-122"/>
                  <a:cs typeface="Noto Sans" pitchFamily="34" charset="-120"/>
                </a:rPr>
                <a:t>Learned Index Konzept</a:t>
              </a:r>
              <a:endParaRPr lang="en-US" sz="942" dirty="0"/>
            </a:p>
          </p:txBody>
        </p:sp>
        <p:pic>
          <p:nvPicPr>
            <p:cNvPr id="38" name="Image 12" descr="preencoded.png"/>
            <p:cNvPicPr>
              <a:picLocks noChangeAspect="1"/>
            </p:cNvPicPr>
            <p:nvPr/>
          </p:nvPicPr>
          <p:blipFill>
            <a:blip r:embed="rId10"/>
            <a:stretch>
              <a:fillRect/>
            </a:stretch>
          </p:blipFill>
          <p:spPr>
            <a:xfrm>
              <a:off x="4750594" y="3343275"/>
              <a:ext cx="2738428" cy="1428750"/>
            </a:xfrm>
            <a:prstGeom prst="rect">
              <a:avLst/>
            </a:prstGeom>
          </p:spPr>
        </p:pic>
        <p:sp>
          <p:nvSpPr>
            <p:cNvPr id="39" name="Shape 24"/>
            <p:cNvSpPr/>
            <p:nvPr/>
          </p:nvSpPr>
          <p:spPr>
            <a:xfrm>
              <a:off x="4643438" y="5022056"/>
              <a:ext cx="4214813" cy="1147270"/>
            </a:xfrm>
            <a:prstGeom prst="rect">
              <a:avLst/>
            </a:prstGeom>
            <a:solidFill>
              <a:srgbClr val="FFFFFF"/>
            </a:solidFill>
            <a:ln/>
          </p:spPr>
          <p:txBody>
            <a:bodyPr/>
            <a:lstStyle/>
            <a:p>
              <a:endParaRPr lang="en-DE"/>
            </a:p>
          </p:txBody>
        </p:sp>
        <p:pic>
          <p:nvPicPr>
            <p:cNvPr id="40" name="Image 13" descr="preencoded.png"/>
            <p:cNvPicPr>
              <a:picLocks noChangeAspect="1"/>
            </p:cNvPicPr>
            <p:nvPr/>
          </p:nvPicPr>
          <p:blipFill>
            <a:blip r:embed="rId11"/>
            <a:stretch>
              <a:fillRect/>
            </a:stretch>
          </p:blipFill>
          <p:spPr>
            <a:xfrm>
              <a:off x="4786313" y="5186363"/>
              <a:ext cx="128588" cy="171450"/>
            </a:xfrm>
            <a:prstGeom prst="rect">
              <a:avLst/>
            </a:prstGeom>
          </p:spPr>
        </p:pic>
        <p:sp>
          <p:nvSpPr>
            <p:cNvPr id="41" name="Text 25"/>
            <p:cNvSpPr/>
            <p:nvPr/>
          </p:nvSpPr>
          <p:spPr>
            <a:xfrm>
              <a:off x="4986338" y="5164931"/>
              <a:ext cx="1659638" cy="214313"/>
            </a:xfrm>
            <a:prstGeom prst="rect">
              <a:avLst/>
            </a:prstGeom>
            <a:noFill/>
            <a:ln/>
          </p:spPr>
          <p:txBody>
            <a:bodyPr wrap="none" lIns="0" tIns="0" rIns="0" bIns="0" rtlCol="0" anchor="ctr">
              <a:spAutoFit/>
            </a:bodyPr>
            <a:lstStyle/>
            <a:p>
              <a:pPr marL="0" indent="0">
                <a:buNone/>
              </a:pPr>
              <a:r>
                <a:rPr lang="en-US" sz="1046" b="1" dirty="0">
                  <a:solidFill>
                    <a:srgbClr val="2E86AB"/>
                  </a:solidFill>
                  <a:latin typeface="Noto Sans" pitchFamily="34" charset="0"/>
                  <a:ea typeface="Noto Sans" pitchFamily="34" charset="-122"/>
                  <a:cs typeface="Noto Sans" pitchFamily="34" charset="-120"/>
                </a:rPr>
                <a:t> Die zentrale Hypothese </a:t>
              </a:r>
              <a:endParaRPr lang="en-US" sz="1046" dirty="0"/>
            </a:p>
          </p:txBody>
        </p:sp>
        <p:sp>
          <p:nvSpPr>
            <p:cNvPr id="42" name="Text 26"/>
            <p:cNvSpPr/>
            <p:nvPr/>
          </p:nvSpPr>
          <p:spPr>
            <a:xfrm>
              <a:off x="4786313" y="5488186"/>
              <a:ext cx="501765"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Können </a:t>
              </a:r>
              <a:endParaRPr lang="en-US" sz="942" dirty="0"/>
            </a:p>
          </p:txBody>
        </p:sp>
        <p:sp>
          <p:nvSpPr>
            <p:cNvPr id="43" name="Text 27"/>
            <p:cNvSpPr/>
            <p:nvPr/>
          </p:nvSpPr>
          <p:spPr>
            <a:xfrm>
              <a:off x="5288077" y="5488186"/>
              <a:ext cx="1858240" cy="175022"/>
            </a:xfrm>
            <a:prstGeom prst="rect">
              <a:avLst/>
            </a:prstGeom>
            <a:noFill/>
            <a:ln/>
          </p:spPr>
          <p:txBody>
            <a:bodyPr wrap="none" lIns="0" tIns="0" rIns="0" bIns="0" rtlCol="0" anchor="ctr">
              <a:spAutoFit/>
            </a:bodyPr>
            <a:lstStyle/>
            <a:p>
              <a:pPr marL="0" indent="0">
                <a:buNone/>
              </a:pPr>
              <a:r>
                <a:rPr lang="en-US" sz="942" b="1" dirty="0">
                  <a:solidFill>
                    <a:srgbClr val="A23B72"/>
                  </a:solidFill>
                  <a:latin typeface="Noto Sans" pitchFamily="34" charset="0"/>
                  <a:ea typeface="Noto Sans" pitchFamily="34" charset="-122"/>
                  <a:cs typeface="Noto Sans" pitchFamily="34" charset="-120"/>
                </a:rPr>
                <a:t>datenspezifische ML-Modelle</a:t>
              </a:r>
              <a:endParaRPr lang="en-US" sz="942" dirty="0"/>
            </a:p>
          </p:txBody>
        </p:sp>
        <p:sp>
          <p:nvSpPr>
            <p:cNvPr id="44" name="Text 28"/>
            <p:cNvSpPr/>
            <p:nvPr/>
          </p:nvSpPr>
          <p:spPr>
            <a:xfrm>
              <a:off x="7146317" y="5488186"/>
              <a:ext cx="1331919"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die universellen, aber </a:t>
              </a:r>
              <a:endParaRPr lang="en-US" sz="942" dirty="0"/>
            </a:p>
          </p:txBody>
        </p:sp>
        <p:sp>
          <p:nvSpPr>
            <p:cNvPr id="45" name="Text 29"/>
            <p:cNvSpPr/>
            <p:nvPr/>
          </p:nvSpPr>
          <p:spPr>
            <a:xfrm>
              <a:off x="4786313" y="5668203"/>
              <a:ext cx="330895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generischen B-Bäume für bestimmte Anwendungsfälle </a:t>
              </a:r>
              <a:endParaRPr lang="en-US" sz="942" dirty="0"/>
            </a:p>
          </p:txBody>
        </p:sp>
        <p:sp>
          <p:nvSpPr>
            <p:cNvPr id="46" name="Text 30"/>
            <p:cNvSpPr/>
            <p:nvPr/>
          </p:nvSpPr>
          <p:spPr>
            <a:xfrm>
              <a:off x="4786313" y="5848220"/>
              <a:ext cx="749926"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übertreffen? </a:t>
              </a:r>
              <a:endParaRPr lang="en-US" sz="942" dirty="0"/>
            </a:p>
          </p:txBody>
        </p:sp>
        <p:sp>
          <p:nvSpPr>
            <p:cNvPr id="47" name="Text 31"/>
            <p:cNvSpPr/>
            <p:nvPr/>
          </p:nvSpPr>
          <p:spPr>
            <a:xfrm>
              <a:off x="285750" y="6792144"/>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4 </a:t>
              </a:r>
              <a:endParaRPr lang="en-US" sz="942"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0" y="0"/>
            <a:ext cx="9144000" cy="57150"/>
          </a:xfrm>
          <a:prstGeom prst="rect">
            <a:avLst/>
          </a:prstGeom>
          <a:solidFill>
            <a:srgbClr val="A23B72"/>
          </a:solidFill>
          <a:ln/>
        </p:spPr>
        <p:txBody>
          <a:bodyPr/>
          <a:lstStyle/>
          <a:p>
            <a:endParaRPr lang="de-DE" noProof="0" dirty="0"/>
          </a:p>
        </p:txBody>
      </p:sp>
      <p:sp>
        <p:nvSpPr>
          <p:cNvPr id="4" name="Text 1"/>
          <p:cNvSpPr/>
          <p:nvPr/>
        </p:nvSpPr>
        <p:spPr>
          <a:xfrm>
            <a:off x="457200" y="285750"/>
            <a:ext cx="8301038" cy="385763"/>
          </a:xfrm>
          <a:prstGeom prst="rect">
            <a:avLst/>
          </a:prstGeom>
          <a:noFill/>
          <a:ln/>
        </p:spPr>
        <p:txBody>
          <a:bodyPr wrap="square" lIns="0" tIns="0" rIns="0" bIns="0" rtlCol="0" anchor="ctr">
            <a:spAutoFit/>
          </a:bodyPr>
          <a:lstStyle/>
          <a:p>
            <a:pPr marL="0" indent="0">
              <a:buNone/>
            </a:pPr>
            <a:r>
              <a:rPr lang="de-DE" sz="2025" b="1" noProof="0" dirty="0" err="1">
                <a:solidFill>
                  <a:srgbClr val="2E86AB"/>
                </a:solidFill>
                <a:latin typeface="Arial" pitchFamily="34" charset="0"/>
                <a:ea typeface="Arial" pitchFamily="34" charset="-122"/>
                <a:cs typeface="Arial" pitchFamily="34" charset="-120"/>
              </a:rPr>
              <a:t>B+Baum</a:t>
            </a:r>
            <a:r>
              <a:rPr lang="de-DE" sz="2025" b="1" noProof="0" dirty="0">
                <a:solidFill>
                  <a:srgbClr val="2E86AB"/>
                </a:solidFill>
                <a:latin typeface="Arial" pitchFamily="34" charset="0"/>
                <a:ea typeface="Arial" pitchFamily="34" charset="-122"/>
                <a:cs typeface="Arial" pitchFamily="34" charset="-120"/>
              </a:rPr>
              <a:t>: Grundlagen und Struktur</a:t>
            </a:r>
            <a:endParaRPr lang="de-DE" sz="2025" noProof="0" dirty="0"/>
          </a:p>
        </p:txBody>
      </p:sp>
      <p:sp>
        <p:nvSpPr>
          <p:cNvPr id="7" name="Text 4"/>
          <p:cNvSpPr/>
          <p:nvPr/>
        </p:nvSpPr>
        <p:spPr>
          <a:xfrm>
            <a:off x="457200" y="915628"/>
            <a:ext cx="4262474" cy="623248"/>
          </a:xfrm>
          <a:prstGeom prst="rect">
            <a:avLst/>
          </a:prstGeom>
          <a:noFill/>
          <a:ln/>
        </p:spPr>
        <p:txBody>
          <a:bodyPr wrap="square" lIns="0" tIns="0" rIns="0" bIns="0" rtlCol="0" anchor="ctr">
            <a:spAutoFit/>
          </a:bodyPr>
          <a:lstStyle/>
          <a:p>
            <a:r>
              <a:rPr lang="de-DE" sz="1350" noProof="0" dirty="0">
                <a:solidFill>
                  <a:srgbClr val="2C3E50"/>
                </a:solidFill>
                <a:latin typeface="Arial" pitchFamily="34" charset="0"/>
                <a:ea typeface="Arial" pitchFamily="34" charset="-122"/>
                <a:cs typeface="Arial" pitchFamily="34" charset="-120"/>
              </a:rPr>
              <a:t>Ein </a:t>
            </a:r>
            <a:r>
              <a:rPr lang="de-DE" sz="1350" b="1" noProof="0" dirty="0" err="1">
                <a:solidFill>
                  <a:srgbClr val="A23B72"/>
                </a:solidFill>
                <a:latin typeface="Arial" pitchFamily="34" charset="0"/>
                <a:ea typeface="Arial" pitchFamily="34" charset="-122"/>
                <a:cs typeface="Arial" pitchFamily="34" charset="-120"/>
              </a:rPr>
              <a:t>B+Baum</a:t>
            </a:r>
            <a:r>
              <a:rPr lang="de-DE" sz="1350" b="1" noProof="0" dirty="0"/>
              <a:t> </a:t>
            </a:r>
            <a:r>
              <a:rPr lang="de-DE" sz="1350" noProof="0" dirty="0">
                <a:solidFill>
                  <a:srgbClr val="2C3E50"/>
                </a:solidFill>
                <a:latin typeface="Arial" pitchFamily="34" charset="0"/>
                <a:ea typeface="Arial" pitchFamily="34" charset="-122"/>
                <a:cs typeface="Arial" pitchFamily="34" charset="-120"/>
              </a:rPr>
              <a:t>ist eine selbstbalancierende </a:t>
            </a:r>
          </a:p>
          <a:p>
            <a:r>
              <a:rPr lang="de-DE" sz="1350" noProof="0" dirty="0">
                <a:solidFill>
                  <a:srgbClr val="2C3E50"/>
                </a:solidFill>
                <a:latin typeface="Arial" pitchFamily="34" charset="0"/>
                <a:ea typeface="Arial" pitchFamily="34" charset="-122"/>
                <a:cs typeface="Arial" pitchFamily="34" charset="-120"/>
              </a:rPr>
              <a:t>Baumstruktur, die für effiziente </a:t>
            </a:r>
          </a:p>
          <a:p>
            <a:r>
              <a:rPr lang="de-DE" sz="1350" noProof="0" dirty="0">
                <a:solidFill>
                  <a:srgbClr val="2C3E50"/>
                </a:solidFill>
                <a:latin typeface="Arial" pitchFamily="34" charset="0"/>
                <a:ea typeface="Arial" pitchFamily="34" charset="-122"/>
                <a:cs typeface="Arial" pitchFamily="34" charset="-120"/>
              </a:rPr>
              <a:t>Datenbankindexierung optimiert ist.</a:t>
            </a:r>
            <a:endParaRPr lang="de-DE" sz="1350" noProof="0" dirty="0"/>
          </a:p>
        </p:txBody>
      </p:sp>
      <p:pic>
        <p:nvPicPr>
          <p:cNvPr id="8" name="Image 1" descr="preencoded.png"/>
          <p:cNvPicPr>
            <a:picLocks noChangeAspect="1"/>
          </p:cNvPicPr>
          <p:nvPr/>
        </p:nvPicPr>
        <p:blipFill>
          <a:blip r:embed="rId4"/>
          <a:stretch>
            <a:fillRect/>
          </a:stretch>
        </p:blipFill>
        <p:spPr>
          <a:xfrm>
            <a:off x="457200" y="1878806"/>
            <a:ext cx="137517" cy="157163"/>
          </a:xfrm>
          <a:prstGeom prst="rect">
            <a:avLst/>
          </a:prstGeom>
        </p:spPr>
      </p:pic>
      <p:sp>
        <p:nvSpPr>
          <p:cNvPr id="9" name="Text 5"/>
          <p:cNvSpPr/>
          <p:nvPr/>
        </p:nvSpPr>
        <p:spPr>
          <a:xfrm>
            <a:off x="666155" y="1871663"/>
            <a:ext cx="1093608" cy="176808"/>
          </a:xfrm>
          <a:prstGeom prst="rect">
            <a:avLst/>
          </a:prstGeom>
          <a:noFill/>
          <a:ln/>
        </p:spPr>
        <p:txBody>
          <a:bodyPr wrap="non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Daten werden</a:t>
            </a:r>
            <a:endParaRPr lang="de-DE" sz="1238" noProof="0" dirty="0"/>
          </a:p>
        </p:txBody>
      </p:sp>
      <p:sp>
        <p:nvSpPr>
          <p:cNvPr id="10" name="Text 6"/>
          <p:cNvSpPr/>
          <p:nvPr/>
        </p:nvSpPr>
        <p:spPr>
          <a:xfrm>
            <a:off x="1688325" y="1871663"/>
            <a:ext cx="1415997" cy="176808"/>
          </a:xfrm>
          <a:prstGeom prst="rect">
            <a:avLst/>
          </a:prstGeom>
          <a:noFill/>
          <a:ln/>
        </p:spPr>
        <p:txBody>
          <a:bodyPr wrap="square" lIns="0" tIns="0" rIns="0" bIns="0" rtlCol="0" anchor="ctr">
            <a:spAutoFit/>
          </a:bodyPr>
          <a:lstStyle/>
          <a:p>
            <a:pPr marL="0" indent="0">
              <a:buNone/>
            </a:pPr>
            <a:r>
              <a:rPr lang="de-DE" sz="1238" b="1" noProof="0" dirty="0">
                <a:solidFill>
                  <a:srgbClr val="A23B72"/>
                </a:solidFill>
                <a:latin typeface="Arial" pitchFamily="34" charset="0"/>
                <a:ea typeface="Arial" pitchFamily="34" charset="-122"/>
                <a:cs typeface="Arial" pitchFamily="34" charset="-120"/>
              </a:rPr>
              <a:t>nur in Blattknoten</a:t>
            </a:r>
            <a:endParaRPr lang="de-DE" sz="1238" noProof="0" dirty="0"/>
          </a:p>
        </p:txBody>
      </p:sp>
      <p:sp>
        <p:nvSpPr>
          <p:cNvPr id="11" name="Text 7"/>
          <p:cNvSpPr/>
          <p:nvPr/>
        </p:nvSpPr>
        <p:spPr>
          <a:xfrm>
            <a:off x="3032885" y="1871663"/>
            <a:ext cx="927627" cy="176808"/>
          </a:xfrm>
          <a:prstGeom prst="rect">
            <a:avLst/>
          </a:prstGeom>
          <a:noFill/>
          <a:ln/>
        </p:spPr>
        <p:txBody>
          <a:bodyPr wrap="non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gespeichert</a:t>
            </a:r>
            <a:endParaRPr lang="de-DE" sz="1238" noProof="0" dirty="0"/>
          </a:p>
        </p:txBody>
      </p:sp>
      <p:pic>
        <p:nvPicPr>
          <p:cNvPr id="12" name="Image 2" descr="preencoded.png"/>
          <p:cNvPicPr>
            <a:picLocks noChangeAspect="1"/>
          </p:cNvPicPr>
          <p:nvPr/>
        </p:nvPicPr>
        <p:blipFill>
          <a:blip r:embed="rId4"/>
          <a:stretch>
            <a:fillRect/>
          </a:stretch>
        </p:blipFill>
        <p:spPr>
          <a:xfrm>
            <a:off x="457200" y="2200275"/>
            <a:ext cx="137517" cy="157163"/>
          </a:xfrm>
          <a:prstGeom prst="rect">
            <a:avLst/>
          </a:prstGeom>
        </p:spPr>
      </p:pic>
      <p:sp>
        <p:nvSpPr>
          <p:cNvPr id="13" name="Text 8"/>
          <p:cNvSpPr/>
          <p:nvPr/>
        </p:nvSpPr>
        <p:spPr>
          <a:xfrm>
            <a:off x="666155" y="2193131"/>
            <a:ext cx="2107350" cy="176808"/>
          </a:xfrm>
          <a:prstGeom prst="rect">
            <a:avLst/>
          </a:prstGeom>
          <a:noFill/>
          <a:ln/>
        </p:spPr>
        <p:txBody>
          <a:bodyPr wrap="squar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Interne Knoten enthalten nur</a:t>
            </a:r>
            <a:endParaRPr lang="de-DE" sz="1238" noProof="0" dirty="0"/>
          </a:p>
        </p:txBody>
      </p:sp>
      <p:sp>
        <p:nvSpPr>
          <p:cNvPr id="14" name="Text 9"/>
          <p:cNvSpPr/>
          <p:nvPr/>
        </p:nvSpPr>
        <p:spPr>
          <a:xfrm>
            <a:off x="2702068" y="2193131"/>
            <a:ext cx="1617445" cy="176808"/>
          </a:xfrm>
          <a:prstGeom prst="rect">
            <a:avLst/>
          </a:prstGeom>
          <a:noFill/>
          <a:ln/>
        </p:spPr>
        <p:txBody>
          <a:bodyPr wrap="square" lIns="0" tIns="0" rIns="0" bIns="0" rtlCol="0" anchor="ctr">
            <a:spAutoFit/>
          </a:bodyPr>
          <a:lstStyle/>
          <a:p>
            <a:pPr marL="0" indent="0">
              <a:buNone/>
            </a:pPr>
            <a:r>
              <a:rPr lang="de-DE" sz="1238" b="1" noProof="0" dirty="0">
                <a:solidFill>
                  <a:srgbClr val="A23B72"/>
                </a:solidFill>
                <a:latin typeface="Arial" pitchFamily="34" charset="0"/>
                <a:ea typeface="Arial" pitchFamily="34" charset="-122"/>
                <a:cs typeface="Arial" pitchFamily="34" charset="-120"/>
              </a:rPr>
              <a:t>Schlüssel als Router</a:t>
            </a:r>
            <a:endParaRPr lang="de-DE" sz="1238" noProof="0" dirty="0"/>
          </a:p>
        </p:txBody>
      </p:sp>
      <p:pic>
        <p:nvPicPr>
          <p:cNvPr id="15" name="Image 3" descr="preencoded.png"/>
          <p:cNvPicPr>
            <a:picLocks noChangeAspect="1"/>
          </p:cNvPicPr>
          <p:nvPr/>
        </p:nvPicPr>
        <p:blipFill>
          <a:blip r:embed="rId4"/>
          <a:stretch>
            <a:fillRect/>
          </a:stretch>
        </p:blipFill>
        <p:spPr>
          <a:xfrm>
            <a:off x="457200" y="2521744"/>
            <a:ext cx="137517" cy="157163"/>
          </a:xfrm>
          <a:prstGeom prst="rect">
            <a:avLst/>
          </a:prstGeom>
        </p:spPr>
      </p:pic>
      <p:sp>
        <p:nvSpPr>
          <p:cNvPr id="16" name="Text 10"/>
          <p:cNvSpPr/>
          <p:nvPr/>
        </p:nvSpPr>
        <p:spPr>
          <a:xfrm>
            <a:off x="666155" y="2514600"/>
            <a:ext cx="1801313" cy="176808"/>
          </a:xfrm>
          <a:prstGeom prst="rect">
            <a:avLst/>
          </a:prstGeom>
          <a:noFill/>
          <a:ln/>
        </p:spPr>
        <p:txBody>
          <a:bodyPr wrap="squar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Alle Blattknoten sind auf</a:t>
            </a:r>
            <a:endParaRPr lang="de-DE" sz="1238" noProof="0" dirty="0"/>
          </a:p>
        </p:txBody>
      </p:sp>
      <p:sp>
        <p:nvSpPr>
          <p:cNvPr id="17" name="Text 11"/>
          <p:cNvSpPr/>
          <p:nvPr/>
        </p:nvSpPr>
        <p:spPr>
          <a:xfrm>
            <a:off x="2396030" y="2514600"/>
            <a:ext cx="1329212" cy="176808"/>
          </a:xfrm>
          <a:prstGeom prst="rect">
            <a:avLst/>
          </a:prstGeom>
          <a:noFill/>
          <a:ln/>
        </p:spPr>
        <p:txBody>
          <a:bodyPr wrap="square" lIns="0" tIns="0" rIns="0" bIns="0" rtlCol="0" anchor="ctr">
            <a:spAutoFit/>
          </a:bodyPr>
          <a:lstStyle/>
          <a:p>
            <a:pPr marL="0" indent="0">
              <a:buNone/>
            </a:pPr>
            <a:r>
              <a:rPr lang="de-DE" sz="1238" b="1" noProof="0" dirty="0">
                <a:solidFill>
                  <a:srgbClr val="A23B72"/>
                </a:solidFill>
                <a:latin typeface="Arial" pitchFamily="34" charset="0"/>
                <a:ea typeface="Arial" pitchFamily="34" charset="-122"/>
                <a:cs typeface="Arial" pitchFamily="34" charset="-120"/>
              </a:rPr>
              <a:t>derselben Ebene</a:t>
            </a:r>
            <a:endParaRPr lang="de-DE" sz="1238" noProof="0" dirty="0"/>
          </a:p>
        </p:txBody>
      </p:sp>
      <p:pic>
        <p:nvPicPr>
          <p:cNvPr id="18" name="Image 4" descr="preencoded.png"/>
          <p:cNvPicPr>
            <a:picLocks noChangeAspect="1"/>
          </p:cNvPicPr>
          <p:nvPr/>
        </p:nvPicPr>
        <p:blipFill>
          <a:blip r:embed="rId4"/>
          <a:stretch>
            <a:fillRect/>
          </a:stretch>
        </p:blipFill>
        <p:spPr>
          <a:xfrm>
            <a:off x="457200" y="2843213"/>
            <a:ext cx="137517" cy="157163"/>
          </a:xfrm>
          <a:prstGeom prst="rect">
            <a:avLst/>
          </a:prstGeom>
        </p:spPr>
      </p:pic>
      <p:sp>
        <p:nvSpPr>
          <p:cNvPr id="19" name="Text 12"/>
          <p:cNvSpPr/>
          <p:nvPr/>
        </p:nvSpPr>
        <p:spPr>
          <a:xfrm>
            <a:off x="666155" y="2836069"/>
            <a:ext cx="2011049" cy="176808"/>
          </a:xfrm>
          <a:prstGeom prst="rect">
            <a:avLst/>
          </a:prstGeom>
          <a:noFill/>
          <a:ln/>
        </p:spPr>
        <p:txBody>
          <a:bodyPr wrap="squar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Blattknoten sind durch eine</a:t>
            </a:r>
            <a:endParaRPr lang="de-DE" sz="1238" noProof="0" dirty="0"/>
          </a:p>
        </p:txBody>
      </p:sp>
      <p:sp>
        <p:nvSpPr>
          <p:cNvPr id="20" name="Text 13"/>
          <p:cNvSpPr/>
          <p:nvPr/>
        </p:nvSpPr>
        <p:spPr>
          <a:xfrm>
            <a:off x="2605767" y="2836069"/>
            <a:ext cx="1224539" cy="176808"/>
          </a:xfrm>
          <a:prstGeom prst="rect">
            <a:avLst/>
          </a:prstGeom>
          <a:noFill/>
          <a:ln/>
        </p:spPr>
        <p:txBody>
          <a:bodyPr wrap="none" lIns="0" tIns="0" rIns="0" bIns="0" rtlCol="0" anchor="ctr">
            <a:spAutoFit/>
          </a:bodyPr>
          <a:lstStyle/>
          <a:p>
            <a:pPr marL="0" indent="0">
              <a:buNone/>
            </a:pPr>
            <a:r>
              <a:rPr lang="de-DE" sz="1238" b="1" noProof="0" dirty="0">
                <a:solidFill>
                  <a:srgbClr val="A23B72"/>
                </a:solidFill>
                <a:latin typeface="Arial" pitchFamily="34" charset="0"/>
                <a:ea typeface="Arial" pitchFamily="34" charset="-122"/>
                <a:cs typeface="Arial" pitchFamily="34" charset="-120"/>
              </a:rPr>
              <a:t>verkettete Liste</a:t>
            </a:r>
            <a:endParaRPr lang="de-DE" sz="1238" noProof="0" dirty="0"/>
          </a:p>
        </p:txBody>
      </p:sp>
      <p:sp>
        <p:nvSpPr>
          <p:cNvPr id="21" name="Text 14"/>
          <p:cNvSpPr/>
          <p:nvPr/>
        </p:nvSpPr>
        <p:spPr>
          <a:xfrm>
            <a:off x="666155" y="3071813"/>
            <a:ext cx="814220" cy="176808"/>
          </a:xfrm>
          <a:prstGeom prst="rect">
            <a:avLst/>
          </a:prstGeom>
          <a:noFill/>
          <a:ln/>
        </p:spPr>
        <p:txBody>
          <a:bodyPr wrap="non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verbunden</a:t>
            </a:r>
            <a:endParaRPr lang="de-DE" sz="1238" noProof="0" dirty="0"/>
          </a:p>
        </p:txBody>
      </p:sp>
      <p:pic>
        <p:nvPicPr>
          <p:cNvPr id="22" name="Image 5" descr="preencoded.png"/>
          <p:cNvPicPr>
            <a:picLocks noChangeAspect="1"/>
          </p:cNvPicPr>
          <p:nvPr/>
        </p:nvPicPr>
        <p:blipFill>
          <a:blip r:embed="rId4"/>
          <a:stretch>
            <a:fillRect/>
          </a:stretch>
        </p:blipFill>
        <p:spPr>
          <a:xfrm>
            <a:off x="457200" y="3400425"/>
            <a:ext cx="137517" cy="157163"/>
          </a:xfrm>
          <a:prstGeom prst="rect">
            <a:avLst/>
          </a:prstGeom>
        </p:spPr>
      </p:pic>
      <p:sp>
        <p:nvSpPr>
          <p:cNvPr id="23" name="Text 15"/>
          <p:cNvSpPr/>
          <p:nvPr/>
        </p:nvSpPr>
        <p:spPr>
          <a:xfrm>
            <a:off x="666155" y="3393281"/>
            <a:ext cx="2168212" cy="176808"/>
          </a:xfrm>
          <a:prstGeom prst="rect">
            <a:avLst/>
          </a:prstGeom>
          <a:noFill/>
          <a:ln/>
        </p:spPr>
        <p:txBody>
          <a:bodyPr wrap="square" lIns="0" tIns="0" rIns="0" bIns="0" rtlCol="0" anchor="ctr">
            <a:spAutoFit/>
          </a:bodyPr>
          <a:lstStyle/>
          <a:p>
            <a:pPr marL="0" indent="0">
              <a:buNone/>
            </a:pPr>
            <a:r>
              <a:rPr lang="de-DE" sz="1238" noProof="0" dirty="0">
                <a:solidFill>
                  <a:srgbClr val="2C3E50"/>
                </a:solidFill>
                <a:latin typeface="Arial" pitchFamily="34" charset="0"/>
                <a:ea typeface="Arial" pitchFamily="34" charset="-122"/>
                <a:cs typeface="Arial" pitchFamily="34" charset="-120"/>
              </a:rPr>
              <a:t>Jeder Knoten entspricht einer</a:t>
            </a:r>
            <a:endParaRPr lang="de-DE" sz="1238" noProof="0" dirty="0"/>
          </a:p>
        </p:txBody>
      </p:sp>
      <p:sp>
        <p:nvSpPr>
          <p:cNvPr id="24" name="Text 16"/>
          <p:cNvSpPr/>
          <p:nvPr/>
        </p:nvSpPr>
        <p:spPr>
          <a:xfrm>
            <a:off x="2762929" y="3393281"/>
            <a:ext cx="1267960" cy="176808"/>
          </a:xfrm>
          <a:prstGeom prst="rect">
            <a:avLst/>
          </a:prstGeom>
          <a:noFill/>
          <a:ln/>
        </p:spPr>
        <p:txBody>
          <a:bodyPr wrap="none" lIns="0" tIns="0" rIns="0" bIns="0" rtlCol="0" anchor="ctr">
            <a:spAutoFit/>
          </a:bodyPr>
          <a:lstStyle/>
          <a:p>
            <a:pPr marL="0" indent="0">
              <a:buNone/>
            </a:pPr>
            <a:r>
              <a:rPr lang="de-DE" sz="1238" b="1" noProof="0" dirty="0">
                <a:solidFill>
                  <a:srgbClr val="A23B72"/>
                </a:solidFill>
                <a:latin typeface="Arial" pitchFamily="34" charset="0"/>
                <a:ea typeface="Arial" pitchFamily="34" charset="-122"/>
                <a:cs typeface="Arial" pitchFamily="34" charset="-120"/>
              </a:rPr>
              <a:t>Festplattenseite</a:t>
            </a:r>
            <a:endParaRPr lang="de-DE" sz="1238" noProof="0" dirty="0"/>
          </a:p>
        </p:txBody>
      </p:sp>
      <p:sp>
        <p:nvSpPr>
          <p:cNvPr id="28" name="Shape 19"/>
          <p:cNvSpPr/>
          <p:nvPr/>
        </p:nvSpPr>
        <p:spPr>
          <a:xfrm>
            <a:off x="0" y="5086350"/>
            <a:ext cx="9144000" cy="57150"/>
          </a:xfrm>
          <a:prstGeom prst="rect">
            <a:avLst/>
          </a:prstGeom>
          <a:solidFill>
            <a:srgbClr val="A23B72"/>
          </a:solidFill>
          <a:ln/>
        </p:spPr>
        <p:txBody>
          <a:bodyPr/>
          <a:lstStyle/>
          <a:p>
            <a:endParaRPr lang="de-DE" noProof="0" dirty="0"/>
          </a:p>
        </p:txBody>
      </p:sp>
      <p:pic>
        <p:nvPicPr>
          <p:cNvPr id="34" name="Picture 33">
            <a:extLst>
              <a:ext uri="{FF2B5EF4-FFF2-40B4-BE49-F238E27FC236}">
                <a16:creationId xmlns:a16="http://schemas.microsoft.com/office/drawing/2014/main" id="{2ECD9BF3-2C6B-517F-1D50-BB925358528F}"/>
              </a:ext>
            </a:extLst>
          </p:cNvPr>
          <p:cNvPicPr>
            <a:picLocks noChangeAspect="1"/>
          </p:cNvPicPr>
          <p:nvPr/>
        </p:nvPicPr>
        <p:blipFill>
          <a:blip r:embed="rId5"/>
          <a:stretch>
            <a:fillRect/>
          </a:stretch>
        </p:blipFill>
        <p:spPr>
          <a:xfrm>
            <a:off x="4311896" y="1085851"/>
            <a:ext cx="4832104" cy="2860468"/>
          </a:xfrm>
          <a:prstGeom prst="rect">
            <a:avLst/>
          </a:prstGeom>
        </p:spPr>
      </p:pic>
      <p:sp>
        <p:nvSpPr>
          <p:cNvPr id="6" name="TextBox 5">
            <a:extLst>
              <a:ext uri="{FF2B5EF4-FFF2-40B4-BE49-F238E27FC236}">
                <a16:creationId xmlns:a16="http://schemas.microsoft.com/office/drawing/2014/main" id="{A5D8DFD8-1FDD-48F9-77BF-990EC422BC2B}"/>
              </a:ext>
            </a:extLst>
          </p:cNvPr>
          <p:cNvSpPr txBox="1"/>
          <p:nvPr/>
        </p:nvSpPr>
        <p:spPr>
          <a:xfrm>
            <a:off x="2677204" y="4689514"/>
            <a:ext cx="6466795" cy="246221"/>
          </a:xfrm>
          <a:prstGeom prst="rect">
            <a:avLst/>
          </a:prstGeom>
          <a:noFill/>
        </p:spPr>
        <p:txBody>
          <a:bodyPr wrap="square">
            <a:spAutoFit/>
          </a:bodyPr>
          <a:lstStyle/>
          <a:p>
            <a:pPr marL="0" indent="0" algn="r">
              <a:buNone/>
            </a:pPr>
            <a:r>
              <a:rPr lang="en-US" sz="1010" dirty="0">
                <a:solidFill>
                  <a:srgbClr val="2C3E50"/>
                </a:solidFill>
                <a:latin typeface="Noto Sans" pitchFamily="34" charset="0"/>
                <a:ea typeface="Noto Sans" pitchFamily="34" charset="-122"/>
                <a:cs typeface="Noto Sans" pitchFamily="34" charset="-120"/>
              </a:rPr>
              <a:t>Leistungsanalyse von Learned Indexes | 4</a:t>
            </a:r>
            <a:endParaRPr lang="en-US" sz="10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RMI-Architektur (Recursive Model Index)</a:t>
            </a:r>
            <a:endParaRPr lang="en-US" sz="2025" dirty="0"/>
          </a:p>
        </p:txBody>
      </p:sp>
      <p:sp>
        <p:nvSpPr>
          <p:cNvPr id="4" name="Shape 1"/>
          <p:cNvSpPr/>
          <p:nvPr/>
        </p:nvSpPr>
        <p:spPr>
          <a:xfrm>
            <a:off x="285750" y="967978"/>
            <a:ext cx="214313" cy="214313"/>
          </a:xfrm>
          <a:prstGeom prst="ellipse">
            <a:avLst/>
          </a:prstGeom>
          <a:solidFill>
            <a:srgbClr val="2E86AB"/>
          </a:solidFill>
          <a:ln/>
        </p:spPr>
        <p:txBody>
          <a:bodyPr/>
          <a:lstStyle/>
          <a:p>
            <a:endParaRPr lang="en-DE"/>
          </a:p>
        </p:txBody>
      </p:sp>
      <p:sp>
        <p:nvSpPr>
          <p:cNvPr id="5" name="Text 2"/>
          <p:cNvSpPr/>
          <p:nvPr/>
        </p:nvSpPr>
        <p:spPr>
          <a:xfrm>
            <a:off x="285750" y="967978"/>
            <a:ext cx="214313" cy="214313"/>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1</a:t>
            </a:r>
            <a:endParaRPr lang="en-US" sz="1238" dirty="0"/>
          </a:p>
        </p:txBody>
      </p:sp>
      <p:sp>
        <p:nvSpPr>
          <p:cNvPr id="6" name="Text 3"/>
          <p:cNvSpPr/>
          <p:nvPr/>
        </p:nvSpPr>
        <p:spPr>
          <a:xfrm>
            <a:off x="571500" y="967978"/>
            <a:ext cx="950844" cy="214313"/>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Root-Modell </a:t>
            </a:r>
            <a:endParaRPr lang="en-US" sz="1238" dirty="0"/>
          </a:p>
        </p:txBody>
      </p:sp>
      <p:sp>
        <p:nvSpPr>
          <p:cNvPr id="7" name="Text 4"/>
          <p:cNvSpPr/>
          <p:nvPr/>
        </p:nvSpPr>
        <p:spPr>
          <a:xfrm>
            <a:off x="571500" y="1266230"/>
            <a:ext cx="1769529"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Das Root-Modell gibt eine </a:t>
            </a:r>
            <a:endParaRPr lang="en-US" sz="1046" dirty="0"/>
          </a:p>
        </p:txBody>
      </p:sp>
      <p:sp>
        <p:nvSpPr>
          <p:cNvPr id="8" name="Text 5"/>
          <p:cNvSpPr/>
          <p:nvPr/>
        </p:nvSpPr>
        <p:spPr>
          <a:xfrm>
            <a:off x="2341029" y="1266230"/>
            <a:ext cx="1839097"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grobe Positionsschätzung</a:t>
            </a:r>
            <a:endParaRPr lang="en-US" sz="1046" dirty="0"/>
          </a:p>
        </p:txBody>
      </p:sp>
      <p:sp>
        <p:nvSpPr>
          <p:cNvPr id="9" name="Text 6"/>
          <p:cNvSpPr/>
          <p:nvPr/>
        </p:nvSpPr>
        <p:spPr>
          <a:xfrm>
            <a:off x="4180126" y="1266230"/>
            <a:ext cx="301628"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und </a:t>
            </a:r>
            <a:endParaRPr lang="en-US" sz="1046" dirty="0"/>
          </a:p>
        </p:txBody>
      </p:sp>
      <p:sp>
        <p:nvSpPr>
          <p:cNvPr id="10" name="Text 7"/>
          <p:cNvSpPr/>
          <p:nvPr/>
        </p:nvSpPr>
        <p:spPr>
          <a:xfrm>
            <a:off x="571500" y="1466255"/>
            <a:ext cx="2013561"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wählt das nächste Modell aus. </a:t>
            </a:r>
            <a:endParaRPr lang="en-US" sz="1046" dirty="0"/>
          </a:p>
        </p:txBody>
      </p:sp>
      <p:sp>
        <p:nvSpPr>
          <p:cNvPr id="11" name="Shape 8"/>
          <p:cNvSpPr/>
          <p:nvPr/>
        </p:nvSpPr>
        <p:spPr>
          <a:xfrm>
            <a:off x="285750" y="1853803"/>
            <a:ext cx="214313" cy="214313"/>
          </a:xfrm>
          <a:prstGeom prst="ellipse">
            <a:avLst/>
          </a:prstGeom>
          <a:solidFill>
            <a:srgbClr val="2E86AB"/>
          </a:solidFill>
          <a:ln/>
        </p:spPr>
        <p:txBody>
          <a:bodyPr/>
          <a:lstStyle/>
          <a:p>
            <a:endParaRPr lang="en-DE"/>
          </a:p>
        </p:txBody>
      </p:sp>
      <p:sp>
        <p:nvSpPr>
          <p:cNvPr id="12" name="Text 9"/>
          <p:cNvSpPr/>
          <p:nvPr/>
        </p:nvSpPr>
        <p:spPr>
          <a:xfrm>
            <a:off x="285750" y="1853803"/>
            <a:ext cx="214313" cy="214313"/>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2</a:t>
            </a:r>
            <a:endParaRPr lang="en-US" sz="1238" dirty="0"/>
          </a:p>
        </p:txBody>
      </p:sp>
      <p:sp>
        <p:nvSpPr>
          <p:cNvPr id="13" name="Text 10"/>
          <p:cNvSpPr/>
          <p:nvPr/>
        </p:nvSpPr>
        <p:spPr>
          <a:xfrm>
            <a:off x="571500" y="1853803"/>
            <a:ext cx="1711682" cy="214313"/>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Spezialisierte Modelle </a:t>
            </a:r>
            <a:endParaRPr lang="en-US" sz="1238" dirty="0"/>
          </a:p>
        </p:txBody>
      </p:sp>
      <p:sp>
        <p:nvSpPr>
          <p:cNvPr id="14" name="Text 11"/>
          <p:cNvSpPr/>
          <p:nvPr/>
        </p:nvSpPr>
        <p:spPr>
          <a:xfrm>
            <a:off x="571500" y="2152055"/>
            <a:ext cx="2521046"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Modelle der mittleren Ebene sind auf </a:t>
            </a:r>
            <a:endParaRPr lang="en-US" sz="1046" dirty="0"/>
          </a:p>
        </p:txBody>
      </p:sp>
      <p:sp>
        <p:nvSpPr>
          <p:cNvPr id="15" name="Text 12"/>
          <p:cNvSpPr/>
          <p:nvPr/>
        </p:nvSpPr>
        <p:spPr>
          <a:xfrm>
            <a:off x="3092546" y="2152055"/>
            <a:ext cx="778529"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bestimmte </a:t>
            </a:r>
            <a:endParaRPr lang="en-US" sz="1046" dirty="0"/>
          </a:p>
        </p:txBody>
      </p:sp>
      <p:sp>
        <p:nvSpPr>
          <p:cNvPr id="16" name="Text 13"/>
          <p:cNvSpPr/>
          <p:nvPr/>
        </p:nvSpPr>
        <p:spPr>
          <a:xfrm>
            <a:off x="571500" y="2352080"/>
            <a:ext cx="1270164"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Schlüsselbereiche</a:t>
            </a:r>
            <a:endParaRPr lang="en-US" sz="1046" dirty="0"/>
          </a:p>
        </p:txBody>
      </p:sp>
      <p:sp>
        <p:nvSpPr>
          <p:cNvPr id="17" name="Text 14"/>
          <p:cNvSpPr/>
          <p:nvPr/>
        </p:nvSpPr>
        <p:spPr>
          <a:xfrm>
            <a:off x="1841664" y="2352080"/>
            <a:ext cx="2103137"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spezialisiert und verfeinern die </a:t>
            </a:r>
            <a:endParaRPr lang="en-US" sz="1046" dirty="0"/>
          </a:p>
        </p:txBody>
      </p:sp>
      <p:sp>
        <p:nvSpPr>
          <p:cNvPr id="18" name="Text 15"/>
          <p:cNvSpPr/>
          <p:nvPr/>
        </p:nvSpPr>
        <p:spPr>
          <a:xfrm>
            <a:off x="571500" y="2552105"/>
            <a:ext cx="811541"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Vorhersage. </a:t>
            </a:r>
            <a:endParaRPr lang="en-US" sz="1046" dirty="0"/>
          </a:p>
        </p:txBody>
      </p:sp>
      <p:sp>
        <p:nvSpPr>
          <p:cNvPr id="19" name="Shape 16"/>
          <p:cNvSpPr/>
          <p:nvPr/>
        </p:nvSpPr>
        <p:spPr>
          <a:xfrm>
            <a:off x="285750" y="2939653"/>
            <a:ext cx="214313" cy="214313"/>
          </a:xfrm>
          <a:prstGeom prst="ellipse">
            <a:avLst/>
          </a:prstGeom>
          <a:solidFill>
            <a:srgbClr val="2E86AB"/>
          </a:solidFill>
          <a:ln/>
        </p:spPr>
        <p:txBody>
          <a:bodyPr/>
          <a:lstStyle/>
          <a:p>
            <a:endParaRPr lang="en-DE"/>
          </a:p>
        </p:txBody>
      </p:sp>
      <p:sp>
        <p:nvSpPr>
          <p:cNvPr id="20" name="Text 17"/>
          <p:cNvSpPr/>
          <p:nvPr/>
        </p:nvSpPr>
        <p:spPr>
          <a:xfrm>
            <a:off x="285750" y="2939653"/>
            <a:ext cx="214313" cy="214313"/>
          </a:xfrm>
          <a:prstGeom prst="rect">
            <a:avLst/>
          </a:prstGeom>
          <a:noFill/>
          <a:ln/>
        </p:spPr>
        <p:txBody>
          <a:bodyPr wrap="none" lIns="0" tIns="0" rIns="0" bIns="0" rtlCol="0" anchor="ctr">
            <a:spAutoFit/>
          </a:bodyPr>
          <a:lstStyle/>
          <a:p>
            <a:pPr marL="0" indent="0" algn="ctr">
              <a:buNone/>
            </a:pPr>
            <a:r>
              <a:rPr lang="en-US" sz="1238" b="1" dirty="0">
                <a:solidFill>
                  <a:srgbClr val="FFFFFF"/>
                </a:solidFill>
                <a:latin typeface="Noto Sans" pitchFamily="34" charset="0"/>
                <a:ea typeface="Noto Sans" pitchFamily="34" charset="-122"/>
                <a:cs typeface="Noto Sans" pitchFamily="34" charset="-120"/>
              </a:rPr>
              <a:t>3</a:t>
            </a:r>
            <a:endParaRPr lang="en-US" sz="1238" dirty="0"/>
          </a:p>
        </p:txBody>
      </p:sp>
      <p:sp>
        <p:nvSpPr>
          <p:cNvPr id="21" name="Text 18"/>
          <p:cNvSpPr/>
          <p:nvPr/>
        </p:nvSpPr>
        <p:spPr>
          <a:xfrm>
            <a:off x="571500" y="2939653"/>
            <a:ext cx="1414630" cy="214313"/>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Finale Vorhersage </a:t>
            </a:r>
            <a:endParaRPr lang="en-US" sz="1238" dirty="0"/>
          </a:p>
        </p:txBody>
      </p:sp>
      <p:sp>
        <p:nvSpPr>
          <p:cNvPr id="22" name="Text 19"/>
          <p:cNvSpPr/>
          <p:nvPr/>
        </p:nvSpPr>
        <p:spPr>
          <a:xfrm>
            <a:off x="571500" y="3237905"/>
            <a:ext cx="1815657"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Das letzte Modell gibt eine </a:t>
            </a:r>
            <a:endParaRPr lang="en-US" sz="1046" dirty="0"/>
          </a:p>
        </p:txBody>
      </p:sp>
      <p:sp>
        <p:nvSpPr>
          <p:cNvPr id="23" name="Text 20"/>
          <p:cNvSpPr/>
          <p:nvPr/>
        </p:nvSpPr>
        <p:spPr>
          <a:xfrm>
            <a:off x="2387157" y="3237905"/>
            <a:ext cx="1125308" cy="194667"/>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präzise Position</a:t>
            </a:r>
            <a:endParaRPr lang="en-US" sz="1046" dirty="0"/>
          </a:p>
        </p:txBody>
      </p:sp>
      <p:sp>
        <p:nvSpPr>
          <p:cNvPr id="24" name="Text 21"/>
          <p:cNvSpPr/>
          <p:nvPr/>
        </p:nvSpPr>
        <p:spPr>
          <a:xfrm>
            <a:off x="3512465" y="3237905"/>
            <a:ext cx="716245"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 mit einem </a:t>
            </a:r>
            <a:endParaRPr lang="en-US" sz="1046" dirty="0"/>
          </a:p>
        </p:txBody>
      </p:sp>
      <p:sp>
        <p:nvSpPr>
          <p:cNvPr id="25" name="Text 22"/>
          <p:cNvSpPr/>
          <p:nvPr/>
        </p:nvSpPr>
        <p:spPr>
          <a:xfrm>
            <a:off x="571500" y="3437930"/>
            <a:ext cx="1441475" cy="194667"/>
          </a:xfrm>
          <a:prstGeom prst="rect">
            <a:avLst/>
          </a:prstGeom>
          <a:noFill/>
          <a:ln/>
        </p:spPr>
        <p:txBody>
          <a:bodyPr wrap="none" lIns="0" tIns="0" rIns="0" bIns="0" rtlCol="0" anchor="ctr">
            <a:spAutoFit/>
          </a:bodyPr>
          <a:lstStyle/>
          <a:p>
            <a:pPr marL="0" indent="0">
              <a:buNone/>
            </a:pPr>
            <a:r>
              <a:rPr lang="en-US" sz="1046" dirty="0">
                <a:solidFill>
                  <a:srgbClr val="2C3E50"/>
                </a:solidFill>
                <a:latin typeface="Noto Sans" pitchFamily="34" charset="0"/>
                <a:ea typeface="Noto Sans" pitchFamily="34" charset="-122"/>
                <a:cs typeface="Noto Sans" pitchFamily="34" charset="-120"/>
              </a:rPr>
              <a:t>Fehlerbereich zurück. </a:t>
            </a:r>
            <a:endParaRPr lang="en-US" sz="1046" dirty="0"/>
          </a:p>
        </p:txBody>
      </p:sp>
      <p:sp>
        <p:nvSpPr>
          <p:cNvPr id="26" name="Shape 23"/>
          <p:cNvSpPr/>
          <p:nvPr/>
        </p:nvSpPr>
        <p:spPr>
          <a:xfrm>
            <a:off x="285750" y="3814763"/>
            <a:ext cx="4214813" cy="528638"/>
          </a:xfrm>
          <a:prstGeom prst="rect">
            <a:avLst/>
          </a:prstGeom>
          <a:solidFill>
            <a:srgbClr val="F0F0F0"/>
          </a:solidFill>
          <a:ln/>
        </p:spPr>
        <p:txBody>
          <a:bodyPr/>
          <a:lstStyle/>
          <a:p>
            <a:endParaRPr lang="en-DE"/>
          </a:p>
        </p:txBody>
      </p:sp>
      <p:sp>
        <p:nvSpPr>
          <p:cNvPr id="27" name="Text 24"/>
          <p:cNvSpPr/>
          <p:nvPr/>
        </p:nvSpPr>
        <p:spPr>
          <a:xfrm>
            <a:off x="357188" y="3895130"/>
            <a:ext cx="1480068"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pos = model.predict(key)</a:t>
            </a:r>
            <a:endParaRPr lang="en-US" sz="942" dirty="0"/>
          </a:p>
        </p:txBody>
      </p:sp>
      <p:sp>
        <p:nvSpPr>
          <p:cNvPr id="28" name="Text 25"/>
          <p:cNvSpPr/>
          <p:nvPr/>
        </p:nvSpPr>
        <p:spPr>
          <a:xfrm>
            <a:off x="357188" y="4088011"/>
            <a:ext cx="2247212" cy="175022"/>
          </a:xfrm>
          <a:prstGeom prst="rect">
            <a:avLst/>
          </a:prstGeom>
          <a:noFill/>
          <a:ln/>
        </p:spPr>
        <p:txBody>
          <a:bodyPr wrap="none" lIns="0" tIns="0" rIns="0" bIns="0" rtlCol="0" anchor="ctr">
            <a:spAutoFit/>
          </a:bodyPr>
          <a:lstStyle/>
          <a:p>
            <a:pPr marL="0" indent="0">
              <a:buNone/>
            </a:pPr>
            <a:r>
              <a:rPr lang="en-US" sz="942" dirty="0">
                <a:solidFill>
                  <a:srgbClr val="2C3E50"/>
                </a:solidFill>
                <a:latin typeface="Noto Sans" pitchFamily="34" charset="0"/>
                <a:ea typeface="Noto Sans" pitchFamily="34" charset="-122"/>
                <a:cs typeface="Noto Sans" pitchFamily="34" charset="-120"/>
              </a:rPr>
              <a:t> search_range = [pos-error, pos+error] </a:t>
            </a:r>
            <a:endParaRPr lang="en-US" sz="942" dirty="0"/>
          </a:p>
        </p:txBody>
      </p:sp>
      <p:sp>
        <p:nvSpPr>
          <p:cNvPr id="29" name="Shape 26"/>
          <p:cNvSpPr/>
          <p:nvPr/>
        </p:nvSpPr>
        <p:spPr>
          <a:xfrm>
            <a:off x="4964906" y="1310878"/>
            <a:ext cx="3571875" cy="2857500"/>
          </a:xfrm>
          <a:prstGeom prst="rect">
            <a:avLst/>
          </a:prstGeom>
          <a:solidFill>
            <a:srgbClr val="FFFFFF"/>
          </a:solidFill>
          <a:ln/>
        </p:spPr>
        <p:txBody>
          <a:bodyPr/>
          <a:lstStyle/>
          <a:p>
            <a:endParaRPr lang="en-DE"/>
          </a:p>
        </p:txBody>
      </p:sp>
      <p:pic>
        <p:nvPicPr>
          <p:cNvPr id="30" name="Image 1" descr="preencoded.png"/>
          <p:cNvPicPr>
            <a:picLocks noChangeAspect="1"/>
          </p:cNvPicPr>
          <p:nvPr/>
        </p:nvPicPr>
        <p:blipFill>
          <a:blip r:embed="rId4"/>
          <a:stretch>
            <a:fillRect/>
          </a:stretch>
        </p:blipFill>
        <p:spPr>
          <a:xfrm>
            <a:off x="5072063" y="1962550"/>
            <a:ext cx="3357563" cy="1554128"/>
          </a:xfrm>
          <a:prstGeom prst="rect">
            <a:avLst/>
          </a:prstGeom>
        </p:spPr>
      </p:pic>
      <p:sp>
        <p:nvSpPr>
          <p:cNvPr id="31" name="Text 27"/>
          <p:cNvSpPr/>
          <p:nvPr/>
        </p:nvSpPr>
        <p:spPr>
          <a:xfrm>
            <a:off x="285750" y="4664869"/>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6 </a:t>
            </a:r>
            <a:endParaRPr lang="en-US" sz="94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72000"/>
          </a:xfrm>
          <a:prstGeom prst="rect">
            <a:avLst/>
          </a:prstGeom>
        </p:spPr>
      </p:pic>
      <p:sp>
        <p:nvSpPr>
          <p:cNvPr id="3" name="Text 0"/>
          <p:cNvSpPr/>
          <p:nvPr/>
        </p:nvSpPr>
        <p:spPr>
          <a:xfrm>
            <a:off x="285750" y="153837"/>
            <a:ext cx="3020058" cy="311624"/>
          </a:xfrm>
          <a:prstGeom prst="rect">
            <a:avLst/>
          </a:prstGeom>
          <a:noFill/>
          <a:ln/>
        </p:spPr>
        <p:txBody>
          <a:bodyPr wrap="none" lIns="0" tIns="0" rIns="0" bIns="0" rtlCol="0" anchor="ctr">
            <a:spAutoFit/>
          </a:bodyPr>
          <a:lstStyle/>
          <a:p>
            <a:pPr marL="0" indent="0">
              <a:buNone/>
            </a:pPr>
            <a:r>
              <a:rPr lang="en-US" sz="2025" b="1" dirty="0" err="1">
                <a:solidFill>
                  <a:srgbClr val="2E86AB"/>
                </a:solidFill>
                <a:latin typeface="Noto Sans" pitchFamily="34" charset="0"/>
                <a:ea typeface="Noto Sans" pitchFamily="34" charset="-122"/>
                <a:cs typeface="Noto Sans" pitchFamily="34" charset="-120"/>
              </a:rPr>
              <a:t>Weitere</a:t>
            </a:r>
            <a:r>
              <a:rPr lang="en-US" sz="2025" b="1" dirty="0">
                <a:solidFill>
                  <a:srgbClr val="2E86AB"/>
                </a:solidFill>
                <a:latin typeface="Noto Sans" pitchFamily="34" charset="0"/>
                <a:ea typeface="Noto Sans" pitchFamily="34" charset="-122"/>
                <a:cs typeface="Noto Sans" pitchFamily="34" charset="-120"/>
              </a:rPr>
              <a:t> Entwicklungen</a:t>
            </a:r>
            <a:endParaRPr lang="en-US" sz="2025" dirty="0"/>
          </a:p>
        </p:txBody>
      </p:sp>
      <p:sp>
        <p:nvSpPr>
          <p:cNvPr id="4" name="Shape 1"/>
          <p:cNvSpPr/>
          <p:nvPr/>
        </p:nvSpPr>
        <p:spPr>
          <a:xfrm>
            <a:off x="147396" y="619297"/>
            <a:ext cx="4353168" cy="1075053"/>
          </a:xfrm>
          <a:prstGeom prst="rect">
            <a:avLst/>
          </a:prstGeom>
          <a:solidFill>
            <a:srgbClr val="FFFFFF"/>
          </a:solidFill>
          <a:ln/>
        </p:spPr>
        <p:txBody>
          <a:bodyPr/>
          <a:lstStyle/>
          <a:p>
            <a:endParaRPr lang="en-DE" dirty="0"/>
          </a:p>
        </p:txBody>
      </p:sp>
      <p:pic>
        <p:nvPicPr>
          <p:cNvPr id="5" name="Image 1" descr="preencoded.png"/>
          <p:cNvPicPr>
            <a:picLocks noChangeAspect="1"/>
          </p:cNvPicPr>
          <p:nvPr/>
        </p:nvPicPr>
        <p:blipFill>
          <a:blip r:embed="rId4"/>
          <a:stretch>
            <a:fillRect/>
          </a:stretch>
        </p:blipFill>
        <p:spPr>
          <a:xfrm>
            <a:off x="276816" y="714857"/>
            <a:ext cx="157163" cy="101676"/>
          </a:xfrm>
          <a:prstGeom prst="rect">
            <a:avLst/>
          </a:prstGeom>
        </p:spPr>
      </p:pic>
      <p:sp>
        <p:nvSpPr>
          <p:cNvPr id="6" name="Text 2"/>
          <p:cNvSpPr/>
          <p:nvPr/>
        </p:nvSpPr>
        <p:spPr>
          <a:xfrm>
            <a:off x="518870" y="718606"/>
            <a:ext cx="2479495" cy="15251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ALEX (Adaptive Learned Index)</a:t>
            </a:r>
            <a:endParaRPr lang="en-US" sz="1238" dirty="0"/>
          </a:p>
        </p:txBody>
      </p:sp>
      <p:sp>
        <p:nvSpPr>
          <p:cNvPr id="7" name="Text 3"/>
          <p:cNvSpPr/>
          <p:nvPr/>
        </p:nvSpPr>
        <p:spPr>
          <a:xfrm>
            <a:off x="285749" y="948889"/>
            <a:ext cx="4071937" cy="467629"/>
          </a:xfrm>
          <a:prstGeom prst="rect">
            <a:avLst/>
          </a:prstGeom>
          <a:noFill/>
          <a:ln/>
        </p:spPr>
        <p:txBody>
          <a:bodyPr wrap="square" lIns="0" tIns="0" rIns="0" bIns="0" rtlCol="0" anchor="ctr">
            <a:spAutoFit/>
          </a:bodyPr>
          <a:lstStyle/>
          <a:p>
            <a:r>
              <a:rPr lang="en-US" sz="1013" dirty="0">
                <a:solidFill>
                  <a:srgbClr val="2C3E50"/>
                </a:solidFill>
                <a:latin typeface="Noto Sans" pitchFamily="34" charset="0"/>
                <a:ea typeface="Noto Sans" pitchFamily="34" charset="-122"/>
                <a:cs typeface="Noto Sans" pitchFamily="34" charset="-120"/>
              </a:rPr>
              <a:t>Dynamische Learned Indexes, die sich automatisch an Änderungen anpassen und Updates unterstützen. Kombiniert die Vorteile von B-Trees und Learned Indexes für </a:t>
            </a:r>
            <a:r>
              <a:rPr lang="en-US" sz="1013" b="1" dirty="0">
                <a:solidFill>
                  <a:srgbClr val="A23B72"/>
                </a:solidFill>
                <a:latin typeface="Noto Sans" pitchFamily="34" charset="0"/>
                <a:ea typeface="Noto Sans" pitchFamily="34" charset="-122"/>
                <a:cs typeface="Noto Sans" pitchFamily="34" charset="-120"/>
              </a:rPr>
              <a:t>dynamische Workloads</a:t>
            </a:r>
            <a:endParaRPr lang="en-US" sz="1013" dirty="0"/>
          </a:p>
        </p:txBody>
      </p:sp>
      <p:sp>
        <p:nvSpPr>
          <p:cNvPr id="9" name="Text 5"/>
          <p:cNvSpPr/>
          <p:nvPr/>
        </p:nvSpPr>
        <p:spPr>
          <a:xfrm>
            <a:off x="1109904" y="1260998"/>
            <a:ext cx="105901" cy="113230"/>
          </a:xfrm>
          <a:prstGeom prst="rect">
            <a:avLst/>
          </a:prstGeom>
          <a:noFill/>
          <a:ln/>
        </p:spPr>
        <p:txBody>
          <a:bodyPr wrap="none" lIns="0" tIns="0" rIns="0" bIns="0" rtlCol="0" anchor="ctr">
            <a:spAutoFit/>
          </a:bodyPr>
          <a:lstStyle/>
          <a:p>
            <a:pPr marL="0" indent="0">
              <a:buNone/>
            </a:pPr>
            <a:r>
              <a:rPr lang="en-US" sz="1013" dirty="0">
                <a:solidFill>
                  <a:srgbClr val="2C3E50"/>
                </a:solidFill>
                <a:latin typeface="Noto Sans" pitchFamily="34" charset="0"/>
                <a:ea typeface="Noto Sans" pitchFamily="34" charset="-122"/>
                <a:cs typeface="Noto Sans" pitchFamily="34" charset="-120"/>
              </a:rPr>
              <a:t>.</a:t>
            </a:r>
            <a:endParaRPr lang="en-US" sz="1013" dirty="0"/>
          </a:p>
        </p:txBody>
      </p:sp>
      <p:sp>
        <p:nvSpPr>
          <p:cNvPr id="10" name="Shape 6"/>
          <p:cNvSpPr/>
          <p:nvPr/>
        </p:nvSpPr>
        <p:spPr>
          <a:xfrm>
            <a:off x="147395" y="1842588"/>
            <a:ext cx="4388887" cy="886068"/>
          </a:xfrm>
          <a:prstGeom prst="rect">
            <a:avLst/>
          </a:prstGeom>
          <a:solidFill>
            <a:srgbClr val="FFFFFF"/>
          </a:solidFill>
          <a:ln/>
        </p:spPr>
        <p:txBody>
          <a:bodyPr/>
          <a:lstStyle/>
          <a:p>
            <a:endParaRPr lang="en-DE" dirty="0"/>
          </a:p>
        </p:txBody>
      </p:sp>
      <p:pic>
        <p:nvPicPr>
          <p:cNvPr id="11" name="Image 2" descr="preencoded.png"/>
          <p:cNvPicPr>
            <a:picLocks noChangeAspect="1"/>
          </p:cNvPicPr>
          <p:nvPr/>
        </p:nvPicPr>
        <p:blipFill>
          <a:blip r:embed="rId5"/>
          <a:stretch>
            <a:fillRect/>
          </a:stretch>
        </p:blipFill>
        <p:spPr>
          <a:xfrm>
            <a:off x="290270" y="1960440"/>
            <a:ext cx="157163" cy="101676"/>
          </a:xfrm>
          <a:prstGeom prst="rect">
            <a:avLst/>
          </a:prstGeom>
        </p:spPr>
      </p:pic>
      <p:sp>
        <p:nvSpPr>
          <p:cNvPr id="12" name="Text 7"/>
          <p:cNvSpPr/>
          <p:nvPr/>
        </p:nvSpPr>
        <p:spPr>
          <a:xfrm>
            <a:off x="518870" y="1935020"/>
            <a:ext cx="3225068" cy="15251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PGM-Index (Piecewise Geometric Model)</a:t>
            </a:r>
            <a:endParaRPr lang="en-US" sz="1238" dirty="0"/>
          </a:p>
        </p:txBody>
      </p:sp>
      <p:sp>
        <p:nvSpPr>
          <p:cNvPr id="13" name="Text 8"/>
          <p:cNvSpPr/>
          <p:nvPr/>
        </p:nvSpPr>
        <p:spPr>
          <a:xfrm>
            <a:off x="285749" y="2158815"/>
            <a:ext cx="4214813" cy="623504"/>
          </a:xfrm>
          <a:prstGeom prst="rect">
            <a:avLst/>
          </a:prstGeom>
          <a:noFill/>
          <a:ln/>
        </p:spPr>
        <p:txBody>
          <a:bodyPr wrap="square" lIns="0" tIns="0" rIns="0" bIns="0" rtlCol="0" anchor="ctr">
            <a:spAutoFit/>
          </a:bodyPr>
          <a:lstStyle/>
          <a:p>
            <a:r>
              <a:rPr lang="en-US" sz="1013" dirty="0">
                <a:solidFill>
                  <a:srgbClr val="2C3E50"/>
                </a:solidFill>
                <a:latin typeface="Noto Sans" pitchFamily="34" charset="0"/>
                <a:ea typeface="Noto Sans" pitchFamily="34" charset="-122"/>
                <a:cs typeface="Noto Sans" pitchFamily="34" charset="-120"/>
              </a:rPr>
              <a:t>Hocheffiziente Indexstruktur mit mathematischen Garantien für die Fehlergrenze. Bietet </a:t>
            </a:r>
            <a:r>
              <a:rPr lang="en-US" sz="1013" b="1" dirty="0">
                <a:solidFill>
                  <a:srgbClr val="A23B72"/>
                </a:solidFill>
                <a:latin typeface="Noto Sans" pitchFamily="34" charset="0"/>
                <a:ea typeface="Noto Sans" pitchFamily="34" charset="-122"/>
                <a:cs typeface="Noto Sans" pitchFamily="34" charset="-120"/>
              </a:rPr>
              <a:t>optimale Kompression </a:t>
            </a:r>
            <a:r>
              <a:rPr lang="en-US" sz="1013" dirty="0">
                <a:solidFill>
                  <a:srgbClr val="2C3E50"/>
                </a:solidFill>
                <a:latin typeface="Noto Sans" pitchFamily="34" charset="0"/>
                <a:ea typeface="Noto Sans" pitchFamily="34" charset="-122"/>
                <a:cs typeface="Noto Sans" pitchFamily="34" charset="-120"/>
              </a:rPr>
              <a:t>bei gleichzeitiger Beibehaltung der Suchgeschwindigkeit.</a:t>
            </a:r>
            <a:endParaRPr lang="en-US" sz="1013" dirty="0"/>
          </a:p>
          <a:p>
            <a:endParaRPr lang="en-US" sz="1013" dirty="0"/>
          </a:p>
        </p:txBody>
      </p:sp>
      <p:sp>
        <p:nvSpPr>
          <p:cNvPr id="14" name="Text 9"/>
          <p:cNvSpPr/>
          <p:nvPr/>
        </p:nvSpPr>
        <p:spPr>
          <a:xfrm>
            <a:off x="1755269" y="2230044"/>
            <a:ext cx="65" cy="155877"/>
          </a:xfrm>
          <a:prstGeom prst="rect">
            <a:avLst/>
          </a:prstGeom>
          <a:noFill/>
          <a:ln/>
        </p:spPr>
        <p:txBody>
          <a:bodyPr wrap="none" lIns="0" tIns="0" rIns="0" bIns="0" rtlCol="0" anchor="ctr">
            <a:spAutoFit/>
          </a:bodyPr>
          <a:lstStyle/>
          <a:p>
            <a:pPr marL="0" indent="0">
              <a:buNone/>
            </a:pPr>
            <a:endParaRPr lang="en-US" sz="1013" dirty="0"/>
          </a:p>
        </p:txBody>
      </p:sp>
      <p:sp>
        <p:nvSpPr>
          <p:cNvPr id="16" name="Shape 11"/>
          <p:cNvSpPr/>
          <p:nvPr/>
        </p:nvSpPr>
        <p:spPr>
          <a:xfrm>
            <a:off x="178595" y="2876530"/>
            <a:ext cx="4357687" cy="1025904"/>
          </a:xfrm>
          <a:prstGeom prst="rect">
            <a:avLst/>
          </a:prstGeom>
          <a:solidFill>
            <a:srgbClr val="FFFFFF"/>
          </a:solidFill>
          <a:ln/>
        </p:spPr>
        <p:txBody>
          <a:bodyPr/>
          <a:lstStyle/>
          <a:p>
            <a:endParaRPr lang="en-DE" dirty="0"/>
          </a:p>
        </p:txBody>
      </p:sp>
      <p:pic>
        <p:nvPicPr>
          <p:cNvPr id="17" name="Image 3" descr="preencoded.png"/>
          <p:cNvPicPr>
            <a:picLocks noChangeAspect="1"/>
          </p:cNvPicPr>
          <p:nvPr/>
        </p:nvPicPr>
        <p:blipFill>
          <a:blip r:embed="rId6"/>
          <a:stretch>
            <a:fillRect/>
          </a:stretch>
        </p:blipFill>
        <p:spPr>
          <a:xfrm>
            <a:off x="288402" y="3055734"/>
            <a:ext cx="137517" cy="101676"/>
          </a:xfrm>
          <a:prstGeom prst="rect">
            <a:avLst/>
          </a:prstGeom>
        </p:spPr>
      </p:pic>
      <p:sp>
        <p:nvSpPr>
          <p:cNvPr id="18" name="Text 12"/>
          <p:cNvSpPr/>
          <p:nvPr/>
        </p:nvSpPr>
        <p:spPr>
          <a:xfrm>
            <a:off x="535725" y="3028902"/>
            <a:ext cx="1208354" cy="15251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Hybridansätze</a:t>
            </a:r>
            <a:endParaRPr lang="en-US" sz="1238" dirty="0"/>
          </a:p>
        </p:txBody>
      </p:sp>
      <p:sp>
        <p:nvSpPr>
          <p:cNvPr id="19" name="Text 13"/>
          <p:cNvSpPr/>
          <p:nvPr/>
        </p:nvSpPr>
        <p:spPr>
          <a:xfrm>
            <a:off x="321468" y="3235079"/>
            <a:ext cx="4086615" cy="467629"/>
          </a:xfrm>
          <a:prstGeom prst="rect">
            <a:avLst/>
          </a:prstGeom>
          <a:noFill/>
          <a:ln/>
        </p:spPr>
        <p:txBody>
          <a:bodyPr wrap="square" lIns="0" tIns="0" rIns="0" bIns="0" rtlCol="0" anchor="ctr">
            <a:spAutoFit/>
          </a:bodyPr>
          <a:lstStyle/>
          <a:p>
            <a:r>
              <a:rPr lang="en-US" sz="1013" dirty="0">
                <a:solidFill>
                  <a:srgbClr val="2C3E50"/>
                </a:solidFill>
                <a:latin typeface="Noto Sans" pitchFamily="34" charset="0"/>
                <a:ea typeface="Noto Sans" pitchFamily="34" charset="-122"/>
                <a:cs typeface="Noto Sans" pitchFamily="34" charset="-120"/>
              </a:rPr>
              <a:t>Integration von Learned Indexes in bestehende Datenbanksysteme durch </a:t>
            </a:r>
            <a:r>
              <a:rPr lang="en-US" sz="1013" b="1" dirty="0">
                <a:solidFill>
                  <a:srgbClr val="A23B72"/>
                </a:solidFill>
                <a:latin typeface="Noto Sans" pitchFamily="34" charset="0"/>
                <a:ea typeface="Noto Sans" pitchFamily="34" charset="-122"/>
                <a:cs typeface="Noto Sans" pitchFamily="34" charset="-120"/>
              </a:rPr>
              <a:t>hybride Architekturen</a:t>
            </a:r>
            <a:r>
              <a:rPr lang="en-US" sz="1013" dirty="0">
                <a:solidFill>
                  <a:srgbClr val="2C3E50"/>
                </a:solidFill>
                <a:latin typeface="Noto Sans" pitchFamily="34" charset="0"/>
                <a:ea typeface="Noto Sans" pitchFamily="34" charset="-122"/>
                <a:cs typeface="Noto Sans" pitchFamily="34" charset="-120"/>
              </a:rPr>
              <a:t>, die traditionelle Indexstrukturen und ML-basierte Ansätze kombinieren.</a:t>
            </a:r>
            <a:endParaRPr lang="en-US" sz="1013" dirty="0"/>
          </a:p>
        </p:txBody>
      </p:sp>
      <p:sp>
        <p:nvSpPr>
          <p:cNvPr id="20" name="Text 14"/>
          <p:cNvSpPr/>
          <p:nvPr/>
        </p:nvSpPr>
        <p:spPr>
          <a:xfrm>
            <a:off x="2040378" y="3356654"/>
            <a:ext cx="65" cy="155877"/>
          </a:xfrm>
          <a:prstGeom prst="rect">
            <a:avLst/>
          </a:prstGeom>
          <a:noFill/>
          <a:ln/>
        </p:spPr>
        <p:txBody>
          <a:bodyPr wrap="none" lIns="0" tIns="0" rIns="0" bIns="0" rtlCol="0" anchor="ctr">
            <a:spAutoFit/>
          </a:bodyPr>
          <a:lstStyle/>
          <a:p>
            <a:pPr marL="0" indent="0">
              <a:buNone/>
            </a:pPr>
            <a:endParaRPr lang="en-US" sz="1013" dirty="0"/>
          </a:p>
        </p:txBody>
      </p:sp>
      <p:sp>
        <p:nvSpPr>
          <p:cNvPr id="21" name="Text 15"/>
          <p:cNvSpPr/>
          <p:nvPr/>
        </p:nvSpPr>
        <p:spPr>
          <a:xfrm>
            <a:off x="458986" y="3511429"/>
            <a:ext cx="3341294" cy="155877"/>
          </a:xfrm>
          <a:prstGeom prst="rect">
            <a:avLst/>
          </a:prstGeom>
          <a:noFill/>
          <a:ln/>
        </p:spPr>
        <p:txBody>
          <a:bodyPr wrap="square" lIns="0" tIns="0" rIns="0" bIns="0" rtlCol="0" anchor="ctr">
            <a:spAutoFit/>
          </a:bodyPr>
          <a:lstStyle/>
          <a:p>
            <a:pPr marL="0" indent="0">
              <a:buNone/>
            </a:pPr>
            <a:endParaRPr lang="en-US" sz="1013" dirty="0"/>
          </a:p>
        </p:txBody>
      </p:sp>
      <p:sp>
        <p:nvSpPr>
          <p:cNvPr id="22" name="Shape 16"/>
          <p:cNvSpPr/>
          <p:nvPr/>
        </p:nvSpPr>
        <p:spPr>
          <a:xfrm>
            <a:off x="4643438" y="619298"/>
            <a:ext cx="4214813" cy="4450621"/>
          </a:xfrm>
          <a:prstGeom prst="rect">
            <a:avLst/>
          </a:prstGeom>
          <a:solidFill>
            <a:srgbClr val="FFFFFF"/>
          </a:solidFill>
          <a:ln/>
        </p:spPr>
        <p:txBody>
          <a:bodyPr/>
          <a:lstStyle/>
          <a:p>
            <a:endParaRPr lang="en-DE" dirty="0"/>
          </a:p>
        </p:txBody>
      </p:sp>
      <p:sp>
        <p:nvSpPr>
          <p:cNvPr id="23" name="Text 17"/>
          <p:cNvSpPr/>
          <p:nvPr/>
        </p:nvSpPr>
        <p:spPr>
          <a:xfrm>
            <a:off x="4786313" y="711730"/>
            <a:ext cx="4000500" cy="152514"/>
          </a:xfrm>
          <a:prstGeom prst="rect">
            <a:avLst/>
          </a:prstGeom>
          <a:noFill/>
          <a:ln/>
        </p:spPr>
        <p:txBody>
          <a:bodyPr wrap="none" lIns="0" tIns="0" rIns="0" bIns="0" rtlCol="0" anchor="ctr">
            <a:spAutoFit/>
          </a:bodyPr>
          <a:lstStyle/>
          <a:p>
            <a:pPr marL="0" indent="0" algn="ctr">
              <a:buNone/>
            </a:pPr>
            <a:r>
              <a:rPr lang="en-US" sz="1238" b="1" dirty="0">
                <a:solidFill>
                  <a:srgbClr val="2E86AB"/>
                </a:solidFill>
                <a:latin typeface="Noto Sans" pitchFamily="34" charset="0"/>
                <a:ea typeface="Noto Sans" pitchFamily="34" charset="-122"/>
                <a:cs typeface="Noto Sans" pitchFamily="34" charset="-120"/>
              </a:rPr>
              <a:t>Entwicklungspfad</a:t>
            </a:r>
            <a:endParaRPr lang="en-US" sz="1238" dirty="0"/>
          </a:p>
        </p:txBody>
      </p:sp>
      <p:sp>
        <p:nvSpPr>
          <p:cNvPr id="24" name="Shape 18"/>
          <p:cNvSpPr/>
          <p:nvPr/>
        </p:nvSpPr>
        <p:spPr>
          <a:xfrm>
            <a:off x="6736556" y="956676"/>
            <a:ext cx="28575" cy="3882162"/>
          </a:xfrm>
          <a:prstGeom prst="rect">
            <a:avLst/>
          </a:prstGeom>
          <a:solidFill>
            <a:srgbClr val="2E86AB"/>
          </a:solidFill>
          <a:ln/>
        </p:spPr>
        <p:txBody>
          <a:bodyPr/>
          <a:lstStyle/>
          <a:p>
            <a:endParaRPr lang="en-DE" dirty="0"/>
          </a:p>
        </p:txBody>
      </p:sp>
      <p:sp>
        <p:nvSpPr>
          <p:cNvPr id="25" name="Shape 19"/>
          <p:cNvSpPr/>
          <p:nvPr/>
        </p:nvSpPr>
        <p:spPr>
          <a:xfrm>
            <a:off x="6947297" y="956676"/>
            <a:ext cx="1768078" cy="494513"/>
          </a:xfrm>
          <a:prstGeom prst="rect">
            <a:avLst/>
          </a:prstGeom>
          <a:solidFill>
            <a:srgbClr val="F9F9F9"/>
          </a:solidFill>
          <a:ln/>
        </p:spPr>
        <p:txBody>
          <a:bodyPr/>
          <a:lstStyle/>
          <a:p>
            <a:endParaRPr lang="en-DE" dirty="0"/>
          </a:p>
        </p:txBody>
      </p:sp>
      <p:sp>
        <p:nvSpPr>
          <p:cNvPr id="26" name="Text 20"/>
          <p:cNvSpPr/>
          <p:nvPr/>
        </p:nvSpPr>
        <p:spPr>
          <a:xfrm>
            <a:off x="7054453" y="1026000"/>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2018</a:t>
            </a:r>
            <a:endParaRPr lang="en-US" sz="900" dirty="0"/>
          </a:p>
        </p:txBody>
      </p:sp>
      <p:sp>
        <p:nvSpPr>
          <p:cNvPr id="27" name="Text 21"/>
          <p:cNvSpPr/>
          <p:nvPr/>
        </p:nvSpPr>
        <p:spPr>
          <a:xfrm>
            <a:off x="7054453" y="1160027"/>
            <a:ext cx="1625203" cy="221838"/>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Ursprüngliches RMI-Paper von Google Research</a:t>
            </a:r>
            <a:endParaRPr lang="en-US" sz="900" dirty="0"/>
          </a:p>
        </p:txBody>
      </p:sp>
      <p:sp>
        <p:nvSpPr>
          <p:cNvPr id="28" name="Shape 22"/>
          <p:cNvSpPr/>
          <p:nvPr/>
        </p:nvSpPr>
        <p:spPr>
          <a:xfrm>
            <a:off x="6693694" y="1026000"/>
            <a:ext cx="114300" cy="73946"/>
          </a:xfrm>
          <a:prstGeom prst="ellipse">
            <a:avLst/>
          </a:prstGeom>
          <a:solidFill>
            <a:srgbClr val="2E86AB"/>
          </a:solidFill>
          <a:ln/>
        </p:spPr>
        <p:txBody>
          <a:bodyPr/>
          <a:lstStyle/>
          <a:p>
            <a:endParaRPr lang="en-DE" dirty="0"/>
          </a:p>
        </p:txBody>
      </p:sp>
      <p:sp>
        <p:nvSpPr>
          <p:cNvPr id="29" name="Shape 23"/>
          <p:cNvSpPr/>
          <p:nvPr/>
        </p:nvSpPr>
        <p:spPr>
          <a:xfrm>
            <a:off x="4786313" y="1589838"/>
            <a:ext cx="1768078" cy="494513"/>
          </a:xfrm>
          <a:prstGeom prst="rect">
            <a:avLst/>
          </a:prstGeom>
          <a:solidFill>
            <a:srgbClr val="F9F9F9"/>
          </a:solidFill>
          <a:ln/>
        </p:spPr>
        <p:txBody>
          <a:bodyPr/>
          <a:lstStyle/>
          <a:p>
            <a:endParaRPr lang="en-DE" dirty="0"/>
          </a:p>
        </p:txBody>
      </p:sp>
      <p:sp>
        <p:nvSpPr>
          <p:cNvPr id="30" name="Text 24"/>
          <p:cNvSpPr/>
          <p:nvPr/>
        </p:nvSpPr>
        <p:spPr>
          <a:xfrm>
            <a:off x="4893469" y="1659162"/>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2019</a:t>
            </a:r>
            <a:endParaRPr lang="en-US" sz="900" dirty="0"/>
          </a:p>
        </p:txBody>
      </p:sp>
      <p:sp>
        <p:nvSpPr>
          <p:cNvPr id="31" name="Text 25"/>
          <p:cNvSpPr/>
          <p:nvPr/>
        </p:nvSpPr>
        <p:spPr>
          <a:xfrm>
            <a:off x="4893469" y="1793189"/>
            <a:ext cx="1625203" cy="221838"/>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SOSD Benchmark für faire Vergleiche</a:t>
            </a:r>
            <a:endParaRPr lang="en-US" sz="900" dirty="0"/>
          </a:p>
        </p:txBody>
      </p:sp>
      <p:sp>
        <p:nvSpPr>
          <p:cNvPr id="32" name="Shape 26"/>
          <p:cNvSpPr/>
          <p:nvPr/>
        </p:nvSpPr>
        <p:spPr>
          <a:xfrm>
            <a:off x="6693694" y="1659162"/>
            <a:ext cx="114300" cy="73946"/>
          </a:xfrm>
          <a:prstGeom prst="ellipse">
            <a:avLst/>
          </a:prstGeom>
          <a:solidFill>
            <a:srgbClr val="2E86AB"/>
          </a:solidFill>
          <a:ln/>
        </p:spPr>
        <p:txBody>
          <a:bodyPr/>
          <a:lstStyle/>
          <a:p>
            <a:endParaRPr lang="en-DE" dirty="0"/>
          </a:p>
        </p:txBody>
      </p:sp>
      <p:sp>
        <p:nvSpPr>
          <p:cNvPr id="33" name="Shape 27"/>
          <p:cNvSpPr/>
          <p:nvPr/>
        </p:nvSpPr>
        <p:spPr>
          <a:xfrm>
            <a:off x="6947297" y="2223000"/>
            <a:ext cx="1768078" cy="605432"/>
          </a:xfrm>
          <a:prstGeom prst="rect">
            <a:avLst/>
          </a:prstGeom>
          <a:solidFill>
            <a:srgbClr val="F9F9F9"/>
          </a:solidFill>
          <a:ln/>
        </p:spPr>
        <p:txBody>
          <a:bodyPr/>
          <a:lstStyle/>
          <a:p>
            <a:endParaRPr lang="en-DE" dirty="0"/>
          </a:p>
        </p:txBody>
      </p:sp>
      <p:sp>
        <p:nvSpPr>
          <p:cNvPr id="34" name="Text 28"/>
          <p:cNvSpPr/>
          <p:nvPr/>
        </p:nvSpPr>
        <p:spPr>
          <a:xfrm>
            <a:off x="7054453" y="2292324"/>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2020</a:t>
            </a:r>
            <a:endParaRPr lang="en-US" sz="900" dirty="0"/>
          </a:p>
        </p:txBody>
      </p:sp>
      <p:sp>
        <p:nvSpPr>
          <p:cNvPr id="35" name="Text 29"/>
          <p:cNvSpPr/>
          <p:nvPr/>
        </p:nvSpPr>
        <p:spPr>
          <a:xfrm>
            <a:off x="7054453" y="2426352"/>
            <a:ext cx="1625203" cy="332757"/>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ALEX: Adaptive Learned Index für dynamische Workloads</a:t>
            </a:r>
            <a:endParaRPr lang="en-US" sz="900" dirty="0"/>
          </a:p>
        </p:txBody>
      </p:sp>
      <p:sp>
        <p:nvSpPr>
          <p:cNvPr id="36" name="Shape 30"/>
          <p:cNvSpPr/>
          <p:nvPr/>
        </p:nvSpPr>
        <p:spPr>
          <a:xfrm>
            <a:off x="6693694" y="2292324"/>
            <a:ext cx="114300" cy="73946"/>
          </a:xfrm>
          <a:prstGeom prst="ellipse">
            <a:avLst/>
          </a:prstGeom>
          <a:solidFill>
            <a:srgbClr val="2E86AB"/>
          </a:solidFill>
          <a:ln/>
        </p:spPr>
        <p:txBody>
          <a:bodyPr/>
          <a:lstStyle/>
          <a:p>
            <a:endParaRPr lang="en-DE" dirty="0"/>
          </a:p>
        </p:txBody>
      </p:sp>
      <p:sp>
        <p:nvSpPr>
          <p:cNvPr id="37" name="Shape 31"/>
          <p:cNvSpPr/>
          <p:nvPr/>
        </p:nvSpPr>
        <p:spPr>
          <a:xfrm>
            <a:off x="4786313" y="2967081"/>
            <a:ext cx="1768078" cy="494513"/>
          </a:xfrm>
          <a:prstGeom prst="rect">
            <a:avLst/>
          </a:prstGeom>
          <a:solidFill>
            <a:srgbClr val="F9F9F9"/>
          </a:solidFill>
          <a:ln/>
        </p:spPr>
        <p:txBody>
          <a:bodyPr/>
          <a:lstStyle/>
          <a:p>
            <a:endParaRPr lang="en-DE" dirty="0"/>
          </a:p>
        </p:txBody>
      </p:sp>
      <p:sp>
        <p:nvSpPr>
          <p:cNvPr id="38" name="Text 32"/>
          <p:cNvSpPr/>
          <p:nvPr/>
        </p:nvSpPr>
        <p:spPr>
          <a:xfrm>
            <a:off x="4893469" y="3036406"/>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2021</a:t>
            </a:r>
            <a:endParaRPr lang="en-US" sz="900" dirty="0"/>
          </a:p>
        </p:txBody>
      </p:sp>
      <p:sp>
        <p:nvSpPr>
          <p:cNvPr id="39" name="Text 33"/>
          <p:cNvSpPr/>
          <p:nvPr/>
        </p:nvSpPr>
        <p:spPr>
          <a:xfrm>
            <a:off x="4893469" y="3170433"/>
            <a:ext cx="1625203" cy="221838"/>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PGM-Index mit mathematischen Garantien</a:t>
            </a:r>
            <a:endParaRPr lang="en-US" sz="900" dirty="0"/>
          </a:p>
        </p:txBody>
      </p:sp>
      <p:sp>
        <p:nvSpPr>
          <p:cNvPr id="40" name="Shape 34"/>
          <p:cNvSpPr/>
          <p:nvPr/>
        </p:nvSpPr>
        <p:spPr>
          <a:xfrm>
            <a:off x="6693694" y="3036406"/>
            <a:ext cx="114300" cy="73946"/>
          </a:xfrm>
          <a:prstGeom prst="ellipse">
            <a:avLst/>
          </a:prstGeom>
          <a:solidFill>
            <a:srgbClr val="2E86AB"/>
          </a:solidFill>
          <a:ln/>
        </p:spPr>
        <p:txBody>
          <a:bodyPr/>
          <a:lstStyle/>
          <a:p>
            <a:endParaRPr lang="en-DE" dirty="0"/>
          </a:p>
        </p:txBody>
      </p:sp>
      <p:sp>
        <p:nvSpPr>
          <p:cNvPr id="41" name="Shape 35"/>
          <p:cNvSpPr/>
          <p:nvPr/>
        </p:nvSpPr>
        <p:spPr>
          <a:xfrm>
            <a:off x="6947297" y="3600243"/>
            <a:ext cx="1768078" cy="494513"/>
          </a:xfrm>
          <a:prstGeom prst="rect">
            <a:avLst/>
          </a:prstGeom>
          <a:solidFill>
            <a:srgbClr val="F9F9F9"/>
          </a:solidFill>
          <a:ln/>
        </p:spPr>
        <p:txBody>
          <a:bodyPr/>
          <a:lstStyle/>
          <a:p>
            <a:endParaRPr lang="en-DE" dirty="0"/>
          </a:p>
        </p:txBody>
      </p:sp>
      <p:sp>
        <p:nvSpPr>
          <p:cNvPr id="42" name="Text 36"/>
          <p:cNvSpPr/>
          <p:nvPr/>
        </p:nvSpPr>
        <p:spPr>
          <a:xfrm>
            <a:off x="7054453" y="3669568"/>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2022-2023</a:t>
            </a:r>
            <a:endParaRPr lang="en-US" sz="900" dirty="0"/>
          </a:p>
        </p:txBody>
      </p:sp>
      <p:sp>
        <p:nvSpPr>
          <p:cNvPr id="43" name="Text 37"/>
          <p:cNvSpPr/>
          <p:nvPr/>
        </p:nvSpPr>
        <p:spPr>
          <a:xfrm>
            <a:off x="7054453" y="3803594"/>
            <a:ext cx="1625203" cy="221838"/>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Integration in kommerzielle Datenbanksysteme</a:t>
            </a:r>
            <a:endParaRPr lang="en-US" sz="900" dirty="0"/>
          </a:p>
        </p:txBody>
      </p:sp>
      <p:sp>
        <p:nvSpPr>
          <p:cNvPr id="44" name="Shape 38"/>
          <p:cNvSpPr/>
          <p:nvPr/>
        </p:nvSpPr>
        <p:spPr>
          <a:xfrm>
            <a:off x="6693694" y="3669568"/>
            <a:ext cx="114300" cy="73946"/>
          </a:xfrm>
          <a:prstGeom prst="ellipse">
            <a:avLst/>
          </a:prstGeom>
          <a:solidFill>
            <a:srgbClr val="2E86AB"/>
          </a:solidFill>
          <a:ln/>
        </p:spPr>
        <p:txBody>
          <a:bodyPr/>
          <a:lstStyle/>
          <a:p>
            <a:endParaRPr lang="en-DE" dirty="0"/>
          </a:p>
        </p:txBody>
      </p:sp>
      <p:sp>
        <p:nvSpPr>
          <p:cNvPr id="45" name="Shape 39"/>
          <p:cNvSpPr/>
          <p:nvPr/>
        </p:nvSpPr>
        <p:spPr>
          <a:xfrm>
            <a:off x="4786313" y="4233405"/>
            <a:ext cx="1768078" cy="605432"/>
          </a:xfrm>
          <a:prstGeom prst="rect">
            <a:avLst/>
          </a:prstGeom>
          <a:solidFill>
            <a:srgbClr val="F9F9F9"/>
          </a:solidFill>
          <a:ln/>
        </p:spPr>
        <p:txBody>
          <a:bodyPr/>
          <a:lstStyle/>
          <a:p>
            <a:endParaRPr lang="en-DE" dirty="0"/>
          </a:p>
        </p:txBody>
      </p:sp>
      <p:sp>
        <p:nvSpPr>
          <p:cNvPr id="46" name="Text 40"/>
          <p:cNvSpPr/>
          <p:nvPr/>
        </p:nvSpPr>
        <p:spPr>
          <a:xfrm>
            <a:off x="4893469" y="4302730"/>
            <a:ext cx="1625203" cy="110919"/>
          </a:xfrm>
          <a:prstGeom prst="rect">
            <a:avLst/>
          </a:prstGeom>
          <a:noFill/>
          <a:ln/>
        </p:spPr>
        <p:txBody>
          <a:bodyPr wrap="none" lIns="0" tIns="0" rIns="0" bIns="0" rtlCol="0" anchor="ctr">
            <a:spAutoFit/>
          </a:bodyPr>
          <a:lstStyle/>
          <a:p>
            <a:pPr marL="0" indent="0">
              <a:buNone/>
            </a:pPr>
            <a:r>
              <a:rPr lang="en-US" sz="900" b="1" dirty="0">
                <a:solidFill>
                  <a:srgbClr val="A23B72"/>
                </a:solidFill>
                <a:latin typeface="Noto Sans" pitchFamily="34" charset="0"/>
                <a:ea typeface="Noto Sans" pitchFamily="34" charset="-122"/>
                <a:cs typeface="Noto Sans" pitchFamily="34" charset="-120"/>
              </a:rPr>
              <a:t>2024+</a:t>
            </a:r>
            <a:endParaRPr lang="en-US" sz="900" dirty="0"/>
          </a:p>
        </p:txBody>
      </p:sp>
      <p:sp>
        <p:nvSpPr>
          <p:cNvPr id="47" name="Text 41"/>
          <p:cNvSpPr/>
          <p:nvPr/>
        </p:nvSpPr>
        <p:spPr>
          <a:xfrm>
            <a:off x="4893469" y="4436757"/>
            <a:ext cx="1625203" cy="332757"/>
          </a:xfrm>
          <a:prstGeom prst="rect">
            <a:avLst/>
          </a:prstGeom>
          <a:noFill/>
          <a:ln/>
        </p:spPr>
        <p:txBody>
          <a:bodyPr wrap="square" lIns="0" tIns="0" rIns="0" bIns="0" rtlCol="0" anchor="ctr">
            <a:spAutoFit/>
          </a:bodyPr>
          <a:lstStyle/>
          <a:p>
            <a:pPr marL="0" indent="0">
              <a:buNone/>
            </a:pPr>
            <a:r>
              <a:rPr lang="en-US" sz="900" dirty="0">
                <a:solidFill>
                  <a:srgbClr val="2C3E50"/>
                </a:solidFill>
                <a:latin typeface="Noto Sans" pitchFamily="34" charset="0"/>
                <a:ea typeface="Noto Sans" pitchFamily="34" charset="-122"/>
                <a:cs typeface="Noto Sans" pitchFamily="34" charset="-120"/>
              </a:rPr>
              <a:t>Selbstoptimierende Indexstrukturen mit kontinuierlichem Lernen</a:t>
            </a:r>
            <a:endParaRPr lang="en-US" sz="900" dirty="0"/>
          </a:p>
        </p:txBody>
      </p:sp>
      <p:sp>
        <p:nvSpPr>
          <p:cNvPr id="48" name="Shape 42"/>
          <p:cNvSpPr/>
          <p:nvPr/>
        </p:nvSpPr>
        <p:spPr>
          <a:xfrm>
            <a:off x="6693694" y="4302730"/>
            <a:ext cx="114300" cy="73946"/>
          </a:xfrm>
          <a:prstGeom prst="ellipse">
            <a:avLst/>
          </a:prstGeom>
          <a:solidFill>
            <a:srgbClr val="2E86AB"/>
          </a:solidFill>
          <a:ln/>
        </p:spPr>
        <p:txBody>
          <a:bodyPr/>
          <a:lstStyle/>
          <a:p>
            <a:endParaRPr lang="en-DE" dirty="0"/>
          </a:p>
        </p:txBody>
      </p:sp>
      <p:sp>
        <p:nvSpPr>
          <p:cNvPr id="49" name="Text 43"/>
          <p:cNvSpPr/>
          <p:nvPr/>
        </p:nvSpPr>
        <p:spPr>
          <a:xfrm>
            <a:off x="6364883" y="5146806"/>
            <a:ext cx="2564805" cy="155877"/>
          </a:xfrm>
          <a:prstGeom prst="rect">
            <a:avLst/>
          </a:prstGeom>
          <a:noFill/>
          <a:ln/>
        </p:spPr>
        <p:txBody>
          <a:bodyPr wrap="none" lIns="0" tIns="0" rIns="0" bIns="0" rtlCol="0" anchor="ctr">
            <a:spAutoFit/>
          </a:bodyPr>
          <a:lstStyle/>
          <a:p>
            <a:pPr marL="0" indent="0" algn="r">
              <a:buNone/>
            </a:pPr>
            <a:r>
              <a:rPr lang="en-US" sz="1013" dirty="0">
                <a:solidFill>
                  <a:srgbClr val="2C3E50"/>
                </a:solidFill>
                <a:latin typeface="Noto Sans" pitchFamily="34" charset="0"/>
                <a:ea typeface="Noto Sans" pitchFamily="34" charset="-122"/>
                <a:cs typeface="Noto Sans" pitchFamily="34" charset="-120"/>
              </a:rPr>
              <a:t>Leistungsanalyse von Learned Indexes | 7</a:t>
            </a:r>
            <a:endParaRPr lang="en-US" sz="101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765006"/>
          </a:xfrm>
          <a:prstGeom prst="rect">
            <a:avLst/>
          </a:prstGeom>
        </p:spPr>
      </p:pic>
      <p:sp>
        <p:nvSpPr>
          <p:cNvPr id="3" name="Text 0"/>
          <p:cNvSpPr/>
          <p:nvPr/>
        </p:nvSpPr>
        <p:spPr>
          <a:xfrm>
            <a:off x="285750" y="285750"/>
            <a:ext cx="8643938"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Implementierungsstrategie</a:t>
            </a:r>
            <a:endParaRPr lang="en-US" sz="2025" dirty="0"/>
          </a:p>
        </p:txBody>
      </p:sp>
      <p:sp>
        <p:nvSpPr>
          <p:cNvPr id="4" name="Text 1"/>
          <p:cNvSpPr/>
          <p:nvPr/>
        </p:nvSpPr>
        <p:spPr>
          <a:xfrm>
            <a:off x="285750" y="742950"/>
            <a:ext cx="8643938" cy="257175"/>
          </a:xfrm>
          <a:prstGeom prst="rect">
            <a:avLst/>
          </a:prstGeom>
          <a:noFill/>
          <a:ln/>
        </p:spPr>
        <p:txBody>
          <a:bodyPr wrap="none" lIns="0" tIns="0" rIns="0" bIns="0" rtlCol="0" anchor="ctr">
            <a:spAutoFit/>
          </a:bodyPr>
          <a:lstStyle/>
          <a:p>
            <a:pPr marL="0" indent="0">
              <a:buNone/>
            </a:pPr>
            <a:r>
              <a:rPr lang="en-US" sz="1350" dirty="0">
                <a:solidFill>
                  <a:srgbClr val="A23B72"/>
                </a:solidFill>
                <a:latin typeface="Noto Sans" pitchFamily="34" charset="0"/>
                <a:ea typeface="Noto Sans" pitchFamily="34" charset="-122"/>
                <a:cs typeface="Noto Sans" pitchFamily="34" charset="-120"/>
              </a:rPr>
              <a:t>Der evolutionäre Ansatz für faire Vergleiche</a:t>
            </a:r>
            <a:endParaRPr lang="en-US" sz="1350" dirty="0"/>
          </a:p>
        </p:txBody>
      </p:sp>
      <p:sp>
        <p:nvSpPr>
          <p:cNvPr id="5" name="Text 2"/>
          <p:cNvSpPr/>
          <p:nvPr/>
        </p:nvSpPr>
        <p:spPr>
          <a:xfrm>
            <a:off x="243018" y="1345090"/>
            <a:ext cx="4400420" cy="692497"/>
          </a:xfrm>
          <a:prstGeom prst="rect">
            <a:avLst/>
          </a:prstGeom>
          <a:noFill/>
          <a:ln/>
        </p:spPr>
        <p:txBody>
          <a:bodyPr wrap="square" lIns="0" tIns="0" rIns="0" bIns="0" rtlCol="0" anchor="ctr">
            <a:spAutoFit/>
          </a:bodyPr>
          <a:lstStyle/>
          <a:p>
            <a:r>
              <a:rPr lang="en-US" sz="1125" dirty="0">
                <a:solidFill>
                  <a:srgbClr val="2C3E50"/>
                </a:solidFill>
                <a:latin typeface="Noto Sans" pitchFamily="34" charset="0"/>
                <a:ea typeface="Noto Sans" pitchFamily="34" charset="-122"/>
                <a:cs typeface="Noto Sans" pitchFamily="34" charset="-120"/>
              </a:rPr>
              <a:t>Um faire Vergleiche zwischen Learned Indexes und traditionellen Strukturen zu gewährleisten, wurden alle Implementierungen in </a:t>
            </a:r>
            <a:r>
              <a:rPr lang="en-US" sz="1125" b="1" dirty="0">
                <a:solidFill>
                  <a:srgbClr val="A23B72"/>
                </a:solidFill>
                <a:latin typeface="Noto Sans" pitchFamily="34" charset="0"/>
                <a:ea typeface="Noto Sans" pitchFamily="34" charset="-122"/>
                <a:cs typeface="Noto Sans" pitchFamily="34" charset="-120"/>
              </a:rPr>
              <a:t>derselben Programmiersprache (Python) </a:t>
            </a:r>
            <a:r>
              <a:rPr lang="en-US" sz="1125" dirty="0">
                <a:solidFill>
                  <a:srgbClr val="2C3E50"/>
                </a:solidFill>
                <a:latin typeface="Noto Sans" pitchFamily="34" charset="0"/>
                <a:ea typeface="Noto Sans" pitchFamily="34" charset="-122"/>
                <a:cs typeface="Noto Sans" pitchFamily="34" charset="-120"/>
              </a:rPr>
              <a:t>erstellt und </a:t>
            </a:r>
          </a:p>
          <a:p>
            <a:r>
              <a:rPr lang="en-US" sz="1125" dirty="0">
                <a:solidFill>
                  <a:srgbClr val="2C3E50"/>
                </a:solidFill>
                <a:latin typeface="Noto Sans" pitchFamily="34" charset="0"/>
                <a:ea typeface="Noto Sans" pitchFamily="34" charset="-122"/>
                <a:cs typeface="Noto Sans" pitchFamily="34" charset="-120"/>
              </a:rPr>
              <a:t>schrittweise optimiert.</a:t>
            </a:r>
            <a:endParaRPr lang="en-US" sz="1125" dirty="0"/>
          </a:p>
        </p:txBody>
      </p:sp>
      <p:sp>
        <p:nvSpPr>
          <p:cNvPr id="7" name="Text 4"/>
          <p:cNvSpPr/>
          <p:nvPr/>
        </p:nvSpPr>
        <p:spPr>
          <a:xfrm>
            <a:off x="891853" y="2019951"/>
            <a:ext cx="65" cy="173124"/>
          </a:xfrm>
          <a:prstGeom prst="rect">
            <a:avLst/>
          </a:prstGeom>
          <a:noFill/>
          <a:ln/>
        </p:spPr>
        <p:txBody>
          <a:bodyPr wrap="none" lIns="0" tIns="0" rIns="0" bIns="0" rtlCol="0" anchor="ctr">
            <a:spAutoFit/>
          </a:bodyPr>
          <a:lstStyle/>
          <a:p>
            <a:pPr marL="0" indent="0">
              <a:buNone/>
            </a:pPr>
            <a:endParaRPr lang="en-US" sz="1125" dirty="0"/>
          </a:p>
        </p:txBody>
      </p:sp>
      <p:sp>
        <p:nvSpPr>
          <p:cNvPr id="8" name="Shape 5"/>
          <p:cNvSpPr/>
          <p:nvPr/>
        </p:nvSpPr>
        <p:spPr>
          <a:xfrm>
            <a:off x="428625" y="2428875"/>
            <a:ext cx="28575" cy="2500313"/>
          </a:xfrm>
          <a:prstGeom prst="rect">
            <a:avLst/>
          </a:prstGeom>
          <a:solidFill>
            <a:srgbClr val="2E86AB"/>
          </a:solidFill>
          <a:ln/>
        </p:spPr>
        <p:txBody>
          <a:bodyPr/>
          <a:lstStyle/>
          <a:p>
            <a:endParaRPr lang="en-DE" dirty="0"/>
          </a:p>
        </p:txBody>
      </p:sp>
      <p:sp>
        <p:nvSpPr>
          <p:cNvPr id="9" name="Shape 6"/>
          <p:cNvSpPr/>
          <p:nvPr/>
        </p:nvSpPr>
        <p:spPr>
          <a:xfrm>
            <a:off x="371475" y="2464594"/>
            <a:ext cx="142875" cy="142875"/>
          </a:xfrm>
          <a:prstGeom prst="ellipse">
            <a:avLst/>
          </a:prstGeom>
          <a:solidFill>
            <a:srgbClr val="2E86AB"/>
          </a:solidFill>
          <a:ln/>
        </p:spPr>
        <p:txBody>
          <a:bodyPr/>
          <a:lstStyle/>
          <a:p>
            <a:endParaRPr lang="en-DE" dirty="0"/>
          </a:p>
        </p:txBody>
      </p:sp>
      <p:sp>
        <p:nvSpPr>
          <p:cNvPr id="10" name="Text 7"/>
          <p:cNvSpPr/>
          <p:nvPr/>
        </p:nvSpPr>
        <p:spPr>
          <a:xfrm>
            <a:off x="714375" y="2428875"/>
            <a:ext cx="3857625" cy="235744"/>
          </a:xfrm>
          <a:prstGeom prst="rect">
            <a:avLst/>
          </a:prstGeom>
          <a:noFill/>
          <a:ln/>
        </p:spPr>
        <p:txBody>
          <a:bodyPr wrap="none" lIns="0" tIns="0" rIns="0" bIns="0" rtlCol="0" anchor="ctr">
            <a:spAutoFit/>
          </a:bodyPr>
          <a:lstStyle/>
          <a:p>
            <a:pPr marL="0" indent="0">
              <a:buNone/>
            </a:pPr>
            <a:r>
              <a:rPr lang="en-US" sz="1238" b="1" dirty="0">
                <a:solidFill>
                  <a:srgbClr val="2C3E50"/>
                </a:solidFill>
                <a:latin typeface="Noto Sans" pitchFamily="34" charset="0"/>
                <a:ea typeface="Noto Sans" pitchFamily="34" charset="-122"/>
                <a:cs typeface="Noto Sans" pitchFamily="34" charset="-120"/>
              </a:rPr>
              <a:t>Stufe 1: Baseline-Implementierung</a:t>
            </a:r>
            <a:endParaRPr lang="en-US" sz="1238" dirty="0"/>
          </a:p>
        </p:txBody>
      </p:sp>
      <p:sp>
        <p:nvSpPr>
          <p:cNvPr id="11" name="Text 8"/>
          <p:cNvSpPr/>
          <p:nvPr/>
        </p:nvSpPr>
        <p:spPr>
          <a:xfrm>
            <a:off x="714375" y="2700338"/>
            <a:ext cx="3857625" cy="192881"/>
          </a:xfrm>
          <a:prstGeom prst="rect">
            <a:avLst/>
          </a:prstGeom>
          <a:noFill/>
          <a:ln/>
        </p:spPr>
        <p:txBody>
          <a:bodyPr wrap="none" lIns="0" tIns="0" rIns="0" bIns="0" rtlCol="0" anchor="ctr">
            <a:spAutoFit/>
          </a:bodyPr>
          <a:lstStyle/>
          <a:p>
            <a:pPr marL="0" indent="0">
              <a:buNone/>
            </a:pPr>
            <a:r>
              <a:rPr lang="en-US" sz="1013" dirty="0">
                <a:solidFill>
                  <a:srgbClr val="555555"/>
                </a:solidFill>
                <a:latin typeface="Noto Sans" pitchFamily="34" charset="0"/>
                <a:ea typeface="Noto Sans" pitchFamily="34" charset="-122"/>
                <a:cs typeface="Noto Sans" pitchFamily="34" charset="-120"/>
              </a:rPr>
              <a:t>Naive Implementierung mit sklearn</a:t>
            </a:r>
            <a:endParaRPr lang="en-US" sz="1013" dirty="0"/>
          </a:p>
        </p:txBody>
      </p:sp>
      <p:sp>
        <p:nvSpPr>
          <p:cNvPr id="12" name="Shape 9"/>
          <p:cNvSpPr/>
          <p:nvPr/>
        </p:nvSpPr>
        <p:spPr>
          <a:xfrm>
            <a:off x="371475" y="3143250"/>
            <a:ext cx="142875" cy="142875"/>
          </a:xfrm>
          <a:prstGeom prst="ellipse">
            <a:avLst/>
          </a:prstGeom>
          <a:solidFill>
            <a:srgbClr val="2E86AB"/>
          </a:solidFill>
          <a:ln/>
        </p:spPr>
        <p:txBody>
          <a:bodyPr/>
          <a:lstStyle/>
          <a:p>
            <a:endParaRPr lang="en-DE" dirty="0"/>
          </a:p>
        </p:txBody>
      </p:sp>
      <p:sp>
        <p:nvSpPr>
          <p:cNvPr id="13" name="Text 10"/>
          <p:cNvSpPr/>
          <p:nvPr/>
        </p:nvSpPr>
        <p:spPr>
          <a:xfrm>
            <a:off x="714375" y="3107531"/>
            <a:ext cx="3857625" cy="235744"/>
          </a:xfrm>
          <a:prstGeom prst="rect">
            <a:avLst/>
          </a:prstGeom>
          <a:noFill/>
          <a:ln/>
        </p:spPr>
        <p:txBody>
          <a:bodyPr wrap="none" lIns="0" tIns="0" rIns="0" bIns="0" rtlCol="0" anchor="ctr">
            <a:spAutoFit/>
          </a:bodyPr>
          <a:lstStyle/>
          <a:p>
            <a:pPr marL="0" indent="0">
              <a:buNone/>
            </a:pPr>
            <a:r>
              <a:rPr lang="en-US" sz="1238" b="1" dirty="0">
                <a:solidFill>
                  <a:srgbClr val="2C3E50"/>
                </a:solidFill>
                <a:latin typeface="Noto Sans" pitchFamily="34" charset="0"/>
                <a:ea typeface="Noto Sans" pitchFamily="34" charset="-122"/>
                <a:cs typeface="Noto Sans" pitchFamily="34" charset="-120"/>
              </a:rPr>
              <a:t>Stufe 2: Optimierte Implementierung</a:t>
            </a:r>
            <a:endParaRPr lang="en-US" sz="1238" dirty="0"/>
          </a:p>
        </p:txBody>
      </p:sp>
      <p:sp>
        <p:nvSpPr>
          <p:cNvPr id="14" name="Text 11"/>
          <p:cNvSpPr/>
          <p:nvPr/>
        </p:nvSpPr>
        <p:spPr>
          <a:xfrm>
            <a:off x="714375" y="3378994"/>
            <a:ext cx="3857625" cy="192881"/>
          </a:xfrm>
          <a:prstGeom prst="rect">
            <a:avLst/>
          </a:prstGeom>
          <a:noFill/>
          <a:ln/>
        </p:spPr>
        <p:txBody>
          <a:bodyPr wrap="none" lIns="0" tIns="0" rIns="0" bIns="0" rtlCol="0" anchor="ctr">
            <a:spAutoFit/>
          </a:bodyPr>
          <a:lstStyle/>
          <a:p>
            <a:pPr marL="0" indent="0">
              <a:buNone/>
            </a:pPr>
            <a:r>
              <a:rPr lang="en-US" sz="1013" dirty="0">
                <a:solidFill>
                  <a:srgbClr val="555555"/>
                </a:solidFill>
                <a:latin typeface="Noto Sans" pitchFamily="34" charset="0"/>
                <a:ea typeface="Noto Sans" pitchFamily="34" charset="-122"/>
                <a:cs typeface="Noto Sans" pitchFamily="34" charset="-120"/>
              </a:rPr>
              <a:t>Eliminierung von Bibliotheks-Overhead</a:t>
            </a:r>
            <a:endParaRPr lang="en-US" sz="1013" dirty="0"/>
          </a:p>
        </p:txBody>
      </p:sp>
      <p:sp>
        <p:nvSpPr>
          <p:cNvPr id="15" name="Shape 12"/>
          <p:cNvSpPr/>
          <p:nvPr/>
        </p:nvSpPr>
        <p:spPr>
          <a:xfrm>
            <a:off x="371475" y="3821906"/>
            <a:ext cx="142875" cy="142875"/>
          </a:xfrm>
          <a:prstGeom prst="ellipse">
            <a:avLst/>
          </a:prstGeom>
          <a:solidFill>
            <a:srgbClr val="2E86AB"/>
          </a:solidFill>
          <a:ln/>
        </p:spPr>
        <p:txBody>
          <a:bodyPr/>
          <a:lstStyle/>
          <a:p>
            <a:endParaRPr lang="en-DE" dirty="0"/>
          </a:p>
        </p:txBody>
      </p:sp>
      <p:sp>
        <p:nvSpPr>
          <p:cNvPr id="16" name="Text 13"/>
          <p:cNvSpPr/>
          <p:nvPr/>
        </p:nvSpPr>
        <p:spPr>
          <a:xfrm>
            <a:off x="714375" y="3786188"/>
            <a:ext cx="3857625" cy="235744"/>
          </a:xfrm>
          <a:prstGeom prst="rect">
            <a:avLst/>
          </a:prstGeom>
          <a:noFill/>
          <a:ln/>
        </p:spPr>
        <p:txBody>
          <a:bodyPr wrap="none" lIns="0" tIns="0" rIns="0" bIns="0" rtlCol="0" anchor="ctr">
            <a:spAutoFit/>
          </a:bodyPr>
          <a:lstStyle/>
          <a:p>
            <a:pPr marL="0" indent="0">
              <a:buNone/>
            </a:pPr>
            <a:r>
              <a:rPr lang="en-US" sz="1238" b="1" dirty="0">
                <a:solidFill>
                  <a:srgbClr val="2C3E50"/>
                </a:solidFill>
                <a:latin typeface="Noto Sans" pitchFamily="34" charset="0"/>
                <a:ea typeface="Noto Sans" pitchFamily="34" charset="-122"/>
                <a:cs typeface="Noto Sans" pitchFamily="34" charset="-120"/>
              </a:rPr>
              <a:t>Stufe 3: JIT-kompilierte Implementierung</a:t>
            </a:r>
            <a:endParaRPr lang="en-US" sz="1238" dirty="0"/>
          </a:p>
        </p:txBody>
      </p:sp>
      <p:sp>
        <p:nvSpPr>
          <p:cNvPr id="17" name="Text 14"/>
          <p:cNvSpPr/>
          <p:nvPr/>
        </p:nvSpPr>
        <p:spPr>
          <a:xfrm>
            <a:off x="714375" y="4057650"/>
            <a:ext cx="3857625" cy="192881"/>
          </a:xfrm>
          <a:prstGeom prst="rect">
            <a:avLst/>
          </a:prstGeom>
          <a:noFill/>
          <a:ln/>
        </p:spPr>
        <p:txBody>
          <a:bodyPr wrap="none" lIns="0" tIns="0" rIns="0" bIns="0" rtlCol="0" anchor="ctr">
            <a:spAutoFit/>
          </a:bodyPr>
          <a:lstStyle/>
          <a:p>
            <a:pPr marL="0" indent="0">
              <a:buNone/>
            </a:pPr>
            <a:r>
              <a:rPr lang="en-US" sz="1013" dirty="0">
                <a:solidFill>
                  <a:srgbClr val="555555"/>
                </a:solidFill>
                <a:latin typeface="Noto Sans" pitchFamily="34" charset="0"/>
                <a:ea typeface="Noto Sans" pitchFamily="34" charset="-122"/>
                <a:cs typeface="Noto Sans" pitchFamily="34" charset="-120"/>
              </a:rPr>
              <a:t>Verwendung von Numba für kritische Pfade</a:t>
            </a:r>
            <a:endParaRPr lang="en-US" sz="1013" dirty="0"/>
          </a:p>
        </p:txBody>
      </p:sp>
      <p:sp>
        <p:nvSpPr>
          <p:cNvPr id="18" name="Shape 15"/>
          <p:cNvSpPr/>
          <p:nvPr/>
        </p:nvSpPr>
        <p:spPr>
          <a:xfrm>
            <a:off x="371475" y="4500563"/>
            <a:ext cx="142875" cy="142875"/>
          </a:xfrm>
          <a:prstGeom prst="ellipse">
            <a:avLst/>
          </a:prstGeom>
          <a:solidFill>
            <a:srgbClr val="2E86AB"/>
          </a:solidFill>
          <a:ln/>
        </p:spPr>
        <p:txBody>
          <a:bodyPr/>
          <a:lstStyle/>
          <a:p>
            <a:endParaRPr lang="en-DE" dirty="0"/>
          </a:p>
        </p:txBody>
      </p:sp>
      <p:sp>
        <p:nvSpPr>
          <p:cNvPr id="19" name="Text 16"/>
          <p:cNvSpPr/>
          <p:nvPr/>
        </p:nvSpPr>
        <p:spPr>
          <a:xfrm>
            <a:off x="714375" y="4464844"/>
            <a:ext cx="3857625" cy="235744"/>
          </a:xfrm>
          <a:prstGeom prst="rect">
            <a:avLst/>
          </a:prstGeom>
          <a:noFill/>
          <a:ln/>
        </p:spPr>
        <p:txBody>
          <a:bodyPr wrap="none" lIns="0" tIns="0" rIns="0" bIns="0" rtlCol="0" anchor="ctr">
            <a:spAutoFit/>
          </a:bodyPr>
          <a:lstStyle/>
          <a:p>
            <a:pPr marL="0" indent="0">
              <a:buNone/>
            </a:pPr>
            <a:r>
              <a:rPr lang="en-US" sz="1238" b="1" dirty="0">
                <a:solidFill>
                  <a:srgbClr val="2C3E50"/>
                </a:solidFill>
                <a:latin typeface="Noto Sans" pitchFamily="34" charset="0"/>
                <a:ea typeface="Noto Sans" pitchFamily="34" charset="-122"/>
                <a:cs typeface="Noto Sans" pitchFamily="34" charset="-120"/>
              </a:rPr>
              <a:t>Stufe 4: Native Implementierung</a:t>
            </a:r>
            <a:endParaRPr lang="en-US" sz="1238" dirty="0"/>
          </a:p>
        </p:txBody>
      </p:sp>
      <p:sp>
        <p:nvSpPr>
          <p:cNvPr id="20" name="Text 17"/>
          <p:cNvSpPr/>
          <p:nvPr/>
        </p:nvSpPr>
        <p:spPr>
          <a:xfrm>
            <a:off x="714375" y="4736306"/>
            <a:ext cx="3857625" cy="192881"/>
          </a:xfrm>
          <a:prstGeom prst="rect">
            <a:avLst/>
          </a:prstGeom>
          <a:noFill/>
          <a:ln/>
        </p:spPr>
        <p:txBody>
          <a:bodyPr wrap="none" lIns="0" tIns="0" rIns="0" bIns="0" rtlCol="0" anchor="ctr">
            <a:spAutoFit/>
          </a:bodyPr>
          <a:lstStyle/>
          <a:p>
            <a:pPr marL="0" indent="0">
              <a:buNone/>
            </a:pPr>
            <a:r>
              <a:rPr lang="en-US" sz="1013" dirty="0">
                <a:solidFill>
                  <a:srgbClr val="555555"/>
                </a:solidFill>
                <a:latin typeface="Noto Sans" pitchFamily="34" charset="0"/>
                <a:ea typeface="Noto Sans" pitchFamily="34" charset="-122"/>
                <a:cs typeface="Noto Sans" pitchFamily="34" charset="-120"/>
              </a:rPr>
              <a:t>Cython für maximale Performance</a:t>
            </a:r>
            <a:endParaRPr lang="en-US" sz="1013" dirty="0"/>
          </a:p>
        </p:txBody>
      </p:sp>
      <p:sp>
        <p:nvSpPr>
          <p:cNvPr id="21" name="Shape 18"/>
          <p:cNvSpPr/>
          <p:nvPr/>
        </p:nvSpPr>
        <p:spPr>
          <a:xfrm>
            <a:off x="4643437" y="1703784"/>
            <a:ext cx="4400419" cy="3093244"/>
          </a:xfrm>
          <a:prstGeom prst="rect">
            <a:avLst/>
          </a:prstGeom>
          <a:solidFill>
            <a:srgbClr val="FFFFFF"/>
          </a:solidFill>
          <a:ln/>
        </p:spPr>
        <p:txBody>
          <a:bodyPr/>
          <a:lstStyle/>
          <a:p>
            <a:endParaRPr lang="en-DE" dirty="0"/>
          </a:p>
        </p:txBody>
      </p:sp>
      <p:sp>
        <p:nvSpPr>
          <p:cNvPr id="22" name="Text 19"/>
          <p:cNvSpPr/>
          <p:nvPr/>
        </p:nvSpPr>
        <p:spPr>
          <a:xfrm>
            <a:off x="4786313" y="1846659"/>
            <a:ext cx="4000500" cy="235744"/>
          </a:xfrm>
          <a:prstGeom prst="rect">
            <a:avLst/>
          </a:prstGeom>
          <a:noFill/>
          <a:ln/>
        </p:spPr>
        <p:txBody>
          <a:bodyPr wrap="none" lIns="0" tIns="0" rIns="0" bIns="0" rtlCol="0" anchor="ctr">
            <a:spAutoFit/>
          </a:bodyPr>
          <a:lstStyle/>
          <a:p>
            <a:pPr marL="0" indent="0">
              <a:buNone/>
            </a:pPr>
            <a:r>
              <a:rPr lang="en-US" sz="1238" b="1" dirty="0">
                <a:solidFill>
                  <a:srgbClr val="2E86AB"/>
                </a:solidFill>
                <a:latin typeface="Noto Sans" pitchFamily="34" charset="0"/>
                <a:ea typeface="Noto Sans" pitchFamily="34" charset="-122"/>
                <a:cs typeface="Noto Sans" pitchFamily="34" charset="-120"/>
              </a:rPr>
              <a:t>Methodische Grundsätze</a:t>
            </a:r>
            <a:endParaRPr lang="en-US" sz="1238" dirty="0"/>
          </a:p>
        </p:txBody>
      </p:sp>
      <p:pic>
        <p:nvPicPr>
          <p:cNvPr id="23" name="Image 1" descr="preencoded.png"/>
          <p:cNvPicPr>
            <a:picLocks noChangeAspect="1"/>
          </p:cNvPicPr>
          <p:nvPr/>
        </p:nvPicPr>
        <p:blipFill>
          <a:blip r:embed="rId4"/>
          <a:stretch>
            <a:fillRect/>
          </a:stretch>
        </p:blipFill>
        <p:spPr>
          <a:xfrm>
            <a:off x="4786313" y="2210991"/>
            <a:ext cx="142875" cy="114300"/>
          </a:xfrm>
          <a:prstGeom prst="rect">
            <a:avLst/>
          </a:prstGeom>
        </p:spPr>
      </p:pic>
      <p:sp>
        <p:nvSpPr>
          <p:cNvPr id="24" name="Text 20"/>
          <p:cNvSpPr/>
          <p:nvPr/>
        </p:nvSpPr>
        <p:spPr>
          <a:xfrm>
            <a:off x="4972050" y="2208061"/>
            <a:ext cx="3928961" cy="155877"/>
          </a:xfrm>
          <a:prstGeom prst="rect">
            <a:avLst/>
          </a:prstGeom>
          <a:noFill/>
          <a:ln/>
        </p:spPr>
        <p:txBody>
          <a:bodyPr wrap="none" lIns="0" tIns="0" rIns="0" bIns="0" rtlCol="0" anchor="ctr">
            <a:spAutoFit/>
          </a:bodyPr>
          <a:lstStyle/>
          <a:p>
            <a:r>
              <a:rPr lang="en-US" sz="1013" b="1" dirty="0">
                <a:solidFill>
                  <a:srgbClr val="2C3E50"/>
                </a:solidFill>
                <a:latin typeface="Noto Sans" pitchFamily="34" charset="0"/>
                <a:ea typeface="Noto Sans" pitchFamily="34" charset="-122"/>
                <a:cs typeface="Noto Sans" pitchFamily="34" charset="-120"/>
              </a:rPr>
              <a:t>Faire Vergleiche: </a:t>
            </a:r>
            <a:r>
              <a:rPr lang="en-US" sz="1013" dirty="0">
                <a:solidFill>
                  <a:srgbClr val="2C3E50"/>
                </a:solidFill>
                <a:latin typeface="Noto Sans" pitchFamily="34" charset="0"/>
                <a:ea typeface="Noto Sans" pitchFamily="34" charset="-122"/>
                <a:cs typeface="Noto Sans" pitchFamily="34" charset="-120"/>
              </a:rPr>
              <a:t>Alle Implementierungen in derselben Sprache</a:t>
            </a:r>
            <a:endParaRPr lang="en-US" sz="1013" dirty="0"/>
          </a:p>
        </p:txBody>
      </p:sp>
      <p:pic>
        <p:nvPicPr>
          <p:cNvPr id="26" name="Image 2" descr="preencoded.png"/>
          <p:cNvPicPr>
            <a:picLocks noChangeAspect="1"/>
          </p:cNvPicPr>
          <p:nvPr/>
        </p:nvPicPr>
        <p:blipFill>
          <a:blip r:embed="rId5"/>
          <a:stretch>
            <a:fillRect/>
          </a:stretch>
        </p:blipFill>
        <p:spPr>
          <a:xfrm>
            <a:off x="4786313" y="2703909"/>
            <a:ext cx="114300" cy="114300"/>
          </a:xfrm>
          <a:prstGeom prst="rect">
            <a:avLst/>
          </a:prstGeom>
        </p:spPr>
      </p:pic>
      <p:sp>
        <p:nvSpPr>
          <p:cNvPr id="27" name="Text 22"/>
          <p:cNvSpPr/>
          <p:nvPr/>
        </p:nvSpPr>
        <p:spPr>
          <a:xfrm>
            <a:off x="4972050" y="2679694"/>
            <a:ext cx="3398366" cy="311752"/>
          </a:xfrm>
          <a:prstGeom prst="rect">
            <a:avLst/>
          </a:prstGeom>
          <a:noFill/>
          <a:ln/>
        </p:spPr>
        <p:txBody>
          <a:bodyPr wrap="none" lIns="0" tIns="0" rIns="0" bIns="0" rtlCol="0" anchor="ctr">
            <a:spAutoFit/>
          </a:bodyPr>
          <a:lstStyle/>
          <a:p>
            <a:r>
              <a:rPr lang="en-US" sz="1013" b="1" dirty="0">
                <a:solidFill>
                  <a:srgbClr val="2C3E50"/>
                </a:solidFill>
                <a:latin typeface="Noto Sans" pitchFamily="34" charset="0"/>
                <a:ea typeface="Noto Sans" pitchFamily="34" charset="-122"/>
                <a:cs typeface="Noto Sans" pitchFamily="34" charset="-120"/>
              </a:rPr>
              <a:t>Bottleneck-Identifikation: </a:t>
            </a:r>
            <a:r>
              <a:rPr lang="en-US" sz="1013" dirty="0">
                <a:solidFill>
                  <a:srgbClr val="2C3E50"/>
                </a:solidFill>
                <a:latin typeface="Noto Sans" pitchFamily="34" charset="0"/>
                <a:ea typeface="Noto Sans" pitchFamily="34" charset="-122"/>
                <a:cs typeface="Noto Sans" pitchFamily="34" charset="-120"/>
              </a:rPr>
              <a:t>Systematische Analyse von </a:t>
            </a:r>
          </a:p>
          <a:p>
            <a:r>
              <a:rPr lang="en-US" sz="1013" dirty="0">
                <a:solidFill>
                  <a:srgbClr val="2C3E50"/>
                </a:solidFill>
                <a:latin typeface="Noto Sans" pitchFamily="34" charset="0"/>
                <a:ea typeface="Noto Sans" pitchFamily="34" charset="-122"/>
                <a:cs typeface="Noto Sans" pitchFamily="34" charset="-120"/>
              </a:rPr>
              <a:t>Performance-Engpässen</a:t>
            </a:r>
            <a:endParaRPr lang="en-US" sz="1013" dirty="0"/>
          </a:p>
        </p:txBody>
      </p:sp>
      <p:pic>
        <p:nvPicPr>
          <p:cNvPr id="29" name="Image 3" descr="preencoded.png"/>
          <p:cNvPicPr>
            <a:picLocks noChangeAspect="1"/>
          </p:cNvPicPr>
          <p:nvPr/>
        </p:nvPicPr>
        <p:blipFill>
          <a:blip r:embed="rId6"/>
          <a:stretch>
            <a:fillRect/>
          </a:stretch>
        </p:blipFill>
        <p:spPr>
          <a:xfrm>
            <a:off x="4786313" y="3196828"/>
            <a:ext cx="114300" cy="114300"/>
          </a:xfrm>
          <a:prstGeom prst="rect">
            <a:avLst/>
          </a:prstGeom>
        </p:spPr>
      </p:pic>
      <p:sp>
        <p:nvSpPr>
          <p:cNvPr id="30" name="Text 24"/>
          <p:cNvSpPr/>
          <p:nvPr/>
        </p:nvSpPr>
        <p:spPr>
          <a:xfrm>
            <a:off x="4972050" y="3193899"/>
            <a:ext cx="4004301" cy="155877"/>
          </a:xfrm>
          <a:prstGeom prst="rect">
            <a:avLst/>
          </a:prstGeom>
          <a:noFill/>
          <a:ln/>
        </p:spPr>
        <p:txBody>
          <a:bodyPr wrap="none" lIns="0" tIns="0" rIns="0" bIns="0" rtlCol="0" anchor="ctr">
            <a:spAutoFit/>
          </a:bodyPr>
          <a:lstStyle/>
          <a:p>
            <a:r>
              <a:rPr lang="en-US" sz="1013" b="1" dirty="0">
                <a:solidFill>
                  <a:srgbClr val="2C3E50"/>
                </a:solidFill>
                <a:latin typeface="Noto Sans" pitchFamily="34" charset="0"/>
                <a:ea typeface="Noto Sans" pitchFamily="34" charset="-122"/>
                <a:cs typeface="Noto Sans" pitchFamily="34" charset="-120"/>
              </a:rPr>
              <a:t>Schrittweise Optimierung: </a:t>
            </a:r>
            <a:r>
              <a:rPr lang="en-US" sz="1013" dirty="0">
                <a:solidFill>
                  <a:srgbClr val="2C3E50"/>
                </a:solidFill>
                <a:latin typeface="Noto Sans" pitchFamily="34" charset="0"/>
                <a:ea typeface="Noto Sans" pitchFamily="34" charset="-122"/>
                <a:cs typeface="Noto Sans" pitchFamily="34" charset="-120"/>
              </a:rPr>
              <a:t>Isolierung einzelner Verbesserungen</a:t>
            </a:r>
            <a:endParaRPr lang="en-US" sz="1013" dirty="0"/>
          </a:p>
        </p:txBody>
      </p:sp>
      <p:pic>
        <p:nvPicPr>
          <p:cNvPr id="32" name="Image 4" descr="preencoded.png"/>
          <p:cNvPicPr>
            <a:picLocks noChangeAspect="1"/>
          </p:cNvPicPr>
          <p:nvPr/>
        </p:nvPicPr>
        <p:blipFill>
          <a:blip r:embed="rId7"/>
          <a:stretch>
            <a:fillRect/>
          </a:stretch>
        </p:blipFill>
        <p:spPr>
          <a:xfrm>
            <a:off x="4786313" y="3689747"/>
            <a:ext cx="114300" cy="114300"/>
          </a:xfrm>
          <a:prstGeom prst="rect">
            <a:avLst/>
          </a:prstGeom>
        </p:spPr>
      </p:pic>
      <p:sp>
        <p:nvSpPr>
          <p:cNvPr id="33" name="Text 26"/>
          <p:cNvSpPr/>
          <p:nvPr/>
        </p:nvSpPr>
        <p:spPr>
          <a:xfrm>
            <a:off x="4962745" y="3667929"/>
            <a:ext cx="3151504" cy="311752"/>
          </a:xfrm>
          <a:prstGeom prst="rect">
            <a:avLst/>
          </a:prstGeom>
          <a:noFill/>
          <a:ln/>
        </p:spPr>
        <p:txBody>
          <a:bodyPr wrap="none" lIns="0" tIns="0" rIns="0" bIns="0" rtlCol="0" anchor="ctr">
            <a:spAutoFit/>
          </a:bodyPr>
          <a:lstStyle/>
          <a:p>
            <a:r>
              <a:rPr lang="en-US" sz="1013" b="1" dirty="0" err="1">
                <a:solidFill>
                  <a:srgbClr val="2C3E50"/>
                </a:solidFill>
                <a:latin typeface="Noto Sans" pitchFamily="34" charset="0"/>
                <a:ea typeface="Noto Sans" pitchFamily="34" charset="-122"/>
                <a:cs typeface="Noto Sans" pitchFamily="34" charset="-120"/>
              </a:rPr>
              <a:t>Messung</a:t>
            </a:r>
            <a:r>
              <a:rPr lang="en-US" sz="1013" b="1" dirty="0">
                <a:solidFill>
                  <a:srgbClr val="2C3E50"/>
                </a:solidFill>
                <a:latin typeface="Noto Sans" pitchFamily="34" charset="0"/>
                <a:ea typeface="Noto Sans" pitchFamily="34" charset="-122"/>
                <a:cs typeface="Noto Sans" pitchFamily="34" charset="-120"/>
              </a:rPr>
              <a:t>: </a:t>
            </a:r>
            <a:r>
              <a:rPr lang="en-US" sz="1013" dirty="0">
                <a:solidFill>
                  <a:srgbClr val="2C3E50"/>
                </a:solidFill>
                <a:latin typeface="Noto Sans" pitchFamily="34" charset="0"/>
                <a:ea typeface="Noto Sans" pitchFamily="34" charset="-122"/>
                <a:cs typeface="Noto Sans" pitchFamily="34" charset="-120"/>
              </a:rPr>
              <a:t>Wiederholte Messungen mit statistischer</a:t>
            </a:r>
          </a:p>
          <a:p>
            <a:r>
              <a:rPr lang="en-US" sz="1013" dirty="0">
                <a:solidFill>
                  <a:srgbClr val="2C3E50"/>
                </a:solidFill>
                <a:latin typeface="Noto Sans" pitchFamily="34" charset="0"/>
                <a:ea typeface="Noto Sans" pitchFamily="34" charset="-122"/>
                <a:cs typeface="Noto Sans" pitchFamily="34" charset="-120"/>
              </a:rPr>
              <a:t>Signifikanz</a:t>
            </a:r>
            <a:endParaRPr lang="en-US" sz="1013" dirty="0"/>
          </a:p>
        </p:txBody>
      </p:sp>
      <p:pic>
        <p:nvPicPr>
          <p:cNvPr id="35" name="Image 5" descr="preencoded.png"/>
          <p:cNvPicPr>
            <a:picLocks noChangeAspect="1"/>
          </p:cNvPicPr>
          <p:nvPr/>
        </p:nvPicPr>
        <p:blipFill>
          <a:blip r:embed="rId8"/>
          <a:stretch>
            <a:fillRect/>
          </a:stretch>
        </p:blipFill>
        <p:spPr>
          <a:xfrm>
            <a:off x="4786313" y="4182666"/>
            <a:ext cx="114300" cy="114300"/>
          </a:xfrm>
          <a:prstGeom prst="rect">
            <a:avLst/>
          </a:prstGeom>
        </p:spPr>
      </p:pic>
      <p:sp>
        <p:nvSpPr>
          <p:cNvPr id="36" name="Text 28"/>
          <p:cNvSpPr/>
          <p:nvPr/>
        </p:nvSpPr>
        <p:spPr>
          <a:xfrm>
            <a:off x="4972050" y="4141090"/>
            <a:ext cx="3861635" cy="311752"/>
          </a:xfrm>
          <a:prstGeom prst="rect">
            <a:avLst/>
          </a:prstGeom>
          <a:noFill/>
          <a:ln/>
        </p:spPr>
        <p:txBody>
          <a:bodyPr wrap="none" lIns="0" tIns="0" rIns="0" bIns="0" rtlCol="0" anchor="ctr">
            <a:spAutoFit/>
          </a:bodyPr>
          <a:lstStyle/>
          <a:p>
            <a:r>
              <a:rPr lang="en-US" sz="1013" b="1" dirty="0">
                <a:solidFill>
                  <a:srgbClr val="2C3E50"/>
                </a:solidFill>
                <a:latin typeface="Noto Sans" pitchFamily="34" charset="0"/>
                <a:ea typeface="Noto Sans" pitchFamily="34" charset="-122"/>
                <a:cs typeface="Noto Sans" pitchFamily="34" charset="-120"/>
              </a:rPr>
              <a:t>Verschiedene Datenverteilungen: </a:t>
            </a:r>
            <a:r>
              <a:rPr lang="en-US" sz="1013" dirty="0">
                <a:solidFill>
                  <a:srgbClr val="2C3E50"/>
                </a:solidFill>
                <a:latin typeface="Noto Sans" pitchFamily="34" charset="0"/>
                <a:ea typeface="Noto Sans" pitchFamily="34" charset="-122"/>
                <a:cs typeface="Noto Sans" pitchFamily="34" charset="-120"/>
              </a:rPr>
              <a:t>Test mit unterschiedlichen </a:t>
            </a:r>
          </a:p>
          <a:p>
            <a:r>
              <a:rPr lang="en-US" sz="1013" dirty="0">
                <a:solidFill>
                  <a:srgbClr val="2C3E50"/>
                </a:solidFill>
                <a:latin typeface="Noto Sans" pitchFamily="34" charset="0"/>
                <a:ea typeface="Noto Sans" pitchFamily="34" charset="-122"/>
                <a:cs typeface="Noto Sans" pitchFamily="34" charset="-120"/>
              </a:rPr>
              <a:t>Szenarien</a:t>
            </a:r>
            <a:endParaRPr lang="en-US" sz="1013" dirty="0"/>
          </a:p>
        </p:txBody>
      </p:sp>
      <p:sp>
        <p:nvSpPr>
          <p:cNvPr id="38" name="Text 30"/>
          <p:cNvSpPr/>
          <p:nvPr/>
        </p:nvSpPr>
        <p:spPr>
          <a:xfrm>
            <a:off x="6364883" y="5304877"/>
            <a:ext cx="2564805" cy="155877"/>
          </a:xfrm>
          <a:prstGeom prst="rect">
            <a:avLst/>
          </a:prstGeom>
          <a:noFill/>
          <a:ln/>
        </p:spPr>
        <p:txBody>
          <a:bodyPr wrap="none" lIns="0" tIns="0" rIns="0" bIns="0" rtlCol="0" anchor="ctr">
            <a:spAutoFit/>
          </a:bodyPr>
          <a:lstStyle/>
          <a:p>
            <a:pPr marL="0" indent="0" algn="r">
              <a:buNone/>
            </a:pPr>
            <a:r>
              <a:rPr lang="en-US" sz="1013" dirty="0">
                <a:solidFill>
                  <a:srgbClr val="2C3E50"/>
                </a:solidFill>
                <a:latin typeface="Noto Sans" pitchFamily="34" charset="0"/>
                <a:ea typeface="Noto Sans" pitchFamily="34" charset="-122"/>
                <a:cs typeface="Noto Sans" pitchFamily="34" charset="-120"/>
              </a:rPr>
              <a:t>Leistungsanalyse von Learned Indexes | 9</a:t>
            </a:r>
            <a:endParaRPr lang="en-US" sz="101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3B8FD4B2-C882-38CE-3D0C-AD18293C7648}"/>
              </a:ext>
            </a:extLst>
          </p:cNvPr>
          <p:cNvGrpSpPr/>
          <p:nvPr/>
        </p:nvGrpSpPr>
        <p:grpSpPr>
          <a:xfrm>
            <a:off x="0" y="0"/>
            <a:ext cx="9144000" cy="5220000"/>
            <a:chOff x="0" y="0"/>
            <a:chExt cx="9144000" cy="6433617"/>
          </a:xfrm>
        </p:grpSpPr>
        <p:pic>
          <p:nvPicPr>
            <p:cNvPr id="2" name="Image 0" descr="preencoded.png"/>
            <p:cNvPicPr>
              <a:picLocks noChangeAspect="1"/>
            </p:cNvPicPr>
            <p:nvPr/>
          </p:nvPicPr>
          <p:blipFill>
            <a:blip r:embed="rId3"/>
            <a:stretch>
              <a:fillRect/>
            </a:stretch>
          </p:blipFill>
          <p:spPr>
            <a:xfrm>
              <a:off x="0" y="0"/>
              <a:ext cx="9144000" cy="6433617"/>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2E86AB"/>
                  </a:solidFill>
                  <a:latin typeface="Noto Sans" pitchFamily="34" charset="0"/>
                  <a:ea typeface="Noto Sans" pitchFamily="34" charset="-122"/>
                  <a:cs typeface="Noto Sans" pitchFamily="34" charset="-120"/>
                </a:rPr>
                <a:t>Performance-Evolution: Die Implementierungsreise</a:t>
              </a:r>
              <a:endParaRPr lang="en-US" sz="2025" dirty="0"/>
            </a:p>
          </p:txBody>
        </p:sp>
        <p:sp>
          <p:nvSpPr>
            <p:cNvPr id="4" name="Text 1"/>
            <p:cNvSpPr/>
            <p:nvPr/>
          </p:nvSpPr>
          <p:spPr>
            <a:xfrm>
              <a:off x="285750" y="707231"/>
              <a:ext cx="8572500" cy="257175"/>
            </a:xfrm>
            <a:prstGeom prst="rect">
              <a:avLst/>
            </a:prstGeom>
            <a:noFill/>
            <a:ln/>
          </p:spPr>
          <p:txBody>
            <a:bodyPr wrap="none" lIns="0" tIns="0" rIns="0" bIns="0" rtlCol="0" anchor="ctr">
              <a:spAutoFit/>
            </a:bodyPr>
            <a:lstStyle/>
            <a:p>
              <a:pPr marL="0" indent="0">
                <a:buNone/>
              </a:pPr>
              <a:r>
                <a:rPr lang="en-US" sz="1350" dirty="0">
                  <a:solidFill>
                    <a:srgbClr val="A23B72"/>
                  </a:solidFill>
                  <a:latin typeface="Noto Sans" pitchFamily="34" charset="0"/>
                  <a:ea typeface="Noto Sans" pitchFamily="34" charset="-122"/>
                  <a:cs typeface="Noto Sans" pitchFamily="34" charset="-120"/>
                </a:rPr>
                <a:t>Von 130 μs zu 0.8 μs - Eine 162-fache Verbesserung</a:t>
              </a:r>
              <a:endParaRPr lang="en-US" sz="1350" dirty="0"/>
            </a:p>
          </p:txBody>
        </p:sp>
        <p:sp>
          <p:nvSpPr>
            <p:cNvPr id="5" name="Shape 2"/>
            <p:cNvSpPr/>
            <p:nvPr/>
          </p:nvSpPr>
          <p:spPr>
            <a:xfrm>
              <a:off x="285750" y="1214438"/>
              <a:ext cx="4214813" cy="764381"/>
            </a:xfrm>
            <a:prstGeom prst="rect">
              <a:avLst/>
            </a:prstGeom>
            <a:solidFill>
              <a:srgbClr val="FFFFFF"/>
            </a:solidFill>
            <a:ln/>
          </p:spPr>
          <p:txBody>
            <a:bodyPr/>
            <a:lstStyle/>
            <a:p>
              <a:endParaRPr lang="en-DE"/>
            </a:p>
          </p:txBody>
        </p:sp>
        <p:sp>
          <p:nvSpPr>
            <p:cNvPr id="6" name="Shape 3"/>
            <p:cNvSpPr/>
            <p:nvPr/>
          </p:nvSpPr>
          <p:spPr>
            <a:xfrm>
              <a:off x="392906" y="1471613"/>
              <a:ext cx="250031" cy="250031"/>
            </a:xfrm>
            <a:prstGeom prst="ellipse">
              <a:avLst/>
            </a:prstGeom>
            <a:solidFill>
              <a:srgbClr val="2E86AB"/>
            </a:solidFill>
            <a:ln/>
          </p:spPr>
          <p:txBody>
            <a:bodyPr/>
            <a:lstStyle/>
            <a:p>
              <a:endParaRPr lang="en-DE"/>
            </a:p>
          </p:txBody>
        </p:sp>
        <p:sp>
          <p:nvSpPr>
            <p:cNvPr id="7" name="Text 4"/>
            <p:cNvSpPr/>
            <p:nvPr/>
          </p:nvSpPr>
          <p:spPr>
            <a:xfrm>
              <a:off x="392906" y="1471613"/>
              <a:ext cx="250031" cy="250031"/>
            </a:xfrm>
            <a:prstGeom prst="rect">
              <a:avLst/>
            </a:prstGeom>
            <a:noFill/>
            <a:ln/>
          </p:spPr>
          <p:txBody>
            <a:bodyPr wrap="none" lIns="0" tIns="0" rIns="0" bIns="0" rtlCol="0" anchor="ctr">
              <a:spAutoFit/>
            </a:bodyPr>
            <a:lstStyle/>
            <a:p>
              <a:pPr marL="0" indent="0" algn="ctr">
                <a:buNone/>
              </a:pPr>
              <a:r>
                <a:rPr lang="en-US" sz="942" b="1" dirty="0">
                  <a:solidFill>
                    <a:srgbClr val="FFFFFF"/>
                  </a:solidFill>
                  <a:latin typeface="Noto Sans" pitchFamily="34" charset="0"/>
                  <a:ea typeface="Noto Sans" pitchFamily="34" charset="-122"/>
                  <a:cs typeface="Noto Sans" pitchFamily="34" charset="-120"/>
                </a:rPr>
                <a:t>1</a:t>
              </a:r>
              <a:endParaRPr lang="en-US" sz="942" dirty="0"/>
            </a:p>
          </p:txBody>
        </p:sp>
        <p:sp>
          <p:nvSpPr>
            <p:cNvPr id="8" name="Text 5"/>
            <p:cNvSpPr/>
            <p:nvPr/>
          </p:nvSpPr>
          <p:spPr>
            <a:xfrm>
              <a:off x="750094" y="1321594"/>
              <a:ext cx="2998980"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Baseline (sklearn)</a:t>
              </a:r>
              <a:endParaRPr lang="en-US" sz="942" dirty="0"/>
            </a:p>
          </p:txBody>
        </p:sp>
        <p:sp>
          <p:nvSpPr>
            <p:cNvPr id="9" name="Text 6"/>
            <p:cNvSpPr/>
            <p:nvPr/>
          </p:nvSpPr>
          <p:spPr>
            <a:xfrm>
              <a:off x="750094" y="1535906"/>
              <a:ext cx="2998980"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Naive Implementierung mit ML-Bibliothek</a:t>
              </a:r>
              <a:endParaRPr lang="en-US" sz="732" dirty="0"/>
            </a:p>
          </p:txBody>
        </p:sp>
        <p:sp>
          <p:nvSpPr>
            <p:cNvPr id="10" name="Text 7"/>
            <p:cNvSpPr/>
            <p:nvPr/>
          </p:nvSpPr>
          <p:spPr>
            <a:xfrm>
              <a:off x="750094" y="1721644"/>
              <a:ext cx="2998980" cy="150019"/>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Problem: Bibliotheks-Overhead dominiert</a:t>
              </a:r>
              <a:endParaRPr lang="en-US" sz="732" dirty="0"/>
            </a:p>
          </p:txBody>
        </p:sp>
        <p:sp>
          <p:nvSpPr>
            <p:cNvPr id="11" name="Text 8"/>
            <p:cNvSpPr/>
            <p:nvPr/>
          </p:nvSpPr>
          <p:spPr>
            <a:xfrm>
              <a:off x="3856230" y="1468041"/>
              <a:ext cx="537177" cy="257175"/>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130 μs</a:t>
              </a:r>
              <a:endParaRPr lang="en-US" sz="1350" dirty="0"/>
            </a:p>
          </p:txBody>
        </p:sp>
        <p:sp>
          <p:nvSpPr>
            <p:cNvPr id="12" name="Shape 9"/>
            <p:cNvSpPr/>
            <p:nvPr/>
          </p:nvSpPr>
          <p:spPr>
            <a:xfrm>
              <a:off x="285750" y="2064544"/>
              <a:ext cx="4214813" cy="764381"/>
            </a:xfrm>
            <a:prstGeom prst="rect">
              <a:avLst/>
            </a:prstGeom>
            <a:solidFill>
              <a:srgbClr val="FFFFFF"/>
            </a:solidFill>
            <a:ln/>
          </p:spPr>
          <p:txBody>
            <a:bodyPr/>
            <a:lstStyle/>
            <a:p>
              <a:endParaRPr lang="en-DE"/>
            </a:p>
          </p:txBody>
        </p:sp>
        <p:sp>
          <p:nvSpPr>
            <p:cNvPr id="13" name="Shape 10"/>
            <p:cNvSpPr/>
            <p:nvPr/>
          </p:nvSpPr>
          <p:spPr>
            <a:xfrm>
              <a:off x="392906" y="2321719"/>
              <a:ext cx="250031" cy="250031"/>
            </a:xfrm>
            <a:prstGeom prst="ellipse">
              <a:avLst/>
            </a:prstGeom>
            <a:solidFill>
              <a:srgbClr val="2E86AB"/>
            </a:solidFill>
            <a:ln/>
          </p:spPr>
          <p:txBody>
            <a:bodyPr/>
            <a:lstStyle/>
            <a:p>
              <a:endParaRPr lang="en-DE"/>
            </a:p>
          </p:txBody>
        </p:sp>
        <p:sp>
          <p:nvSpPr>
            <p:cNvPr id="14" name="Text 11"/>
            <p:cNvSpPr/>
            <p:nvPr/>
          </p:nvSpPr>
          <p:spPr>
            <a:xfrm>
              <a:off x="392906" y="2321719"/>
              <a:ext cx="250031" cy="250031"/>
            </a:xfrm>
            <a:prstGeom prst="rect">
              <a:avLst/>
            </a:prstGeom>
            <a:noFill/>
            <a:ln/>
          </p:spPr>
          <p:txBody>
            <a:bodyPr wrap="none" lIns="0" tIns="0" rIns="0" bIns="0" rtlCol="0" anchor="ctr">
              <a:spAutoFit/>
            </a:bodyPr>
            <a:lstStyle/>
            <a:p>
              <a:pPr marL="0" indent="0" algn="ctr">
                <a:buNone/>
              </a:pPr>
              <a:r>
                <a:rPr lang="en-US" sz="942" b="1" dirty="0">
                  <a:solidFill>
                    <a:srgbClr val="FFFFFF"/>
                  </a:solidFill>
                  <a:latin typeface="Noto Sans" pitchFamily="34" charset="0"/>
                  <a:ea typeface="Noto Sans" pitchFamily="34" charset="-122"/>
                  <a:cs typeface="Noto Sans" pitchFamily="34" charset="-120"/>
                </a:rPr>
                <a:t>2</a:t>
              </a:r>
              <a:endParaRPr lang="en-US" sz="942" dirty="0"/>
            </a:p>
          </p:txBody>
        </p:sp>
        <p:sp>
          <p:nvSpPr>
            <p:cNvPr id="15" name="Text 12"/>
            <p:cNvSpPr/>
            <p:nvPr/>
          </p:nvSpPr>
          <p:spPr>
            <a:xfrm>
              <a:off x="750094" y="2171700"/>
              <a:ext cx="3097067"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Optimized Python</a:t>
              </a:r>
              <a:endParaRPr lang="en-US" sz="942" dirty="0"/>
            </a:p>
          </p:txBody>
        </p:sp>
        <p:sp>
          <p:nvSpPr>
            <p:cNvPr id="16" name="Text 13"/>
            <p:cNvSpPr/>
            <p:nvPr/>
          </p:nvSpPr>
          <p:spPr>
            <a:xfrm>
              <a:off x="750094" y="2386013"/>
              <a:ext cx="3097067"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Direkte NumPy-Operationen</a:t>
              </a:r>
              <a:endParaRPr lang="en-US" sz="732" dirty="0"/>
            </a:p>
          </p:txBody>
        </p:sp>
        <p:sp>
          <p:nvSpPr>
            <p:cNvPr id="17" name="Text 14"/>
            <p:cNvSpPr/>
            <p:nvPr/>
          </p:nvSpPr>
          <p:spPr>
            <a:xfrm>
              <a:off x="750094" y="2571750"/>
              <a:ext cx="3097067" cy="150019"/>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Verbesserung: 5x durch Overhead-Eliminierung</a:t>
              </a:r>
              <a:endParaRPr lang="en-US" sz="732" dirty="0"/>
            </a:p>
          </p:txBody>
        </p:sp>
        <p:sp>
          <p:nvSpPr>
            <p:cNvPr id="18" name="Text 15"/>
            <p:cNvSpPr/>
            <p:nvPr/>
          </p:nvSpPr>
          <p:spPr>
            <a:xfrm>
              <a:off x="3954317" y="2318147"/>
              <a:ext cx="439089" cy="257175"/>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25 μs</a:t>
              </a:r>
              <a:endParaRPr lang="en-US" sz="1350" dirty="0"/>
            </a:p>
          </p:txBody>
        </p:sp>
        <p:sp>
          <p:nvSpPr>
            <p:cNvPr id="19" name="Shape 16"/>
            <p:cNvSpPr/>
            <p:nvPr/>
          </p:nvSpPr>
          <p:spPr>
            <a:xfrm>
              <a:off x="285750" y="2914650"/>
              <a:ext cx="4214813" cy="764381"/>
            </a:xfrm>
            <a:prstGeom prst="rect">
              <a:avLst/>
            </a:prstGeom>
            <a:solidFill>
              <a:srgbClr val="FFFFFF"/>
            </a:solidFill>
            <a:ln/>
          </p:spPr>
          <p:txBody>
            <a:bodyPr/>
            <a:lstStyle/>
            <a:p>
              <a:endParaRPr lang="en-DE"/>
            </a:p>
          </p:txBody>
        </p:sp>
        <p:sp>
          <p:nvSpPr>
            <p:cNvPr id="20" name="Shape 17"/>
            <p:cNvSpPr/>
            <p:nvPr/>
          </p:nvSpPr>
          <p:spPr>
            <a:xfrm>
              <a:off x="392906" y="3171825"/>
              <a:ext cx="250031" cy="250031"/>
            </a:xfrm>
            <a:prstGeom prst="ellipse">
              <a:avLst/>
            </a:prstGeom>
            <a:solidFill>
              <a:srgbClr val="2E86AB"/>
            </a:solidFill>
            <a:ln/>
          </p:spPr>
          <p:txBody>
            <a:bodyPr/>
            <a:lstStyle/>
            <a:p>
              <a:endParaRPr lang="en-DE"/>
            </a:p>
          </p:txBody>
        </p:sp>
        <p:sp>
          <p:nvSpPr>
            <p:cNvPr id="21" name="Text 18"/>
            <p:cNvSpPr/>
            <p:nvPr/>
          </p:nvSpPr>
          <p:spPr>
            <a:xfrm>
              <a:off x="392906" y="3171825"/>
              <a:ext cx="250031" cy="250031"/>
            </a:xfrm>
            <a:prstGeom prst="rect">
              <a:avLst/>
            </a:prstGeom>
            <a:noFill/>
            <a:ln/>
          </p:spPr>
          <p:txBody>
            <a:bodyPr wrap="none" lIns="0" tIns="0" rIns="0" bIns="0" rtlCol="0" anchor="ctr">
              <a:spAutoFit/>
            </a:bodyPr>
            <a:lstStyle/>
            <a:p>
              <a:pPr marL="0" indent="0" algn="ctr">
                <a:buNone/>
              </a:pPr>
              <a:r>
                <a:rPr lang="en-US" sz="942" b="1" dirty="0">
                  <a:solidFill>
                    <a:srgbClr val="FFFFFF"/>
                  </a:solidFill>
                  <a:latin typeface="Noto Sans" pitchFamily="34" charset="0"/>
                  <a:ea typeface="Noto Sans" pitchFamily="34" charset="-122"/>
                  <a:cs typeface="Noto Sans" pitchFamily="34" charset="-120"/>
                </a:rPr>
                <a:t>3</a:t>
              </a:r>
              <a:endParaRPr lang="en-US" sz="942" dirty="0"/>
            </a:p>
          </p:txBody>
        </p:sp>
        <p:sp>
          <p:nvSpPr>
            <p:cNvPr id="22" name="Text 19"/>
            <p:cNvSpPr/>
            <p:nvPr/>
          </p:nvSpPr>
          <p:spPr>
            <a:xfrm>
              <a:off x="750094" y="3021806"/>
              <a:ext cx="3195126"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Python + Numba</a:t>
              </a:r>
              <a:endParaRPr lang="en-US" sz="942" dirty="0"/>
            </a:p>
          </p:txBody>
        </p:sp>
        <p:sp>
          <p:nvSpPr>
            <p:cNvPr id="23" name="Text 20"/>
            <p:cNvSpPr/>
            <p:nvPr/>
          </p:nvSpPr>
          <p:spPr>
            <a:xfrm>
              <a:off x="750094" y="3236119"/>
              <a:ext cx="3195126"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JIT-Kompilierung kritischer Pfade</a:t>
              </a:r>
              <a:endParaRPr lang="en-US" sz="732" dirty="0"/>
            </a:p>
          </p:txBody>
        </p:sp>
        <p:sp>
          <p:nvSpPr>
            <p:cNvPr id="24" name="Text 21"/>
            <p:cNvSpPr/>
            <p:nvPr/>
          </p:nvSpPr>
          <p:spPr>
            <a:xfrm>
              <a:off x="750094" y="3421856"/>
              <a:ext cx="3195126" cy="150019"/>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Verbesserung: 12x durch native Kompilierung</a:t>
              </a:r>
              <a:endParaRPr lang="en-US" sz="732" dirty="0"/>
            </a:p>
          </p:txBody>
        </p:sp>
        <p:sp>
          <p:nvSpPr>
            <p:cNvPr id="25" name="Text 22"/>
            <p:cNvSpPr/>
            <p:nvPr/>
          </p:nvSpPr>
          <p:spPr>
            <a:xfrm>
              <a:off x="4052376" y="3168253"/>
              <a:ext cx="341030" cy="257175"/>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2 μs</a:t>
              </a:r>
              <a:endParaRPr lang="en-US" sz="1350" dirty="0"/>
            </a:p>
          </p:txBody>
        </p:sp>
        <p:sp>
          <p:nvSpPr>
            <p:cNvPr id="26" name="Shape 23"/>
            <p:cNvSpPr/>
            <p:nvPr/>
          </p:nvSpPr>
          <p:spPr>
            <a:xfrm>
              <a:off x="285750" y="3764756"/>
              <a:ext cx="4214813" cy="764381"/>
            </a:xfrm>
            <a:prstGeom prst="rect">
              <a:avLst/>
            </a:prstGeom>
            <a:solidFill>
              <a:srgbClr val="FFFFFF"/>
            </a:solidFill>
            <a:ln/>
          </p:spPr>
          <p:txBody>
            <a:bodyPr/>
            <a:lstStyle/>
            <a:p>
              <a:endParaRPr lang="en-DE"/>
            </a:p>
          </p:txBody>
        </p:sp>
        <p:sp>
          <p:nvSpPr>
            <p:cNvPr id="27" name="Shape 24"/>
            <p:cNvSpPr/>
            <p:nvPr/>
          </p:nvSpPr>
          <p:spPr>
            <a:xfrm>
              <a:off x="392906" y="4021931"/>
              <a:ext cx="250031" cy="250031"/>
            </a:xfrm>
            <a:prstGeom prst="ellipse">
              <a:avLst/>
            </a:prstGeom>
            <a:solidFill>
              <a:srgbClr val="2E86AB"/>
            </a:solidFill>
            <a:ln/>
          </p:spPr>
          <p:txBody>
            <a:bodyPr/>
            <a:lstStyle/>
            <a:p>
              <a:endParaRPr lang="en-DE"/>
            </a:p>
          </p:txBody>
        </p:sp>
        <p:sp>
          <p:nvSpPr>
            <p:cNvPr id="28" name="Text 25"/>
            <p:cNvSpPr/>
            <p:nvPr/>
          </p:nvSpPr>
          <p:spPr>
            <a:xfrm>
              <a:off x="392906" y="4021931"/>
              <a:ext cx="250031" cy="250031"/>
            </a:xfrm>
            <a:prstGeom prst="rect">
              <a:avLst/>
            </a:prstGeom>
            <a:noFill/>
            <a:ln/>
          </p:spPr>
          <p:txBody>
            <a:bodyPr wrap="none" lIns="0" tIns="0" rIns="0" bIns="0" rtlCol="0" anchor="ctr">
              <a:spAutoFit/>
            </a:bodyPr>
            <a:lstStyle/>
            <a:p>
              <a:pPr marL="0" indent="0" algn="ctr">
                <a:buNone/>
              </a:pPr>
              <a:r>
                <a:rPr lang="en-US" sz="942" b="1" dirty="0">
                  <a:solidFill>
                    <a:srgbClr val="FFFFFF"/>
                  </a:solidFill>
                  <a:latin typeface="Noto Sans" pitchFamily="34" charset="0"/>
                  <a:ea typeface="Noto Sans" pitchFamily="34" charset="-122"/>
                  <a:cs typeface="Noto Sans" pitchFamily="34" charset="-120"/>
                </a:rPr>
                <a:t>4</a:t>
              </a:r>
              <a:endParaRPr lang="en-US" sz="942" dirty="0"/>
            </a:p>
          </p:txBody>
        </p:sp>
        <p:sp>
          <p:nvSpPr>
            <p:cNvPr id="29" name="Text 26"/>
            <p:cNvSpPr/>
            <p:nvPr/>
          </p:nvSpPr>
          <p:spPr>
            <a:xfrm>
              <a:off x="750094" y="3871913"/>
              <a:ext cx="3048205" cy="192881"/>
            </a:xfrm>
            <a:prstGeom prst="rect">
              <a:avLst/>
            </a:prstGeom>
            <a:noFill/>
            <a:ln/>
          </p:spPr>
          <p:txBody>
            <a:bodyPr wrap="none" lIns="0" tIns="0" rIns="0" bIns="0" rtlCol="0" anchor="ctr">
              <a:spAutoFit/>
            </a:bodyPr>
            <a:lstStyle/>
            <a:p>
              <a:pPr marL="0" indent="0">
                <a:buNone/>
              </a:pPr>
              <a:r>
                <a:rPr lang="en-US" sz="942" b="1" dirty="0">
                  <a:solidFill>
                    <a:srgbClr val="2E86AB"/>
                  </a:solidFill>
                  <a:latin typeface="Noto Sans" pitchFamily="34" charset="0"/>
                  <a:ea typeface="Noto Sans" pitchFamily="34" charset="-122"/>
                  <a:cs typeface="Noto Sans" pitchFamily="34" charset="-120"/>
                </a:rPr>
                <a:t>Cython</a:t>
              </a:r>
              <a:endParaRPr lang="en-US" sz="942" dirty="0"/>
            </a:p>
          </p:txBody>
        </p:sp>
        <p:sp>
          <p:nvSpPr>
            <p:cNvPr id="30" name="Text 27"/>
            <p:cNvSpPr/>
            <p:nvPr/>
          </p:nvSpPr>
          <p:spPr>
            <a:xfrm>
              <a:off x="750094" y="4086225"/>
              <a:ext cx="3048205" cy="150019"/>
            </a:xfrm>
            <a:prstGeom prst="rect">
              <a:avLst/>
            </a:prstGeom>
            <a:noFill/>
            <a:ln/>
          </p:spPr>
          <p:txBody>
            <a:bodyPr wrap="none" lIns="0" tIns="0" rIns="0" bIns="0" rtlCol="0" anchor="ctr">
              <a:spAutoFit/>
            </a:bodyPr>
            <a:lstStyle/>
            <a:p>
              <a:pPr marL="0" indent="0">
                <a:buNone/>
              </a:pPr>
              <a:r>
                <a:rPr lang="en-US" sz="732" dirty="0">
                  <a:solidFill>
                    <a:srgbClr val="666666"/>
                  </a:solidFill>
                  <a:latin typeface="Noto Sans" pitchFamily="34" charset="0"/>
                  <a:ea typeface="Noto Sans" pitchFamily="34" charset="-122"/>
                  <a:cs typeface="Noto Sans" pitchFamily="34" charset="-120"/>
                </a:rPr>
                <a:t>Statische Typisierung, C-Code</a:t>
              </a:r>
              <a:endParaRPr lang="en-US" sz="732" dirty="0"/>
            </a:p>
          </p:txBody>
        </p:sp>
        <p:sp>
          <p:nvSpPr>
            <p:cNvPr id="31" name="Text 28"/>
            <p:cNvSpPr/>
            <p:nvPr/>
          </p:nvSpPr>
          <p:spPr>
            <a:xfrm>
              <a:off x="750094" y="4271963"/>
              <a:ext cx="3048205" cy="150019"/>
            </a:xfrm>
            <a:prstGeom prst="rect">
              <a:avLst/>
            </a:prstGeom>
            <a:noFill/>
            <a:ln/>
          </p:spPr>
          <p:txBody>
            <a:bodyPr wrap="none" lIns="0" tIns="0" rIns="0" bIns="0" rtlCol="0" anchor="ctr">
              <a:spAutoFit/>
            </a:bodyPr>
            <a:lstStyle/>
            <a:p>
              <a:pPr marL="0" indent="0">
                <a:buNone/>
              </a:pPr>
              <a:r>
                <a:rPr lang="en-US" sz="732" b="1" dirty="0">
                  <a:solidFill>
                    <a:srgbClr val="A23B72"/>
                  </a:solidFill>
                  <a:latin typeface="Noto Sans" pitchFamily="34" charset="0"/>
                  <a:ea typeface="Noto Sans" pitchFamily="34" charset="-122"/>
                  <a:cs typeface="Noto Sans" pitchFamily="34" charset="-120"/>
                </a:rPr>
                <a:t>Verbesserung: 2.5x durch optimierte Speicherzugriffe</a:t>
              </a:r>
              <a:endParaRPr lang="en-US" sz="732" dirty="0"/>
            </a:p>
          </p:txBody>
        </p:sp>
        <p:sp>
          <p:nvSpPr>
            <p:cNvPr id="32" name="Text 29"/>
            <p:cNvSpPr/>
            <p:nvPr/>
          </p:nvSpPr>
          <p:spPr>
            <a:xfrm>
              <a:off x="3905455" y="4018359"/>
              <a:ext cx="487952" cy="257175"/>
            </a:xfrm>
            <a:prstGeom prst="rect">
              <a:avLst/>
            </a:prstGeom>
            <a:noFill/>
            <a:ln/>
          </p:spPr>
          <p:txBody>
            <a:bodyPr wrap="none" lIns="0" tIns="0" rIns="0" bIns="0" rtlCol="0" anchor="ctr">
              <a:spAutoFit/>
            </a:bodyPr>
            <a:lstStyle/>
            <a:p>
              <a:pPr marL="0" indent="0">
                <a:buNone/>
              </a:pPr>
              <a:r>
                <a:rPr lang="en-US" sz="1350" b="1" dirty="0">
                  <a:solidFill>
                    <a:srgbClr val="A23B72"/>
                  </a:solidFill>
                  <a:latin typeface="Noto Sans" pitchFamily="34" charset="0"/>
                  <a:ea typeface="Noto Sans" pitchFamily="34" charset="-122"/>
                  <a:cs typeface="Noto Sans" pitchFamily="34" charset="-120"/>
                </a:rPr>
                <a:t>0.8 μs</a:t>
              </a:r>
              <a:endParaRPr lang="en-US" sz="1350" dirty="0"/>
            </a:p>
          </p:txBody>
        </p:sp>
        <p:sp>
          <p:nvSpPr>
            <p:cNvPr id="33" name="Shape 30"/>
            <p:cNvSpPr/>
            <p:nvPr/>
          </p:nvSpPr>
          <p:spPr>
            <a:xfrm>
              <a:off x="285750" y="4672013"/>
              <a:ext cx="4214813" cy="1140098"/>
            </a:xfrm>
            <a:prstGeom prst="rect">
              <a:avLst/>
            </a:prstGeom>
            <a:solidFill>
              <a:srgbClr val="A23B72">
                <a:alpha val="10000"/>
              </a:srgbClr>
            </a:solidFill>
            <a:ln/>
          </p:spPr>
          <p:txBody>
            <a:bodyPr/>
            <a:lstStyle/>
            <a:p>
              <a:endParaRPr lang="en-DE"/>
            </a:p>
          </p:txBody>
        </p:sp>
        <p:sp>
          <p:nvSpPr>
            <p:cNvPr id="34" name="Text 31"/>
            <p:cNvSpPr/>
            <p:nvPr/>
          </p:nvSpPr>
          <p:spPr>
            <a:xfrm>
              <a:off x="392906" y="4779169"/>
              <a:ext cx="4000500" cy="214313"/>
            </a:xfrm>
            <a:prstGeom prst="rect">
              <a:avLst/>
            </a:prstGeom>
            <a:noFill/>
            <a:ln/>
          </p:spPr>
          <p:txBody>
            <a:bodyPr wrap="none" lIns="0" tIns="0" rIns="0" bIns="0" rtlCol="0" anchor="ctr">
              <a:spAutoFit/>
            </a:bodyPr>
            <a:lstStyle/>
            <a:p>
              <a:pPr marL="0" indent="0">
                <a:buNone/>
              </a:pPr>
              <a:r>
                <a:rPr lang="en-US" sz="1046" b="1" dirty="0">
                  <a:solidFill>
                    <a:srgbClr val="A23B72"/>
                  </a:solidFill>
                  <a:latin typeface="Noto Sans" pitchFamily="34" charset="0"/>
                  <a:ea typeface="Noto Sans" pitchFamily="34" charset="-122"/>
                  <a:cs typeface="Noto Sans" pitchFamily="34" charset="-120"/>
                </a:rPr>
                <a:t>Zentrale Erkenntnisse</a:t>
              </a:r>
              <a:endParaRPr lang="en-US" sz="1046" dirty="0"/>
            </a:p>
          </p:txBody>
        </p:sp>
        <p:sp>
          <p:nvSpPr>
            <p:cNvPr id="35" name="Text 32"/>
            <p:cNvSpPr/>
            <p:nvPr/>
          </p:nvSpPr>
          <p:spPr>
            <a:xfrm>
              <a:off x="392906" y="5066705"/>
              <a:ext cx="207113"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Die </a:t>
              </a:r>
              <a:endParaRPr lang="en-US" sz="837" dirty="0"/>
            </a:p>
          </p:txBody>
        </p:sp>
        <p:sp>
          <p:nvSpPr>
            <p:cNvPr id="36" name="Text 33"/>
            <p:cNvSpPr/>
            <p:nvPr/>
          </p:nvSpPr>
          <p:spPr>
            <a:xfrm>
              <a:off x="600019" y="5066705"/>
              <a:ext cx="1524074" cy="155377"/>
            </a:xfrm>
            <a:prstGeom prst="rect">
              <a:avLst/>
            </a:prstGeom>
            <a:noFill/>
            <a:ln/>
          </p:spPr>
          <p:txBody>
            <a:bodyPr wrap="none" lIns="0" tIns="0" rIns="0" bIns="0" rtlCol="0" anchor="ctr">
              <a:spAutoFit/>
            </a:bodyPr>
            <a:lstStyle/>
            <a:p>
              <a:pPr marL="0" indent="0">
                <a:buNone/>
              </a:pPr>
              <a:r>
                <a:rPr lang="en-US" sz="837" b="1" dirty="0">
                  <a:solidFill>
                    <a:srgbClr val="A23B72"/>
                  </a:solidFill>
                  <a:latin typeface="Noto Sans" pitchFamily="34" charset="0"/>
                  <a:ea typeface="Noto Sans" pitchFamily="34" charset="-122"/>
                  <a:cs typeface="Noto Sans" pitchFamily="34" charset="-120"/>
                </a:rPr>
                <a:t>Implementierungsqualität</a:t>
              </a:r>
              <a:endParaRPr lang="en-US" sz="837" dirty="0"/>
            </a:p>
          </p:txBody>
        </p:sp>
        <p:sp>
          <p:nvSpPr>
            <p:cNvPr id="37" name="Text 34"/>
            <p:cNvSpPr/>
            <p:nvPr/>
          </p:nvSpPr>
          <p:spPr>
            <a:xfrm>
              <a:off x="2124094" y="5066705"/>
              <a:ext cx="1905958"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 hat einen größeren Einfluss auf die </a:t>
              </a:r>
              <a:endParaRPr lang="en-US" sz="837" dirty="0"/>
            </a:p>
          </p:txBody>
        </p:sp>
        <p:sp>
          <p:nvSpPr>
            <p:cNvPr id="38" name="Text 35"/>
            <p:cNvSpPr/>
            <p:nvPr/>
          </p:nvSpPr>
          <p:spPr>
            <a:xfrm>
              <a:off x="392906" y="5226714"/>
              <a:ext cx="3608347"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Performance als die theoretischen Algorithmus-Unterschiede. Faire </a:t>
              </a:r>
              <a:endParaRPr lang="en-US" sz="837" dirty="0"/>
            </a:p>
          </p:txBody>
        </p:sp>
        <p:sp>
          <p:nvSpPr>
            <p:cNvPr id="39" name="Text 36"/>
            <p:cNvSpPr/>
            <p:nvPr/>
          </p:nvSpPr>
          <p:spPr>
            <a:xfrm>
              <a:off x="392906" y="5386722"/>
              <a:ext cx="3287632"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Vergleiche erfordern gleiche Implementierungssprachen und </a:t>
              </a:r>
              <a:endParaRPr lang="en-US" sz="837" dirty="0"/>
            </a:p>
          </p:txBody>
        </p:sp>
        <p:sp>
          <p:nvSpPr>
            <p:cNvPr id="40" name="Text 37"/>
            <p:cNvSpPr/>
            <p:nvPr/>
          </p:nvSpPr>
          <p:spPr>
            <a:xfrm>
              <a:off x="392906" y="5546731"/>
              <a:ext cx="1018989" cy="155377"/>
            </a:xfrm>
            <a:prstGeom prst="rect">
              <a:avLst/>
            </a:prstGeom>
            <a:noFill/>
            <a:ln/>
          </p:spPr>
          <p:txBody>
            <a:bodyPr wrap="none" lIns="0" tIns="0" rIns="0" bIns="0" rtlCol="0" anchor="ctr">
              <a:spAutoFit/>
            </a:bodyPr>
            <a:lstStyle/>
            <a:p>
              <a:pPr marL="0" indent="0">
                <a:buNone/>
              </a:pPr>
              <a:r>
                <a:rPr lang="en-US" sz="837" dirty="0">
                  <a:solidFill>
                    <a:srgbClr val="2C3E50"/>
                  </a:solidFill>
                  <a:latin typeface="Noto Sans" pitchFamily="34" charset="0"/>
                  <a:ea typeface="Noto Sans" pitchFamily="34" charset="-122"/>
                  <a:cs typeface="Noto Sans" pitchFamily="34" charset="-120"/>
                </a:rPr>
                <a:t>Optimierungslevel. </a:t>
              </a:r>
              <a:endParaRPr lang="en-US" sz="837" dirty="0"/>
            </a:p>
          </p:txBody>
        </p:sp>
        <p:pic>
          <p:nvPicPr>
            <p:cNvPr id="41" name="Image 1" descr="preencoded.png"/>
            <p:cNvPicPr>
              <a:picLocks noChangeAspect="1"/>
            </p:cNvPicPr>
            <p:nvPr/>
          </p:nvPicPr>
          <p:blipFill>
            <a:blip r:embed="rId4"/>
            <a:stretch>
              <a:fillRect/>
            </a:stretch>
          </p:blipFill>
          <p:spPr>
            <a:xfrm>
              <a:off x="4643438" y="1214438"/>
              <a:ext cx="4214813" cy="2143125"/>
            </a:xfrm>
            <a:prstGeom prst="rect">
              <a:avLst/>
            </a:prstGeom>
          </p:spPr>
        </p:pic>
        <p:sp>
          <p:nvSpPr>
            <p:cNvPr id="42" name="Shape 38"/>
            <p:cNvSpPr/>
            <p:nvPr/>
          </p:nvSpPr>
          <p:spPr>
            <a:xfrm>
              <a:off x="4643438" y="3500438"/>
              <a:ext cx="4214813" cy="2135981"/>
            </a:xfrm>
            <a:prstGeom prst="rect">
              <a:avLst/>
            </a:prstGeom>
            <a:solidFill>
              <a:srgbClr val="FFFFFF"/>
            </a:solidFill>
            <a:ln/>
          </p:spPr>
          <p:txBody>
            <a:bodyPr/>
            <a:lstStyle/>
            <a:p>
              <a:endParaRPr lang="en-DE"/>
            </a:p>
          </p:txBody>
        </p:sp>
        <p:sp>
          <p:nvSpPr>
            <p:cNvPr id="43" name="Shape 39"/>
            <p:cNvSpPr/>
            <p:nvPr/>
          </p:nvSpPr>
          <p:spPr>
            <a:xfrm>
              <a:off x="4750594" y="3607594"/>
              <a:ext cx="1253868" cy="317897"/>
            </a:xfrm>
            <a:prstGeom prst="rect">
              <a:avLst/>
            </a:prstGeom>
            <a:solidFill>
              <a:srgbClr val="F9F9F9"/>
            </a:solidFill>
            <a:ln/>
          </p:spPr>
          <p:txBody>
            <a:bodyPr/>
            <a:lstStyle/>
            <a:p>
              <a:endParaRPr lang="en-DE"/>
            </a:p>
          </p:txBody>
        </p:sp>
        <p:sp>
          <p:nvSpPr>
            <p:cNvPr id="44" name="Shape 40"/>
            <p:cNvSpPr/>
            <p:nvPr/>
          </p:nvSpPr>
          <p:spPr>
            <a:xfrm>
              <a:off x="4750594" y="3918347"/>
              <a:ext cx="1253868" cy="7144"/>
            </a:xfrm>
            <a:prstGeom prst="rect">
              <a:avLst/>
            </a:prstGeom>
            <a:solidFill>
              <a:srgbClr val="E0E0E0"/>
            </a:solidFill>
            <a:ln/>
          </p:spPr>
          <p:txBody>
            <a:bodyPr/>
            <a:lstStyle/>
            <a:p>
              <a:endParaRPr lang="en-DE"/>
            </a:p>
          </p:txBody>
        </p:sp>
        <p:sp>
          <p:nvSpPr>
            <p:cNvPr id="45" name="Text 41"/>
            <p:cNvSpPr/>
            <p:nvPr/>
          </p:nvSpPr>
          <p:spPr>
            <a:xfrm>
              <a:off x="4750594" y="3607594"/>
              <a:ext cx="1253868"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Implementierung</a:t>
              </a:r>
              <a:endParaRPr lang="en-US" sz="837" dirty="0"/>
            </a:p>
          </p:txBody>
        </p:sp>
        <p:sp>
          <p:nvSpPr>
            <p:cNvPr id="46" name="Shape 42"/>
            <p:cNvSpPr/>
            <p:nvPr/>
          </p:nvSpPr>
          <p:spPr>
            <a:xfrm>
              <a:off x="6004461" y="3607594"/>
              <a:ext cx="651560" cy="317897"/>
            </a:xfrm>
            <a:prstGeom prst="rect">
              <a:avLst/>
            </a:prstGeom>
            <a:solidFill>
              <a:srgbClr val="F9F9F9"/>
            </a:solidFill>
            <a:ln/>
          </p:spPr>
          <p:txBody>
            <a:bodyPr/>
            <a:lstStyle/>
            <a:p>
              <a:endParaRPr lang="en-DE"/>
            </a:p>
          </p:txBody>
        </p:sp>
        <p:sp>
          <p:nvSpPr>
            <p:cNvPr id="47" name="Shape 43"/>
            <p:cNvSpPr/>
            <p:nvPr/>
          </p:nvSpPr>
          <p:spPr>
            <a:xfrm>
              <a:off x="6004461" y="3918347"/>
              <a:ext cx="651560" cy="7144"/>
            </a:xfrm>
            <a:prstGeom prst="rect">
              <a:avLst/>
            </a:prstGeom>
            <a:solidFill>
              <a:srgbClr val="E0E0E0"/>
            </a:solidFill>
            <a:ln/>
          </p:spPr>
          <p:txBody>
            <a:bodyPr/>
            <a:lstStyle/>
            <a:p>
              <a:endParaRPr lang="en-DE"/>
            </a:p>
          </p:txBody>
        </p:sp>
        <p:sp>
          <p:nvSpPr>
            <p:cNvPr id="48" name="Text 44"/>
            <p:cNvSpPr/>
            <p:nvPr/>
          </p:nvSpPr>
          <p:spPr>
            <a:xfrm>
              <a:off x="6004461" y="3607594"/>
              <a:ext cx="651560"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Zeit (μs)</a:t>
              </a:r>
              <a:endParaRPr lang="en-US" sz="837" dirty="0"/>
            </a:p>
          </p:txBody>
        </p:sp>
        <p:sp>
          <p:nvSpPr>
            <p:cNvPr id="49" name="Shape 45"/>
            <p:cNvSpPr/>
            <p:nvPr/>
          </p:nvSpPr>
          <p:spPr>
            <a:xfrm>
              <a:off x="6656022" y="3607594"/>
              <a:ext cx="1008804" cy="317897"/>
            </a:xfrm>
            <a:prstGeom prst="rect">
              <a:avLst/>
            </a:prstGeom>
            <a:solidFill>
              <a:srgbClr val="F9F9F9"/>
            </a:solidFill>
            <a:ln/>
          </p:spPr>
          <p:txBody>
            <a:bodyPr/>
            <a:lstStyle/>
            <a:p>
              <a:endParaRPr lang="en-DE"/>
            </a:p>
          </p:txBody>
        </p:sp>
        <p:sp>
          <p:nvSpPr>
            <p:cNvPr id="50" name="Shape 46"/>
            <p:cNvSpPr/>
            <p:nvPr/>
          </p:nvSpPr>
          <p:spPr>
            <a:xfrm>
              <a:off x="6656022" y="3918347"/>
              <a:ext cx="1008804" cy="7144"/>
            </a:xfrm>
            <a:prstGeom prst="rect">
              <a:avLst/>
            </a:prstGeom>
            <a:solidFill>
              <a:srgbClr val="E0E0E0"/>
            </a:solidFill>
            <a:ln/>
          </p:spPr>
          <p:txBody>
            <a:bodyPr/>
            <a:lstStyle/>
            <a:p>
              <a:endParaRPr lang="en-DE"/>
            </a:p>
          </p:txBody>
        </p:sp>
        <p:sp>
          <p:nvSpPr>
            <p:cNvPr id="51" name="Text 47"/>
            <p:cNvSpPr/>
            <p:nvPr/>
          </p:nvSpPr>
          <p:spPr>
            <a:xfrm>
              <a:off x="6656022" y="3607594"/>
              <a:ext cx="1008804"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Verbesserung</a:t>
              </a:r>
              <a:endParaRPr lang="en-US" sz="837" dirty="0"/>
            </a:p>
          </p:txBody>
        </p:sp>
        <p:sp>
          <p:nvSpPr>
            <p:cNvPr id="52" name="Shape 48"/>
            <p:cNvSpPr/>
            <p:nvPr/>
          </p:nvSpPr>
          <p:spPr>
            <a:xfrm>
              <a:off x="7664825" y="3607594"/>
              <a:ext cx="1086269" cy="317897"/>
            </a:xfrm>
            <a:prstGeom prst="rect">
              <a:avLst/>
            </a:prstGeom>
            <a:solidFill>
              <a:srgbClr val="F9F9F9"/>
            </a:solidFill>
            <a:ln/>
          </p:spPr>
          <p:txBody>
            <a:bodyPr/>
            <a:lstStyle/>
            <a:p>
              <a:endParaRPr lang="en-DE"/>
            </a:p>
          </p:txBody>
        </p:sp>
        <p:sp>
          <p:nvSpPr>
            <p:cNvPr id="53" name="Shape 49"/>
            <p:cNvSpPr/>
            <p:nvPr/>
          </p:nvSpPr>
          <p:spPr>
            <a:xfrm>
              <a:off x="7664825" y="3918347"/>
              <a:ext cx="1086269" cy="7144"/>
            </a:xfrm>
            <a:prstGeom prst="rect">
              <a:avLst/>
            </a:prstGeom>
            <a:solidFill>
              <a:srgbClr val="E0E0E0"/>
            </a:solidFill>
            <a:ln/>
          </p:spPr>
          <p:txBody>
            <a:bodyPr/>
            <a:lstStyle/>
            <a:p>
              <a:endParaRPr lang="en-DE"/>
            </a:p>
          </p:txBody>
        </p:sp>
        <p:sp>
          <p:nvSpPr>
            <p:cNvPr id="54" name="Text 50"/>
            <p:cNvSpPr/>
            <p:nvPr/>
          </p:nvSpPr>
          <p:spPr>
            <a:xfrm>
              <a:off x="7664825" y="3607594"/>
              <a:ext cx="1086269" cy="317897"/>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vs. C++ B-Tree</a:t>
              </a:r>
              <a:endParaRPr lang="en-US" sz="837" dirty="0"/>
            </a:p>
          </p:txBody>
        </p:sp>
        <p:sp>
          <p:nvSpPr>
            <p:cNvPr id="55" name="Text 51"/>
            <p:cNvSpPr/>
            <p:nvPr/>
          </p:nvSpPr>
          <p:spPr>
            <a:xfrm>
              <a:off x="4750594" y="3921919"/>
              <a:ext cx="1253868"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sklearn</a:t>
              </a:r>
              <a:endParaRPr lang="en-US" sz="837" dirty="0"/>
            </a:p>
          </p:txBody>
        </p:sp>
        <p:sp>
          <p:nvSpPr>
            <p:cNvPr id="56" name="Text 52"/>
            <p:cNvSpPr/>
            <p:nvPr/>
          </p:nvSpPr>
          <p:spPr>
            <a:xfrm>
              <a:off x="6004461" y="3921919"/>
              <a:ext cx="651560"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130</a:t>
              </a:r>
              <a:endParaRPr lang="en-US" sz="837" dirty="0"/>
            </a:p>
          </p:txBody>
        </p:sp>
        <p:sp>
          <p:nvSpPr>
            <p:cNvPr id="57" name="Text 53"/>
            <p:cNvSpPr/>
            <p:nvPr/>
          </p:nvSpPr>
          <p:spPr>
            <a:xfrm>
              <a:off x="6656022" y="3921919"/>
              <a:ext cx="1008804"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Baseline</a:t>
              </a:r>
              <a:endParaRPr lang="en-US" sz="837" dirty="0"/>
            </a:p>
          </p:txBody>
        </p:sp>
        <p:sp>
          <p:nvSpPr>
            <p:cNvPr id="58" name="Text 54"/>
            <p:cNvSpPr/>
            <p:nvPr/>
          </p:nvSpPr>
          <p:spPr>
            <a:xfrm>
              <a:off x="7664825" y="3921919"/>
              <a:ext cx="1086269"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433x langsamer</a:t>
              </a:r>
              <a:endParaRPr lang="en-US" sz="837" dirty="0"/>
            </a:p>
          </p:txBody>
        </p:sp>
        <p:sp>
          <p:nvSpPr>
            <p:cNvPr id="59" name="Text 55"/>
            <p:cNvSpPr/>
            <p:nvPr/>
          </p:nvSpPr>
          <p:spPr>
            <a:xfrm>
              <a:off x="4750594" y="4239816"/>
              <a:ext cx="1253868"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Optimized Python</a:t>
              </a:r>
              <a:endParaRPr lang="en-US" sz="837" dirty="0"/>
            </a:p>
          </p:txBody>
        </p:sp>
        <p:sp>
          <p:nvSpPr>
            <p:cNvPr id="60" name="Text 56"/>
            <p:cNvSpPr/>
            <p:nvPr/>
          </p:nvSpPr>
          <p:spPr>
            <a:xfrm>
              <a:off x="6004461" y="4239816"/>
              <a:ext cx="651560"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25</a:t>
              </a:r>
              <a:endParaRPr lang="en-US" sz="837" dirty="0"/>
            </a:p>
          </p:txBody>
        </p:sp>
        <p:sp>
          <p:nvSpPr>
            <p:cNvPr id="61" name="Text 57"/>
            <p:cNvSpPr/>
            <p:nvPr/>
          </p:nvSpPr>
          <p:spPr>
            <a:xfrm>
              <a:off x="6656022" y="4239816"/>
              <a:ext cx="1008804" cy="321469"/>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5x</a:t>
              </a:r>
              <a:endParaRPr lang="en-US" sz="837" dirty="0"/>
            </a:p>
          </p:txBody>
        </p:sp>
        <p:sp>
          <p:nvSpPr>
            <p:cNvPr id="62" name="Text 58"/>
            <p:cNvSpPr/>
            <p:nvPr/>
          </p:nvSpPr>
          <p:spPr>
            <a:xfrm>
              <a:off x="7664825" y="4239816"/>
              <a:ext cx="1086269"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83x langsamer</a:t>
              </a:r>
              <a:endParaRPr lang="en-US" sz="837" dirty="0"/>
            </a:p>
          </p:txBody>
        </p:sp>
        <p:sp>
          <p:nvSpPr>
            <p:cNvPr id="63" name="Text 59"/>
            <p:cNvSpPr/>
            <p:nvPr/>
          </p:nvSpPr>
          <p:spPr>
            <a:xfrm>
              <a:off x="4750594" y="4561284"/>
              <a:ext cx="1253868"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Python + Numba</a:t>
              </a:r>
              <a:endParaRPr lang="en-US" sz="837" dirty="0"/>
            </a:p>
          </p:txBody>
        </p:sp>
        <p:sp>
          <p:nvSpPr>
            <p:cNvPr id="64" name="Text 60"/>
            <p:cNvSpPr/>
            <p:nvPr/>
          </p:nvSpPr>
          <p:spPr>
            <a:xfrm>
              <a:off x="6004461" y="4561284"/>
              <a:ext cx="651560"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2</a:t>
              </a:r>
              <a:endParaRPr lang="en-US" sz="837" dirty="0"/>
            </a:p>
          </p:txBody>
        </p:sp>
        <p:sp>
          <p:nvSpPr>
            <p:cNvPr id="65" name="Text 61"/>
            <p:cNvSpPr/>
            <p:nvPr/>
          </p:nvSpPr>
          <p:spPr>
            <a:xfrm>
              <a:off x="6656022" y="4561284"/>
              <a:ext cx="1008804" cy="321469"/>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12x</a:t>
              </a:r>
              <a:endParaRPr lang="en-US" sz="837" dirty="0"/>
            </a:p>
          </p:txBody>
        </p:sp>
        <p:sp>
          <p:nvSpPr>
            <p:cNvPr id="66" name="Text 62"/>
            <p:cNvSpPr/>
            <p:nvPr/>
          </p:nvSpPr>
          <p:spPr>
            <a:xfrm>
              <a:off x="7664825" y="4561284"/>
              <a:ext cx="1086269"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6.7x langsamer</a:t>
              </a:r>
              <a:endParaRPr lang="en-US" sz="837" dirty="0"/>
            </a:p>
          </p:txBody>
        </p:sp>
        <p:sp>
          <p:nvSpPr>
            <p:cNvPr id="67" name="Text 63"/>
            <p:cNvSpPr/>
            <p:nvPr/>
          </p:nvSpPr>
          <p:spPr>
            <a:xfrm>
              <a:off x="4750594" y="4882753"/>
              <a:ext cx="1253868"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Cython</a:t>
              </a:r>
              <a:endParaRPr lang="en-US" sz="837" dirty="0"/>
            </a:p>
          </p:txBody>
        </p:sp>
        <p:sp>
          <p:nvSpPr>
            <p:cNvPr id="68" name="Text 64"/>
            <p:cNvSpPr/>
            <p:nvPr/>
          </p:nvSpPr>
          <p:spPr>
            <a:xfrm>
              <a:off x="6004461" y="4882753"/>
              <a:ext cx="651560"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0.8</a:t>
              </a:r>
              <a:endParaRPr lang="en-US" sz="837" dirty="0"/>
            </a:p>
          </p:txBody>
        </p:sp>
        <p:sp>
          <p:nvSpPr>
            <p:cNvPr id="69" name="Text 65"/>
            <p:cNvSpPr/>
            <p:nvPr/>
          </p:nvSpPr>
          <p:spPr>
            <a:xfrm>
              <a:off x="6656022" y="4882753"/>
              <a:ext cx="1008804" cy="321469"/>
            </a:xfrm>
            <a:prstGeom prst="rect">
              <a:avLst/>
            </a:prstGeom>
            <a:noFill/>
            <a:ln/>
          </p:spPr>
          <p:txBody>
            <a:bodyPr wrap="square" lIns="85090" tIns="85090" rIns="85090" bIns="85090" rtlCol="0" anchor="ctr">
              <a:spAutoFit/>
            </a:bodyPr>
            <a:lstStyle/>
            <a:p>
              <a:pPr marL="0" indent="0" algn="l">
                <a:buNone/>
              </a:pPr>
              <a:r>
                <a:rPr lang="en-US" sz="837" b="1" dirty="0">
                  <a:solidFill>
                    <a:srgbClr val="2E86AB"/>
                  </a:solidFill>
                  <a:latin typeface="Noto Sans" pitchFamily="34" charset="0"/>
                  <a:ea typeface="Noto Sans" pitchFamily="34" charset="-122"/>
                  <a:cs typeface="Noto Sans" pitchFamily="34" charset="-120"/>
                </a:rPr>
                <a:t>2.5x</a:t>
              </a:r>
              <a:endParaRPr lang="en-US" sz="837" dirty="0"/>
            </a:p>
          </p:txBody>
        </p:sp>
        <p:sp>
          <p:nvSpPr>
            <p:cNvPr id="70" name="Text 66"/>
            <p:cNvSpPr/>
            <p:nvPr/>
          </p:nvSpPr>
          <p:spPr>
            <a:xfrm>
              <a:off x="7664825" y="4882753"/>
              <a:ext cx="1086269" cy="321469"/>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2.7x langsamer</a:t>
              </a:r>
              <a:endParaRPr lang="en-US" sz="837" dirty="0"/>
            </a:p>
          </p:txBody>
        </p:sp>
        <p:sp>
          <p:nvSpPr>
            <p:cNvPr id="71" name="Shape 67"/>
            <p:cNvSpPr/>
            <p:nvPr/>
          </p:nvSpPr>
          <p:spPr>
            <a:xfrm>
              <a:off x="4750594" y="5204222"/>
              <a:ext cx="4000500" cy="317897"/>
            </a:xfrm>
            <a:prstGeom prst="rect">
              <a:avLst/>
            </a:prstGeom>
            <a:solidFill>
              <a:srgbClr val="F0F0F0"/>
            </a:solidFill>
            <a:ln/>
          </p:spPr>
          <p:txBody>
            <a:bodyPr/>
            <a:lstStyle/>
            <a:p>
              <a:endParaRPr lang="en-DE"/>
            </a:p>
          </p:txBody>
        </p:sp>
        <p:sp>
          <p:nvSpPr>
            <p:cNvPr id="72" name="Text 68"/>
            <p:cNvSpPr/>
            <p:nvPr/>
          </p:nvSpPr>
          <p:spPr>
            <a:xfrm>
              <a:off x="4822031" y="5286375"/>
              <a:ext cx="587518" cy="155377"/>
            </a:xfrm>
            <a:prstGeom prst="rect">
              <a:avLst/>
            </a:prstGeom>
            <a:noFill/>
            <a:ln/>
          </p:spPr>
          <p:txBody>
            <a:bodyPr wrap="none" lIns="0" tIns="0" rIns="0" bIns="0" rtlCol="0" anchor="ctr">
              <a:spAutoFit/>
            </a:bodyPr>
            <a:lstStyle/>
            <a:p>
              <a:pPr marL="0" indent="0" algn="l">
                <a:buNone/>
              </a:pPr>
              <a:r>
                <a:rPr lang="en-US" sz="837" b="1" dirty="0">
                  <a:solidFill>
                    <a:srgbClr val="2C3E50"/>
                  </a:solidFill>
                  <a:latin typeface="Noto Sans" pitchFamily="34" charset="0"/>
                  <a:ea typeface="Noto Sans" pitchFamily="34" charset="-122"/>
                  <a:cs typeface="Noto Sans" pitchFamily="34" charset="-120"/>
                </a:rPr>
                <a:t>C++ B-Tree</a:t>
              </a:r>
              <a:endParaRPr lang="en-US" sz="837" dirty="0"/>
            </a:p>
          </p:txBody>
        </p:sp>
        <p:sp>
          <p:nvSpPr>
            <p:cNvPr id="73" name="Text 69"/>
            <p:cNvSpPr/>
            <p:nvPr/>
          </p:nvSpPr>
          <p:spPr>
            <a:xfrm>
              <a:off x="6075899" y="5286375"/>
              <a:ext cx="163357" cy="155377"/>
            </a:xfrm>
            <a:prstGeom prst="rect">
              <a:avLst/>
            </a:prstGeom>
            <a:noFill/>
            <a:ln/>
          </p:spPr>
          <p:txBody>
            <a:bodyPr wrap="none" lIns="0" tIns="0" rIns="0" bIns="0" rtlCol="0" anchor="ctr">
              <a:spAutoFit/>
            </a:bodyPr>
            <a:lstStyle/>
            <a:p>
              <a:pPr marL="0" indent="0" algn="l">
                <a:buNone/>
              </a:pPr>
              <a:r>
                <a:rPr lang="en-US" sz="837" b="1" dirty="0">
                  <a:solidFill>
                    <a:srgbClr val="2C3E50"/>
                  </a:solidFill>
                  <a:latin typeface="Noto Sans" pitchFamily="34" charset="0"/>
                  <a:ea typeface="Noto Sans" pitchFamily="34" charset="-122"/>
                  <a:cs typeface="Noto Sans" pitchFamily="34" charset="-120"/>
                </a:rPr>
                <a:t>0.3</a:t>
              </a:r>
              <a:endParaRPr lang="en-US" sz="837" dirty="0"/>
            </a:p>
          </p:txBody>
        </p:sp>
        <p:sp>
          <p:nvSpPr>
            <p:cNvPr id="74" name="Text 70"/>
            <p:cNvSpPr/>
            <p:nvPr/>
          </p:nvSpPr>
          <p:spPr>
            <a:xfrm>
              <a:off x="6656022" y="5204222"/>
              <a:ext cx="1008804" cy="317897"/>
            </a:xfrm>
            <a:prstGeom prst="rect">
              <a:avLst/>
            </a:prstGeom>
            <a:noFill/>
            <a:ln/>
          </p:spPr>
          <p:txBody>
            <a:bodyPr wrap="square" lIns="85090" tIns="85090" rIns="85090" bIns="85090" rtlCol="0" anchor="ctr">
              <a:spAutoFit/>
            </a:bodyPr>
            <a:lstStyle/>
            <a:p>
              <a:pPr marL="0" indent="0" algn="l">
                <a:buNone/>
              </a:pPr>
              <a:r>
                <a:rPr lang="en-US" sz="837" dirty="0">
                  <a:solidFill>
                    <a:srgbClr val="2C3E50"/>
                  </a:solidFill>
                  <a:latin typeface="Noto Sans" pitchFamily="34" charset="0"/>
                  <a:ea typeface="Noto Sans" pitchFamily="34" charset="-122"/>
                  <a:cs typeface="Noto Sans" pitchFamily="34" charset="-120"/>
                </a:rPr>
                <a:t>-</a:t>
              </a:r>
              <a:endParaRPr lang="en-US" sz="837" dirty="0"/>
            </a:p>
          </p:txBody>
        </p:sp>
        <p:sp>
          <p:nvSpPr>
            <p:cNvPr id="75" name="Text 71"/>
            <p:cNvSpPr/>
            <p:nvPr/>
          </p:nvSpPr>
          <p:spPr>
            <a:xfrm>
              <a:off x="7736263" y="5286375"/>
              <a:ext cx="502825" cy="155377"/>
            </a:xfrm>
            <a:prstGeom prst="rect">
              <a:avLst/>
            </a:prstGeom>
            <a:noFill/>
            <a:ln/>
          </p:spPr>
          <p:txBody>
            <a:bodyPr wrap="none" lIns="0" tIns="0" rIns="0" bIns="0" rtlCol="0" anchor="ctr">
              <a:spAutoFit/>
            </a:bodyPr>
            <a:lstStyle/>
            <a:p>
              <a:pPr marL="0" indent="0" algn="l">
                <a:buNone/>
              </a:pPr>
              <a:r>
                <a:rPr lang="en-US" sz="837" b="1" dirty="0">
                  <a:solidFill>
                    <a:srgbClr val="2C3E50"/>
                  </a:solidFill>
                  <a:latin typeface="Noto Sans" pitchFamily="34" charset="0"/>
                  <a:ea typeface="Noto Sans" pitchFamily="34" charset="-122"/>
                  <a:cs typeface="Noto Sans" pitchFamily="34" charset="-120"/>
                </a:rPr>
                <a:t>Referenz</a:t>
              </a:r>
              <a:endParaRPr lang="en-US" sz="837" dirty="0"/>
            </a:p>
          </p:txBody>
        </p:sp>
        <p:sp>
          <p:nvSpPr>
            <p:cNvPr id="76" name="Text 72"/>
            <p:cNvSpPr/>
            <p:nvPr/>
          </p:nvSpPr>
          <p:spPr>
            <a:xfrm>
              <a:off x="285750" y="5954985"/>
              <a:ext cx="8572500" cy="192881"/>
            </a:xfrm>
            <a:prstGeom prst="rect">
              <a:avLst/>
            </a:prstGeom>
            <a:noFill/>
            <a:ln/>
          </p:spPr>
          <p:txBody>
            <a:bodyPr wrap="none" lIns="0" tIns="0" rIns="0" bIns="0" rtlCol="0" anchor="ctr">
              <a:spAutoFit/>
            </a:bodyPr>
            <a:lstStyle/>
            <a:p>
              <a:pPr marL="0" indent="0" algn="r">
                <a:buNone/>
              </a:pPr>
              <a:r>
                <a:rPr lang="en-US" sz="942" dirty="0">
                  <a:solidFill>
                    <a:srgbClr val="2C3E50"/>
                  </a:solidFill>
                  <a:latin typeface="Noto Sans" pitchFamily="34" charset="0"/>
                  <a:ea typeface="Noto Sans" pitchFamily="34" charset="-122"/>
                  <a:cs typeface="Noto Sans" pitchFamily="34" charset="-120"/>
                </a:rPr>
                <a:t> Leistungsanalyse von Learned Indexes | 7 </a:t>
              </a:r>
              <a:endParaRPr lang="en-US" sz="942"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3625</Words>
  <Application>Microsoft Office PowerPoint</Application>
  <PresentationFormat>On-screen Show (16:9)</PresentationFormat>
  <Paragraphs>604</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Mohamad Adam</cp:lastModifiedBy>
  <cp:revision>4</cp:revision>
  <dcterms:created xsi:type="dcterms:W3CDTF">2025-07-08T03:34:21Z</dcterms:created>
  <dcterms:modified xsi:type="dcterms:W3CDTF">2025-07-08T05:15:43Z</dcterms:modified>
</cp:coreProperties>
</file>