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919" r:id="rId2"/>
    <p:sldId id="826" r:id="rId3"/>
    <p:sldId id="922" r:id="rId4"/>
    <p:sldId id="923" r:id="rId5"/>
    <p:sldId id="889" r:id="rId6"/>
    <p:sldId id="926" r:id="rId7"/>
    <p:sldId id="927" r:id="rId8"/>
    <p:sldId id="928" r:id="rId9"/>
    <p:sldId id="929" r:id="rId10"/>
    <p:sldId id="930" r:id="rId11"/>
    <p:sldId id="870" r:id="rId12"/>
    <p:sldId id="932" r:id="rId13"/>
    <p:sldId id="933" r:id="rId14"/>
    <p:sldId id="934" r:id="rId15"/>
    <p:sldId id="935" r:id="rId16"/>
    <p:sldId id="827" r:id="rId17"/>
    <p:sldId id="931" r:id="rId18"/>
    <p:sldId id="944" r:id="rId19"/>
    <p:sldId id="937" r:id="rId20"/>
    <p:sldId id="943" r:id="rId21"/>
    <p:sldId id="938" r:id="rId22"/>
    <p:sldId id="936" r:id="rId23"/>
    <p:sldId id="942" r:id="rId24"/>
    <p:sldId id="939" r:id="rId25"/>
    <p:sldId id="940" r:id="rId26"/>
    <p:sldId id="941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bel" initials="C" lastIdx="4" clrIdx="0">
    <p:extLst>
      <p:ext uri="{19B8F6BF-5375-455C-9EA6-DF929625EA0E}">
        <p15:presenceInfo xmlns:p15="http://schemas.microsoft.com/office/powerpoint/2012/main" userId="Char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A6C"/>
    <a:srgbClr val="404040"/>
    <a:srgbClr val="F29724"/>
    <a:srgbClr val="B80D48"/>
    <a:srgbClr val="E0810E"/>
    <a:srgbClr val="A40C3F"/>
    <a:srgbClr val="BF255A"/>
    <a:srgbClr val="ACCBFF"/>
    <a:srgbClr val="92BBFF"/>
    <a:srgbClr val="78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4EEAA-99CB-4AD4-B54C-38BC4711D20B}" v="4700" dt="2022-05-26T13:04:55.602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96" autoAdjust="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>
        <p:guide orient="horz" pos="2160"/>
        <p:guide pos="3840"/>
        <p:guide orient="horz" pos="903"/>
        <p:guide pos="5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287D-23DD-4DAE-94BA-6BBB4B2D6DD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D500-6170-4451-B82A-34060694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2CD9C-828C-447C-8B3B-B13C7B820DF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5E94-4562-4476-BE60-F5537617F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5E94-4562-4476-BE60-F5537617FD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35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SOA architecture allows technology and business areas to get aligned and grow closer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SOA enables the development of applications that are easier to handle and more secure, since it provides a common infrastructure and documentation to develop services, with the opportunity to add new features.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Thanks to SOA, it is possible to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inherit"/>
              </a:rPr>
              <a:t>minimise</a:t>
            </a: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 data loss, since it offers security and high availability.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SOA architecture allows for a faster application development, in a more cost-effective manner, thanks to the flexible integration of all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SOA helps organizations improve their agility and flexibility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5E94-4562-4476-BE60-F5537617FD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5E94-4562-4476-BE60-F5537617FD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signed in homepage allows the user four primary </a:t>
            </a:r>
            <a:r>
              <a:rPr lang="en-US" dirty="0" err="1"/>
              <a:t>functionalities.The</a:t>
            </a:r>
            <a:r>
              <a:rPr lang="en-US" dirty="0"/>
              <a:t> Blockchain button opens up the </a:t>
            </a:r>
            <a:r>
              <a:rPr lang="en-US" dirty="0" err="1"/>
              <a:t>Binance</a:t>
            </a:r>
            <a:r>
              <a:rPr lang="en-US" dirty="0"/>
              <a:t> homepage and graph to see the latest news when it comes to crypto </a:t>
            </a:r>
            <a:r>
              <a:rPr lang="en-US" dirty="0" err="1"/>
              <a:t>trading.The</a:t>
            </a:r>
            <a:r>
              <a:rPr lang="en-US" dirty="0"/>
              <a:t> User button allows the user to check their privacy settings as well as add their personal </a:t>
            </a:r>
            <a:r>
              <a:rPr lang="en-US" dirty="0" err="1"/>
              <a:t>information.The</a:t>
            </a:r>
            <a:r>
              <a:rPr lang="en-US" dirty="0"/>
              <a:t> Crypto Bot button takes the user to the portfolio page if they're logged in and gives them a brief introduction to its capabilities if the user is not signed </a:t>
            </a:r>
            <a:r>
              <a:rPr lang="en-US" dirty="0" err="1"/>
              <a:t>in.The</a:t>
            </a:r>
            <a:r>
              <a:rPr lang="en-US" dirty="0"/>
              <a:t> Wallet Button allows the user to check their balance and/or withdraw/deposit funds in their wallet.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5E94-4562-4476-BE60-F5537617FD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&amp;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2455767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0CCE5895-BA86-4530-BEDA-A2DAF23FEB9F}"/>
              </a:ext>
            </a:extLst>
          </p:cNvPr>
          <p:cNvSpPr/>
          <p:nvPr userDrawn="1"/>
        </p:nvSpPr>
        <p:spPr>
          <a:xfrm>
            <a:off x="0" y="-1"/>
            <a:ext cx="457200" cy="900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2B6A6C">
                  <a:lumMod val="60000"/>
                  <a:lumOff val="4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42682" y="7866"/>
            <a:ext cx="10528299" cy="1025803"/>
          </a:xfr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kern="1200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Insert Key Takeaway from Slide</a:t>
            </a:r>
            <a:br>
              <a:rPr lang="en-US"/>
            </a:br>
            <a:r>
              <a:rPr lang="en-US"/>
              <a:t>Use 2 Lines if Needed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330" y="6356350"/>
            <a:ext cx="2743200" cy="365125"/>
          </a:xfrm>
        </p:spPr>
        <p:txBody>
          <a:bodyPr anchor="b"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007C4E64-34A4-4840-AC58-F85276708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03" y="6251626"/>
            <a:ext cx="10528297" cy="209448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/>
              <a:t>Source: Enter Source Name Or Any Text 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2EA23B-F119-4E75-8C74-5907E48BA7AB}"/>
              </a:ext>
            </a:extLst>
          </p:cNvPr>
          <p:cNvCxnSpPr/>
          <p:nvPr userDrawn="1"/>
        </p:nvCxnSpPr>
        <p:spPr>
          <a:xfrm>
            <a:off x="842682" y="908619"/>
            <a:ext cx="10511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A5156BA-D63D-49E1-9562-4F5B788A49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962" y="908050"/>
            <a:ext cx="3858433" cy="230633"/>
          </a:xfrm>
        </p:spPr>
        <p:txBody>
          <a:bodyPr>
            <a:noAutofit/>
          </a:bodyPr>
          <a:lstStyle>
            <a:lvl1pPr marL="0" indent="0">
              <a:buNone/>
              <a:defRPr sz="14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Relevant Subtitle (ex. Customer Analysis)</a:t>
            </a:r>
          </a:p>
        </p:txBody>
      </p:sp>
    </p:spTree>
    <p:extLst>
      <p:ext uri="{BB962C8B-B14F-4D97-AF65-F5344CB8AC3E}">
        <p14:creationId xmlns:p14="http://schemas.microsoft.com/office/powerpoint/2010/main" val="1823671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407">
          <p15:clr>
            <a:srgbClr val="FBAE40"/>
          </p15:clr>
        </p15:guide>
        <p15:guide id="3" pos="520">
          <p15:clr>
            <a:srgbClr val="FBAE40"/>
          </p15:clr>
        </p15:guide>
        <p15:guide id="4" pos="7155">
          <p15:clr>
            <a:srgbClr val="FBAE40"/>
          </p15:clr>
        </p15:guide>
        <p15:guide id="5" orient="horz" pos="928">
          <p15:clr>
            <a:srgbClr val="FBAE40"/>
          </p15:clr>
        </p15:guide>
        <p15:guide id="6" orient="horz" pos="370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6EECC0-714D-4995-8D1B-83A9ECC7762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E5895-BA86-4530-BEDA-A2DAF23FEB9F}"/>
              </a:ext>
            </a:extLst>
          </p:cNvPr>
          <p:cNvSpPr/>
          <p:nvPr userDrawn="1"/>
        </p:nvSpPr>
        <p:spPr>
          <a:xfrm>
            <a:off x="0" y="-1"/>
            <a:ext cx="457200" cy="900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2B6A6C">
                  <a:lumMod val="60000"/>
                  <a:lumOff val="4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42682" y="7866"/>
            <a:ext cx="10528299" cy="1025803"/>
          </a:xfr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kern="1200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Insert Key Takeaway from Slide</a:t>
            </a:r>
            <a:br>
              <a:rPr lang="en-US"/>
            </a:br>
            <a:r>
              <a:rPr lang="en-US"/>
              <a:t>Use 2 Lines if Needed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330" y="6356350"/>
            <a:ext cx="2743200" cy="365125"/>
          </a:xfrm>
        </p:spPr>
        <p:txBody>
          <a:bodyPr anchor="b"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07C4E64-34A4-4840-AC58-F85276708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03" y="6251626"/>
            <a:ext cx="10528297" cy="209448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/>
              <a:t>Source: Enter Source Name Or Any Text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A23B-F119-4E75-8C74-5907E48BA7AB}"/>
              </a:ext>
            </a:extLst>
          </p:cNvPr>
          <p:cNvCxnSpPr/>
          <p:nvPr userDrawn="1"/>
        </p:nvCxnSpPr>
        <p:spPr>
          <a:xfrm>
            <a:off x="842682" y="908619"/>
            <a:ext cx="10511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56BA-D63D-49E1-9562-4F5B788A49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962" y="908050"/>
            <a:ext cx="3858433" cy="230633"/>
          </a:xfrm>
        </p:spPr>
        <p:txBody>
          <a:bodyPr>
            <a:noAutofit/>
          </a:bodyPr>
          <a:lstStyle>
            <a:lvl1pPr marL="0" indent="0">
              <a:buNone/>
              <a:defRPr sz="14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Relevant Subtitle (ex. Customer Analysis)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33394-E452-4702-AC6D-8A972DDF618E}"/>
              </a:ext>
            </a:extLst>
          </p:cNvPr>
          <p:cNvGrpSpPr/>
          <p:nvPr userDrawn="1"/>
        </p:nvGrpSpPr>
        <p:grpSpPr>
          <a:xfrm>
            <a:off x="842682" y="6478291"/>
            <a:ext cx="8408894" cy="243183"/>
            <a:chOff x="628650" y="6056039"/>
            <a:chExt cx="6309360" cy="382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944653-B613-40A0-A4CC-3088C7884CA2}"/>
                </a:ext>
              </a:extLst>
            </p:cNvPr>
            <p:cNvSpPr/>
            <p:nvPr/>
          </p:nvSpPr>
          <p:spPr>
            <a:xfrm>
              <a:off x="628650" y="6056039"/>
              <a:ext cx="1577340" cy="382700"/>
            </a:xfrm>
            <a:prstGeom prst="rect">
              <a:avLst/>
            </a:prstGeom>
            <a:solidFill>
              <a:srgbClr val="2B6A6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algn="ctr" defTabSz="457200"/>
              <a:r>
                <a:rPr lang="en-US" sz="1400" b="1" kern="0">
                  <a:solidFill>
                    <a:srgbClr val="FFFFFF"/>
                  </a:solidFill>
                  <a:latin typeface="Arial" panose="020B0604020202020204"/>
                </a:rPr>
                <a:t>Architecture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14AF9-C07D-46ED-80B5-9955448A8FEC}"/>
                </a:ext>
              </a:extLst>
            </p:cNvPr>
            <p:cNvSpPr/>
            <p:nvPr/>
          </p:nvSpPr>
          <p:spPr>
            <a:xfrm>
              <a:off x="220599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"/>
                  <a:cs typeface=""/>
                </a:rPr>
                <a:t>Desires&amp;Responsibility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15AF1D-75A4-456C-A180-3F74E9BF7307}"/>
                </a:ext>
              </a:extLst>
            </p:cNvPr>
            <p:cNvSpPr/>
            <p:nvPr/>
          </p:nvSpPr>
          <p:spPr>
            <a:xfrm>
              <a:off x="378333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algn="ctr" defTabSz="457200"/>
              <a:r>
                <a:rPr lang="en-US" sz="1400" kern="0" dirty="0">
                  <a:solidFill>
                    <a:srgbClr val="FFFFFF"/>
                  </a:solidFill>
                  <a:latin typeface="Arial" panose="020B0604020202020204"/>
                </a:rPr>
                <a:t>Attributes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95686-1858-4FB4-9631-417D2850640E}"/>
                </a:ext>
              </a:extLst>
            </p:cNvPr>
            <p:cNvSpPr/>
            <p:nvPr/>
          </p:nvSpPr>
          <p:spPr>
            <a:xfrm>
              <a:off x="536067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"/>
                  <a:cs typeface=""/>
                </a:rPr>
                <a:t>Relations</a:t>
              </a: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407">
          <p15:clr>
            <a:srgbClr val="FBAE40"/>
          </p15:clr>
        </p15:guide>
        <p15:guide id="3" pos="520">
          <p15:clr>
            <a:srgbClr val="FBAE40"/>
          </p15:clr>
        </p15:guide>
        <p15:guide id="4" pos="7155">
          <p15:clr>
            <a:srgbClr val="FBAE40"/>
          </p15:clr>
        </p15:guide>
        <p15:guide id="5" orient="horz" pos="928">
          <p15:clr>
            <a:srgbClr val="FBAE40"/>
          </p15:clr>
        </p15:guide>
        <p15:guide id="6" orient="horz" pos="37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6EECC0-714D-4995-8D1B-83A9ECC7762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E5895-BA86-4530-BEDA-A2DAF23FEB9F}"/>
              </a:ext>
            </a:extLst>
          </p:cNvPr>
          <p:cNvSpPr/>
          <p:nvPr userDrawn="1"/>
        </p:nvSpPr>
        <p:spPr>
          <a:xfrm>
            <a:off x="0" y="-1"/>
            <a:ext cx="457200" cy="900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2B6A6C">
                  <a:lumMod val="60000"/>
                  <a:lumOff val="4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42682" y="7866"/>
            <a:ext cx="10528299" cy="1025803"/>
          </a:xfr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kern="1200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Insert Key Takeaway from Slide</a:t>
            </a:r>
            <a:br>
              <a:rPr lang="en-US"/>
            </a:br>
            <a:r>
              <a:rPr lang="en-US"/>
              <a:t>Use 2 Lines if Needed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330" y="6356350"/>
            <a:ext cx="2743200" cy="365125"/>
          </a:xfrm>
        </p:spPr>
        <p:txBody>
          <a:bodyPr anchor="b"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07C4E64-34A4-4840-AC58-F85276708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03" y="6251626"/>
            <a:ext cx="10528297" cy="209448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/>
              <a:t>Source: Enter Source Name Or Any Text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A23B-F119-4E75-8C74-5907E48BA7AB}"/>
              </a:ext>
            </a:extLst>
          </p:cNvPr>
          <p:cNvCxnSpPr/>
          <p:nvPr userDrawn="1"/>
        </p:nvCxnSpPr>
        <p:spPr>
          <a:xfrm>
            <a:off x="842682" y="908619"/>
            <a:ext cx="10511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56BA-D63D-49E1-9562-4F5B788A49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962" y="908050"/>
            <a:ext cx="3858433" cy="230633"/>
          </a:xfrm>
        </p:spPr>
        <p:txBody>
          <a:bodyPr>
            <a:noAutofit/>
          </a:bodyPr>
          <a:lstStyle>
            <a:lvl1pPr marL="0" indent="0">
              <a:buNone/>
              <a:defRPr sz="14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Relevant Subtitle (ex. Customer Analysis)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33394-E452-4702-AC6D-8A972DDF618E}"/>
              </a:ext>
            </a:extLst>
          </p:cNvPr>
          <p:cNvGrpSpPr/>
          <p:nvPr userDrawn="1"/>
        </p:nvGrpSpPr>
        <p:grpSpPr>
          <a:xfrm>
            <a:off x="842682" y="6478291"/>
            <a:ext cx="8408894" cy="243183"/>
            <a:chOff x="628650" y="6056039"/>
            <a:chExt cx="6309360" cy="382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944653-B613-40A0-A4CC-3088C7884CA2}"/>
                </a:ext>
              </a:extLst>
            </p:cNvPr>
            <p:cNvSpPr/>
            <p:nvPr/>
          </p:nvSpPr>
          <p:spPr>
            <a:xfrm>
              <a:off x="62865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>
                  <a:solidFill>
                    <a:srgbClr val="FFFFFF"/>
                  </a:solidFill>
                  <a:latin typeface="Arial" panose="020B0604020202020204"/>
                </a:rPr>
                <a:t>Architecture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14AF9-C07D-46ED-80B5-9955448A8FEC}"/>
                </a:ext>
              </a:extLst>
            </p:cNvPr>
            <p:cNvSpPr/>
            <p:nvPr/>
          </p:nvSpPr>
          <p:spPr>
            <a:xfrm>
              <a:off x="2205990" y="6056039"/>
              <a:ext cx="1577340" cy="382700"/>
            </a:xfrm>
            <a:prstGeom prst="rect">
              <a:avLst/>
            </a:prstGeom>
            <a:solidFill>
              <a:srgbClr val="2B6A6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b="1" kern="0" noProof="0" dirty="0" err="1">
                  <a:solidFill>
                    <a:srgbClr val="FFFFFF"/>
                  </a:solidFill>
                  <a:latin typeface="Arial" panose="020B0604020202020204"/>
                </a:rPr>
                <a:t>Desires&amp;Responsibility</a:t>
              </a:r>
              <a:endParaRPr lang="en-US" sz="1400" b="1" kern="0" noProof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15AF1D-75A4-456C-A180-3F74E9BF7307}"/>
                </a:ext>
              </a:extLst>
            </p:cNvPr>
            <p:cNvSpPr/>
            <p:nvPr/>
          </p:nvSpPr>
          <p:spPr>
            <a:xfrm>
              <a:off x="378333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algn="ctr" defTabSz="457200"/>
              <a:r>
                <a:rPr lang="en-US" sz="1400" kern="0" dirty="0">
                  <a:solidFill>
                    <a:srgbClr val="FFFFFF"/>
                  </a:solidFill>
                  <a:latin typeface="Arial" panose="020B0604020202020204"/>
                </a:rPr>
                <a:t>Attributes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95686-1858-4FB4-9631-417D2850640E}"/>
                </a:ext>
              </a:extLst>
            </p:cNvPr>
            <p:cNvSpPr/>
            <p:nvPr/>
          </p:nvSpPr>
          <p:spPr>
            <a:xfrm>
              <a:off x="536067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"/>
                  <a:cs typeface=""/>
                </a:rPr>
                <a:t>Relations </a:t>
              </a: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407">
          <p15:clr>
            <a:srgbClr val="FBAE40"/>
          </p15:clr>
        </p15:guide>
        <p15:guide id="3" pos="520">
          <p15:clr>
            <a:srgbClr val="FBAE40"/>
          </p15:clr>
        </p15:guide>
        <p15:guide id="4" pos="7155">
          <p15:clr>
            <a:srgbClr val="FBAE40"/>
          </p15:clr>
        </p15:guide>
        <p15:guide id="5" orient="horz" pos="928">
          <p15:clr>
            <a:srgbClr val="FBAE40"/>
          </p15:clr>
        </p15:guide>
        <p15:guide id="6" orient="horz" pos="37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come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6EECC0-714D-4995-8D1B-83A9ECC7762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E5895-BA86-4530-BEDA-A2DAF23FEB9F}"/>
              </a:ext>
            </a:extLst>
          </p:cNvPr>
          <p:cNvSpPr/>
          <p:nvPr userDrawn="1"/>
        </p:nvSpPr>
        <p:spPr>
          <a:xfrm>
            <a:off x="0" y="-1"/>
            <a:ext cx="457200" cy="900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2B6A6C">
                  <a:lumMod val="60000"/>
                  <a:lumOff val="4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42682" y="7866"/>
            <a:ext cx="10528299" cy="1025803"/>
          </a:xfr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kern="1200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Insert Key Takeaway from Slide</a:t>
            </a:r>
            <a:br>
              <a:rPr lang="en-US"/>
            </a:br>
            <a:r>
              <a:rPr lang="en-US"/>
              <a:t>Use 2 Lines if Needed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330" y="6356350"/>
            <a:ext cx="2743200" cy="365125"/>
          </a:xfrm>
        </p:spPr>
        <p:txBody>
          <a:bodyPr anchor="b"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07C4E64-34A4-4840-AC58-F85276708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03" y="6251626"/>
            <a:ext cx="10528297" cy="209448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/>
              <a:t>Source: Enter Source Name Or Any Text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A23B-F119-4E75-8C74-5907E48BA7AB}"/>
              </a:ext>
            </a:extLst>
          </p:cNvPr>
          <p:cNvCxnSpPr/>
          <p:nvPr userDrawn="1"/>
        </p:nvCxnSpPr>
        <p:spPr>
          <a:xfrm>
            <a:off x="842682" y="908619"/>
            <a:ext cx="10511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56BA-D63D-49E1-9562-4F5B788A49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962" y="908050"/>
            <a:ext cx="3858433" cy="230633"/>
          </a:xfrm>
        </p:spPr>
        <p:txBody>
          <a:bodyPr>
            <a:noAutofit/>
          </a:bodyPr>
          <a:lstStyle>
            <a:lvl1pPr marL="0" indent="0">
              <a:buNone/>
              <a:defRPr sz="14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Relevant Subtitle (ex. Customer Analysis)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33394-E452-4702-AC6D-8A972DDF618E}"/>
              </a:ext>
            </a:extLst>
          </p:cNvPr>
          <p:cNvGrpSpPr/>
          <p:nvPr userDrawn="1"/>
        </p:nvGrpSpPr>
        <p:grpSpPr>
          <a:xfrm>
            <a:off x="842682" y="6478291"/>
            <a:ext cx="8408894" cy="243183"/>
            <a:chOff x="628650" y="6056039"/>
            <a:chExt cx="6309360" cy="382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944653-B613-40A0-A4CC-3088C7884CA2}"/>
                </a:ext>
              </a:extLst>
            </p:cNvPr>
            <p:cNvSpPr/>
            <p:nvPr/>
          </p:nvSpPr>
          <p:spPr>
            <a:xfrm>
              <a:off x="62865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>
                  <a:solidFill>
                    <a:srgbClr val="FFFFFF"/>
                  </a:solidFill>
                  <a:latin typeface="Arial" panose="020B0604020202020204"/>
                </a:rPr>
                <a:t>Architecture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14AF9-C07D-46ED-80B5-9955448A8FEC}"/>
                </a:ext>
              </a:extLst>
            </p:cNvPr>
            <p:cNvSpPr/>
            <p:nvPr/>
          </p:nvSpPr>
          <p:spPr>
            <a:xfrm>
              <a:off x="220599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 noProof="0" dirty="0" err="1">
                  <a:solidFill>
                    <a:srgbClr val="FFFFFF"/>
                  </a:solidFill>
                  <a:latin typeface="Arial" panose="020B0604020202020204"/>
                </a:rPr>
                <a:t>Desires&amp;Responsibility</a:t>
              </a:r>
              <a:endParaRPr lang="en-US" sz="1400" kern="0" noProof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15AF1D-75A4-456C-A180-3F74E9BF7307}"/>
                </a:ext>
              </a:extLst>
            </p:cNvPr>
            <p:cNvSpPr/>
            <p:nvPr/>
          </p:nvSpPr>
          <p:spPr>
            <a:xfrm>
              <a:off x="3783330" y="6056039"/>
              <a:ext cx="1577340" cy="382700"/>
            </a:xfrm>
            <a:prstGeom prst="rect">
              <a:avLst/>
            </a:prstGeom>
            <a:solidFill>
              <a:srgbClr val="2B6A6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b="1" kern="0" dirty="0">
                  <a:solidFill>
                    <a:srgbClr val="FFFFFF"/>
                  </a:solidFill>
                  <a:latin typeface="Arial" panose="020B0604020202020204"/>
                </a:rPr>
                <a:t>Attributes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95686-1858-4FB4-9631-417D2850640E}"/>
                </a:ext>
              </a:extLst>
            </p:cNvPr>
            <p:cNvSpPr/>
            <p:nvPr/>
          </p:nvSpPr>
          <p:spPr>
            <a:xfrm>
              <a:off x="536067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"/>
                  <a:cs typeface=""/>
                </a:rPr>
                <a:t>Relations</a:t>
              </a: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407">
          <p15:clr>
            <a:srgbClr val="FBAE40"/>
          </p15:clr>
        </p15:guide>
        <p15:guide id="3" pos="520">
          <p15:clr>
            <a:srgbClr val="FBAE40"/>
          </p15:clr>
        </p15:guide>
        <p15:guide id="4" pos="7155">
          <p15:clr>
            <a:srgbClr val="FBAE40"/>
          </p15:clr>
        </p15:guide>
        <p15:guide id="5" orient="horz" pos="928">
          <p15:clr>
            <a:srgbClr val="FBAE40"/>
          </p15:clr>
        </p15:guide>
        <p15:guide id="6" orient="horz" pos="37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6EECC0-714D-4995-8D1B-83A9ECC7762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E5895-BA86-4530-BEDA-A2DAF23FEB9F}"/>
              </a:ext>
            </a:extLst>
          </p:cNvPr>
          <p:cNvSpPr/>
          <p:nvPr userDrawn="1"/>
        </p:nvSpPr>
        <p:spPr>
          <a:xfrm>
            <a:off x="0" y="-1"/>
            <a:ext cx="457200" cy="900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2B6A6C">
                  <a:lumMod val="60000"/>
                  <a:lumOff val="4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42682" y="7866"/>
            <a:ext cx="10528299" cy="1025803"/>
          </a:xfr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kern="1200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Insert Key Takeaway from Slide</a:t>
            </a:r>
            <a:br>
              <a:rPr lang="en-US"/>
            </a:br>
            <a:r>
              <a:rPr lang="en-US"/>
              <a:t>Use 2 Lines if Needed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330" y="6356350"/>
            <a:ext cx="2743200" cy="365125"/>
          </a:xfrm>
        </p:spPr>
        <p:txBody>
          <a:bodyPr anchor="b"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07C4E64-34A4-4840-AC58-F85276708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03" y="6251626"/>
            <a:ext cx="10528297" cy="209448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/>
              <a:t>Source: Enter Source Name Or Any Text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A23B-F119-4E75-8C74-5907E48BA7AB}"/>
              </a:ext>
            </a:extLst>
          </p:cNvPr>
          <p:cNvCxnSpPr/>
          <p:nvPr userDrawn="1"/>
        </p:nvCxnSpPr>
        <p:spPr>
          <a:xfrm>
            <a:off x="842682" y="908619"/>
            <a:ext cx="10511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56BA-D63D-49E1-9562-4F5B788A49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962" y="908050"/>
            <a:ext cx="3858433" cy="230633"/>
          </a:xfrm>
        </p:spPr>
        <p:txBody>
          <a:bodyPr>
            <a:noAutofit/>
          </a:bodyPr>
          <a:lstStyle>
            <a:lvl1pPr marL="0" indent="0">
              <a:buNone/>
              <a:defRPr sz="14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Relevant Subtitle (ex. Customer Analysis)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33394-E452-4702-AC6D-8A972DDF618E}"/>
              </a:ext>
            </a:extLst>
          </p:cNvPr>
          <p:cNvGrpSpPr/>
          <p:nvPr userDrawn="1"/>
        </p:nvGrpSpPr>
        <p:grpSpPr>
          <a:xfrm>
            <a:off x="842682" y="6478291"/>
            <a:ext cx="8408894" cy="243183"/>
            <a:chOff x="628650" y="6056039"/>
            <a:chExt cx="6309360" cy="382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944653-B613-40A0-A4CC-3088C7884CA2}"/>
                </a:ext>
              </a:extLst>
            </p:cNvPr>
            <p:cNvSpPr/>
            <p:nvPr/>
          </p:nvSpPr>
          <p:spPr>
            <a:xfrm>
              <a:off x="62865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>
                  <a:solidFill>
                    <a:srgbClr val="FFFFFF"/>
                  </a:solidFill>
                  <a:latin typeface="Arial" panose="020B0604020202020204"/>
                </a:rPr>
                <a:t>Architecture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14AF9-C07D-46ED-80B5-9955448A8FEC}"/>
                </a:ext>
              </a:extLst>
            </p:cNvPr>
            <p:cNvSpPr/>
            <p:nvPr/>
          </p:nvSpPr>
          <p:spPr>
            <a:xfrm>
              <a:off x="220599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 noProof="0" dirty="0" err="1">
                  <a:solidFill>
                    <a:srgbClr val="FFFFFF"/>
                  </a:solidFill>
                  <a:latin typeface="Arial" panose="020B0604020202020204"/>
                </a:rPr>
                <a:t>Desires&amp;Responsiblity</a:t>
              </a:r>
              <a:endParaRPr lang="en-US" sz="1400" kern="0" noProof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15AF1D-75A4-456C-A180-3F74E9BF7307}"/>
                </a:ext>
              </a:extLst>
            </p:cNvPr>
            <p:cNvSpPr/>
            <p:nvPr/>
          </p:nvSpPr>
          <p:spPr>
            <a:xfrm>
              <a:off x="378333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 dirty="0">
                  <a:solidFill>
                    <a:srgbClr val="FFFFFF"/>
                  </a:solidFill>
                  <a:latin typeface="Arial" panose="020B0604020202020204"/>
                </a:rPr>
                <a:t>Attributes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95686-1858-4FB4-9631-417D2850640E}"/>
                </a:ext>
              </a:extLst>
            </p:cNvPr>
            <p:cNvSpPr/>
            <p:nvPr/>
          </p:nvSpPr>
          <p:spPr>
            <a:xfrm>
              <a:off x="5360670" y="6056039"/>
              <a:ext cx="1577340" cy="382700"/>
            </a:xfrm>
            <a:prstGeom prst="rect">
              <a:avLst/>
            </a:prstGeom>
            <a:solidFill>
              <a:srgbClr val="2B6A6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b="1" kern="0" noProof="0" dirty="0">
                  <a:solidFill>
                    <a:srgbClr val="FFFFFF"/>
                  </a:solidFill>
                  <a:latin typeface="Arial" panose="020B0604020202020204"/>
                </a:rPr>
                <a:t>Relations</a:t>
              </a: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407">
          <p15:clr>
            <a:srgbClr val="FBAE40"/>
          </p15:clr>
        </p15:guide>
        <p15:guide id="3" pos="520">
          <p15:clr>
            <a:srgbClr val="FBAE40"/>
          </p15:clr>
        </p15:guide>
        <p15:guide id="4" pos="7155">
          <p15:clr>
            <a:srgbClr val="FBAE40"/>
          </p15:clr>
        </p15:guide>
        <p15:guide id="5" orient="horz" pos="928">
          <p15:clr>
            <a:srgbClr val="FBAE40"/>
          </p15:clr>
        </p15:guide>
        <p15:guide id="6" orient="horz" pos="37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D6EECC0-714D-4995-8D1B-83A9ECC7762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E5895-BA86-4530-BEDA-A2DAF23FEB9F}"/>
              </a:ext>
            </a:extLst>
          </p:cNvPr>
          <p:cNvSpPr/>
          <p:nvPr userDrawn="1"/>
        </p:nvSpPr>
        <p:spPr>
          <a:xfrm>
            <a:off x="0" y="-1"/>
            <a:ext cx="457200" cy="900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350">
              <a:solidFill>
                <a:srgbClr val="2B6A6C">
                  <a:lumMod val="60000"/>
                  <a:lumOff val="40000"/>
                </a:srgbClr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42682" y="7866"/>
            <a:ext cx="10528299" cy="1025803"/>
          </a:xfr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i="0" kern="1200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Insert Key Takeaway from Slide</a:t>
            </a:r>
            <a:br>
              <a:rPr lang="en-US"/>
            </a:br>
            <a:r>
              <a:rPr lang="en-US"/>
              <a:t>Use 2 Lines if Needed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330" y="6356350"/>
            <a:ext cx="2743200" cy="365125"/>
          </a:xfrm>
        </p:spPr>
        <p:txBody>
          <a:bodyPr anchor="b"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07C4E64-34A4-4840-AC58-F85276708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503" y="6251626"/>
            <a:ext cx="10528297" cy="209448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/>
              <a:t>Source: Enter Source Name Or Any Text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A23B-F119-4E75-8C74-5907E48BA7AB}"/>
              </a:ext>
            </a:extLst>
          </p:cNvPr>
          <p:cNvCxnSpPr/>
          <p:nvPr userDrawn="1"/>
        </p:nvCxnSpPr>
        <p:spPr>
          <a:xfrm>
            <a:off x="842682" y="908619"/>
            <a:ext cx="10511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56BA-D63D-49E1-9562-4F5B788A49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962" y="908050"/>
            <a:ext cx="3858433" cy="230633"/>
          </a:xfrm>
        </p:spPr>
        <p:txBody>
          <a:bodyPr>
            <a:noAutofit/>
          </a:bodyPr>
          <a:lstStyle>
            <a:lvl1pPr marL="0" indent="0">
              <a:buNone/>
              <a:defRPr sz="14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Relevant Subtitle (ex. Customer Analysis)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C33394-E452-4702-AC6D-8A972DDF618E}"/>
              </a:ext>
            </a:extLst>
          </p:cNvPr>
          <p:cNvGrpSpPr/>
          <p:nvPr userDrawn="1"/>
        </p:nvGrpSpPr>
        <p:grpSpPr>
          <a:xfrm>
            <a:off x="842682" y="6478291"/>
            <a:ext cx="10511118" cy="243183"/>
            <a:chOff x="628650" y="6056039"/>
            <a:chExt cx="7886700" cy="3827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944653-B613-40A0-A4CC-3088C7884CA2}"/>
                </a:ext>
              </a:extLst>
            </p:cNvPr>
            <p:cNvSpPr/>
            <p:nvPr/>
          </p:nvSpPr>
          <p:spPr>
            <a:xfrm>
              <a:off x="62865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>
                  <a:solidFill>
                    <a:srgbClr val="FFFFFF"/>
                  </a:solidFill>
                  <a:latin typeface="Arial" panose="020B0604020202020204"/>
                </a:rPr>
                <a:t>Architecture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14AF9-C07D-46ED-80B5-9955448A8FEC}"/>
                </a:ext>
              </a:extLst>
            </p:cNvPr>
            <p:cNvSpPr/>
            <p:nvPr/>
          </p:nvSpPr>
          <p:spPr>
            <a:xfrm>
              <a:off x="220599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 noProof="0">
                  <a:solidFill>
                    <a:srgbClr val="FFFFFF"/>
                  </a:solidFill>
                  <a:latin typeface="Arial" panose="020B0604020202020204"/>
                </a:rPr>
                <a:t>Entity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15AF1D-75A4-456C-A180-3F74E9BF7307}"/>
                </a:ext>
              </a:extLst>
            </p:cNvPr>
            <p:cNvSpPr/>
            <p:nvPr/>
          </p:nvSpPr>
          <p:spPr>
            <a:xfrm>
              <a:off x="378333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>
                  <a:solidFill>
                    <a:srgbClr val="FFFFFF"/>
                  </a:solidFill>
                  <a:latin typeface="Arial" panose="020B0604020202020204"/>
                </a:rPr>
                <a:t>Responsibility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D95686-1858-4FB4-9631-417D2850640E}"/>
                </a:ext>
              </a:extLst>
            </p:cNvPr>
            <p:cNvSpPr/>
            <p:nvPr/>
          </p:nvSpPr>
          <p:spPr>
            <a:xfrm>
              <a:off x="5360670" y="6056039"/>
              <a:ext cx="1577340" cy="382700"/>
            </a:xfrm>
            <a:prstGeom prst="rect">
              <a:avLst/>
            </a:prstGeom>
            <a:solidFill>
              <a:srgbClr val="9D90A0">
                <a:lumMod val="40000"/>
                <a:lumOff val="6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kern="0" noProof="0">
                  <a:solidFill>
                    <a:srgbClr val="FFFFFF"/>
                  </a:solidFill>
                  <a:latin typeface="Arial" panose="020B0604020202020204"/>
                </a:rPr>
                <a:t>Attributes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43AE0A-54F8-4706-9F04-08443D5C5A31}"/>
                </a:ext>
              </a:extLst>
            </p:cNvPr>
            <p:cNvSpPr/>
            <p:nvPr/>
          </p:nvSpPr>
          <p:spPr>
            <a:xfrm>
              <a:off x="6938010" y="6056039"/>
              <a:ext cx="1577340" cy="382700"/>
            </a:xfrm>
            <a:prstGeom prst="rect">
              <a:avLst/>
            </a:prstGeom>
            <a:solidFill>
              <a:srgbClr val="2B6A6C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lIns="0" tIns="36000" rIns="0" bIns="36000" rtlCol="0" anchor="ctr"/>
            <a:lstStyle/>
            <a:p>
              <a:pPr lvl="0" algn="ctr" defTabSz="457200"/>
              <a:r>
                <a:rPr lang="en-US" sz="1400" b="1" kern="0" noProof="0">
                  <a:solidFill>
                    <a:srgbClr val="FFFFFF"/>
                  </a:solidFill>
                  <a:latin typeface="Arial" panose="020B0604020202020204"/>
                </a:rPr>
                <a:t>Desires</a:t>
              </a: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407">
          <p15:clr>
            <a:srgbClr val="FBAE40"/>
          </p15:clr>
        </p15:guide>
        <p15:guide id="3" pos="520">
          <p15:clr>
            <a:srgbClr val="FBAE40"/>
          </p15:clr>
        </p15:guide>
        <p15:guide id="4" pos="7155">
          <p15:clr>
            <a:srgbClr val="FBAE40"/>
          </p15:clr>
        </p15:guide>
        <p15:guide id="5" orient="horz" pos="928">
          <p15:clr>
            <a:srgbClr val="FBAE40"/>
          </p15:clr>
        </p15:guide>
        <p15:guide id="6" orient="horz" pos="37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447644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1" y="129540"/>
            <a:ext cx="10528299" cy="568417"/>
          </a:xfrm>
        </p:spPr>
        <p:txBody>
          <a:bodyPr lIns="0" tIns="0" rIns="0" bIns="0">
            <a:normAutofit/>
          </a:bodyPr>
          <a:lstStyle>
            <a:lvl1pPr algn="l" defTabSz="914400" rtl="0" eaLnBrk="1" latinLnBrk="0" hangingPunct="1">
              <a:lnSpc>
                <a:spcPts val="23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1" i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752"/>
            <a:ext cx="10515600" cy="439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E5895-BA86-4530-BEDA-A2DAF23FEB9F}"/>
              </a:ext>
            </a:extLst>
          </p:cNvPr>
          <p:cNvSpPr/>
          <p:nvPr userDrawn="1"/>
        </p:nvSpPr>
        <p:spPr>
          <a:xfrm>
            <a:off x="0" y="-1"/>
            <a:ext cx="457200" cy="697957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908050"/>
            <a:ext cx="10515600" cy="231608"/>
          </a:xfrm>
        </p:spPr>
        <p:txBody>
          <a:bodyPr lIns="0" tIns="0" rIns="0" bIns="0">
            <a:noAutofit/>
          </a:bodyPr>
          <a:lstStyle>
            <a:lvl1pPr>
              <a:def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F6486A-122E-4BCF-834B-53A0876BBD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837067"/>
            <a:ext cx="10528297" cy="209448"/>
          </a:xfrm>
        </p:spPr>
        <p:txBody>
          <a:bodyPr>
            <a:norm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/>
              <a:t>Source: Enter Source Name Or Any Text  </a:t>
            </a:r>
          </a:p>
        </p:txBody>
      </p:sp>
    </p:spTree>
    <p:extLst>
      <p:ext uri="{BB962C8B-B14F-4D97-AF65-F5344CB8AC3E}">
        <p14:creationId xmlns:p14="http://schemas.microsoft.com/office/powerpoint/2010/main" val="1365193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10">
          <p15:clr>
            <a:srgbClr val="FBAE40"/>
          </p15:clr>
        </p15:guide>
        <p15:guide id="3" pos="390">
          <p15:clr>
            <a:srgbClr val="FBAE40"/>
          </p15:clr>
        </p15:guide>
        <p15:guide id="4" pos="5366">
          <p15:clr>
            <a:srgbClr val="FBAE40"/>
          </p15:clr>
        </p15:guide>
        <p15:guide id="5" orient="horz" pos="928">
          <p15:clr>
            <a:srgbClr val="FBAE40"/>
          </p15:clr>
        </p15:guide>
        <p15:guide id="6" orient="horz" pos="37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997D-D5CF-4EF8-B3B3-F4911FA3AA23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70641039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2" imgW="395" imgH="394" progId="TCLayout.ActiveDocument.1">
                  <p:embed/>
                </p:oleObj>
              </mc:Choice>
              <mc:Fallback>
                <p:oleObj name="think-cell Slide" r:id="rId12" imgW="395" imgH="394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37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696" r:id="rId7"/>
    <p:sldLayoutId id="2147483979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222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91" y="1591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>
          <a:xfrm>
            <a:off x="501272" y="1973019"/>
            <a:ext cx="8350628" cy="13033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Remex Architecture Document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501271" y="3035372"/>
            <a:ext cx="5708459" cy="1040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9997D-D5CF-4EF8-B3B3-F4911FA3AA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0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5: Transaction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6919-DE56-B17C-6ED5-31B28BD7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EB35-FB18-DFB8-712E-0DE50BF9F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Desires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Responsibilities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065C-0518-4CE9-BF0A-DB774D68A29C}"/>
              </a:ext>
            </a:extLst>
          </p:cNvPr>
          <p:cNvSpPr txBox="1"/>
          <p:nvPr/>
        </p:nvSpPr>
        <p:spPr>
          <a:xfrm>
            <a:off x="842682" y="2038867"/>
            <a:ext cx="487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 provided with selected asset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31CF2-F36E-4B3E-A3D6-C3731BE6EC0E}"/>
              </a:ext>
            </a:extLst>
          </p:cNvPr>
          <p:cNvSpPr txBox="1"/>
          <p:nvPr/>
        </p:nvSpPr>
        <p:spPr>
          <a:xfrm>
            <a:off x="842681" y="2801413"/>
            <a:ext cx="299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Verify user authentication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2CF96-066C-4F56-BAAE-C44B6214DC3C}"/>
              </a:ext>
            </a:extLst>
          </p:cNvPr>
          <p:cNvSpPr txBox="1"/>
          <p:nvPr/>
        </p:nvSpPr>
        <p:spPr>
          <a:xfrm>
            <a:off x="842682" y="3563959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Ensure Algorithm Reliability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D6CE6-CD97-4A88-9212-0CADB26CC915}"/>
              </a:ext>
            </a:extLst>
          </p:cNvPr>
          <p:cNvSpPr txBox="1"/>
          <p:nvPr/>
        </p:nvSpPr>
        <p:spPr>
          <a:xfrm>
            <a:off x="6472086" y="203886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Minimize Gas Fees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BEDF5-DBF0-46A6-BD45-BDCB55C132F8}"/>
              </a:ext>
            </a:extLst>
          </p:cNvPr>
          <p:cNvSpPr txBox="1"/>
          <p:nvPr/>
        </p:nvSpPr>
        <p:spPr>
          <a:xfrm>
            <a:off x="6472086" y="272787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Provide records of past transactions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1813-B47A-464D-8833-A4FEBA9B1A92}"/>
              </a:ext>
            </a:extLst>
          </p:cNvPr>
          <p:cNvSpPr txBox="1"/>
          <p:nvPr/>
        </p:nvSpPr>
        <p:spPr>
          <a:xfrm>
            <a:off x="6472086" y="341687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Ensure Security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D647B-76F4-486E-A4A1-1A56A8BFA5A3}"/>
              </a:ext>
            </a:extLst>
          </p:cNvPr>
          <p:cNvSpPr txBox="1"/>
          <p:nvPr/>
        </p:nvSpPr>
        <p:spPr>
          <a:xfrm>
            <a:off x="6472086" y="4105876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Utilize Blockchain technology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A68E6-C1B3-4452-91B8-8A63C194C0D7}"/>
              </a:ext>
            </a:extLst>
          </p:cNvPr>
          <p:cNvSpPr txBox="1"/>
          <p:nvPr/>
        </p:nvSpPr>
        <p:spPr>
          <a:xfrm>
            <a:off x="825503" y="4248624"/>
            <a:ext cx="487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 provided with selected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56C1-4FB2-4929-9D0F-078E73446CE6}"/>
              </a:ext>
            </a:extLst>
          </p:cNvPr>
          <p:cNvSpPr txBox="1"/>
          <p:nvPr/>
        </p:nvSpPr>
        <p:spPr>
          <a:xfrm>
            <a:off x="825502" y="4834250"/>
            <a:ext cx="487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 provided with transaction time</a:t>
            </a:r>
          </a:p>
        </p:txBody>
      </p:sp>
    </p:spTree>
    <p:extLst>
      <p:ext uri="{BB962C8B-B14F-4D97-AF65-F5344CB8AC3E}">
        <p14:creationId xmlns:p14="http://schemas.microsoft.com/office/powerpoint/2010/main" val="322714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962BA7-C38E-480B-B10C-B8CD8CF30E7B}"/>
              </a:ext>
            </a:extLst>
          </p:cNvPr>
          <p:cNvSpPr/>
          <p:nvPr/>
        </p:nvSpPr>
        <p:spPr>
          <a:xfrm>
            <a:off x="-1" y="0"/>
            <a:ext cx="4284325" cy="6858000"/>
          </a:xfrm>
          <a:prstGeom prst="rect">
            <a:avLst/>
          </a:prstGeom>
          <a:solidFill>
            <a:srgbClr val="2B6A6C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7E38B-F5F5-47A8-AC1B-A0E45EB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1FD816-9F7B-4BAF-9A34-382CB2FA8B55}"/>
              </a:ext>
            </a:extLst>
          </p:cNvPr>
          <p:cNvSpPr/>
          <p:nvPr/>
        </p:nvSpPr>
        <p:spPr>
          <a:xfrm>
            <a:off x="5003515" y="2653939"/>
            <a:ext cx="6350285" cy="1015663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6000" b="1" kern="0">
                <a:solidFill>
                  <a:srgbClr val="000000">
                    <a:lumMod val="85000"/>
                    <a:lumOff val="15000"/>
                  </a:srgbClr>
                </a:solidFill>
                <a:cs typeface="Arial" panose="020B0604020202020204" pitchFamily="34" charset="0"/>
              </a:rPr>
              <a:t>Entity Attributes</a:t>
            </a:r>
          </a:p>
        </p:txBody>
      </p:sp>
    </p:spTree>
    <p:extLst>
      <p:ext uri="{BB962C8B-B14F-4D97-AF65-F5344CB8AC3E}">
        <p14:creationId xmlns:p14="http://schemas.microsoft.com/office/powerpoint/2010/main" val="163060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E00A8A-A047-4B95-A60B-17829604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- Stakeholder 1: Trader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27BE-3194-4FA6-939D-51AB9FF3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B7509-650B-0BD3-6546-4ECAC029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2A0D84-7EA9-2FA6-93F4-94F81F05ED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90FF196-2102-45A3-A1E9-455FA179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40668"/>
              </p:ext>
            </p:extLst>
          </p:nvPr>
        </p:nvGraphicFramePr>
        <p:xfrm>
          <a:off x="0" y="1415040"/>
          <a:ext cx="12103100" cy="494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00">
                  <a:extLst>
                    <a:ext uri="{9D8B030D-6E8A-4147-A177-3AD203B41FA5}">
                      <a16:colId xmlns:a16="http://schemas.microsoft.com/office/drawing/2014/main" val="2528250144"/>
                    </a:ext>
                  </a:extLst>
                </a:gridCol>
              </a:tblGrid>
              <a:tr h="494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Trader (User)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52493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b="1" u="sng" err="1"/>
                        <a:t>User_id</a:t>
                      </a:r>
                      <a:r>
                        <a:rPr lang="en-US" b="1" u="sng"/>
                        <a:t>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391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/>
                        <a:t>Username string (30) [Unique]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4714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/>
                        <a:t>Hashed Password string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09088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DateOfBirth</a:t>
                      </a:r>
                      <a:r>
                        <a:rPr lang="en-US"/>
                        <a:t> string (128)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47565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/>
                        <a:t>Mail string (128)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35830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Bitcoin_Amount</a:t>
                      </a:r>
                      <a:r>
                        <a:rPr lang="en-US"/>
                        <a:t> float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03229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Ethrm_Amount</a:t>
                      </a:r>
                      <a:r>
                        <a:rPr lang="en-US"/>
                        <a:t>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1366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BNB_Amount</a:t>
                      </a:r>
                      <a:r>
                        <a:rPr lang="en-US"/>
                        <a:t>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63083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USD_Amount</a:t>
                      </a:r>
                      <a:r>
                        <a:rPr lang="en-US"/>
                        <a:t>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5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6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E00A8A-A047-4B95-A60B-17829604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- Stakeholder 3: Asset (Coin)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27BE-3194-4FA6-939D-51AB9FF3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3B42-8BE1-405F-271A-52BCA6F3C2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A1D0DC-9579-849D-89FE-BBA4698AF3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90FF196-2102-45A3-A1E9-455FA179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77791"/>
              </p:ext>
            </p:extLst>
          </p:nvPr>
        </p:nvGraphicFramePr>
        <p:xfrm>
          <a:off x="0" y="958345"/>
          <a:ext cx="12103100" cy="54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00">
                  <a:extLst>
                    <a:ext uri="{9D8B030D-6E8A-4147-A177-3AD203B41FA5}">
                      <a16:colId xmlns:a16="http://schemas.microsoft.com/office/drawing/2014/main" val="2528250144"/>
                    </a:ext>
                  </a:extLst>
                </a:gridCol>
              </a:tblGrid>
              <a:tr h="4941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Asset (Coin)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52493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b="1" u="sng" err="1"/>
                        <a:t>Coin_id</a:t>
                      </a:r>
                      <a:r>
                        <a:rPr lang="en-US" b="1" u="sng"/>
                        <a:t>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391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err="1"/>
                        <a:t>Added_Date</a:t>
                      </a:r>
                      <a:r>
                        <a:rPr lang="en-US" b="1" u="sng"/>
                        <a:t> </a:t>
                      </a:r>
                      <a:r>
                        <a:rPr lang="en-US" b="1" u="sng" err="1"/>
                        <a:t>datatime</a:t>
                      </a:r>
                      <a:r>
                        <a:rPr lang="en-US" b="1" u="sng"/>
                        <a:t>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4714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Coin_name</a:t>
                      </a:r>
                      <a:r>
                        <a:rPr lang="en-US"/>
                        <a:t> string (30) [Unique] 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09088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Coin_price</a:t>
                      </a:r>
                      <a:r>
                        <a:rPr lang="en-US"/>
                        <a:t>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47565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/>
                        <a:t>Coin_price_change_1h float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35830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/>
                        <a:t>Coin_price_change_24h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03229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/>
                        <a:t>Coin_volume_24h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1366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/>
                        <a:t>Coin_volume_change_24h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79427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Coin_market_cap</a:t>
                      </a:r>
                      <a:r>
                        <a:rPr lang="en-US"/>
                        <a:t>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63083"/>
                  </a:ext>
                </a:extLst>
              </a:tr>
              <a:tr h="494131">
                <a:tc>
                  <a:txBody>
                    <a:bodyPr/>
                    <a:lstStyle/>
                    <a:p>
                      <a:r>
                        <a:rPr lang="en-US" err="1"/>
                        <a:t>Coin_Supply</a:t>
                      </a:r>
                      <a:r>
                        <a:rPr lang="en-US"/>
                        <a:t>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5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35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E00A8A-A047-4B95-A60B-17829604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- Stakeholder 4: Bot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27BE-3194-4FA6-939D-51AB9FF3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1D246-ECAE-71F7-0DC5-ACA9B7A026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BE27AC-8796-3B5F-C872-10C148763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90FF196-2102-45A3-A1E9-455FA179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3578"/>
              </p:ext>
            </p:extLst>
          </p:nvPr>
        </p:nvGraphicFramePr>
        <p:xfrm>
          <a:off x="0" y="958344"/>
          <a:ext cx="12103100" cy="368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00">
                  <a:extLst>
                    <a:ext uri="{9D8B030D-6E8A-4147-A177-3AD203B41FA5}">
                      <a16:colId xmlns:a16="http://schemas.microsoft.com/office/drawing/2014/main" val="2528250144"/>
                    </a:ext>
                  </a:extLst>
                </a:gridCol>
              </a:tblGrid>
              <a:tr h="6149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52493"/>
                  </a:ext>
                </a:extLst>
              </a:tr>
              <a:tr h="614976">
                <a:tc>
                  <a:txBody>
                    <a:bodyPr/>
                    <a:lstStyle/>
                    <a:p>
                      <a:r>
                        <a:rPr lang="en-US" b="1" u="sng" err="1"/>
                        <a:t>Bot_id</a:t>
                      </a:r>
                      <a:r>
                        <a:rPr lang="en-US" b="1" u="sng"/>
                        <a:t>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391"/>
                  </a:ext>
                </a:extLst>
              </a:tr>
              <a:tr h="614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err="1"/>
                        <a:t>Coin_name</a:t>
                      </a:r>
                      <a:r>
                        <a:rPr lang="en-US" b="0" u="none"/>
                        <a:t> string 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4714"/>
                  </a:ext>
                </a:extLst>
              </a:tr>
              <a:tr h="614976">
                <a:tc>
                  <a:txBody>
                    <a:bodyPr/>
                    <a:lstStyle/>
                    <a:p>
                      <a:r>
                        <a:rPr lang="en-US" err="1"/>
                        <a:t>Buy_percentage</a:t>
                      </a:r>
                      <a:r>
                        <a:rPr lang="en-US"/>
                        <a:t> float 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09088"/>
                  </a:ext>
                </a:extLst>
              </a:tr>
              <a:tr h="614976">
                <a:tc>
                  <a:txBody>
                    <a:bodyPr/>
                    <a:lstStyle/>
                    <a:p>
                      <a:r>
                        <a:rPr lang="en-US" err="1"/>
                        <a:t>Is_active</a:t>
                      </a:r>
                      <a:r>
                        <a:rPr lang="en-US"/>
                        <a:t>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47565"/>
                  </a:ext>
                </a:extLst>
              </a:tr>
              <a:tr h="614976">
                <a:tc>
                  <a:txBody>
                    <a:bodyPr/>
                    <a:lstStyle/>
                    <a:p>
                      <a:r>
                        <a:rPr lang="en-US" err="1"/>
                        <a:t>User_id</a:t>
                      </a:r>
                      <a:r>
                        <a:rPr lang="en-US"/>
                        <a:t> (foreign key references trader(</a:t>
                      </a:r>
                      <a:r>
                        <a:rPr lang="en-US" err="1"/>
                        <a:t>user_id</a:t>
                      </a:r>
                      <a:r>
                        <a:rPr lang="en-US"/>
                        <a:t>))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3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E00A8A-A047-4B95-A60B-17829604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- Stakeholder 5: Transaction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27BE-3194-4FA6-939D-51AB9FF3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1016A-BFB5-9D37-724D-77E718A077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E515FB-6726-6734-5553-417FD59061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90FF196-2102-45A3-A1E9-455FA179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96270"/>
              </p:ext>
            </p:extLst>
          </p:nvPr>
        </p:nvGraphicFramePr>
        <p:xfrm>
          <a:off x="0" y="958344"/>
          <a:ext cx="12103100" cy="539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00">
                  <a:extLst>
                    <a:ext uri="{9D8B030D-6E8A-4147-A177-3AD203B41FA5}">
                      <a16:colId xmlns:a16="http://schemas.microsoft.com/office/drawing/2014/main" val="2528250144"/>
                    </a:ext>
                  </a:extLst>
                </a:gridCol>
              </a:tblGrid>
              <a:tr h="59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52493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r>
                        <a:rPr lang="en-US" b="1" u="sng" err="1"/>
                        <a:t>Transaction_id</a:t>
                      </a:r>
                      <a:r>
                        <a:rPr lang="en-US" b="1" u="sng"/>
                        <a:t>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391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err="1"/>
                        <a:t>Buy_Coin_amount</a:t>
                      </a:r>
                      <a:r>
                        <a:rPr lang="en-US" b="0" u="none"/>
                        <a:t>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4714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r>
                        <a:rPr lang="en-US" err="1"/>
                        <a:t>Sell_Coin_amount</a:t>
                      </a:r>
                      <a:r>
                        <a:rPr lang="en-US"/>
                        <a:t> float </a:t>
                      </a:r>
                      <a:endParaRPr lang="en-US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09088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r>
                        <a:rPr lang="en-US" err="1"/>
                        <a:t>Added_date</a:t>
                      </a:r>
                      <a:r>
                        <a:rPr lang="en-US"/>
                        <a:t>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47565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r>
                        <a:rPr lang="en-US" err="1"/>
                        <a:t>Buy_Coin_id</a:t>
                      </a:r>
                      <a:r>
                        <a:rPr lang="en-US"/>
                        <a:t> (foreign key references Coin(</a:t>
                      </a:r>
                      <a:r>
                        <a:rPr lang="en-US" err="1"/>
                        <a:t>Coin_id</a:t>
                      </a:r>
                      <a:r>
                        <a:rPr lang="en-US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35830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r>
                        <a:rPr lang="en-US" err="1"/>
                        <a:t>Sell_Coin_id</a:t>
                      </a:r>
                      <a:r>
                        <a:rPr lang="en-US"/>
                        <a:t> (foreign key references Coin(</a:t>
                      </a:r>
                      <a:r>
                        <a:rPr lang="en-US" err="1"/>
                        <a:t>Coin_id</a:t>
                      </a:r>
                      <a:r>
                        <a:rPr lang="en-US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85539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r>
                        <a:rPr lang="en-US" err="1"/>
                        <a:t>User_id</a:t>
                      </a:r>
                      <a:r>
                        <a:rPr lang="en-US"/>
                        <a:t> (foreign key references Trader(</a:t>
                      </a:r>
                      <a:r>
                        <a:rPr lang="en-US" err="1"/>
                        <a:t>User_id</a:t>
                      </a:r>
                      <a:r>
                        <a:rPr lang="en-US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034232"/>
                  </a:ext>
                </a:extLst>
              </a:tr>
              <a:tr h="599778">
                <a:tc>
                  <a:txBody>
                    <a:bodyPr/>
                    <a:lstStyle/>
                    <a:p>
                      <a:r>
                        <a:rPr lang="en-US" err="1"/>
                        <a:t>Bot_id</a:t>
                      </a:r>
                      <a:r>
                        <a:rPr lang="en-US"/>
                        <a:t> (foreign key references Bot(</a:t>
                      </a:r>
                      <a:r>
                        <a:rPr lang="en-US" err="1"/>
                        <a:t>Bot_id</a:t>
                      </a:r>
                      <a:r>
                        <a:rPr lang="en-US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97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3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962BA7-C38E-480B-B10C-B8CD8CF30E7B}"/>
              </a:ext>
            </a:extLst>
          </p:cNvPr>
          <p:cNvSpPr/>
          <p:nvPr/>
        </p:nvSpPr>
        <p:spPr>
          <a:xfrm>
            <a:off x="-1" y="0"/>
            <a:ext cx="4284325" cy="6858000"/>
          </a:xfrm>
          <a:prstGeom prst="rect">
            <a:avLst/>
          </a:prstGeom>
          <a:solidFill>
            <a:srgbClr val="2B6A6C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7E38B-F5F5-47A8-AC1B-A0E45EB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1FD816-9F7B-4BAF-9A34-382CB2FA8B55}"/>
              </a:ext>
            </a:extLst>
          </p:cNvPr>
          <p:cNvSpPr/>
          <p:nvPr/>
        </p:nvSpPr>
        <p:spPr>
          <a:xfrm>
            <a:off x="4671391" y="2653939"/>
            <a:ext cx="6682409" cy="1015663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6000" b="1" kern="0">
                <a:solidFill>
                  <a:srgbClr val="000000">
                    <a:lumMod val="85000"/>
                    <a:lumOff val="15000"/>
                  </a:srgbClr>
                </a:solidFill>
                <a:cs typeface="Arial" panose="020B0604020202020204" pitchFamily="34" charset="0"/>
              </a:rPr>
              <a:t>Entity Relations</a:t>
            </a:r>
          </a:p>
        </p:txBody>
      </p:sp>
    </p:spTree>
    <p:extLst>
      <p:ext uri="{BB962C8B-B14F-4D97-AF65-F5344CB8AC3E}">
        <p14:creationId xmlns:p14="http://schemas.microsoft.com/office/powerpoint/2010/main" val="108244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1921-F569-473B-96ED-E5C835EF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Relations, ER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1BABC-A0A3-4C1F-AED6-C26B46CD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4F4FC-8219-81D7-6347-FAC9D991E7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19147-BDF7-4539-B378-52CA95BAA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6474D-9C4E-405B-B785-754ED129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06"/>
            <a:ext cx="11684000" cy="50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4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962BA7-C38E-480B-B10C-B8CD8CF30E7B}"/>
              </a:ext>
            </a:extLst>
          </p:cNvPr>
          <p:cNvSpPr/>
          <p:nvPr/>
        </p:nvSpPr>
        <p:spPr>
          <a:xfrm>
            <a:off x="-1" y="15766"/>
            <a:ext cx="4284325" cy="6858000"/>
          </a:xfrm>
          <a:prstGeom prst="rect">
            <a:avLst/>
          </a:prstGeom>
          <a:solidFill>
            <a:srgbClr val="2B6A6C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7E38B-F5F5-47A8-AC1B-A0E45EB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1FD816-9F7B-4BAF-9A34-382CB2FA8B55}"/>
              </a:ext>
            </a:extLst>
          </p:cNvPr>
          <p:cNvSpPr/>
          <p:nvPr/>
        </p:nvSpPr>
        <p:spPr>
          <a:xfrm>
            <a:off x="4671391" y="2653939"/>
            <a:ext cx="6682409" cy="1938992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6000" b="1" kern="0" dirty="0">
                <a:solidFill>
                  <a:srgbClr val="000000">
                    <a:lumMod val="85000"/>
                    <a:lumOff val="15000"/>
                  </a:srgbClr>
                </a:solidFill>
                <a:cs typeface="Arial" panose="020B0604020202020204" pitchFamily="34" charset="0"/>
              </a:rPr>
              <a:t>Bot Architecture Decisions</a:t>
            </a:r>
          </a:p>
        </p:txBody>
      </p:sp>
    </p:spTree>
    <p:extLst>
      <p:ext uri="{BB962C8B-B14F-4D97-AF65-F5344CB8AC3E}">
        <p14:creationId xmlns:p14="http://schemas.microsoft.com/office/powerpoint/2010/main" val="19360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962BA7-C38E-480B-B10C-B8CD8CF30E7B}"/>
              </a:ext>
            </a:extLst>
          </p:cNvPr>
          <p:cNvSpPr/>
          <p:nvPr/>
        </p:nvSpPr>
        <p:spPr>
          <a:xfrm>
            <a:off x="-1" y="0"/>
            <a:ext cx="4284325" cy="6858000"/>
          </a:xfrm>
          <a:prstGeom prst="rect">
            <a:avLst/>
          </a:prstGeom>
          <a:solidFill>
            <a:srgbClr val="2B6A6C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7E38B-F5F5-47A8-AC1B-A0E45EB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1FD816-9F7B-4BAF-9A34-382CB2FA8B55}"/>
              </a:ext>
            </a:extLst>
          </p:cNvPr>
          <p:cNvSpPr/>
          <p:nvPr/>
        </p:nvSpPr>
        <p:spPr>
          <a:xfrm>
            <a:off x="4477872" y="2653939"/>
            <a:ext cx="7463116" cy="1015663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6000" b="1" kern="0" dirty="0">
                <a:solidFill>
                  <a:srgbClr val="000000">
                    <a:lumMod val="85000"/>
                    <a:lumOff val="15000"/>
                  </a:srgbClr>
                </a:solidFill>
                <a:cs typeface="Arial" panose="020B0604020202020204" pitchFamily="34" charset="0"/>
              </a:rPr>
              <a:t>Front-End Overview</a:t>
            </a:r>
          </a:p>
        </p:txBody>
      </p:sp>
    </p:spTree>
    <p:extLst>
      <p:ext uri="{BB962C8B-B14F-4D97-AF65-F5344CB8AC3E}">
        <p14:creationId xmlns:p14="http://schemas.microsoft.com/office/powerpoint/2010/main" val="36079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962BA7-C38E-480B-B10C-B8CD8CF30E7B}"/>
              </a:ext>
            </a:extLst>
          </p:cNvPr>
          <p:cNvSpPr/>
          <p:nvPr/>
        </p:nvSpPr>
        <p:spPr>
          <a:xfrm>
            <a:off x="-1" y="0"/>
            <a:ext cx="4284325" cy="6858000"/>
          </a:xfrm>
          <a:prstGeom prst="rect">
            <a:avLst/>
          </a:prstGeom>
          <a:solidFill>
            <a:srgbClr val="2B6A6C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7E38B-F5F5-47A8-AC1B-A0E45EB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1FD816-9F7B-4BAF-9A34-382CB2FA8B55}"/>
              </a:ext>
            </a:extLst>
          </p:cNvPr>
          <p:cNvSpPr/>
          <p:nvPr/>
        </p:nvSpPr>
        <p:spPr>
          <a:xfrm>
            <a:off x="5634923" y="2653939"/>
            <a:ext cx="5718877" cy="2862322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6000" b="1" kern="0">
                <a:solidFill>
                  <a:srgbClr val="000000">
                    <a:lumMod val="85000"/>
                    <a:lumOff val="15000"/>
                  </a:srgbClr>
                </a:solidFill>
                <a:cs typeface="Arial" panose="020B0604020202020204" pitchFamily="34" charset="0"/>
              </a:rPr>
              <a:t>Architecture Design Decision</a:t>
            </a:r>
          </a:p>
        </p:txBody>
      </p:sp>
    </p:spTree>
    <p:extLst>
      <p:ext uri="{BB962C8B-B14F-4D97-AF65-F5344CB8AC3E}">
        <p14:creationId xmlns:p14="http://schemas.microsoft.com/office/powerpoint/2010/main" val="210217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 Decisions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A51B182-8425-4CE7-A7F9-B23FE2F1B3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53931EE-A96B-0FD7-612B-A4F0CE32D3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Key Design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Executed Decisions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065C-0518-4CE9-BF0A-DB774D68A29C}"/>
              </a:ext>
            </a:extLst>
          </p:cNvPr>
          <p:cNvSpPr txBox="1"/>
          <p:nvPr/>
        </p:nvSpPr>
        <p:spPr>
          <a:xfrm>
            <a:off x="466340" y="200800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Minimalistic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31CF2-F36E-4B3E-A3D6-C3731BE6EC0E}"/>
              </a:ext>
            </a:extLst>
          </p:cNvPr>
          <p:cNvSpPr txBox="1"/>
          <p:nvPr/>
        </p:nvSpPr>
        <p:spPr>
          <a:xfrm>
            <a:off x="466340" y="277055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Use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2CF96-066C-4F56-BAAE-C44B6214DC3C}"/>
              </a:ext>
            </a:extLst>
          </p:cNvPr>
          <p:cNvSpPr txBox="1"/>
          <p:nvPr/>
        </p:nvSpPr>
        <p:spPr>
          <a:xfrm>
            <a:off x="431800" y="356387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Aesthetically pleasing and gamified experience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C5E0D-2649-4D14-97B1-CADC7051BA37}"/>
              </a:ext>
            </a:extLst>
          </p:cNvPr>
          <p:cNvSpPr txBox="1"/>
          <p:nvPr/>
        </p:nvSpPr>
        <p:spPr>
          <a:xfrm>
            <a:off x="466340" y="429564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Explainability</a:t>
            </a:r>
            <a:r>
              <a:rPr lang="en-US" dirty="0"/>
              <a:t> of Functionalities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D6CE6-CD97-4A88-9212-0CADB26CC915}"/>
              </a:ext>
            </a:extLst>
          </p:cNvPr>
          <p:cNvSpPr txBox="1"/>
          <p:nvPr/>
        </p:nvSpPr>
        <p:spPr>
          <a:xfrm>
            <a:off x="6451601" y="201379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Minimal number or buttons per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BEDF5-DBF0-46A6-BD45-BDCB55C132F8}"/>
              </a:ext>
            </a:extLst>
          </p:cNvPr>
          <p:cNvSpPr txBox="1"/>
          <p:nvPr/>
        </p:nvSpPr>
        <p:spPr>
          <a:xfrm>
            <a:off x="6451601" y="277516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navigation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1813-B47A-464D-8833-A4FEBA9B1A92}"/>
              </a:ext>
            </a:extLst>
          </p:cNvPr>
          <p:cNvSpPr txBox="1"/>
          <p:nvPr/>
        </p:nvSpPr>
        <p:spPr>
          <a:xfrm>
            <a:off x="6437065" y="3558593"/>
            <a:ext cx="428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 designed backgrounds and buttons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D647B-76F4-486E-A4A1-1A56A8BFA5A3}"/>
              </a:ext>
            </a:extLst>
          </p:cNvPr>
          <p:cNvSpPr txBox="1"/>
          <p:nvPr/>
        </p:nvSpPr>
        <p:spPr>
          <a:xfrm>
            <a:off x="6472086" y="4295646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 descriptions and Info for everything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373155-16DB-A230-B9A2-AEA656E656DF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2805442" y="2192674"/>
            <a:ext cx="3646159" cy="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1ACEF-81D3-89EB-6A84-C8296192746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856738" y="2955220"/>
            <a:ext cx="3594863" cy="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75B51C-9018-3C29-21FF-704DCD75478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412651" y="3743259"/>
            <a:ext cx="1024414" cy="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60DBB6-A520-9CA8-674B-9AFD994EA789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792892" y="4480312"/>
            <a:ext cx="2679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0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Homepage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6919-DE56-B17C-6ED5-31B28BD7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EB35-FB18-DFB8-712E-0DE50BF9F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Not Signed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Signed In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E0DC0EB0-296A-F9A1-BF82-93A13158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14" y="1705490"/>
            <a:ext cx="5007686" cy="3874315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A0BAEE58-A37A-E5D1-2BAD-A1B75C821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9" y="1706968"/>
            <a:ext cx="4245636" cy="3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C7E864-3529-BE49-87B6-CD0DD19A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 Functionality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7295A-F08C-E1CE-D834-DB001480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A70D53-D842-A1CB-ED7E-6DC5B1D46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3FD4C6-22A5-70F3-FDE9-9FA2BBCF8B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97F4E-FE34-9C04-43C0-11E0652AE2A5}"/>
              </a:ext>
            </a:extLst>
          </p:cNvPr>
          <p:cNvSpPr txBox="1"/>
          <p:nvPr/>
        </p:nvSpPr>
        <p:spPr>
          <a:xfrm>
            <a:off x="4209393" y="1577202"/>
            <a:ext cx="310854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Home Page Buttons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960CF9-62C3-6702-9DC2-1BD3C1E33C25}"/>
              </a:ext>
            </a:extLst>
          </p:cNvPr>
          <p:cNvCxnSpPr>
            <a:cxnSpLocks/>
          </p:cNvCxnSpPr>
          <p:nvPr/>
        </p:nvCxnSpPr>
        <p:spPr>
          <a:xfrm flipH="1">
            <a:off x="1604070" y="2159876"/>
            <a:ext cx="2826040" cy="12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757A3-F611-C73C-9287-2FB0C3E482A6}"/>
              </a:ext>
            </a:extLst>
          </p:cNvPr>
          <p:cNvCxnSpPr/>
          <p:nvPr/>
        </p:nvCxnSpPr>
        <p:spPr>
          <a:xfrm flipH="1">
            <a:off x="5108028" y="2159876"/>
            <a:ext cx="409903" cy="126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3E53F9-F282-E9A2-4B49-33C70D3B1112}"/>
              </a:ext>
            </a:extLst>
          </p:cNvPr>
          <p:cNvCxnSpPr>
            <a:cxnSpLocks/>
          </p:cNvCxnSpPr>
          <p:nvPr/>
        </p:nvCxnSpPr>
        <p:spPr>
          <a:xfrm>
            <a:off x="6621517" y="2159876"/>
            <a:ext cx="914400" cy="11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430089-DDE3-FA2D-DDBE-BCAB355E9798}"/>
              </a:ext>
            </a:extLst>
          </p:cNvPr>
          <p:cNvCxnSpPr>
            <a:cxnSpLocks/>
          </p:cNvCxnSpPr>
          <p:nvPr/>
        </p:nvCxnSpPr>
        <p:spPr>
          <a:xfrm>
            <a:off x="7535917" y="2159876"/>
            <a:ext cx="3052013" cy="122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F0E279-78D0-CB78-9081-41C6B3C22366}"/>
              </a:ext>
            </a:extLst>
          </p:cNvPr>
          <p:cNvSpPr txBox="1"/>
          <p:nvPr/>
        </p:nvSpPr>
        <p:spPr>
          <a:xfrm>
            <a:off x="252518" y="3545082"/>
            <a:ext cx="3076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Blockchain Button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latest crypto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</a:t>
            </a:r>
            <a:r>
              <a:rPr lang="en-US" dirty="0" err="1"/>
              <a:t>Binance</a:t>
            </a:r>
            <a:r>
              <a:rPr lang="en-US" dirty="0"/>
              <a:t> news </a:t>
            </a:r>
          </a:p>
          <a:p>
            <a:r>
              <a:rPr lang="en-US" dirty="0"/>
              <a:t>	and financial info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E3E23-EDF1-57F7-A9CB-5A7EE14A94E3}"/>
              </a:ext>
            </a:extLst>
          </p:cNvPr>
          <p:cNvSpPr txBox="1"/>
          <p:nvPr/>
        </p:nvSpPr>
        <p:spPr>
          <a:xfrm>
            <a:off x="3551371" y="3545082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User Button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personal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Privacy 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9D1EF-E4D8-9919-980E-5030945B7263}"/>
              </a:ext>
            </a:extLst>
          </p:cNvPr>
          <p:cNvSpPr txBox="1"/>
          <p:nvPr/>
        </p:nvSpPr>
        <p:spPr>
          <a:xfrm>
            <a:off x="6540136" y="3477657"/>
            <a:ext cx="3345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CryptoBot</a:t>
            </a:r>
            <a:r>
              <a:rPr lang="en-US" b="1" u="sng" dirty="0"/>
              <a:t> Button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Goes to portfolio if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brief intro of bot </a:t>
            </a:r>
          </a:p>
          <a:p>
            <a:r>
              <a:rPr lang="en-US" dirty="0"/>
              <a:t>	capabilities if signed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438B08-B8BA-75B9-00C0-8125CB6424A9}"/>
              </a:ext>
            </a:extLst>
          </p:cNvPr>
          <p:cNvSpPr txBox="1"/>
          <p:nvPr/>
        </p:nvSpPr>
        <p:spPr>
          <a:xfrm>
            <a:off x="9885924" y="3477657"/>
            <a:ext cx="237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Wallet Button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Withdraw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Deposit funds</a:t>
            </a:r>
          </a:p>
        </p:txBody>
      </p:sp>
    </p:spTree>
    <p:extLst>
      <p:ext uri="{BB962C8B-B14F-4D97-AF65-F5344CB8AC3E}">
        <p14:creationId xmlns:p14="http://schemas.microsoft.com/office/powerpoint/2010/main" val="64234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Login/Signup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6919-DE56-B17C-6ED5-31B28BD7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EB35-FB18-DFB8-712E-0DE50BF9F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>
            <a:cxnSpLocks/>
          </p:cNvCxnSpPr>
          <p:nvPr/>
        </p:nvCxnSpPr>
        <p:spPr>
          <a:xfrm>
            <a:off x="5740400" y="1435100"/>
            <a:ext cx="0" cy="315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Sign-up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Log-In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DC0EB0-296A-F9A1-BF82-93A13158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295" y="1721473"/>
            <a:ext cx="5007686" cy="28676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AEE58-A37A-E5D1-2BAD-A1B75C821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59" y="1721473"/>
            <a:ext cx="4245636" cy="2867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95F16-60ED-169F-8E4E-6786CC0A309E}"/>
              </a:ext>
            </a:extLst>
          </p:cNvPr>
          <p:cNvSpPr txBox="1"/>
          <p:nvPr/>
        </p:nvSpPr>
        <p:spPr>
          <a:xfrm>
            <a:off x="657951" y="4987279"/>
            <a:ext cx="10841429" cy="92333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Adapting a minimalistic design and provide user registration, verification, and authentication for all users </a:t>
            </a:r>
          </a:p>
          <a:p>
            <a:r>
              <a:rPr lang="en-US" dirty="0"/>
              <a:t>of the service. Also provides a forgot password functionality for account restoration using alternative </a:t>
            </a:r>
          </a:p>
          <a:p>
            <a:r>
              <a:rPr lang="en-US" dirty="0"/>
              <a:t>verification methods (Phone Number, Personal Question, Email…)</a:t>
            </a:r>
          </a:p>
        </p:txBody>
      </p:sp>
    </p:spTree>
    <p:extLst>
      <p:ext uri="{BB962C8B-B14F-4D97-AF65-F5344CB8AC3E}">
        <p14:creationId xmlns:p14="http://schemas.microsoft.com/office/powerpoint/2010/main" val="180688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Portfolio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6919-DE56-B17C-6ED5-31B28BD7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EB35-FB18-DFB8-712E-0DE50BF9F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Overview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BAEE58-A37A-E5D1-2BAD-A1B75C821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82" y="1685892"/>
            <a:ext cx="5078161" cy="4755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C638E3-8800-D50C-C99B-BCB59FB8F759}"/>
              </a:ext>
            </a:extLst>
          </p:cNvPr>
          <p:cNvSpPr txBox="1"/>
          <p:nvPr/>
        </p:nvSpPr>
        <p:spPr>
          <a:xfrm>
            <a:off x="6089651" y="2096814"/>
            <a:ext cx="610234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access to trend checker to show users trade data and projections by generating trend graphs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access to the buy functionality to purchase crypto assets using </a:t>
            </a:r>
            <a:r>
              <a:rPr lang="en-US" dirty="0" err="1"/>
              <a:t>stablecoins</a:t>
            </a:r>
            <a:r>
              <a:rPr lang="en-US" dirty="0"/>
              <a:t> or through bank transfer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access to the sell functionality to sell off cryptocurrency assets in exchange for stable coins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access to the trade functionality to allow users to trade their crypto coins for other crypto coins</a:t>
            </a:r>
          </a:p>
        </p:txBody>
      </p:sp>
    </p:spTree>
    <p:extLst>
      <p:ext uri="{BB962C8B-B14F-4D97-AF65-F5344CB8AC3E}">
        <p14:creationId xmlns:p14="http://schemas.microsoft.com/office/powerpoint/2010/main" val="4043095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Transactions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6919-DE56-B17C-6ED5-31B28BD7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EB35-FB18-DFB8-712E-0DE50BF9F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Overview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BAEE58-A37A-E5D1-2BAD-A1B75C821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82" y="1933853"/>
            <a:ext cx="5078161" cy="3948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C638E3-8800-D50C-C99B-BCB59FB8F759}"/>
              </a:ext>
            </a:extLst>
          </p:cNvPr>
          <p:cNvSpPr txBox="1"/>
          <p:nvPr/>
        </p:nvSpPr>
        <p:spPr>
          <a:xfrm>
            <a:off x="6089651" y="2096814"/>
            <a:ext cx="6102349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Keeps detailed records regarding activity history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type of coins purchased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number of coins purchased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Dollar Amount equivalent for coins purchased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trade status (Complete/Incomplete) based on if the trade order has been closed</a:t>
            </a:r>
          </a:p>
        </p:txBody>
      </p:sp>
    </p:spTree>
    <p:extLst>
      <p:ext uri="{BB962C8B-B14F-4D97-AF65-F5344CB8AC3E}">
        <p14:creationId xmlns:p14="http://schemas.microsoft.com/office/powerpoint/2010/main" val="182574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Asset Distribution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6919-DE56-B17C-6ED5-31B28BD7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EB35-FB18-DFB8-712E-0DE50BF9F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Overview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BAEE58-A37A-E5D1-2BAD-A1B75C821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82" y="1756261"/>
            <a:ext cx="5078161" cy="4301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C638E3-8800-D50C-C99B-BCB59FB8F759}"/>
              </a:ext>
            </a:extLst>
          </p:cNvPr>
          <p:cNvSpPr txBox="1"/>
          <p:nvPr/>
        </p:nvSpPr>
        <p:spPr>
          <a:xfrm>
            <a:off x="6089651" y="2096814"/>
            <a:ext cx="6102349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an overview of all currently purchased assets by the bot and the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for a stop bot functionality to halt trading the coin incase the user decides against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Displays profit and loss in $ equivalent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Displays Gain/Loss Percentages since trade open</a:t>
            </a:r>
          </a:p>
        </p:txBody>
      </p:sp>
    </p:spTree>
    <p:extLst>
      <p:ext uri="{BB962C8B-B14F-4D97-AF65-F5344CB8AC3E}">
        <p14:creationId xmlns:p14="http://schemas.microsoft.com/office/powerpoint/2010/main" val="280409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5D4AE4-1ACE-4B30-99E5-36C18FE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Decision Making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DE366-1829-4A4E-83E8-30BB6CA0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0401D-0437-4D05-A50D-C9521C2FC3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Choosing Service Oriented Architecture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2A4E9C-6753-C2C6-0B82-D2BFCD1C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Choosing Service Oriented Architecture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A6D1EC-29C4-4D4A-BCE6-F4B73DFE2B9A}"/>
              </a:ext>
            </a:extLst>
          </p:cNvPr>
          <p:cNvCxnSpPr/>
          <p:nvPr/>
        </p:nvCxnSpPr>
        <p:spPr>
          <a:xfrm>
            <a:off x="3678662" y="13843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1E8D14-66C4-4571-B810-6A6937B81B03}"/>
              </a:ext>
            </a:extLst>
          </p:cNvPr>
          <p:cNvSpPr txBox="1"/>
          <p:nvPr/>
        </p:nvSpPr>
        <p:spPr>
          <a:xfrm>
            <a:off x="431800" y="1278195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Service</a:t>
            </a:r>
            <a:r>
              <a:rPr lang="en-US" sz="1600" u="sng"/>
              <a:t> </a:t>
            </a:r>
            <a:r>
              <a:rPr lang="en-US" sz="1600" b="1" u="sng"/>
              <a:t>Oriented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477ED-5BAE-4DE3-80E0-9D5B2E0B357C}"/>
              </a:ext>
            </a:extLst>
          </p:cNvPr>
          <p:cNvSpPr txBox="1"/>
          <p:nvPr/>
        </p:nvSpPr>
        <p:spPr>
          <a:xfrm>
            <a:off x="4569348" y="1194385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Component Based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EC3C2-0C30-415D-A1A5-5742E0EB27B4}"/>
              </a:ext>
            </a:extLst>
          </p:cNvPr>
          <p:cNvCxnSpPr/>
          <p:nvPr/>
        </p:nvCxnSpPr>
        <p:spPr>
          <a:xfrm>
            <a:off x="7975600" y="1363662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7A902A-E4E4-47A4-9B71-FF5F1B379631}"/>
              </a:ext>
            </a:extLst>
          </p:cNvPr>
          <p:cNvSpPr txBox="1"/>
          <p:nvPr/>
        </p:nvSpPr>
        <p:spPr>
          <a:xfrm>
            <a:off x="8957724" y="1215023"/>
            <a:ext cx="22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Layered 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7D584-9277-4CB5-8419-A741CB0200D5}"/>
              </a:ext>
            </a:extLst>
          </p:cNvPr>
          <p:cNvSpPr txBox="1"/>
          <p:nvPr/>
        </p:nvSpPr>
        <p:spPr>
          <a:xfrm>
            <a:off x="635000" y="2000335"/>
            <a:ext cx="181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simple interface</a:t>
            </a:r>
          </a:p>
        </p:txBody>
      </p:sp>
      <p:pic>
        <p:nvPicPr>
          <p:cNvPr id="19" name="Graphic 18" descr="Browser window with solid fill">
            <a:extLst>
              <a:ext uri="{FF2B5EF4-FFF2-40B4-BE49-F238E27FC236}">
                <a16:creationId xmlns:a16="http://schemas.microsoft.com/office/drawing/2014/main" id="{DFB9C569-BA5B-4792-A496-C8D54809F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1" y="1861275"/>
            <a:ext cx="613406" cy="613406"/>
          </a:xfrm>
          <a:prstGeom prst="rect">
            <a:avLst/>
          </a:prstGeom>
        </p:spPr>
      </p:pic>
      <p:pic>
        <p:nvPicPr>
          <p:cNvPr id="21" name="Graphic 20" descr="Mouse with solid fill">
            <a:extLst>
              <a:ext uri="{FF2B5EF4-FFF2-40B4-BE49-F238E27FC236}">
                <a16:creationId xmlns:a16="http://schemas.microsoft.com/office/drawing/2014/main" id="{B1857238-C48C-4009-8AD8-0BB5DBBBB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" y="2784012"/>
            <a:ext cx="613407" cy="6134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E09AFD-9B35-4FB6-8AA1-36D844FAD11C}"/>
              </a:ext>
            </a:extLst>
          </p:cNvPr>
          <p:cNvSpPr txBox="1"/>
          <p:nvPr/>
        </p:nvSpPr>
        <p:spPr>
          <a:xfrm>
            <a:off x="635000" y="2861987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Input/output based</a:t>
            </a:r>
          </a:p>
        </p:txBody>
      </p:sp>
      <p:pic>
        <p:nvPicPr>
          <p:cNvPr id="24" name="Graphic 23" descr="Social network outline">
            <a:extLst>
              <a:ext uri="{FF2B5EF4-FFF2-40B4-BE49-F238E27FC236}">
                <a16:creationId xmlns:a16="http://schemas.microsoft.com/office/drawing/2014/main" id="{C0F3AF63-B2A4-4E02-8A59-5C13FB449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00" y="3723639"/>
            <a:ext cx="662268" cy="662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E4F0BB-7D3F-4BB1-BD5F-93C5CD8CE2C7}"/>
              </a:ext>
            </a:extLst>
          </p:cNvPr>
          <p:cNvSpPr txBox="1"/>
          <p:nvPr/>
        </p:nvSpPr>
        <p:spPr>
          <a:xfrm>
            <a:off x="635000" y="3771976"/>
            <a:ext cx="3043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Maps application to component</a:t>
            </a:r>
          </a:p>
        </p:txBody>
      </p:sp>
      <p:pic>
        <p:nvPicPr>
          <p:cNvPr id="27" name="Graphic 26" descr="Recycle with solid fill">
            <a:extLst>
              <a:ext uri="{FF2B5EF4-FFF2-40B4-BE49-F238E27FC236}">
                <a16:creationId xmlns:a16="http://schemas.microsoft.com/office/drawing/2014/main" id="{3209EFA0-4753-462D-84A9-75767E2AA7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8395" y="1783697"/>
            <a:ext cx="671632" cy="6716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0E480F-AD41-4948-B452-17BED3A69DB3}"/>
              </a:ext>
            </a:extLst>
          </p:cNvPr>
          <p:cNvSpPr txBox="1"/>
          <p:nvPr/>
        </p:nvSpPr>
        <p:spPr>
          <a:xfrm>
            <a:off x="4614124" y="1901331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Ensures Reusability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711381-7C99-45A7-82EB-29AF1BCF1309}"/>
              </a:ext>
            </a:extLst>
          </p:cNvPr>
          <p:cNvSpPr txBox="1"/>
          <p:nvPr/>
        </p:nvSpPr>
        <p:spPr>
          <a:xfrm>
            <a:off x="4687561" y="2728512"/>
            <a:ext cx="3288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Replaceability and Reliability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739DBD-9108-4F86-ACE0-0695456A4F2C}"/>
              </a:ext>
            </a:extLst>
          </p:cNvPr>
          <p:cNvSpPr txBox="1"/>
          <p:nvPr/>
        </p:nvSpPr>
        <p:spPr>
          <a:xfrm>
            <a:off x="3989651" y="5436838"/>
            <a:ext cx="352996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/>
              <a:t>Best Used for GUI Applications</a:t>
            </a:r>
          </a:p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8DEE48-90F7-409B-9CB0-D9B77539ADC9}"/>
              </a:ext>
            </a:extLst>
          </p:cNvPr>
          <p:cNvSpPr txBox="1"/>
          <p:nvPr/>
        </p:nvSpPr>
        <p:spPr>
          <a:xfrm>
            <a:off x="4701395" y="3470902"/>
            <a:ext cx="3288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Uses Commercial Off the Shelf Products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31A067-564C-4560-BF6A-40913E797E9A}"/>
              </a:ext>
            </a:extLst>
          </p:cNvPr>
          <p:cNvSpPr txBox="1"/>
          <p:nvPr/>
        </p:nvSpPr>
        <p:spPr>
          <a:xfrm>
            <a:off x="149245" y="5393444"/>
            <a:ext cx="3291474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/>
              <a:t>Best Used for Scalable Applications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8E189E-066E-4C27-9028-FE7598606F7D}"/>
              </a:ext>
            </a:extLst>
          </p:cNvPr>
          <p:cNvSpPr txBox="1"/>
          <p:nvPr/>
        </p:nvSpPr>
        <p:spPr>
          <a:xfrm>
            <a:off x="8286588" y="5436838"/>
            <a:ext cx="352996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/>
              <a:t>Best Used for Developing Simple Small Applications</a:t>
            </a:r>
          </a:p>
        </p:txBody>
      </p:sp>
      <p:pic>
        <p:nvPicPr>
          <p:cNvPr id="35" name="Graphic 34" descr="Smiling face with solid fill with solid fill">
            <a:extLst>
              <a:ext uri="{FF2B5EF4-FFF2-40B4-BE49-F238E27FC236}">
                <a16:creationId xmlns:a16="http://schemas.microsoft.com/office/drawing/2014/main" id="{6F861AFE-B86B-42B9-899A-1A34E3D66B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88395" y="2623786"/>
            <a:ext cx="716881" cy="716881"/>
          </a:xfrm>
          <a:prstGeom prst="rect">
            <a:avLst/>
          </a:prstGeom>
        </p:spPr>
      </p:pic>
      <p:pic>
        <p:nvPicPr>
          <p:cNvPr id="37" name="Graphic 36" descr="Shopping cart with solid fill">
            <a:extLst>
              <a:ext uri="{FF2B5EF4-FFF2-40B4-BE49-F238E27FC236}">
                <a16:creationId xmlns:a16="http://schemas.microsoft.com/office/drawing/2014/main" id="{34FC89D3-68AA-4CE3-A9FE-8A16C57A4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65770" y="3417422"/>
            <a:ext cx="716881" cy="7168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68E4267-9664-4155-8DD6-7C9E343D8339}"/>
              </a:ext>
            </a:extLst>
          </p:cNvPr>
          <p:cNvSpPr txBox="1"/>
          <p:nvPr/>
        </p:nvSpPr>
        <p:spPr>
          <a:xfrm>
            <a:off x="9127274" y="3571958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Easy Testing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E469E-F26F-4C90-AF5E-D74681C238CF}"/>
              </a:ext>
            </a:extLst>
          </p:cNvPr>
          <p:cNvSpPr txBox="1"/>
          <p:nvPr/>
        </p:nvSpPr>
        <p:spPr>
          <a:xfrm>
            <a:off x="9127274" y="2790633"/>
            <a:ext cx="272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Decreased Dependency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885E0F-0B46-477F-9B35-C3FA414FA1D7}"/>
              </a:ext>
            </a:extLst>
          </p:cNvPr>
          <p:cNvSpPr txBox="1"/>
          <p:nvPr/>
        </p:nvSpPr>
        <p:spPr>
          <a:xfrm>
            <a:off x="9127274" y="2009308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Simple Framework</a:t>
            </a:r>
          </a:p>
        </p:txBody>
      </p:sp>
      <p:pic>
        <p:nvPicPr>
          <p:cNvPr id="42" name="Graphic 41" descr="Hierarchy with solid fill">
            <a:extLst>
              <a:ext uri="{FF2B5EF4-FFF2-40B4-BE49-F238E27FC236}">
                <a16:creationId xmlns:a16="http://schemas.microsoft.com/office/drawing/2014/main" id="{3C27136F-7333-42E3-A49E-BF241A087F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6400" y="2635609"/>
            <a:ext cx="640080" cy="640080"/>
          </a:xfrm>
          <a:prstGeom prst="rect">
            <a:avLst/>
          </a:prstGeom>
        </p:spPr>
      </p:pic>
      <p:pic>
        <p:nvPicPr>
          <p:cNvPr id="44" name="Graphic 43" descr="Adhesive Bandage with solid fill">
            <a:extLst>
              <a:ext uri="{FF2B5EF4-FFF2-40B4-BE49-F238E27FC236}">
                <a16:creationId xmlns:a16="http://schemas.microsoft.com/office/drawing/2014/main" id="{6387AE31-20FA-4BC5-9754-6693EA09E2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75287" y="3418057"/>
            <a:ext cx="640080" cy="640080"/>
          </a:xfrm>
          <a:prstGeom prst="rect">
            <a:avLst/>
          </a:prstGeom>
        </p:spPr>
      </p:pic>
      <p:pic>
        <p:nvPicPr>
          <p:cNvPr id="46" name="Graphic 45" descr="Architecture with solid fill">
            <a:extLst>
              <a:ext uri="{FF2B5EF4-FFF2-40B4-BE49-F238E27FC236}">
                <a16:creationId xmlns:a16="http://schemas.microsoft.com/office/drawing/2014/main" id="{6C4FDA62-FAEA-41A8-A735-CCFA89CF9C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85637" y="1873266"/>
            <a:ext cx="640080" cy="64008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D257F87-D692-4593-91A2-6D933380A6E0}"/>
              </a:ext>
            </a:extLst>
          </p:cNvPr>
          <p:cNvSpPr/>
          <p:nvPr/>
        </p:nvSpPr>
        <p:spPr>
          <a:xfrm>
            <a:off x="0" y="1243697"/>
            <a:ext cx="3589965" cy="490291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7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7B0B-6195-48FC-BE06-9D8B2174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 Decision Reasoning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E7572-806E-4B53-A064-F8590BD0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EAF7-D747-69DF-AC9B-BA0385E88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6B21B-6678-41C4-A040-6CA38F860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Why Flask?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0B950469-24F2-4E29-93A7-5DBE9F79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804" y="1073226"/>
            <a:ext cx="3493536" cy="2183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A6930-B1BD-4A43-B6EE-EA70909D9B1C}"/>
              </a:ext>
            </a:extLst>
          </p:cNvPr>
          <p:cNvSpPr/>
          <p:nvPr/>
        </p:nvSpPr>
        <p:spPr>
          <a:xfrm>
            <a:off x="684972" y="1859882"/>
            <a:ext cx="2057590" cy="10258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Compatible</a:t>
            </a:r>
            <a:r>
              <a:rPr lang="en-US">
                <a:solidFill>
                  <a:srgbClr val="000000"/>
                </a:solidFill>
                <a:cs typeface="Arial"/>
              </a:rPr>
              <a:t> with Software Oriented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B61E0-E167-4D93-8EF4-60725F7C7651}"/>
              </a:ext>
            </a:extLst>
          </p:cNvPr>
          <p:cNvSpPr/>
          <p:nvPr/>
        </p:nvSpPr>
        <p:spPr>
          <a:xfrm>
            <a:off x="3598736" y="4735784"/>
            <a:ext cx="2001670" cy="671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Lightweight</a:t>
            </a:r>
            <a:r>
              <a:rPr lang="en-US">
                <a:solidFill>
                  <a:srgbClr val="000000"/>
                </a:solidFill>
                <a:cs typeface="Arial"/>
              </a:rPr>
              <a:t> and Ease of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12560-0738-44ED-898C-2444B091754B}"/>
              </a:ext>
            </a:extLst>
          </p:cNvPr>
          <p:cNvSpPr/>
          <p:nvPr/>
        </p:nvSpPr>
        <p:spPr>
          <a:xfrm>
            <a:off x="6597652" y="4716523"/>
            <a:ext cx="2001670" cy="671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Fast</a:t>
            </a:r>
            <a:r>
              <a:rPr lang="en-US">
                <a:solidFill>
                  <a:srgbClr val="000000"/>
                </a:solidFill>
                <a:cs typeface="Arial"/>
              </a:rPr>
              <a:t> (Important for Trading)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0407C2-9FB2-44CF-9879-A5AD45E789D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713767" y="1600200"/>
            <a:ext cx="2987628" cy="25968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C22AE3-BA97-4256-878C-46CD6192FC7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99571" y="2928637"/>
            <a:ext cx="825688" cy="1807147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C3087D-D004-4594-9B2F-CDB4532A724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28995" y="2918165"/>
            <a:ext cx="1569492" cy="1798358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FC6E7A-773B-40F5-82D4-CB55C6728C49}"/>
              </a:ext>
            </a:extLst>
          </p:cNvPr>
          <p:cNvSpPr/>
          <p:nvPr/>
        </p:nvSpPr>
        <p:spPr>
          <a:xfrm>
            <a:off x="9505358" y="1757091"/>
            <a:ext cx="2001670" cy="6710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Simple</a:t>
            </a:r>
            <a:r>
              <a:rPr lang="en-US">
                <a:solidFill>
                  <a:srgbClr val="000000"/>
                </a:solidFill>
                <a:cs typeface="Arial"/>
              </a:rPr>
              <a:t>, Clean Concise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010C72-4586-4929-8B7D-07011B4371A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783413" y="1458331"/>
            <a:ext cx="3722780" cy="29876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773526-4297-4435-B8FF-390787CB308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713767" y="2754634"/>
            <a:ext cx="2710657" cy="149242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8D33F-1645-40D6-8E7F-F26C0FB4870E}"/>
              </a:ext>
            </a:extLst>
          </p:cNvPr>
          <p:cNvSpPr/>
          <p:nvPr/>
        </p:nvSpPr>
        <p:spPr>
          <a:xfrm>
            <a:off x="684972" y="4247059"/>
            <a:ext cx="2057590" cy="10258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Customizability</a:t>
            </a:r>
            <a:r>
              <a:rPr lang="en-US">
                <a:solidFill>
                  <a:srgbClr val="000000"/>
                </a:solidFill>
                <a:cs typeface="Arial"/>
              </a:rPr>
              <a:t> and Flexibility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FC4A7-ED27-41DC-896F-BD5F0BE6039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6813741" y="2339254"/>
            <a:ext cx="3270059" cy="1951254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BA697AB-47DD-4E4E-9F55-0D0FEE51A1AA}"/>
              </a:ext>
            </a:extLst>
          </p:cNvPr>
          <p:cNvSpPr/>
          <p:nvPr/>
        </p:nvSpPr>
        <p:spPr>
          <a:xfrm>
            <a:off x="9055005" y="4290508"/>
            <a:ext cx="2057590" cy="10258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Variety of </a:t>
            </a:r>
            <a:r>
              <a:rPr lang="en-US" b="1">
                <a:solidFill>
                  <a:srgbClr val="000000"/>
                </a:solidFill>
                <a:cs typeface="Arial"/>
              </a:rPr>
              <a:t>Independent</a:t>
            </a:r>
            <a:r>
              <a:rPr lang="en-US">
                <a:solidFill>
                  <a:srgbClr val="000000"/>
                </a:solidFill>
                <a:cs typeface="Arial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372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962BA7-C38E-480B-B10C-B8CD8CF30E7B}"/>
              </a:ext>
            </a:extLst>
          </p:cNvPr>
          <p:cNvSpPr/>
          <p:nvPr/>
        </p:nvSpPr>
        <p:spPr>
          <a:xfrm>
            <a:off x="-1" y="0"/>
            <a:ext cx="4284325" cy="6858000"/>
          </a:xfrm>
          <a:prstGeom prst="rect">
            <a:avLst/>
          </a:prstGeom>
          <a:solidFill>
            <a:srgbClr val="2B6A6C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7E38B-F5F5-47A8-AC1B-A0E45EB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1FD816-9F7B-4BAF-9A34-382CB2FA8B55}"/>
              </a:ext>
            </a:extLst>
          </p:cNvPr>
          <p:cNvSpPr/>
          <p:nvPr/>
        </p:nvSpPr>
        <p:spPr>
          <a:xfrm>
            <a:off x="5003515" y="2653939"/>
            <a:ext cx="6350285" cy="2862322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6000" b="1" kern="0">
                <a:solidFill>
                  <a:srgbClr val="000000">
                    <a:lumMod val="85000"/>
                    <a:lumOff val="15000"/>
                  </a:srgbClr>
                </a:solidFill>
                <a:cs typeface="Arial" panose="020B0604020202020204" pitchFamily="34" charset="0"/>
              </a:rPr>
              <a:t>Stakeholder Desires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4935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1: Trader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A51B182-8425-4CE7-A7F9-B23FE2F1B3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53931EE-A96B-0FD7-612B-A4F0CE32D3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Desires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Responsibilities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065C-0518-4CE9-BF0A-DB774D68A29C}"/>
              </a:ext>
            </a:extLst>
          </p:cNvPr>
          <p:cNvSpPr txBox="1"/>
          <p:nvPr/>
        </p:nvSpPr>
        <p:spPr>
          <a:xfrm>
            <a:off x="842682" y="203886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Invest in Crypto Market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31CF2-F36E-4B3E-A3D6-C3731BE6EC0E}"/>
              </a:ext>
            </a:extLst>
          </p:cNvPr>
          <p:cNvSpPr txBox="1"/>
          <p:nvPr/>
        </p:nvSpPr>
        <p:spPr>
          <a:xfrm>
            <a:off x="842682" y="280141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Ensure Profitability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2CF96-066C-4F56-BAAE-C44B6214DC3C}"/>
              </a:ext>
            </a:extLst>
          </p:cNvPr>
          <p:cNvSpPr txBox="1"/>
          <p:nvPr/>
        </p:nvSpPr>
        <p:spPr>
          <a:xfrm>
            <a:off x="842682" y="356395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Easy to Use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C5E0D-2649-4D14-97B1-CADC7051BA37}"/>
              </a:ext>
            </a:extLst>
          </p:cNvPr>
          <p:cNvSpPr txBox="1"/>
          <p:nvPr/>
        </p:nvSpPr>
        <p:spPr>
          <a:xfrm>
            <a:off x="842682" y="43265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Passive Investment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D6CE6-CD97-4A88-9212-0CADB26CC915}"/>
              </a:ext>
            </a:extLst>
          </p:cNvPr>
          <p:cNvSpPr txBox="1"/>
          <p:nvPr/>
        </p:nvSpPr>
        <p:spPr>
          <a:xfrm>
            <a:off x="6472086" y="2038867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Account/Login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BEDF5-DBF0-46A6-BD45-BDCB55C132F8}"/>
              </a:ext>
            </a:extLst>
          </p:cNvPr>
          <p:cNvSpPr txBox="1"/>
          <p:nvPr/>
        </p:nvSpPr>
        <p:spPr>
          <a:xfrm>
            <a:off x="6472086" y="272787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Authenticate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1813-B47A-464D-8833-A4FEBA9B1A92}"/>
              </a:ext>
            </a:extLst>
          </p:cNvPr>
          <p:cNvSpPr txBox="1"/>
          <p:nvPr/>
        </p:nvSpPr>
        <p:spPr>
          <a:xfrm>
            <a:off x="6472086" y="3416873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Asset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D647B-76F4-486E-A4A1-1A56A8BFA5A3}"/>
              </a:ext>
            </a:extLst>
          </p:cNvPr>
          <p:cNvSpPr txBox="1"/>
          <p:nvPr/>
        </p:nvSpPr>
        <p:spPr>
          <a:xfrm>
            <a:off x="6472086" y="4105876"/>
            <a:ext cx="382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Risk Tolerance/Time Horizon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95C2F-6BD8-4066-9001-BA9B89979AD7}"/>
              </a:ext>
            </a:extLst>
          </p:cNvPr>
          <p:cNvSpPr txBox="1"/>
          <p:nvPr/>
        </p:nvSpPr>
        <p:spPr>
          <a:xfrm>
            <a:off x="6472086" y="4794879"/>
            <a:ext cx="2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Tradeable Amount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FC425-A252-4F18-B8D1-DBD9ED28E0DD}"/>
              </a:ext>
            </a:extLst>
          </p:cNvPr>
          <p:cNvSpPr txBox="1"/>
          <p:nvPr/>
        </p:nvSpPr>
        <p:spPr>
          <a:xfrm>
            <a:off x="6472086" y="54838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Start/Stop Bot</a:t>
            </a:r>
          </a:p>
        </p:txBody>
      </p:sp>
    </p:spTree>
    <p:extLst>
      <p:ext uri="{BB962C8B-B14F-4D97-AF65-F5344CB8AC3E}">
        <p14:creationId xmlns:p14="http://schemas.microsoft.com/office/powerpoint/2010/main" val="401294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2: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67DCB-11A4-F38D-7C95-43AE09BEBC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4998-EC5A-CCF4-123C-571D00AA7F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Desires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Responsibilities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065C-0518-4CE9-BF0A-DB774D68A29C}"/>
              </a:ext>
            </a:extLst>
          </p:cNvPr>
          <p:cNvSpPr txBox="1"/>
          <p:nvPr/>
        </p:nvSpPr>
        <p:spPr>
          <a:xfrm>
            <a:off x="842682" y="2038867"/>
            <a:ext cx="305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Achieve Accurate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31CF2-F36E-4B3E-A3D6-C3731BE6EC0E}"/>
              </a:ext>
            </a:extLst>
          </p:cNvPr>
          <p:cNvSpPr txBox="1"/>
          <p:nvPr/>
        </p:nvSpPr>
        <p:spPr>
          <a:xfrm>
            <a:off x="842682" y="280141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Ensure Profitability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2CF96-066C-4F56-BAAE-C44B6214DC3C}"/>
              </a:ext>
            </a:extLst>
          </p:cNvPr>
          <p:cNvSpPr txBox="1"/>
          <p:nvPr/>
        </p:nvSpPr>
        <p:spPr>
          <a:xfrm>
            <a:off x="842682" y="356395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Access to Real-time Prices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C5E0D-2649-4D14-97B1-CADC7051BA37}"/>
              </a:ext>
            </a:extLst>
          </p:cNvPr>
          <p:cNvSpPr txBox="1"/>
          <p:nvPr/>
        </p:nvSpPr>
        <p:spPr>
          <a:xfrm>
            <a:off x="842682" y="432650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Access to Real-time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D6CE6-CD97-4A88-9212-0CADB26CC915}"/>
              </a:ext>
            </a:extLst>
          </p:cNvPr>
          <p:cNvSpPr txBox="1"/>
          <p:nvPr/>
        </p:nvSpPr>
        <p:spPr>
          <a:xfrm>
            <a:off x="6472086" y="2038867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Strategy based on risk tolerance/time horizon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BEDF5-DBF0-46A6-BD45-BDCB55C132F8}"/>
              </a:ext>
            </a:extLst>
          </p:cNvPr>
          <p:cNvSpPr txBox="1"/>
          <p:nvPr/>
        </p:nvSpPr>
        <p:spPr>
          <a:xfrm>
            <a:off x="6472086" y="272787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Maximize Profit/Minimize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1813-B47A-464D-8833-A4FEBA9B1A92}"/>
              </a:ext>
            </a:extLst>
          </p:cNvPr>
          <p:cNvSpPr txBox="1"/>
          <p:nvPr/>
        </p:nvSpPr>
        <p:spPr>
          <a:xfrm>
            <a:off x="6472086" y="34168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Minimize Risk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D647B-76F4-486E-A4A1-1A56A8BFA5A3}"/>
              </a:ext>
            </a:extLst>
          </p:cNvPr>
          <p:cNvSpPr txBox="1"/>
          <p:nvPr/>
        </p:nvSpPr>
        <p:spPr>
          <a:xfrm>
            <a:off x="6472086" y="4105876"/>
            <a:ext cx="285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Achieve Accurate Training</a:t>
            </a:r>
          </a:p>
        </p:txBody>
      </p:sp>
    </p:spTree>
    <p:extLst>
      <p:ext uri="{BB962C8B-B14F-4D97-AF65-F5344CB8AC3E}">
        <p14:creationId xmlns:p14="http://schemas.microsoft.com/office/powerpoint/2010/main" val="28147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3: Asset (Coin)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086FA-D63F-36D2-1F69-9DD47D3129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FD61B-3758-AC4B-4BE7-1ADD78517A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Desires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Responsibilities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065C-0518-4CE9-BF0A-DB774D68A29C}"/>
              </a:ext>
            </a:extLst>
          </p:cNvPr>
          <p:cNvSpPr txBox="1"/>
          <p:nvPr/>
        </p:nvSpPr>
        <p:spPr>
          <a:xfrm>
            <a:off x="842682" y="2038867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Increase in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31CF2-F36E-4B3E-A3D6-C3731BE6EC0E}"/>
              </a:ext>
            </a:extLst>
          </p:cNvPr>
          <p:cNvSpPr txBox="1"/>
          <p:nvPr/>
        </p:nvSpPr>
        <p:spPr>
          <a:xfrm>
            <a:off x="842682" y="2801413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Become Trustworthy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D6CE6-CD97-4A88-9212-0CADB26CC915}"/>
              </a:ext>
            </a:extLst>
          </p:cNvPr>
          <p:cNvSpPr txBox="1"/>
          <p:nvPr/>
        </p:nvSpPr>
        <p:spPr>
          <a:xfrm>
            <a:off x="6472086" y="2038867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Establish its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BEDF5-DBF0-46A6-BD45-BDCB55C132F8}"/>
              </a:ext>
            </a:extLst>
          </p:cNvPr>
          <p:cNvSpPr txBox="1"/>
          <p:nvPr/>
        </p:nvSpPr>
        <p:spPr>
          <a:xfrm>
            <a:off x="6472086" y="272787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Ensure 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1813-B47A-464D-8833-A4FEBA9B1A92}"/>
              </a:ext>
            </a:extLst>
          </p:cNvPr>
          <p:cNvSpPr txBox="1"/>
          <p:nvPr/>
        </p:nvSpPr>
        <p:spPr>
          <a:xfrm>
            <a:off x="6472086" y="341687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Provide bot with Real-time prices</a:t>
            </a:r>
          </a:p>
        </p:txBody>
      </p:sp>
    </p:spTree>
    <p:extLst>
      <p:ext uri="{BB962C8B-B14F-4D97-AF65-F5344CB8AC3E}">
        <p14:creationId xmlns:p14="http://schemas.microsoft.com/office/powerpoint/2010/main" val="34029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70EB65-8A2F-4330-A1B6-7EDF3D6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4: Bot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A0DED-A0B7-4602-B9B3-8F6EAB0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97D-D5CF-4EF8-B3B3-F4911FA3AA2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4FD02-A7FD-DED8-414F-4DEF8F94A1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2EA6A-C0BD-7873-DE18-F3E9A31F9F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224E-0DED-4823-9502-AEC796D7A2FE}"/>
              </a:ext>
            </a:extLst>
          </p:cNvPr>
          <p:cNvCxnSpPr/>
          <p:nvPr/>
        </p:nvCxnSpPr>
        <p:spPr>
          <a:xfrm>
            <a:off x="5740400" y="1435100"/>
            <a:ext cx="0" cy="462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F436B7-72E9-4C33-A76F-89C4969CC2F3}"/>
              </a:ext>
            </a:extLst>
          </p:cNvPr>
          <p:cNvSpPr txBox="1"/>
          <p:nvPr/>
        </p:nvSpPr>
        <p:spPr>
          <a:xfrm>
            <a:off x="431800" y="1278195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Desires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9D37-E744-4702-9D30-3AAC0955BCAD}"/>
              </a:ext>
            </a:extLst>
          </p:cNvPr>
          <p:cNvSpPr txBox="1"/>
          <p:nvPr/>
        </p:nvSpPr>
        <p:spPr>
          <a:xfrm>
            <a:off x="6168701" y="127819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/>
              <a:t>Stakeholder Responsibilities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4065C-0518-4CE9-BF0A-DB774D68A29C}"/>
              </a:ext>
            </a:extLst>
          </p:cNvPr>
          <p:cNvSpPr txBox="1"/>
          <p:nvPr/>
        </p:nvSpPr>
        <p:spPr>
          <a:xfrm>
            <a:off x="842682" y="2038867"/>
            <a:ext cx="487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 provided with real-time coin values(from asset)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31CF2-F36E-4B3E-A3D6-C3731BE6EC0E}"/>
              </a:ext>
            </a:extLst>
          </p:cNvPr>
          <p:cNvSpPr txBox="1"/>
          <p:nvPr/>
        </p:nvSpPr>
        <p:spPr>
          <a:xfrm>
            <a:off x="842682" y="2801413"/>
            <a:ext cx="223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Maximize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2CF96-066C-4F56-BAAE-C44B6214DC3C}"/>
              </a:ext>
            </a:extLst>
          </p:cNvPr>
          <p:cNvSpPr txBox="1"/>
          <p:nvPr/>
        </p:nvSpPr>
        <p:spPr>
          <a:xfrm>
            <a:off x="842682" y="3563959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Ensure Algorithm Reliability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D6CE6-CD97-4A88-9212-0CADB26CC915}"/>
              </a:ext>
            </a:extLst>
          </p:cNvPr>
          <p:cNvSpPr txBox="1"/>
          <p:nvPr/>
        </p:nvSpPr>
        <p:spPr>
          <a:xfrm>
            <a:off x="6472086" y="203886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Ensure Ease of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BEDF5-DBF0-46A6-BD45-BDCB55C132F8}"/>
              </a:ext>
            </a:extLst>
          </p:cNvPr>
          <p:cNvSpPr txBox="1"/>
          <p:nvPr/>
        </p:nvSpPr>
        <p:spPr>
          <a:xfrm>
            <a:off x="6472086" y="27278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Buy/Sell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1813-B47A-464D-8833-A4FEBA9B1A92}"/>
              </a:ext>
            </a:extLst>
          </p:cNvPr>
          <p:cNvSpPr txBox="1"/>
          <p:nvPr/>
        </p:nvSpPr>
        <p:spPr>
          <a:xfrm>
            <a:off x="6472086" y="3416873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D647B-76F4-486E-A4A1-1A56A8BFA5A3}"/>
              </a:ext>
            </a:extLst>
          </p:cNvPr>
          <p:cNvSpPr txBox="1"/>
          <p:nvPr/>
        </p:nvSpPr>
        <p:spPr>
          <a:xfrm>
            <a:off x="6472086" y="4105876"/>
            <a:ext cx="240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Update Asset Amount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95C2F-6BD8-4066-9001-BA9B89979AD7}"/>
              </a:ext>
            </a:extLst>
          </p:cNvPr>
          <p:cNvSpPr txBox="1"/>
          <p:nvPr/>
        </p:nvSpPr>
        <p:spPr>
          <a:xfrm>
            <a:off x="6472086" y="479487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Update User of Decisions taken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FC425-A252-4F18-B8D1-DBD9ED28E0DD}"/>
              </a:ext>
            </a:extLst>
          </p:cNvPr>
          <p:cNvSpPr txBox="1"/>
          <p:nvPr/>
        </p:nvSpPr>
        <p:spPr>
          <a:xfrm>
            <a:off x="6472086" y="5483880"/>
            <a:ext cx="26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Update Algorithm Inputs</a:t>
            </a:r>
          </a:p>
        </p:txBody>
      </p:sp>
    </p:spTree>
    <p:extLst>
      <p:ext uri="{BB962C8B-B14F-4D97-AF65-F5344CB8AC3E}">
        <p14:creationId xmlns:p14="http://schemas.microsoft.com/office/powerpoint/2010/main" val="4269059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VWa_.IrZdbxF_w8wk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VWa_.IrZdbxF_w8wk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VWa_.IrZdbxF_w8w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VWa_.IrZdbxF_w8w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VWa_.IrZdbxF_w8wking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B6A6C"/>
      </a:accent1>
      <a:accent2>
        <a:srgbClr val="B53646"/>
      </a:accent2>
      <a:accent3>
        <a:srgbClr val="F19730"/>
      </a:accent3>
      <a:accent4>
        <a:srgbClr val="404040"/>
      </a:accent4>
      <a:accent5>
        <a:srgbClr val="A9A9A9"/>
      </a:accent5>
      <a:accent6>
        <a:srgbClr val="D5D5D5"/>
      </a:accent6>
      <a:hlink>
        <a:srgbClr val="0563C1"/>
      </a:hlink>
      <a:folHlink>
        <a:srgbClr val="009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1125</Words>
  <Application>Microsoft Office PowerPoint</Application>
  <PresentationFormat>Widescreen</PresentationFormat>
  <Paragraphs>230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 Antiqua</vt:lpstr>
      <vt:lpstr>Calibri</vt:lpstr>
      <vt:lpstr>inherit</vt:lpstr>
      <vt:lpstr>Office Theme</vt:lpstr>
      <vt:lpstr>think-cell Slide</vt:lpstr>
      <vt:lpstr>PowerPoint Presentation</vt:lpstr>
      <vt:lpstr>PowerPoint Presentation</vt:lpstr>
      <vt:lpstr>Architecture Decision Making</vt:lpstr>
      <vt:lpstr>Technology Stack Decision Reasoning</vt:lpstr>
      <vt:lpstr>PowerPoint Presentation</vt:lpstr>
      <vt:lpstr>Stakeholder 1: Trader</vt:lpstr>
      <vt:lpstr>Stakeholder 2: Algorithm</vt:lpstr>
      <vt:lpstr>Stakeholder 3: Asset (Coin)</vt:lpstr>
      <vt:lpstr>Stakeholder 4: Bot</vt:lpstr>
      <vt:lpstr>Stakeholder 5: Transaction</vt:lpstr>
      <vt:lpstr>PowerPoint Presentation</vt:lpstr>
      <vt:lpstr>Attributes - Stakeholder 1: Trader</vt:lpstr>
      <vt:lpstr>Attributes - Stakeholder 3: Asset (Coin)  </vt:lpstr>
      <vt:lpstr>Attributes - Stakeholder 4: Bot </vt:lpstr>
      <vt:lpstr>Attributes - Stakeholder 5: Transaction </vt:lpstr>
      <vt:lpstr>PowerPoint Presentation</vt:lpstr>
      <vt:lpstr>Entity Relations, ER Diagram</vt:lpstr>
      <vt:lpstr>PowerPoint Presentation</vt:lpstr>
      <vt:lpstr>PowerPoint Presentation</vt:lpstr>
      <vt:lpstr>Front End Design Decisions</vt:lpstr>
      <vt:lpstr> The Homepage</vt:lpstr>
      <vt:lpstr>Homepage Functionality</vt:lpstr>
      <vt:lpstr>The Login/Signup Page</vt:lpstr>
      <vt:lpstr> The Portfolio Page</vt:lpstr>
      <vt:lpstr> The Transactions Page</vt:lpstr>
      <vt:lpstr> The Asset Distribution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ram77@mail.aub.edu</dc:creator>
  <cp:lastModifiedBy>Mohamad Itani (Student)</cp:lastModifiedBy>
  <cp:revision>2</cp:revision>
  <dcterms:created xsi:type="dcterms:W3CDTF">2018-02-24T03:01:33Z</dcterms:created>
  <dcterms:modified xsi:type="dcterms:W3CDTF">2022-05-26T22:20:09Z</dcterms:modified>
</cp:coreProperties>
</file>