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2" r:id="rId1"/>
  </p:sldMasterIdLst>
  <p:sldIdLst>
    <p:sldId id="256" r:id="rId2"/>
    <p:sldId id="257" r:id="rId3"/>
    <p:sldId id="258" r:id="rId4"/>
    <p:sldId id="262" r:id="rId5"/>
    <p:sldId id="270" r:id="rId6"/>
    <p:sldId id="263" r:id="rId7"/>
    <p:sldId id="264" r:id="rId8"/>
    <p:sldId id="265" r:id="rId9"/>
    <p:sldId id="266" r:id="rId10"/>
    <p:sldId id="267" r:id="rId11"/>
    <p:sldId id="268" r:id="rId12"/>
    <p:sldId id="269" r:id="rId13"/>
    <p:sldId id="271" r:id="rId14"/>
    <p:sldId id="272" r:id="rId15"/>
    <p:sldId id="273" r:id="rId16"/>
    <p:sldId id="274" r:id="rId17"/>
    <p:sldId id="27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EBE229C-E1C4-4D54-BDFC-FF2432FDD5F2}" type="datetimeFigureOut">
              <a:rPr lang="en-US" smtClean="0"/>
              <a:t>10/04/2022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2F4BEEBC-F54B-4EF8-BC9E-D10A417D622C}" type="slidenum">
              <a:rPr lang="en-US" smtClean="0"/>
              <a:t>‹#›</a:t>
            </a:fld>
            <a:endParaRPr lang="en-US"/>
          </a:p>
        </p:txBody>
      </p:sp>
    </p:spTree>
    <p:extLst>
      <p:ext uri="{BB962C8B-B14F-4D97-AF65-F5344CB8AC3E}">
        <p14:creationId xmlns:p14="http://schemas.microsoft.com/office/powerpoint/2010/main" val="1072721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EBE229C-E1C4-4D54-BDFC-FF2432FDD5F2}" type="datetimeFigureOut">
              <a:rPr lang="en-US" smtClean="0"/>
              <a:t>10/04/2022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2F4BEEBC-F54B-4EF8-BC9E-D10A417D622C}" type="slidenum">
              <a:rPr lang="en-US" smtClean="0"/>
              <a:t>‹#›</a:t>
            </a:fld>
            <a:endParaRPr lang="en-US"/>
          </a:p>
        </p:txBody>
      </p:sp>
    </p:spTree>
    <p:extLst>
      <p:ext uri="{BB962C8B-B14F-4D97-AF65-F5344CB8AC3E}">
        <p14:creationId xmlns:p14="http://schemas.microsoft.com/office/powerpoint/2010/main" val="3158032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EBE229C-E1C4-4D54-BDFC-FF2432FDD5F2}" type="datetimeFigureOut">
              <a:rPr lang="en-US" smtClean="0"/>
              <a:t>10/04/2022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2F4BEEBC-F54B-4EF8-BC9E-D10A417D622C}" type="slidenum">
              <a:rPr lang="en-US" smtClean="0"/>
              <a:t>‹#›</a:t>
            </a:fld>
            <a:endParaRPr lang="en-US"/>
          </a:p>
        </p:txBody>
      </p:sp>
    </p:spTree>
    <p:extLst>
      <p:ext uri="{BB962C8B-B14F-4D97-AF65-F5344CB8AC3E}">
        <p14:creationId xmlns:p14="http://schemas.microsoft.com/office/powerpoint/2010/main" val="3111889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EBE229C-E1C4-4D54-BDFC-FF2432FDD5F2}" type="datetimeFigureOut">
              <a:rPr lang="en-US" smtClean="0"/>
              <a:t>10/04/2022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2F4BEEBC-F54B-4EF8-BC9E-D10A417D622C}"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6434722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EBE229C-E1C4-4D54-BDFC-FF2432FDD5F2}" type="datetimeFigureOut">
              <a:rPr lang="en-US" smtClean="0"/>
              <a:t>10/04/2022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2F4BEEBC-F54B-4EF8-BC9E-D10A417D622C}" type="slidenum">
              <a:rPr lang="en-US" smtClean="0"/>
              <a:t>‹#›</a:t>
            </a:fld>
            <a:endParaRPr lang="en-US"/>
          </a:p>
        </p:txBody>
      </p:sp>
    </p:spTree>
    <p:extLst>
      <p:ext uri="{BB962C8B-B14F-4D97-AF65-F5344CB8AC3E}">
        <p14:creationId xmlns:p14="http://schemas.microsoft.com/office/powerpoint/2010/main" val="24177154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9EBE229C-E1C4-4D54-BDFC-FF2432FDD5F2}" type="datetimeFigureOut">
              <a:rPr lang="en-US" smtClean="0"/>
              <a:t>10/04/2022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4BEEBC-F54B-4EF8-BC9E-D10A417D622C}" type="slidenum">
              <a:rPr lang="en-US" smtClean="0"/>
              <a:t>‹#›</a:t>
            </a:fld>
            <a:endParaRPr lang="en-US"/>
          </a:p>
        </p:txBody>
      </p:sp>
    </p:spTree>
    <p:extLst>
      <p:ext uri="{BB962C8B-B14F-4D97-AF65-F5344CB8AC3E}">
        <p14:creationId xmlns:p14="http://schemas.microsoft.com/office/powerpoint/2010/main" val="25181738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9EBE229C-E1C4-4D54-BDFC-FF2432FDD5F2}" type="datetimeFigureOut">
              <a:rPr lang="en-US" smtClean="0"/>
              <a:t>10/04/2022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4BEEBC-F54B-4EF8-BC9E-D10A417D622C}" type="slidenum">
              <a:rPr lang="en-US" smtClean="0"/>
              <a:t>‹#›</a:t>
            </a:fld>
            <a:endParaRPr lang="en-US"/>
          </a:p>
        </p:txBody>
      </p:sp>
    </p:spTree>
    <p:extLst>
      <p:ext uri="{BB962C8B-B14F-4D97-AF65-F5344CB8AC3E}">
        <p14:creationId xmlns:p14="http://schemas.microsoft.com/office/powerpoint/2010/main" val="4325411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EBE229C-E1C4-4D54-BDFC-FF2432FDD5F2}" type="datetimeFigureOut">
              <a:rPr lang="en-US" smtClean="0"/>
              <a:t>10/04/2022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4BEEBC-F54B-4EF8-BC9E-D10A417D622C}" type="slidenum">
              <a:rPr lang="en-US" smtClean="0"/>
              <a:t>‹#›</a:t>
            </a:fld>
            <a:endParaRPr lang="en-US"/>
          </a:p>
        </p:txBody>
      </p:sp>
    </p:spTree>
    <p:extLst>
      <p:ext uri="{BB962C8B-B14F-4D97-AF65-F5344CB8AC3E}">
        <p14:creationId xmlns:p14="http://schemas.microsoft.com/office/powerpoint/2010/main" val="33944422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9EBE229C-E1C4-4D54-BDFC-FF2432FDD5F2}" type="datetimeFigureOut">
              <a:rPr lang="en-US" smtClean="0"/>
              <a:t>10/04/2022</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2F4BEEBC-F54B-4EF8-BC9E-D10A417D622C}" type="slidenum">
              <a:rPr lang="en-US" smtClean="0"/>
              <a:t>‹#›</a:t>
            </a:fld>
            <a:endParaRPr lang="en-US"/>
          </a:p>
        </p:txBody>
      </p:sp>
    </p:spTree>
    <p:extLst>
      <p:ext uri="{BB962C8B-B14F-4D97-AF65-F5344CB8AC3E}">
        <p14:creationId xmlns:p14="http://schemas.microsoft.com/office/powerpoint/2010/main" val="3228003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EBE229C-E1C4-4D54-BDFC-FF2432FDD5F2}" type="datetimeFigureOut">
              <a:rPr lang="en-US" smtClean="0"/>
              <a:t>10/04/2022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4BEEBC-F54B-4EF8-BC9E-D10A417D622C}" type="slidenum">
              <a:rPr lang="en-US" smtClean="0"/>
              <a:t>‹#›</a:t>
            </a:fld>
            <a:endParaRPr lang="en-US"/>
          </a:p>
        </p:txBody>
      </p:sp>
    </p:spTree>
    <p:extLst>
      <p:ext uri="{BB962C8B-B14F-4D97-AF65-F5344CB8AC3E}">
        <p14:creationId xmlns:p14="http://schemas.microsoft.com/office/powerpoint/2010/main" val="1405498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EBE229C-E1C4-4D54-BDFC-FF2432FDD5F2}" type="datetimeFigureOut">
              <a:rPr lang="en-US" smtClean="0"/>
              <a:t>10/04/2022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2F4BEEBC-F54B-4EF8-BC9E-D10A417D622C}" type="slidenum">
              <a:rPr lang="en-US" smtClean="0"/>
              <a:t>‹#›</a:t>
            </a:fld>
            <a:endParaRPr lang="en-US"/>
          </a:p>
        </p:txBody>
      </p:sp>
    </p:spTree>
    <p:extLst>
      <p:ext uri="{BB962C8B-B14F-4D97-AF65-F5344CB8AC3E}">
        <p14:creationId xmlns:p14="http://schemas.microsoft.com/office/powerpoint/2010/main" val="3373391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EBE229C-E1C4-4D54-BDFC-FF2432FDD5F2}" type="datetimeFigureOut">
              <a:rPr lang="en-US" smtClean="0"/>
              <a:t>10/04/2022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4BEEBC-F54B-4EF8-BC9E-D10A417D622C}" type="slidenum">
              <a:rPr lang="en-US" smtClean="0"/>
              <a:t>‹#›</a:t>
            </a:fld>
            <a:endParaRPr lang="en-US"/>
          </a:p>
        </p:txBody>
      </p:sp>
    </p:spTree>
    <p:extLst>
      <p:ext uri="{BB962C8B-B14F-4D97-AF65-F5344CB8AC3E}">
        <p14:creationId xmlns:p14="http://schemas.microsoft.com/office/powerpoint/2010/main" val="2025220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EBE229C-E1C4-4D54-BDFC-FF2432FDD5F2}" type="datetimeFigureOut">
              <a:rPr lang="en-US" smtClean="0"/>
              <a:t>10/04/2022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4BEEBC-F54B-4EF8-BC9E-D10A417D622C}" type="slidenum">
              <a:rPr lang="en-US" smtClean="0"/>
              <a:t>‹#›</a:t>
            </a:fld>
            <a:endParaRPr lang="en-US"/>
          </a:p>
        </p:txBody>
      </p:sp>
    </p:spTree>
    <p:extLst>
      <p:ext uri="{BB962C8B-B14F-4D97-AF65-F5344CB8AC3E}">
        <p14:creationId xmlns:p14="http://schemas.microsoft.com/office/powerpoint/2010/main" val="3579839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EBE229C-E1C4-4D54-BDFC-FF2432FDD5F2}" type="datetimeFigureOut">
              <a:rPr lang="en-US" smtClean="0"/>
              <a:t>10/04/2022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4BEEBC-F54B-4EF8-BC9E-D10A417D622C}" type="slidenum">
              <a:rPr lang="en-US" smtClean="0"/>
              <a:t>‹#›</a:t>
            </a:fld>
            <a:endParaRPr lang="en-US"/>
          </a:p>
        </p:txBody>
      </p:sp>
    </p:spTree>
    <p:extLst>
      <p:ext uri="{BB962C8B-B14F-4D97-AF65-F5344CB8AC3E}">
        <p14:creationId xmlns:p14="http://schemas.microsoft.com/office/powerpoint/2010/main" val="4029788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EBE229C-E1C4-4D54-BDFC-FF2432FDD5F2}" type="datetimeFigureOut">
              <a:rPr lang="en-US" smtClean="0"/>
              <a:t>10/04/2022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4BEEBC-F54B-4EF8-BC9E-D10A417D622C}" type="slidenum">
              <a:rPr lang="en-US" smtClean="0"/>
              <a:t>‹#›</a:t>
            </a:fld>
            <a:endParaRPr lang="en-US"/>
          </a:p>
        </p:txBody>
      </p:sp>
    </p:spTree>
    <p:extLst>
      <p:ext uri="{BB962C8B-B14F-4D97-AF65-F5344CB8AC3E}">
        <p14:creationId xmlns:p14="http://schemas.microsoft.com/office/powerpoint/2010/main" val="3732499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EBE229C-E1C4-4D54-BDFC-FF2432FDD5F2}" type="datetimeFigureOut">
              <a:rPr lang="en-US" smtClean="0"/>
              <a:t>10/04/2022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4BEEBC-F54B-4EF8-BC9E-D10A417D622C}" type="slidenum">
              <a:rPr lang="en-US" smtClean="0"/>
              <a:t>‹#›</a:t>
            </a:fld>
            <a:endParaRPr lang="en-US"/>
          </a:p>
        </p:txBody>
      </p:sp>
    </p:spTree>
    <p:extLst>
      <p:ext uri="{BB962C8B-B14F-4D97-AF65-F5344CB8AC3E}">
        <p14:creationId xmlns:p14="http://schemas.microsoft.com/office/powerpoint/2010/main" val="4171869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EBE229C-E1C4-4D54-BDFC-FF2432FDD5F2}" type="datetimeFigureOut">
              <a:rPr lang="en-US" smtClean="0"/>
              <a:t>10/04/2022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4BEEBC-F54B-4EF8-BC9E-D10A417D622C}" type="slidenum">
              <a:rPr lang="en-US" smtClean="0"/>
              <a:t>‹#›</a:t>
            </a:fld>
            <a:endParaRPr lang="en-US"/>
          </a:p>
        </p:txBody>
      </p:sp>
    </p:spTree>
    <p:extLst>
      <p:ext uri="{BB962C8B-B14F-4D97-AF65-F5344CB8AC3E}">
        <p14:creationId xmlns:p14="http://schemas.microsoft.com/office/powerpoint/2010/main" val="4268124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EBE229C-E1C4-4D54-BDFC-FF2432FDD5F2}" type="datetimeFigureOut">
              <a:rPr lang="en-US" smtClean="0"/>
              <a:t>10/04/2022</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2F4BEEBC-F54B-4EF8-BC9E-D10A417D622C}" type="slidenum">
              <a:rPr lang="en-US" smtClean="0"/>
              <a:t>‹#›</a:t>
            </a:fld>
            <a:endParaRPr lang="en-US"/>
          </a:p>
        </p:txBody>
      </p:sp>
    </p:spTree>
    <p:extLst>
      <p:ext uri="{BB962C8B-B14F-4D97-AF65-F5344CB8AC3E}">
        <p14:creationId xmlns:p14="http://schemas.microsoft.com/office/powerpoint/2010/main" val="3438127631"/>
      </p:ext>
    </p:extLst>
  </p:cSld>
  <p:clrMap bg1="dk1" tx1="lt1" bg2="dk2" tx2="lt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 id="2147483759"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1262" y="2760616"/>
            <a:ext cx="10679994" cy="1419497"/>
          </a:xfrm>
        </p:spPr>
        <p:txBody>
          <a:bodyPr>
            <a:normAutofit fontScale="90000"/>
          </a:bodyPr>
          <a:lstStyle/>
          <a:p>
            <a:pPr algn="ctr"/>
            <a:r>
              <a:rPr lang="en-US" sz="5400" b="1" dirty="0" smtClean="0">
                <a:latin typeface="Times New Roman" panose="02020603050405020304" pitchFamily="18" charset="0"/>
                <a:cs typeface="Times New Roman" panose="02020603050405020304" pitchFamily="18" charset="0"/>
              </a:rPr>
              <a:t>EMPLOYEE ATTRITION PREDICTION</a:t>
            </a:r>
            <a:endParaRPr lang="en-US" sz="5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05720" y="4550957"/>
            <a:ext cx="5089091" cy="1710506"/>
          </a:xfrm>
        </p:spPr>
        <p:txBody>
          <a:bodyPr>
            <a:noAutofit/>
          </a:bodyPr>
          <a:lstStyle/>
          <a:p>
            <a:pPr algn="l"/>
            <a:r>
              <a:rPr lang="en-IN" b="1" dirty="0" smtClean="0">
                <a:latin typeface="Times New Roman" panose="02020603050405020304" pitchFamily="18" charset="0"/>
                <a:cs typeface="Times New Roman" panose="02020603050405020304" pitchFamily="18" charset="0"/>
              </a:rPr>
              <a:t>Presented By :</a:t>
            </a:r>
          </a:p>
          <a:p>
            <a:pPr algn="l"/>
            <a:r>
              <a:rPr lang="en-IN" dirty="0" smtClean="0">
                <a:latin typeface="Times New Roman" panose="02020603050405020304" pitchFamily="18" charset="0"/>
                <a:cs typeface="Times New Roman" panose="02020603050405020304" pitchFamily="18" charset="0"/>
              </a:rPr>
              <a:t>Nikita </a:t>
            </a:r>
            <a:r>
              <a:rPr lang="en-IN" dirty="0">
                <a:latin typeface="Times New Roman" panose="02020603050405020304" pitchFamily="18" charset="0"/>
                <a:cs typeface="Times New Roman" panose="02020603050405020304" pitchFamily="18" charset="0"/>
              </a:rPr>
              <a:t>Avhad (210943025006) </a:t>
            </a:r>
            <a:endParaRPr lang="en-US" dirty="0">
              <a:latin typeface="Times New Roman" panose="02020603050405020304" pitchFamily="18" charset="0"/>
              <a:cs typeface="Times New Roman" panose="02020603050405020304" pitchFamily="18" charset="0"/>
            </a:endParaRPr>
          </a:p>
          <a:p>
            <a:pPr algn="l"/>
            <a:r>
              <a:rPr lang="en-IN" dirty="0" err="1">
                <a:latin typeface="Times New Roman" panose="02020603050405020304" pitchFamily="18" charset="0"/>
                <a:cs typeface="Times New Roman" panose="02020603050405020304" pitchFamily="18" charset="0"/>
              </a:rPr>
              <a:t>Bhagyashri</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Bhole</a:t>
            </a:r>
            <a:r>
              <a:rPr lang="en-IN" dirty="0">
                <a:latin typeface="Times New Roman" panose="02020603050405020304" pitchFamily="18" charset="0"/>
                <a:cs typeface="Times New Roman" panose="02020603050405020304" pitchFamily="18" charset="0"/>
              </a:rPr>
              <a:t> (210943025009) </a:t>
            </a:r>
            <a:endParaRPr lang="en-US" dirty="0">
              <a:latin typeface="Times New Roman" panose="02020603050405020304" pitchFamily="18" charset="0"/>
              <a:cs typeface="Times New Roman" panose="02020603050405020304" pitchFamily="18" charset="0"/>
            </a:endParaRPr>
          </a:p>
          <a:p>
            <a:pPr algn="l"/>
            <a:r>
              <a:rPr lang="en-IN" dirty="0" err="1">
                <a:latin typeface="Times New Roman" panose="02020603050405020304" pitchFamily="18" charset="0"/>
                <a:cs typeface="Times New Roman" panose="02020603050405020304" pitchFamily="18" charset="0"/>
              </a:rPr>
              <a:t>Mayur</a:t>
            </a:r>
            <a:r>
              <a:rPr lang="en-IN" dirty="0">
                <a:latin typeface="Times New Roman" panose="02020603050405020304" pitchFamily="18" charset="0"/>
                <a:cs typeface="Times New Roman" panose="02020603050405020304" pitchFamily="18" charset="0"/>
              </a:rPr>
              <a:t> Kale (210943025020) </a:t>
            </a:r>
            <a:endParaRPr lang="en-US" dirty="0">
              <a:latin typeface="Times New Roman" panose="02020603050405020304" pitchFamily="18" charset="0"/>
              <a:cs typeface="Times New Roman" panose="02020603050405020304" pitchFamily="18" charset="0"/>
            </a:endParaRPr>
          </a:p>
          <a:p>
            <a:pPr algn="l"/>
            <a:r>
              <a:rPr lang="en-IN" dirty="0">
                <a:latin typeface="Times New Roman" panose="02020603050405020304" pitchFamily="18" charset="0"/>
                <a:cs typeface="Times New Roman" panose="02020603050405020304" pitchFamily="18" charset="0"/>
              </a:rPr>
              <a:t>Raj </a:t>
            </a:r>
            <a:r>
              <a:rPr lang="en-IN" dirty="0" err="1">
                <a:latin typeface="Times New Roman" panose="02020603050405020304" pitchFamily="18" charset="0"/>
                <a:cs typeface="Times New Roman" panose="02020603050405020304" pitchFamily="18" charset="0"/>
              </a:rPr>
              <a:t>Gholap</a:t>
            </a:r>
            <a:r>
              <a:rPr lang="en-IN" dirty="0">
                <a:latin typeface="Times New Roman" panose="02020603050405020304" pitchFamily="18" charset="0"/>
                <a:cs typeface="Times New Roman" panose="02020603050405020304" pitchFamily="18" charset="0"/>
              </a:rPr>
              <a:t> (210943025037) </a:t>
            </a:r>
            <a:endParaRPr lang="en-US" dirty="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p:txBody>
      </p:sp>
      <p:sp>
        <p:nvSpPr>
          <p:cNvPr id="5" name="Subtitle 2"/>
          <p:cNvSpPr txBox="1">
            <a:spLocks/>
          </p:cNvSpPr>
          <p:nvPr/>
        </p:nvSpPr>
        <p:spPr>
          <a:xfrm>
            <a:off x="8258438" y="5221518"/>
            <a:ext cx="3251582" cy="1710506"/>
          </a:xfrm>
          <a:prstGeom prst="rect">
            <a:avLst/>
          </a:prstGeom>
        </p:spPr>
        <p:txBody>
          <a:bodyPr vert="horz" lIns="91440" tIns="45720" rIns="91440" bIns="45720" rtlCol="0">
            <a:noAutofit/>
          </a:bodyPr>
          <a:lstStyle>
            <a:lvl1pPr marL="0" indent="0" algn="r"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dirty="0" smtClean="0">
                <a:latin typeface="Times New Roman" panose="02020603050405020304" pitchFamily="18" charset="0"/>
                <a:cs typeface="Times New Roman" panose="02020603050405020304" pitchFamily="18" charset="0"/>
              </a:rPr>
              <a:t>Under the guidance of :</a:t>
            </a:r>
          </a:p>
          <a:p>
            <a:r>
              <a:rPr lang="en-IN" dirty="0" smtClean="0">
                <a:latin typeface="Times New Roman" panose="02020603050405020304" pitchFamily="18" charset="0"/>
                <a:cs typeface="Times New Roman" panose="02020603050405020304" pitchFamily="18" charset="0"/>
              </a:rPr>
              <a:t>Mr. Amey Manjrekar</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7798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VOTING CLASSIFIER</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36482" y="2153993"/>
            <a:ext cx="11163336" cy="3854922"/>
          </a:xfrm>
        </p:spPr>
        <p:txBody>
          <a:bodyPr>
            <a:normAutofit/>
          </a:bodyPr>
          <a:lstStyle/>
          <a:p>
            <a:pPr lvl="0"/>
            <a:r>
              <a:rPr lang="en-US" dirty="0">
                <a:latin typeface="Times New Roman" panose="02020603050405020304" pitchFamily="18" charset="0"/>
                <a:cs typeface="Times New Roman" panose="02020603050405020304" pitchFamily="18" charset="0"/>
              </a:rPr>
              <a:t>It is an machine learning estimator that trains various base models or estimators and predicts on the basis of aggregating the findings of each base estimator.</a:t>
            </a:r>
          </a:p>
          <a:p>
            <a:pPr lvl="0"/>
            <a:r>
              <a:rPr lang="en-US" dirty="0">
                <a:latin typeface="Times New Roman" panose="02020603050405020304" pitchFamily="18" charset="0"/>
                <a:cs typeface="Times New Roman" panose="02020603050405020304" pitchFamily="18" charset="0"/>
              </a:rPr>
              <a:t>The aggregating criteria can be combined decision of voting for each estimator output. </a:t>
            </a:r>
          </a:p>
          <a:p>
            <a:pPr lvl="0"/>
            <a:r>
              <a:rPr lang="en-US" dirty="0">
                <a:latin typeface="Times New Roman" panose="02020603050405020304" pitchFamily="18" charset="0"/>
                <a:cs typeface="Times New Roman" panose="02020603050405020304" pitchFamily="18" charset="0"/>
              </a:rPr>
              <a:t>The voting criteria can be of two types:</a:t>
            </a:r>
          </a:p>
          <a:p>
            <a:r>
              <a:rPr lang="en-US" dirty="0">
                <a:latin typeface="Times New Roman" panose="02020603050405020304" pitchFamily="18" charset="0"/>
                <a:cs typeface="Times New Roman" panose="02020603050405020304" pitchFamily="18" charset="0"/>
              </a:rPr>
              <a:t>A] Hard Voting :</a:t>
            </a:r>
          </a:p>
          <a:p>
            <a:r>
              <a:rPr lang="en-US" dirty="0">
                <a:latin typeface="Times New Roman" panose="02020603050405020304" pitchFamily="18" charset="0"/>
                <a:cs typeface="Times New Roman" panose="02020603050405020304" pitchFamily="18" charset="0"/>
              </a:rPr>
              <a:t>Voting is calculated on the predicted output class.</a:t>
            </a:r>
          </a:p>
          <a:p>
            <a:r>
              <a:rPr lang="en-US" dirty="0">
                <a:latin typeface="Times New Roman" panose="02020603050405020304" pitchFamily="18" charset="0"/>
                <a:cs typeface="Times New Roman" panose="02020603050405020304" pitchFamily="18" charset="0"/>
              </a:rPr>
              <a:t>B] Soft Voting : </a:t>
            </a:r>
          </a:p>
          <a:p>
            <a:r>
              <a:rPr lang="en-US" dirty="0">
                <a:latin typeface="Times New Roman" panose="02020603050405020304" pitchFamily="18" charset="0"/>
                <a:cs typeface="Times New Roman" panose="02020603050405020304" pitchFamily="18" charset="0"/>
              </a:rPr>
              <a:t>Voting is calculated on the predicted probability of the output class.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530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VOTING CLASSIFIER</a:t>
            </a:r>
            <a:endParaRPr lang="en-US" dirty="0"/>
          </a:p>
        </p:txBody>
      </p:sp>
      <p:pic>
        <p:nvPicPr>
          <p:cNvPr id="4" name="Content Placeholder 3" descr="https://miro.medium.com/max/1400/1*2KMR70n4sqEkMsbyY63LBw.pn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789168" y="2429693"/>
            <a:ext cx="7859927" cy="3866604"/>
          </a:xfrm>
          <a:prstGeom prst="rect">
            <a:avLst/>
          </a:prstGeom>
          <a:noFill/>
          <a:ln>
            <a:solidFill>
              <a:schemeClr val="tx1"/>
            </a:solidFill>
          </a:ln>
        </p:spPr>
      </p:pic>
    </p:spTree>
    <p:extLst>
      <p:ext uri="{BB962C8B-B14F-4D97-AF65-F5344CB8AC3E}">
        <p14:creationId xmlns:p14="http://schemas.microsoft.com/office/powerpoint/2010/main" val="3074837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DATA VISUALIZATION</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71317" y="6382004"/>
            <a:ext cx="10527609" cy="798213"/>
          </a:xfrm>
        </p:spPr>
        <p:txBody>
          <a:bodyPr>
            <a:normAutofit/>
          </a:bodyPr>
          <a:lstStyle/>
          <a:p>
            <a:pPr marL="0" indent="0" algn="ctr">
              <a:buNone/>
            </a:pPr>
            <a:r>
              <a:rPr lang="en-US" sz="2000" dirty="0">
                <a:latin typeface="Times New Roman" panose="02020603050405020304" pitchFamily="18" charset="0"/>
                <a:cs typeface="Times New Roman" panose="02020603050405020304" pitchFamily="18" charset="0"/>
              </a:rPr>
              <a:t>Stacked Column Chart of Attrition count by Age Group and Gender</a:t>
            </a:r>
            <a:endParaRPr lang="en-US" sz="2000" dirty="0">
              <a:latin typeface="Times New Roman" panose="02020603050405020304" pitchFamily="18" charset="0"/>
              <a:cs typeface="Times New Roman" panose="02020603050405020304" pitchFamily="18" charset="0"/>
            </a:endParaRPr>
          </a:p>
        </p:txBody>
      </p:sp>
      <p:pic>
        <p:nvPicPr>
          <p:cNvPr id="3075" name="Picture 3" descr="Screenshot (103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3783" y="2146326"/>
            <a:ext cx="9422675" cy="416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60681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DATA VISUALIZATION</a:t>
            </a:r>
            <a:endParaRPr lang="en-US" dirty="0"/>
          </a:p>
        </p:txBody>
      </p:sp>
      <p:sp>
        <p:nvSpPr>
          <p:cNvPr id="3" name="Content Placeholder 2"/>
          <p:cNvSpPr>
            <a:spLocks noGrp="1"/>
          </p:cNvSpPr>
          <p:nvPr>
            <p:ph idx="1"/>
          </p:nvPr>
        </p:nvSpPr>
        <p:spPr>
          <a:xfrm>
            <a:off x="558400" y="3303523"/>
            <a:ext cx="6408457" cy="484704"/>
          </a:xfrm>
        </p:spPr>
        <p:txBody>
          <a:bodyPr/>
          <a:lstStyle/>
          <a:p>
            <a:endParaRPr lang="en-US" dirty="0"/>
          </a:p>
        </p:txBody>
      </p:sp>
      <p:pic>
        <p:nvPicPr>
          <p:cNvPr id="5122" name="Picture 2" descr="Screenshot (103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608" y="2087698"/>
            <a:ext cx="9940426" cy="4556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16789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DATA VISUALIZATION</a:t>
            </a:r>
            <a:endParaRPr lang="en-US" dirty="0"/>
          </a:p>
        </p:txBody>
      </p:sp>
      <p:sp>
        <p:nvSpPr>
          <p:cNvPr id="3" name="Content Placeholder 2"/>
          <p:cNvSpPr>
            <a:spLocks noGrp="1"/>
          </p:cNvSpPr>
          <p:nvPr>
            <p:ph idx="1"/>
          </p:nvPr>
        </p:nvSpPr>
        <p:spPr>
          <a:xfrm>
            <a:off x="2108527" y="3277399"/>
            <a:ext cx="5441804" cy="510830"/>
          </a:xfrm>
        </p:spPr>
        <p:txBody>
          <a:bodyPr/>
          <a:lstStyle/>
          <a:p>
            <a:endParaRPr lang="en-US" dirty="0"/>
          </a:p>
        </p:txBody>
      </p:sp>
      <p:pic>
        <p:nvPicPr>
          <p:cNvPr id="6146" name="Picture 2" descr="Screenshot (10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321" y="2166076"/>
            <a:ext cx="9778673" cy="4472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24781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DATA VISUALIZATION</a:t>
            </a:r>
            <a:endParaRPr lang="en-US" dirty="0"/>
          </a:p>
        </p:txBody>
      </p:sp>
      <p:sp>
        <p:nvSpPr>
          <p:cNvPr id="3" name="Content Placeholder 2"/>
          <p:cNvSpPr>
            <a:spLocks noGrp="1"/>
          </p:cNvSpPr>
          <p:nvPr>
            <p:ph idx="1"/>
          </p:nvPr>
        </p:nvSpPr>
        <p:spPr>
          <a:xfrm>
            <a:off x="2735544" y="3721536"/>
            <a:ext cx="5171839" cy="475996"/>
          </a:xfrm>
        </p:spPr>
        <p:txBody>
          <a:bodyPr/>
          <a:lstStyle/>
          <a:p>
            <a:endParaRPr lang="en-US" dirty="0"/>
          </a:p>
        </p:txBody>
      </p:sp>
      <p:pic>
        <p:nvPicPr>
          <p:cNvPr id="7172" name="Picture 4" descr="Screenshot (104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562" y="2119358"/>
            <a:ext cx="10105889" cy="447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35986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CONCLUSION</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84229" y="2206244"/>
            <a:ext cx="10797577" cy="4229390"/>
          </a:xfrm>
        </p:spPr>
        <p:txBody>
          <a:bodyPr>
            <a:normAutofit fontScale="77500" lnSpcReduction="20000"/>
          </a:bodyPr>
          <a:lstStyle/>
          <a:p>
            <a:pPr algn="just">
              <a:lnSpc>
                <a:spcPct val="120000"/>
              </a:lnSpc>
            </a:pPr>
            <a:r>
              <a:rPr lang="en-US" sz="2600" dirty="0">
                <a:latin typeface="Times New Roman" panose="02020603050405020304" pitchFamily="18" charset="0"/>
                <a:cs typeface="Times New Roman" panose="02020603050405020304" pitchFamily="18" charset="0"/>
              </a:rPr>
              <a:t>Considering what is and what is not accounted for in the models built in this study, their predicting results are fairly accurate. </a:t>
            </a:r>
            <a:endParaRPr lang="en-US" sz="2600" dirty="0" smtClean="0">
              <a:latin typeface="Times New Roman" panose="02020603050405020304" pitchFamily="18" charset="0"/>
              <a:cs typeface="Times New Roman" panose="02020603050405020304" pitchFamily="18" charset="0"/>
            </a:endParaRPr>
          </a:p>
          <a:p>
            <a:pPr algn="just">
              <a:lnSpc>
                <a:spcPct val="120000"/>
              </a:lnSpc>
            </a:pPr>
            <a:r>
              <a:rPr lang="en-IN" sz="2600" dirty="0" smtClean="0">
                <a:latin typeface="Times New Roman" panose="02020603050405020304" pitchFamily="18" charset="0"/>
                <a:cs typeface="Times New Roman" panose="02020603050405020304" pitchFamily="18" charset="0"/>
              </a:rPr>
              <a:t>We </a:t>
            </a:r>
            <a:r>
              <a:rPr lang="en-IN" sz="2600" dirty="0">
                <a:latin typeface="Times New Roman" panose="02020603050405020304" pitchFamily="18" charset="0"/>
                <a:cs typeface="Times New Roman" panose="02020603050405020304" pitchFamily="18" charset="0"/>
              </a:rPr>
              <a:t>used the spark to prepare the data and train different models and compare them in ML and choose the best.  We showed how you can use predictive analytics to develop sophisticated models that very accurately detect employees that are at risk of turnover. </a:t>
            </a:r>
            <a:endParaRPr lang="en-IN" sz="2600" dirty="0" smtClean="0">
              <a:latin typeface="Times New Roman" panose="02020603050405020304" pitchFamily="18" charset="0"/>
              <a:cs typeface="Times New Roman" panose="02020603050405020304" pitchFamily="18" charset="0"/>
            </a:endParaRPr>
          </a:p>
          <a:p>
            <a:pPr algn="just">
              <a:lnSpc>
                <a:spcPct val="120000"/>
              </a:lnSpc>
            </a:pPr>
            <a:r>
              <a:rPr lang="en-IN" sz="2600" dirty="0" smtClean="0">
                <a:latin typeface="Times New Roman" panose="02020603050405020304" pitchFamily="18" charset="0"/>
                <a:cs typeface="Times New Roman" panose="02020603050405020304" pitchFamily="18" charset="0"/>
              </a:rPr>
              <a:t>The </a:t>
            </a:r>
            <a:r>
              <a:rPr lang="en-IN" sz="2600" dirty="0">
                <a:latin typeface="Times New Roman" panose="02020603050405020304" pitchFamily="18" charset="0"/>
                <a:cs typeface="Times New Roman" panose="02020603050405020304" pitchFamily="18" charset="0"/>
              </a:rPr>
              <a:t>Random Forest Classifier ML algorithm worked well for classifying attrition with accuracy around 0.963718821 on data. With the model predictions, we created graphs in </a:t>
            </a:r>
            <a:r>
              <a:rPr lang="en-IN" sz="2600" dirty="0" err="1">
                <a:latin typeface="Times New Roman" panose="02020603050405020304" pitchFamily="18" charset="0"/>
                <a:cs typeface="Times New Roman" panose="02020603050405020304" pitchFamily="18" charset="0"/>
              </a:rPr>
              <a:t>PowerBI</a:t>
            </a:r>
            <a:r>
              <a:rPr lang="en-IN" sz="2600" dirty="0">
                <a:latin typeface="Times New Roman" panose="02020603050405020304" pitchFamily="18" charset="0"/>
                <a:cs typeface="Times New Roman" panose="02020603050405020304" pitchFamily="18" charset="0"/>
              </a:rPr>
              <a:t> that would help any HR manager to retain the best talent by applying the correct strategies. Overall, this is a really useful example where we can see how machine learning and data science can do for your business. </a:t>
            </a:r>
            <a:r>
              <a:rPr lang="en-US" sz="2600" dirty="0">
                <a:latin typeface="Times New Roman" panose="02020603050405020304" pitchFamily="18" charset="0"/>
                <a:cs typeface="Times New Roman" panose="02020603050405020304" pitchFamily="18" charset="0"/>
              </a:rPr>
              <a:t> </a:t>
            </a:r>
          </a:p>
          <a:p>
            <a:pPr algn="just">
              <a:lnSpc>
                <a:spcPct val="120000"/>
              </a:lnSpc>
            </a:pPr>
            <a:r>
              <a:rPr lang="en-IN" sz="2600" dirty="0">
                <a:latin typeface="Times New Roman" panose="02020603050405020304" pitchFamily="18" charset="0"/>
                <a:cs typeface="Times New Roman" panose="02020603050405020304" pitchFamily="18" charset="0"/>
              </a:rPr>
              <a:t>For the future studies, researchers can implement other exciting machine learning methods and compare the results. </a:t>
            </a:r>
            <a:endParaRPr lang="en-US" sz="2600" dirty="0">
              <a:latin typeface="Times New Roman" panose="02020603050405020304" pitchFamily="18" charset="0"/>
              <a:cs typeface="Times New Roman" panose="02020603050405020304" pitchFamily="18" charset="0"/>
            </a:endParaRPr>
          </a:p>
          <a:p>
            <a:pPr marL="0" indent="0" algn="just">
              <a:lnSpc>
                <a:spcPct val="120000"/>
              </a:lnSpc>
              <a:buNone/>
            </a:pPr>
            <a:endParaRPr lang="en-US" sz="2600" dirty="0">
              <a:latin typeface="Times New Roman" panose="02020603050405020304" pitchFamily="18" charset="0"/>
              <a:cs typeface="Times New Roman" panose="02020603050405020304" pitchFamily="18" charset="0"/>
            </a:endParaRPr>
          </a:p>
          <a:p>
            <a:pPr algn="just"/>
            <a:endParaRPr lang="en-US" dirty="0"/>
          </a:p>
        </p:txBody>
      </p:sp>
    </p:spTree>
    <p:extLst>
      <p:ext uri="{BB962C8B-B14F-4D97-AF65-F5344CB8AC3E}">
        <p14:creationId xmlns:p14="http://schemas.microsoft.com/office/powerpoint/2010/main" val="29149492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lgn="ctr">
              <a:buNone/>
            </a:pPr>
            <a:r>
              <a:rPr lang="en-US" sz="6600" dirty="0" smtClean="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953771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758698" y="2336873"/>
            <a:ext cx="10823702" cy="4055218"/>
          </a:xfrm>
        </p:spPr>
        <p:txBody>
          <a:bodyPr>
            <a:normAutofit/>
          </a:bodyPr>
          <a:lstStyle/>
          <a:p>
            <a:pPr algn="just">
              <a:lnSpc>
                <a:spcPct val="150000"/>
              </a:lnSpc>
            </a:pPr>
            <a:r>
              <a:rPr lang="en-US" sz="2200" dirty="0">
                <a:latin typeface="Times New Roman" panose="02020603050405020304" pitchFamily="18" charset="0"/>
                <a:cs typeface="Times New Roman" panose="02020603050405020304" pitchFamily="18" charset="0"/>
              </a:rPr>
              <a:t>Employee attrition is considered a well-known problem that needs the right decisions to preserve high qualified </a:t>
            </a:r>
            <a:r>
              <a:rPr lang="en-US" sz="2200" dirty="0" smtClean="0">
                <a:latin typeface="Times New Roman" panose="02020603050405020304" pitchFamily="18" charset="0"/>
                <a:cs typeface="Times New Roman" panose="02020603050405020304" pitchFamily="18" charset="0"/>
              </a:rPr>
              <a:t>employee.</a:t>
            </a:r>
          </a:p>
          <a:p>
            <a:pPr algn="just">
              <a:lnSpc>
                <a:spcPct val="150000"/>
              </a:lnSpc>
            </a:pPr>
            <a:r>
              <a:rPr lang="en-US" sz="2200" dirty="0" smtClean="0">
                <a:latin typeface="Times New Roman" panose="02020603050405020304" pitchFamily="18" charset="0"/>
                <a:cs typeface="Times New Roman" panose="02020603050405020304" pitchFamily="18" charset="0"/>
              </a:rPr>
              <a:t>our </a:t>
            </a:r>
            <a:r>
              <a:rPr lang="en-US" sz="2200" dirty="0">
                <a:latin typeface="Times New Roman" panose="02020603050405020304" pitchFamily="18" charset="0"/>
                <a:cs typeface="Times New Roman" panose="02020603050405020304" pitchFamily="18" charset="0"/>
              </a:rPr>
              <a:t>model evaluates the attrition risk for  employees to avoid  </a:t>
            </a:r>
            <a:r>
              <a:rPr lang="en-US" sz="2200" dirty="0" smtClean="0">
                <a:latin typeface="Times New Roman" panose="02020603050405020304" pitchFamily="18" charset="0"/>
                <a:cs typeface="Times New Roman" panose="02020603050405020304" pitchFamily="18" charset="0"/>
              </a:rPr>
              <a:t>situations </a:t>
            </a:r>
            <a:r>
              <a:rPr lang="en-US" sz="2200" dirty="0">
                <a:latin typeface="Times New Roman" panose="02020603050405020304" pitchFamily="18" charset="0"/>
                <a:cs typeface="Times New Roman" panose="02020603050405020304" pitchFamily="18" charset="0"/>
              </a:rPr>
              <a:t>like resignation due to personal reasons, switching careers, lack of growth opportunities. </a:t>
            </a:r>
            <a:endParaRPr lang="en-US" sz="2200" dirty="0" smtClean="0">
              <a:latin typeface="Times New Roman" panose="02020603050405020304" pitchFamily="18" charset="0"/>
              <a:cs typeface="Times New Roman" panose="02020603050405020304" pitchFamily="18" charset="0"/>
            </a:endParaRPr>
          </a:p>
          <a:p>
            <a:pPr algn="just">
              <a:lnSpc>
                <a:spcPct val="150000"/>
              </a:lnSpc>
            </a:pPr>
            <a:r>
              <a:rPr lang="en-US" sz="2200" dirty="0" smtClean="0">
                <a:latin typeface="Times New Roman" panose="02020603050405020304" pitchFamily="18" charset="0"/>
                <a:cs typeface="Times New Roman" panose="02020603050405020304" pitchFamily="18" charset="0"/>
              </a:rPr>
              <a:t>To </a:t>
            </a:r>
            <a:r>
              <a:rPr lang="en-US" sz="2200" dirty="0">
                <a:latin typeface="Times New Roman" panose="02020603050405020304" pitchFamily="18" charset="0"/>
                <a:cs typeface="Times New Roman" panose="02020603050405020304" pitchFamily="18" charset="0"/>
              </a:rPr>
              <a:t>investigate how the company objectives influence in attrition and what kind of working environment are likely to cause attrition. we applied machine learning algorithms on dataset to solve business problem.</a:t>
            </a: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1019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OBJECTIVE AND SCOPE</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0321" y="2162701"/>
            <a:ext cx="10902079" cy="4490647"/>
          </a:xfrm>
        </p:spPr>
        <p:txBody>
          <a:bodyPr/>
          <a:lstStyle/>
          <a:p>
            <a:r>
              <a:rPr lang="en-US" sz="2200" dirty="0" smtClean="0">
                <a:latin typeface="Times New Roman" panose="02020603050405020304" pitchFamily="18" charset="0"/>
                <a:cs typeface="Times New Roman" panose="02020603050405020304" pitchFamily="18" charset="0"/>
              </a:rPr>
              <a:t>The objective of this project is to predict the attrition rate for each employee, to find out who’s more likely to leave the organization.</a:t>
            </a:r>
          </a:p>
          <a:p>
            <a:pPr marL="0" indent="0">
              <a:buNone/>
            </a:pPr>
            <a:endParaRPr lang="en-US" sz="2200" dirty="0" smtClean="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It will help organization to find ways to prevent attrition or to plan in advance the hiring of new candidate.</a:t>
            </a:r>
          </a:p>
          <a:p>
            <a:pPr marL="0" indent="0">
              <a:buNone/>
            </a:pPr>
            <a:endParaRPr lang="en-US" sz="2200" dirty="0" smtClean="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Attrition proves to be a costly and time consuming problem for the organization and it also leads to loss of productivity.</a:t>
            </a:r>
          </a:p>
          <a:p>
            <a:pPr marL="0" indent="0">
              <a:buNone/>
            </a:pPr>
            <a:endParaRPr lang="en-US" sz="2200" dirty="0" smtClean="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The scope of the project extends to companies in all industries.</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0311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MODULES</a:t>
            </a:r>
            <a:endParaRPr lang="en-US" b="1" dirty="0"/>
          </a:p>
        </p:txBody>
      </p:sp>
      <p:sp>
        <p:nvSpPr>
          <p:cNvPr id="3" name="Content Placeholder 2"/>
          <p:cNvSpPr>
            <a:spLocks noGrp="1"/>
          </p:cNvSpPr>
          <p:nvPr>
            <p:ph idx="1"/>
          </p:nvPr>
        </p:nvSpPr>
        <p:spPr/>
        <p:txBody>
          <a:bodyPr/>
          <a:lstStyle/>
          <a:p>
            <a:pPr marL="0" indent="0">
              <a:lnSpc>
                <a:spcPct val="150000"/>
              </a:lnSpc>
              <a:buNone/>
            </a:pPr>
            <a:r>
              <a:rPr lang="en-US" sz="2200" dirty="0">
                <a:latin typeface="Times New Roman" panose="02020603050405020304" pitchFamily="18" charset="0"/>
                <a:cs typeface="Times New Roman" panose="02020603050405020304" pitchFamily="18" charset="0"/>
              </a:rPr>
              <a:t>❖ Python</a:t>
            </a:r>
          </a:p>
          <a:p>
            <a:pPr marL="0" indent="0">
              <a:lnSpc>
                <a:spcPct val="150000"/>
              </a:lnSpc>
              <a:buNone/>
            </a:pPr>
            <a:r>
              <a:rPr lang="en-US" sz="2200" dirty="0">
                <a:latin typeface="Times New Roman" panose="02020603050405020304" pitchFamily="18" charset="0"/>
                <a:cs typeface="Times New Roman" panose="02020603050405020304" pitchFamily="18" charset="0"/>
              </a:rPr>
              <a:t>❖ Apache-Spark</a:t>
            </a:r>
          </a:p>
          <a:p>
            <a:pPr marL="0" indent="0">
              <a:lnSpc>
                <a:spcPct val="150000"/>
              </a:lnSpc>
              <a:buNone/>
            </a:pPr>
            <a:r>
              <a:rPr lang="en-US" sz="2200" dirty="0">
                <a:latin typeface="Times New Roman" panose="02020603050405020304" pitchFamily="18" charset="0"/>
                <a:cs typeface="Times New Roman" panose="02020603050405020304" pitchFamily="18" charset="0"/>
              </a:rPr>
              <a:t>❖ MongoDB</a:t>
            </a:r>
          </a:p>
          <a:p>
            <a:pPr marL="0" indent="0">
              <a:lnSpc>
                <a:spcPct val="150000"/>
              </a:lnSpc>
              <a:buNone/>
            </a:pPr>
            <a:r>
              <a:rPr lang="en-US" sz="2200" dirty="0">
                <a:latin typeface="Times New Roman" panose="02020603050405020304" pitchFamily="18" charset="0"/>
                <a:cs typeface="Times New Roman" panose="02020603050405020304" pitchFamily="18" charset="0"/>
              </a:rPr>
              <a:t>❖ Machine Learning</a:t>
            </a:r>
          </a:p>
          <a:p>
            <a:pPr marL="0" indent="0">
              <a:lnSpc>
                <a:spcPct val="150000"/>
              </a:lnSpc>
              <a:buNone/>
            </a:pPr>
            <a:r>
              <a:rPr lang="en-US" sz="2200" dirty="0">
                <a:latin typeface="Times New Roman" panose="02020603050405020304" pitchFamily="18" charset="0"/>
                <a:cs typeface="Times New Roman" panose="02020603050405020304" pitchFamily="18" charset="0"/>
              </a:rPr>
              <a:t>❖ Power </a:t>
            </a:r>
            <a:r>
              <a:rPr lang="en-US" sz="2200" dirty="0" smtClean="0">
                <a:latin typeface="Times New Roman" panose="02020603050405020304" pitchFamily="18" charset="0"/>
                <a:cs typeface="Times New Roman" panose="02020603050405020304" pitchFamily="18" charset="0"/>
              </a:rPr>
              <a:t>BI</a:t>
            </a:r>
            <a:endParaRPr lang="en-US" sz="22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526832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METHODOLOGY</a:t>
            </a:r>
            <a:endParaRPr lang="en-US"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1537913" y="2180045"/>
            <a:ext cx="8346315" cy="4434283"/>
          </a:xfrm>
          <a:prstGeom prst="rect">
            <a:avLst/>
          </a:prstGeom>
        </p:spPr>
      </p:pic>
    </p:spTree>
    <p:extLst>
      <p:ext uri="{BB962C8B-B14F-4D97-AF65-F5344CB8AC3E}">
        <p14:creationId xmlns:p14="http://schemas.microsoft.com/office/powerpoint/2010/main" val="1123776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ALGORITHM</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nSpc>
                <a:spcPct val="150000"/>
              </a:lnSpc>
            </a:pPr>
            <a:r>
              <a:rPr lang="en-US" dirty="0" smtClean="0">
                <a:latin typeface="Times New Roman" panose="02020603050405020304" pitchFamily="18" charset="0"/>
                <a:cs typeface="Times New Roman" panose="02020603050405020304" pitchFamily="18" charset="0"/>
              </a:rPr>
              <a:t>Algorithm Used:</a:t>
            </a:r>
          </a:p>
          <a:p>
            <a:pPr lvl="1">
              <a:lnSpc>
                <a:spcPct val="150000"/>
              </a:lnSpc>
              <a:buFont typeface="Wingdings" panose="05000000000000000000" pitchFamily="2" charset="2"/>
              <a:buChar char="v"/>
            </a:pPr>
            <a:r>
              <a:rPr lang="en-US" sz="2200" dirty="0" smtClean="0">
                <a:latin typeface="Times New Roman" panose="02020603050405020304" pitchFamily="18" charset="0"/>
                <a:cs typeface="Times New Roman" panose="02020603050405020304" pitchFamily="18" charset="0"/>
              </a:rPr>
              <a:t>Logistic Regression</a:t>
            </a:r>
          </a:p>
          <a:p>
            <a:pPr lvl="1">
              <a:lnSpc>
                <a:spcPct val="150000"/>
              </a:lnSpc>
              <a:buFont typeface="Wingdings" panose="05000000000000000000" pitchFamily="2" charset="2"/>
              <a:buChar char="v"/>
            </a:pPr>
            <a:r>
              <a:rPr lang="en-US" sz="2200" dirty="0" err="1" smtClean="0">
                <a:latin typeface="Times New Roman" panose="02020603050405020304" pitchFamily="18" charset="0"/>
                <a:cs typeface="Times New Roman" panose="02020603050405020304" pitchFamily="18" charset="0"/>
              </a:rPr>
              <a:t>Knn</a:t>
            </a:r>
            <a:r>
              <a:rPr lang="en-US" sz="2200" dirty="0" smtClean="0">
                <a:latin typeface="Times New Roman" panose="02020603050405020304" pitchFamily="18" charset="0"/>
                <a:cs typeface="Times New Roman" panose="02020603050405020304" pitchFamily="18" charset="0"/>
              </a:rPr>
              <a:t> Classifier</a:t>
            </a:r>
          </a:p>
          <a:p>
            <a:pPr lvl="1">
              <a:lnSpc>
                <a:spcPct val="150000"/>
              </a:lnSpc>
              <a:buFont typeface="Wingdings" panose="05000000000000000000" pitchFamily="2" charset="2"/>
              <a:buChar char="v"/>
            </a:pPr>
            <a:r>
              <a:rPr lang="en-US" sz="2200" dirty="0" smtClean="0">
                <a:latin typeface="Times New Roman" panose="02020603050405020304" pitchFamily="18" charset="0"/>
                <a:cs typeface="Times New Roman" panose="02020603050405020304" pitchFamily="18" charset="0"/>
              </a:rPr>
              <a:t>Random Forest Classifier</a:t>
            </a:r>
          </a:p>
          <a:p>
            <a:pPr lvl="1">
              <a:lnSpc>
                <a:spcPct val="150000"/>
              </a:lnSpc>
              <a:buFont typeface="Wingdings" panose="05000000000000000000" pitchFamily="2" charset="2"/>
              <a:buChar char="v"/>
            </a:pPr>
            <a:r>
              <a:rPr lang="en-US" sz="2200" dirty="0" smtClean="0">
                <a:latin typeface="Times New Roman" panose="02020603050405020304" pitchFamily="18" charset="0"/>
                <a:cs typeface="Times New Roman" panose="02020603050405020304" pitchFamily="18" charset="0"/>
              </a:rPr>
              <a:t>Voting Classifier</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8372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LOGISTIC REGRESSION</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0321" y="2336873"/>
            <a:ext cx="10222810" cy="2191584"/>
          </a:xfrm>
        </p:spPr>
        <p:txBody>
          <a:bodyPr/>
          <a:lstStyle/>
          <a:p>
            <a:pPr algn="just">
              <a:lnSpc>
                <a:spcPct val="100000"/>
              </a:lnSpc>
            </a:pPr>
            <a:r>
              <a:rPr lang="en-US" sz="2200" dirty="0" smtClean="0">
                <a:latin typeface="Times New Roman" panose="02020603050405020304" pitchFamily="18" charset="0"/>
                <a:cs typeface="Times New Roman" panose="02020603050405020304" pitchFamily="18" charset="0"/>
              </a:rPr>
              <a:t>Logistic </a:t>
            </a:r>
            <a:r>
              <a:rPr lang="en-US" sz="2200" dirty="0">
                <a:latin typeface="Times New Roman" panose="02020603050405020304" pitchFamily="18" charset="0"/>
                <a:cs typeface="Times New Roman" panose="02020603050405020304" pitchFamily="18" charset="0"/>
              </a:rPr>
              <a:t>regression is used to describe data and to explain the relationship between one dependent binary variable and one or more independent variables.</a:t>
            </a:r>
          </a:p>
          <a:p>
            <a:pPr algn="just">
              <a:lnSpc>
                <a:spcPct val="100000"/>
              </a:lnSpc>
            </a:pPr>
            <a:r>
              <a:rPr lang="en-US" sz="2200" dirty="0" smtClean="0">
                <a:latin typeface="Times New Roman" panose="02020603050405020304" pitchFamily="18" charset="0"/>
                <a:cs typeface="Times New Roman" panose="02020603050405020304" pitchFamily="18" charset="0"/>
              </a:rPr>
              <a:t>Logistic </a:t>
            </a:r>
            <a:r>
              <a:rPr lang="en-US" sz="2200" dirty="0">
                <a:latin typeface="Times New Roman" panose="02020603050405020304" pitchFamily="18" charset="0"/>
                <a:cs typeface="Times New Roman" panose="02020603050405020304" pitchFamily="18" charset="0"/>
              </a:rPr>
              <a:t>equation is created in such a way that the output a probability value that can be mapped to classes and values can only be between 0 and </a:t>
            </a:r>
            <a:r>
              <a:rPr lang="en-US" sz="2200" dirty="0" smtClean="0">
                <a:latin typeface="Times New Roman" panose="02020603050405020304" pitchFamily="18" charset="0"/>
                <a:cs typeface="Times New Roman" panose="02020603050405020304" pitchFamily="18" charset="0"/>
              </a:rPr>
              <a:t>1 by using sigmoid function.</a:t>
            </a:r>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a:p>
            <a:pPr algn="just"/>
            <a:endParaRPr lang="en-US" dirty="0"/>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3272290" y="4158117"/>
            <a:ext cx="4826681" cy="2421209"/>
          </a:xfrm>
          <a:prstGeom prst="rect">
            <a:avLst/>
          </a:prstGeom>
        </p:spPr>
      </p:pic>
    </p:spTree>
    <p:extLst>
      <p:ext uri="{BB962C8B-B14F-4D97-AF65-F5344CB8AC3E}">
        <p14:creationId xmlns:p14="http://schemas.microsoft.com/office/powerpoint/2010/main" val="224269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KNN CLASSIFIER</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0321" y="2188828"/>
            <a:ext cx="10745325" cy="2627012"/>
          </a:xfrm>
        </p:spPr>
        <p:txBody>
          <a:bodyPr>
            <a:normAutofit/>
          </a:bodyPr>
          <a:lstStyle/>
          <a:p>
            <a:pPr lvl="0" algn="just">
              <a:lnSpc>
                <a:spcPct val="100000"/>
              </a:lnSpc>
            </a:pPr>
            <a:r>
              <a:rPr lang="en-US" sz="2200" dirty="0">
                <a:latin typeface="Times New Roman" panose="02020603050405020304" pitchFamily="18" charset="0"/>
                <a:cs typeface="Times New Roman" panose="02020603050405020304" pitchFamily="18" charset="0"/>
              </a:rPr>
              <a:t>K nearest neighbors is a simple algorithm that stores all available cases and classifies new cases based on a similarity measure.</a:t>
            </a:r>
          </a:p>
          <a:p>
            <a:pPr lvl="0" algn="just">
              <a:lnSpc>
                <a:spcPct val="100000"/>
              </a:lnSpc>
            </a:pPr>
            <a:r>
              <a:rPr lang="en-US" sz="2200" dirty="0">
                <a:latin typeface="Times New Roman" panose="02020603050405020304" pitchFamily="18" charset="0"/>
                <a:cs typeface="Times New Roman" panose="02020603050405020304" pitchFamily="18" charset="0"/>
              </a:rPr>
              <a:t>It is an approach to data classification that estimates how likely a data point is to be a member of one group or the other depending on what group the data points nearest to it are in.</a:t>
            </a:r>
          </a:p>
          <a:p>
            <a:pPr marL="0" indent="0">
              <a:lnSpc>
                <a:spcPct val="100000"/>
              </a:lnSpc>
              <a:buNone/>
            </a:pPr>
            <a:endParaRPr lang="en-US" sz="2200"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stretch>
            <a:fillRect/>
          </a:stretch>
        </p:blipFill>
        <p:spPr>
          <a:xfrm>
            <a:off x="3225936" y="4058527"/>
            <a:ext cx="5108167" cy="2377108"/>
          </a:xfrm>
          <a:prstGeom prst="rect">
            <a:avLst/>
          </a:prstGeom>
          <a:ln>
            <a:solidFill>
              <a:schemeClr val="tx1"/>
            </a:solidFill>
          </a:ln>
        </p:spPr>
      </p:pic>
    </p:spTree>
    <p:extLst>
      <p:ext uri="{BB962C8B-B14F-4D97-AF65-F5344CB8AC3E}">
        <p14:creationId xmlns:p14="http://schemas.microsoft.com/office/powerpoint/2010/main" val="1777222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RANDOM FOREST CLASSIFIER</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0321" y="2171410"/>
            <a:ext cx="10858536" cy="2156750"/>
          </a:xfrm>
        </p:spPr>
        <p:txBody>
          <a:bodyPr/>
          <a:lstStyle/>
          <a:p>
            <a:pPr lvl="0"/>
            <a:r>
              <a:rPr lang="en-US" sz="2200" dirty="0">
                <a:latin typeface="Times New Roman" panose="02020603050405020304" pitchFamily="18" charset="0"/>
                <a:cs typeface="Times New Roman" panose="02020603050405020304" pitchFamily="18" charset="0"/>
              </a:rPr>
              <a:t>It creates multiple decision trees using bootstrapped datasets of the original data and randomly selecting a subset of variables at each step of the decision tree.</a:t>
            </a:r>
          </a:p>
          <a:p>
            <a:pPr lvl="0"/>
            <a:r>
              <a:rPr lang="en-US" sz="2200" dirty="0">
                <a:latin typeface="Times New Roman" panose="02020603050405020304" pitchFamily="18" charset="0"/>
                <a:cs typeface="Times New Roman" panose="02020603050405020304" pitchFamily="18" charset="0"/>
              </a:rPr>
              <a:t>The model then selects the mode of all of the predictions of each decision tree.</a:t>
            </a:r>
          </a:p>
          <a:p>
            <a:pPr lvl="0"/>
            <a:r>
              <a:rPr lang="en-US" sz="2200" dirty="0">
                <a:latin typeface="Times New Roman" panose="02020603050405020304" pitchFamily="18" charset="0"/>
                <a:cs typeface="Times New Roman" panose="02020603050405020304" pitchFamily="18" charset="0"/>
              </a:rPr>
              <a:t>By multiple trees it reduces the risk of error from an individual tree.</a:t>
            </a:r>
          </a:p>
          <a:p>
            <a:endParaRPr lang="en-US" dirty="0"/>
          </a:p>
        </p:txBody>
      </p:sp>
      <p:pic>
        <p:nvPicPr>
          <p:cNvPr id="4" name="Picture 3"/>
          <p:cNvPicPr/>
          <p:nvPr/>
        </p:nvPicPr>
        <p:blipFill>
          <a:blip r:embed="rId2"/>
          <a:stretch>
            <a:fillRect/>
          </a:stretch>
        </p:blipFill>
        <p:spPr>
          <a:xfrm>
            <a:off x="2373889" y="3814354"/>
            <a:ext cx="6857195" cy="2725783"/>
          </a:xfrm>
          <a:prstGeom prst="rect">
            <a:avLst/>
          </a:prstGeom>
          <a:ln>
            <a:solidFill>
              <a:schemeClr val="tx1"/>
            </a:solidFill>
          </a:ln>
        </p:spPr>
      </p:pic>
    </p:spTree>
    <p:extLst>
      <p:ext uri="{BB962C8B-B14F-4D97-AF65-F5344CB8AC3E}">
        <p14:creationId xmlns:p14="http://schemas.microsoft.com/office/powerpoint/2010/main" val="3666767938"/>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115</TotalTime>
  <Words>629</Words>
  <Application>Microsoft Office PowerPoint</Application>
  <PresentationFormat>Widescreen</PresentationFormat>
  <Paragraphs>65</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Times New Roman</vt:lpstr>
      <vt:lpstr>Trebuchet MS</vt:lpstr>
      <vt:lpstr>Wingdings</vt:lpstr>
      <vt:lpstr>Berlin</vt:lpstr>
      <vt:lpstr>EMPLOYEE ATTRITION PREDICTION</vt:lpstr>
      <vt:lpstr>INTRODUCTION</vt:lpstr>
      <vt:lpstr>OBJECTIVE AND SCOPE</vt:lpstr>
      <vt:lpstr>MODULES</vt:lpstr>
      <vt:lpstr>METHODOLOGY</vt:lpstr>
      <vt:lpstr>ALGORITHM</vt:lpstr>
      <vt:lpstr>LOGISTIC REGRESSION</vt:lpstr>
      <vt:lpstr>KNN CLASSIFIER</vt:lpstr>
      <vt:lpstr>RANDOM FOREST CLASSIFIER</vt:lpstr>
      <vt:lpstr>VOTING CLASSIFIER</vt:lpstr>
      <vt:lpstr>VOTING CLASSIFIER</vt:lpstr>
      <vt:lpstr>DATA VISUALIZATION</vt:lpstr>
      <vt:lpstr>DATA VISUALIZATION</vt:lpstr>
      <vt:lpstr>DATA VISUALIZATION</vt:lpstr>
      <vt:lpstr>DATA VISUALIZATION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ATTRITION PREDICTION</dc:title>
  <dc:creator>Dell</dc:creator>
  <cp:lastModifiedBy>Dell</cp:lastModifiedBy>
  <cp:revision>12</cp:revision>
  <dcterms:created xsi:type="dcterms:W3CDTF">2022-04-10T11:58:45Z</dcterms:created>
  <dcterms:modified xsi:type="dcterms:W3CDTF">2022-04-10T13:53:49Z</dcterms:modified>
</cp:coreProperties>
</file>