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F46F5-1044-41A1-B9B5-05B10D1BFE96}" v="2433" dt="2023-12-11T14:36:54.617"/>
    <p1510:client id="{527705CA-9D16-4633-8BCE-276E2150E8ED}" v="44" dt="2023-12-13T04:04:11.516"/>
    <p1510:client id="{88EB2235-BB2D-4271-A31A-7B3D4CC9149A}" v="137" dt="2023-12-12T09:35:27.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tirely.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549A4E-4540-346B-257D-8FE41F716A1B}"/>
              </a:ext>
            </a:extLst>
          </p:cNvPr>
          <p:cNvSpPr txBox="1"/>
          <p:nvPr/>
        </p:nvSpPr>
        <p:spPr>
          <a:xfrm>
            <a:off x="4440528" y="584915"/>
            <a:ext cx="37697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latin typeface="Times New Roman"/>
                <a:ea typeface="Calibri"/>
                <a:cs typeface="Calibri"/>
              </a:rPr>
              <a:t>DOCKER ENGINE</a:t>
            </a:r>
            <a:endParaRPr lang="en-US" sz="3200" b="1" u="sng" dirty="0">
              <a:latin typeface="Times New Roman"/>
            </a:endParaRPr>
          </a:p>
        </p:txBody>
      </p:sp>
      <p:sp>
        <p:nvSpPr>
          <p:cNvPr id="8" name="TextBox 7">
            <a:extLst>
              <a:ext uri="{FF2B5EF4-FFF2-40B4-BE49-F238E27FC236}">
                <a16:creationId xmlns:a16="http://schemas.microsoft.com/office/drawing/2014/main" id="{A757D8DD-C16E-D46C-FD46-784ADF419063}"/>
              </a:ext>
            </a:extLst>
          </p:cNvPr>
          <p:cNvSpPr txBox="1"/>
          <p:nvPr/>
        </p:nvSpPr>
        <p:spPr>
          <a:xfrm>
            <a:off x="429295" y="1293253"/>
            <a:ext cx="11537323"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Calibri"/>
                <a:cs typeface="Calibri"/>
              </a:rPr>
              <a:t>What is Docker ?</a:t>
            </a:r>
          </a:p>
          <a:p>
            <a:endParaRPr lang="en-US" sz="2800" b="1" dirty="0">
              <a:latin typeface="Times New Roman"/>
              <a:ea typeface="+mn-lt"/>
              <a:cs typeface="+mn-lt"/>
            </a:endParaRPr>
          </a:p>
          <a:p>
            <a:pPr marL="285750" indent="-285750">
              <a:buFont typeface="Arial"/>
              <a:buChar char="•"/>
            </a:pPr>
            <a:r>
              <a:rPr lang="en-US" sz="2400" dirty="0">
                <a:latin typeface="Times New Roman"/>
                <a:ea typeface="+mn-lt"/>
                <a:cs typeface="+mn-lt"/>
              </a:rPr>
              <a:t>Docker is an open platform for developing, shipping, and running applications.</a:t>
            </a:r>
            <a:endParaRPr lang="en-US" sz="2400" dirty="0">
              <a:latin typeface="Times New Roman"/>
            </a:endParaRPr>
          </a:p>
          <a:p>
            <a:pPr marL="285750" indent="-285750">
              <a:buFont typeface="Arial"/>
              <a:buChar char="•"/>
            </a:pPr>
            <a:r>
              <a:rPr lang="en-US" sz="2400" dirty="0">
                <a:latin typeface="Times New Roman"/>
                <a:ea typeface="+mn-lt"/>
                <a:cs typeface="+mn-lt"/>
              </a:rPr>
              <a:t>Docker is a platform which packages an application and all its dependencies together in the form of containers. </a:t>
            </a:r>
          </a:p>
          <a:p>
            <a:pPr marL="285750" indent="-285750">
              <a:buFont typeface="Arial"/>
              <a:buChar char="•"/>
            </a:pPr>
            <a:endParaRPr lang="en-US" sz="2400" dirty="0">
              <a:latin typeface="Times New Roman"/>
              <a:ea typeface="Calibri"/>
              <a:cs typeface="Calibri"/>
            </a:endParaRPr>
          </a:p>
          <a:p>
            <a:pPr marL="285750" indent="-285750">
              <a:buFont typeface="Arial"/>
              <a:buChar char="•"/>
            </a:pPr>
            <a:endParaRPr lang="en-US" sz="2400" dirty="0">
              <a:latin typeface="Times New Roman"/>
              <a:ea typeface="Calibri"/>
              <a:cs typeface="Calibri"/>
            </a:endParaRPr>
          </a:p>
        </p:txBody>
      </p:sp>
      <p:pic>
        <p:nvPicPr>
          <p:cNvPr id="4" name="Picture 3" descr="A blue whale with a container on the side&#10;&#10;Description automatically generated">
            <a:extLst>
              <a:ext uri="{FF2B5EF4-FFF2-40B4-BE49-F238E27FC236}">
                <a16:creationId xmlns:a16="http://schemas.microsoft.com/office/drawing/2014/main" id="{B465EC55-E148-6C2F-2EE3-96929F902E19}"/>
              </a:ext>
            </a:extLst>
          </p:cNvPr>
          <p:cNvPicPr>
            <a:picLocks noChangeAspect="1"/>
          </p:cNvPicPr>
          <p:nvPr/>
        </p:nvPicPr>
        <p:blipFill>
          <a:blip r:embed="rId2"/>
          <a:stretch>
            <a:fillRect/>
          </a:stretch>
        </p:blipFill>
        <p:spPr>
          <a:xfrm>
            <a:off x="4434920" y="3405321"/>
            <a:ext cx="4787319" cy="314901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6DD1D-75B3-18B4-21AC-C4839A41D2EA}"/>
              </a:ext>
            </a:extLst>
          </p:cNvPr>
          <p:cNvSpPr>
            <a:spLocks noGrp="1"/>
          </p:cNvSpPr>
          <p:nvPr>
            <p:ph idx="1"/>
          </p:nvPr>
        </p:nvSpPr>
        <p:spPr>
          <a:xfrm>
            <a:off x="342900" y="365125"/>
            <a:ext cx="11582400" cy="6078538"/>
          </a:xfrm>
        </p:spPr>
        <p:txBody>
          <a:bodyPr vert="horz" lIns="91440" tIns="45720" rIns="91440" bIns="45720" rtlCol="0" anchor="t">
            <a:normAutofit lnSpcReduction="10000"/>
          </a:bodyPr>
          <a:lstStyle/>
          <a:p>
            <a:pPr>
              <a:buNone/>
            </a:pPr>
            <a:r>
              <a:rPr lang="en-US" sz="2400" b="1" dirty="0">
                <a:latin typeface="Times New Roman"/>
                <a:cs typeface="Times New Roman"/>
              </a:rPr>
              <a:t>Docker Networking :- </a:t>
            </a:r>
            <a:r>
              <a:rPr lang="en-US" sz="2400" dirty="0">
                <a:latin typeface="Times New Roman"/>
                <a:ea typeface="+mn-lt"/>
                <a:cs typeface="+mn-lt"/>
              </a:rPr>
              <a:t>Docker network is a virtual network infrastructure that enables communication between Docker containers running on the same or different hosts. It facilitates seamless connectivity, allowing containers to interact with each other and external networks while providing isolation and security.</a:t>
            </a:r>
            <a:endParaRPr lang="en-US" sz="2400" b="1">
              <a:latin typeface="Times New Roman"/>
              <a:cs typeface="Times New Roman"/>
            </a:endParaRPr>
          </a:p>
          <a:p>
            <a:pPr algn="just">
              <a:buNone/>
            </a:pPr>
            <a:r>
              <a:rPr lang="en-US" sz="2400" b="1" dirty="0">
                <a:latin typeface="Times New Roman"/>
                <a:cs typeface="Times New Roman"/>
              </a:rPr>
              <a:t>Types of Network Drivers :-</a:t>
            </a:r>
            <a:endParaRPr lang="en-US" sz="2400" b="1">
              <a:latin typeface="Times New Roman"/>
              <a:cs typeface="Times New Roman"/>
            </a:endParaRPr>
          </a:p>
          <a:p>
            <a:pPr algn="just">
              <a:buFont typeface="Arial"/>
              <a:buChar char="•"/>
            </a:pPr>
            <a:r>
              <a:rPr lang="en-US" sz="2400" b="1" dirty="0">
                <a:latin typeface="Times New Roman"/>
                <a:ea typeface="+mn-lt"/>
                <a:cs typeface="+mn-lt"/>
              </a:rPr>
              <a:t>bridge: </a:t>
            </a:r>
            <a:r>
              <a:rPr lang="en-US" sz="2400" dirty="0">
                <a:latin typeface="Times New Roman"/>
                <a:ea typeface="+mn-lt"/>
                <a:cs typeface="+mn-lt"/>
              </a:rPr>
              <a:t>If you build a container without specifying the kind of driver, the container will only be created in the bridge network, which is the default network. </a:t>
            </a:r>
            <a:endParaRPr lang="en-US" sz="2400">
              <a:latin typeface="Times New Roman"/>
              <a:cs typeface="Times New Roman"/>
            </a:endParaRPr>
          </a:p>
          <a:p>
            <a:pPr algn="just">
              <a:buFont typeface="Arial"/>
              <a:buChar char="•"/>
            </a:pPr>
            <a:r>
              <a:rPr lang="en-US" sz="2400" b="1" dirty="0">
                <a:latin typeface="Times New Roman"/>
                <a:ea typeface="+mn-lt"/>
                <a:cs typeface="+mn-lt"/>
              </a:rPr>
              <a:t>host: </a:t>
            </a:r>
            <a:r>
              <a:rPr lang="en-US" sz="2400" dirty="0">
                <a:latin typeface="Times New Roman"/>
                <a:ea typeface="+mn-lt"/>
                <a:cs typeface="+mn-lt"/>
              </a:rPr>
              <a:t>Containers will not have any IP address they will be directly created in the system network which will remove isolation between the docker host and containers. </a:t>
            </a:r>
            <a:endParaRPr lang="en-US" sz="2400">
              <a:latin typeface="Times New Roman"/>
              <a:cs typeface="Times New Roman"/>
            </a:endParaRPr>
          </a:p>
          <a:p>
            <a:pPr algn="just">
              <a:buFont typeface="Arial"/>
              <a:buChar char="•"/>
            </a:pPr>
            <a:r>
              <a:rPr lang="en-US" sz="2400" b="1" dirty="0">
                <a:latin typeface="Times New Roman"/>
                <a:ea typeface="+mn-lt"/>
                <a:cs typeface="+mn-lt"/>
              </a:rPr>
              <a:t>none: </a:t>
            </a:r>
            <a:r>
              <a:rPr lang="en-US" sz="2400" dirty="0">
                <a:latin typeface="Times New Roman"/>
                <a:ea typeface="+mn-lt"/>
                <a:cs typeface="+mn-lt"/>
              </a:rPr>
              <a:t>IP addresses won’t be assigned to containers. These containments are not accessible to us from the outside or from any other container.</a:t>
            </a:r>
            <a:endParaRPr lang="en-US" sz="2400">
              <a:latin typeface="Times New Roman"/>
              <a:cs typeface="Times New Roman"/>
            </a:endParaRPr>
          </a:p>
          <a:p>
            <a:pPr algn="just">
              <a:buFont typeface="Arial"/>
              <a:buChar char="•"/>
            </a:pPr>
            <a:r>
              <a:rPr lang="en-US" sz="2400" b="1" dirty="0">
                <a:latin typeface="Times New Roman"/>
                <a:ea typeface="+mn-lt"/>
                <a:cs typeface="+mn-lt"/>
              </a:rPr>
              <a:t>overlay: </a:t>
            </a:r>
            <a:r>
              <a:rPr lang="en-US" sz="2400" dirty="0">
                <a:latin typeface="Times New Roman"/>
                <a:ea typeface="+mn-lt"/>
                <a:cs typeface="+mn-lt"/>
              </a:rPr>
              <a:t>overlay network will enable the connection between multiple Docker demons and make different Docker swarm services communicate with each other.</a:t>
            </a:r>
            <a:endParaRPr lang="en-US" sz="2400">
              <a:latin typeface="Times New Roman"/>
              <a:cs typeface="Times New Roman"/>
            </a:endParaRPr>
          </a:p>
          <a:p>
            <a:pPr algn="just">
              <a:buFont typeface="Arial"/>
              <a:buChar char="•"/>
            </a:pPr>
            <a:r>
              <a:rPr lang="en-US" sz="2400" b="1" err="1">
                <a:latin typeface="Times New Roman"/>
                <a:ea typeface="+mn-lt"/>
                <a:cs typeface="+mn-lt"/>
              </a:rPr>
              <a:t>ipvlan</a:t>
            </a:r>
            <a:r>
              <a:rPr lang="en-US" sz="2400" b="1" dirty="0">
                <a:latin typeface="Times New Roman"/>
                <a:ea typeface="+mn-lt"/>
                <a:cs typeface="+mn-lt"/>
              </a:rPr>
              <a:t>: </a:t>
            </a:r>
            <a:r>
              <a:rPr lang="en-US" sz="2400" dirty="0">
                <a:latin typeface="Times New Roman"/>
                <a:ea typeface="+mn-lt"/>
                <a:cs typeface="+mn-lt"/>
              </a:rPr>
              <a:t>Users have complete control over both IPv4 and IPv6 addressing by using the </a:t>
            </a:r>
            <a:r>
              <a:rPr lang="en-US" sz="2400" err="1">
                <a:latin typeface="Times New Roman"/>
                <a:ea typeface="+mn-lt"/>
                <a:cs typeface="+mn-lt"/>
              </a:rPr>
              <a:t>IPvlan</a:t>
            </a:r>
            <a:r>
              <a:rPr lang="en-US" sz="2400" dirty="0">
                <a:latin typeface="Times New Roman"/>
                <a:ea typeface="+mn-lt"/>
                <a:cs typeface="+mn-lt"/>
              </a:rPr>
              <a:t> driver.</a:t>
            </a:r>
            <a:endParaRPr lang="en-US" sz="2400">
              <a:latin typeface="Times New Roman"/>
              <a:cs typeface="Times New Roman"/>
            </a:endParaRPr>
          </a:p>
          <a:p>
            <a:pPr algn="just">
              <a:buFont typeface="Arial"/>
              <a:buChar char="•"/>
            </a:pPr>
            <a:r>
              <a:rPr lang="en-US" sz="2400" b="1" err="1">
                <a:latin typeface="Times New Roman"/>
                <a:ea typeface="+mn-lt"/>
                <a:cs typeface="+mn-lt"/>
              </a:rPr>
              <a:t>macvlan</a:t>
            </a:r>
            <a:r>
              <a:rPr lang="en-US" sz="2400" b="1" dirty="0">
                <a:latin typeface="Times New Roman"/>
                <a:ea typeface="+mn-lt"/>
                <a:cs typeface="+mn-lt"/>
              </a:rPr>
              <a:t>: </a:t>
            </a:r>
            <a:r>
              <a:rPr lang="en-US" sz="2400" err="1">
                <a:latin typeface="Times New Roman"/>
                <a:ea typeface="+mn-lt"/>
                <a:cs typeface="+mn-lt"/>
              </a:rPr>
              <a:t>macvlan</a:t>
            </a:r>
            <a:r>
              <a:rPr lang="en-US" sz="2400" dirty="0">
                <a:latin typeface="Times New Roman"/>
                <a:ea typeface="+mn-lt"/>
                <a:cs typeface="+mn-lt"/>
              </a:rPr>
              <a:t> driver makes it possible to assign MAC addresses to a container. </a:t>
            </a:r>
            <a:endParaRPr lang="en-US" sz="2400" dirty="0">
              <a:latin typeface="Times New Roman"/>
            </a:endParaRPr>
          </a:p>
          <a:p>
            <a:pPr algn="just">
              <a:buNone/>
            </a:pPr>
            <a:endParaRPr lang="en-US" sz="2400" b="1" dirty="0">
              <a:solidFill>
                <a:srgbClr val="273239"/>
              </a:solidFill>
              <a:latin typeface="Times New Roman"/>
              <a:ea typeface="Calibri"/>
              <a:cs typeface="Times New Roman"/>
            </a:endParaRPr>
          </a:p>
          <a:p>
            <a:pPr>
              <a:buNone/>
            </a:pPr>
            <a:endParaRPr lang="en-US" sz="2000" dirty="0">
              <a:solidFill>
                <a:srgbClr val="000000"/>
              </a:solidFill>
              <a:latin typeface="Times New Roman"/>
              <a:ea typeface="Calibri"/>
              <a:cs typeface="Calibri"/>
            </a:endParaRPr>
          </a:p>
          <a:p>
            <a:pPr>
              <a:buNone/>
            </a:pPr>
            <a:endParaRPr lang="en-US" sz="2000" dirty="0">
              <a:solidFill>
                <a:srgbClr val="000000"/>
              </a:solidFill>
              <a:latin typeface="Times New Roman"/>
              <a:ea typeface="Calibri"/>
              <a:cs typeface="Calibri"/>
            </a:endParaRPr>
          </a:p>
          <a:p>
            <a:pPr>
              <a:buNone/>
            </a:pPr>
            <a:endParaRPr lang="en-US" sz="2400" b="1" dirty="0">
              <a:solidFill>
                <a:srgbClr val="273239"/>
              </a:solidFill>
              <a:latin typeface="Times New Roman"/>
              <a:ea typeface="Calibri" panose="020F0502020204030204"/>
              <a:cs typeface="Times New Roman"/>
            </a:endParaRPr>
          </a:p>
          <a:p>
            <a:pPr marL="0" indent="0">
              <a:buNone/>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8243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5966C-77EE-3F6B-94BC-1D08E91A4FCB}"/>
              </a:ext>
            </a:extLst>
          </p:cNvPr>
          <p:cNvSpPr>
            <a:spLocks noGrp="1"/>
          </p:cNvSpPr>
          <p:nvPr>
            <p:ph idx="1"/>
          </p:nvPr>
        </p:nvSpPr>
        <p:spPr>
          <a:xfrm>
            <a:off x="222337" y="301625"/>
            <a:ext cx="11684695" cy="6397255"/>
          </a:xfrm>
        </p:spPr>
        <p:txBody>
          <a:bodyPr vert="horz" lIns="91440" tIns="45720" rIns="91440" bIns="45720" rtlCol="0" anchor="t">
            <a:normAutofit/>
          </a:bodyPr>
          <a:lstStyle/>
          <a:p>
            <a:pPr>
              <a:buNone/>
            </a:pPr>
            <a:r>
              <a:rPr lang="en-US" sz="2400" b="1" dirty="0">
                <a:latin typeface="Times New Roman"/>
                <a:ea typeface="+mn-lt"/>
                <a:cs typeface="+mn-lt"/>
              </a:rPr>
              <a:t>Docker Network all commands :-</a:t>
            </a:r>
            <a:endParaRPr lang="en-US" sz="2400" b="1">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network create --driver &lt;driver&gt; &lt;name&gt;</a:t>
            </a:r>
            <a:endParaRPr lang="en-US" sz="2400">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network create &lt;network-name&gt;</a:t>
            </a:r>
            <a:endParaRPr lang="en-US" sz="2400">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network ls</a:t>
            </a:r>
            <a:endParaRPr lang="en-US" sz="2400">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network inspect &lt;network-id&gt;</a:t>
            </a:r>
            <a:endParaRPr lang="en-US" sz="2400">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run --name My-volume1 -d --network network-id-name --v user/</a:t>
            </a:r>
            <a:r>
              <a:rPr lang="en-US" sz="2400" err="1">
                <a:latin typeface="Times New Roman"/>
                <a:ea typeface="+mn-lt"/>
                <a:cs typeface="+mn-lt"/>
              </a:rPr>
              <a:t>monir</a:t>
            </a:r>
            <a:r>
              <a:rPr lang="en-US" sz="2400" dirty="0">
                <a:latin typeface="Times New Roman"/>
                <a:ea typeface="+mn-lt"/>
                <a:cs typeface="+mn-lt"/>
              </a:rPr>
              <a:t>/</a:t>
            </a:r>
            <a:r>
              <a:rPr lang="en-US" sz="2400" err="1">
                <a:latin typeface="Times New Roman"/>
                <a:ea typeface="+mn-lt"/>
                <a:cs typeface="+mn-lt"/>
              </a:rPr>
              <a:t>addvalue</a:t>
            </a:r>
            <a:r>
              <a:rPr lang="en-US" sz="2400" dirty="0">
                <a:latin typeface="Times New Roman"/>
                <a:ea typeface="+mn-lt"/>
                <a:cs typeface="+mn-lt"/>
              </a:rPr>
              <a:t>:/</a:t>
            </a:r>
            <a:r>
              <a:rPr lang="en-US" sz="2400" err="1">
                <a:latin typeface="Times New Roman"/>
                <a:ea typeface="+mn-lt"/>
                <a:cs typeface="+mn-lt"/>
              </a:rPr>
              <a:t>usr</a:t>
            </a:r>
            <a:r>
              <a:rPr lang="en-US" sz="2400" dirty="0">
                <a:latin typeface="Times New Roman"/>
                <a:ea typeface="+mn-lt"/>
                <a:cs typeface="+mn-lt"/>
              </a:rPr>
              <a:t>/var/app/ -p 3002:3000 </a:t>
            </a:r>
            <a:r>
              <a:rPr lang="en-US" sz="2400" err="1">
                <a:latin typeface="Times New Roman"/>
                <a:ea typeface="+mn-lt"/>
                <a:cs typeface="+mn-lt"/>
              </a:rPr>
              <a:t>mysql</a:t>
            </a:r>
            <a:endParaRPr lang="en-US" sz="2400">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run --name My-volume2 -d --network network-id-name --v </a:t>
            </a:r>
            <a:r>
              <a:rPr lang="en-US" sz="2400" dirty="0">
                <a:latin typeface="Times New Roman"/>
                <a:ea typeface="+mn-lt"/>
                <a:cs typeface="Times New Roman"/>
              </a:rPr>
              <a:t>user/</a:t>
            </a:r>
            <a:r>
              <a:rPr lang="en-US" sz="2400" err="1">
                <a:latin typeface="Times New Roman"/>
                <a:ea typeface="+mn-lt"/>
                <a:cs typeface="Times New Roman"/>
              </a:rPr>
              <a:t>monir</a:t>
            </a:r>
            <a:r>
              <a:rPr lang="en-US" sz="2400" dirty="0">
                <a:latin typeface="Times New Roman"/>
                <a:ea typeface="+mn-lt"/>
                <a:cs typeface="Times New Roman"/>
              </a:rPr>
              <a:t>/</a:t>
            </a:r>
            <a:r>
              <a:rPr lang="en-US" sz="2400" err="1">
                <a:latin typeface="Times New Roman"/>
                <a:ea typeface="+mn-lt"/>
                <a:cs typeface="Times New Roman"/>
              </a:rPr>
              <a:t>addvalue</a:t>
            </a:r>
            <a:r>
              <a:rPr lang="en-US" sz="2400" dirty="0">
                <a:latin typeface="Times New Roman"/>
                <a:ea typeface="+mn-lt"/>
                <a:cs typeface="+mn-lt"/>
              </a:rPr>
              <a:t>:/apps -p 3002:3000 </a:t>
            </a:r>
            <a:r>
              <a:rPr lang="en-US" sz="2400" err="1">
                <a:latin typeface="Times New Roman"/>
                <a:ea typeface="+mn-lt"/>
                <a:cs typeface="+mn-lt"/>
              </a:rPr>
              <a:t>mysql</a:t>
            </a:r>
            <a:r>
              <a:rPr lang="en-US" sz="2400" dirty="0">
                <a:latin typeface="Times New Roman"/>
                <a:ea typeface="+mn-lt"/>
                <a:cs typeface="+mn-lt"/>
              </a:rPr>
              <a:t> —&gt; My-volume1 &amp;My-volume2 container are connecting same network &lt;network-is-name&gt;</a:t>
            </a:r>
            <a:endParaRPr lang="en-US" sz="2400">
              <a:latin typeface="Times New Roman"/>
              <a:cs typeface="Times New Roman"/>
            </a:endParaRPr>
          </a:p>
          <a:p>
            <a:pPr>
              <a:buNone/>
            </a:pPr>
            <a:r>
              <a:rPr lang="en-US" sz="2400" err="1">
                <a:latin typeface="Times New Roman"/>
                <a:ea typeface="Calibri" panose="020F0502020204030204"/>
                <a:cs typeface="Calibri" panose="020F0502020204030204"/>
              </a:rPr>
              <a:t>sudo</a:t>
            </a:r>
            <a:r>
              <a:rPr lang="en-US" sz="2400" dirty="0">
                <a:latin typeface="Times New Roman"/>
                <a:ea typeface="Calibri" panose="020F0502020204030204"/>
                <a:cs typeface="Calibri" panose="020F0502020204030204"/>
              </a:rPr>
              <a:t> docker network rm &lt;network-name&gt;</a:t>
            </a:r>
            <a:endParaRPr lang="en-US" sz="2400">
              <a:latin typeface="Times New Roman"/>
              <a:cs typeface="Times New Roman"/>
            </a:endParaRPr>
          </a:p>
          <a:p>
            <a:pPr>
              <a:buNone/>
            </a:pPr>
            <a:r>
              <a:rPr lang="en-US" sz="2400" err="1">
                <a:latin typeface="Times New Roman"/>
                <a:ea typeface="Calibri" panose="020F0502020204030204"/>
                <a:cs typeface="Calibri" panose="020F0502020204030204"/>
              </a:rPr>
              <a:t>sudo</a:t>
            </a:r>
            <a:r>
              <a:rPr lang="en-US" sz="2400" dirty="0">
                <a:latin typeface="Times New Roman"/>
                <a:ea typeface="Calibri" panose="020F0502020204030204"/>
                <a:cs typeface="Calibri" panose="020F0502020204030204"/>
              </a:rPr>
              <a:t> docker network prune</a:t>
            </a:r>
            <a:endParaRPr lang="en-US" sz="2400">
              <a:latin typeface="Times New Roman"/>
              <a:cs typeface="Times New Roman"/>
            </a:endParaRPr>
          </a:p>
          <a:p>
            <a:pPr>
              <a:buNone/>
            </a:pPr>
            <a:r>
              <a:rPr lang="en-US" sz="2400" b="1" dirty="0">
                <a:latin typeface="Times New Roman"/>
                <a:ea typeface="+mn-lt"/>
                <a:cs typeface="+mn-lt"/>
              </a:rPr>
              <a:t>How to create docker image from docker container ?</a:t>
            </a:r>
            <a:endParaRPr lang="en-US" sz="2400" b="1">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commit container-name image-name</a:t>
            </a:r>
            <a:endParaRPr lang="en-US" dirty="0">
              <a:latin typeface="Times New Roman"/>
            </a:endParaRPr>
          </a:p>
          <a:p>
            <a:pPr>
              <a:buNone/>
            </a:pPr>
            <a:endParaRPr lang="en-US" sz="2400" dirty="0">
              <a:solidFill>
                <a:srgbClr val="273239"/>
              </a:solidFill>
              <a:latin typeface="Times New Roman"/>
              <a:ea typeface="Calibri" panose="020F0502020204030204"/>
              <a:cs typeface="Calibri" panose="020F0502020204030204"/>
            </a:endParaRPr>
          </a:p>
          <a:p>
            <a:pPr>
              <a:buNone/>
            </a:pPr>
            <a:endParaRPr lang="en-US" sz="2400" dirty="0">
              <a:solidFill>
                <a:srgbClr val="273239"/>
              </a:solidFill>
              <a:latin typeface="Times New Roman"/>
              <a:ea typeface="Calibri" panose="020F0502020204030204"/>
              <a:cs typeface="Calibri" panose="020F0502020204030204"/>
            </a:endParaRPr>
          </a:p>
          <a:p>
            <a:pPr>
              <a:buNone/>
            </a:pPr>
            <a:endParaRPr lang="en-US" sz="2400" dirty="0">
              <a:latin typeface="Times New Roman"/>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56143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D9B5E-1DD4-E45C-D105-18922C42369B}"/>
              </a:ext>
            </a:extLst>
          </p:cNvPr>
          <p:cNvSpPr>
            <a:spLocks noGrp="1"/>
          </p:cNvSpPr>
          <p:nvPr>
            <p:ph idx="1"/>
          </p:nvPr>
        </p:nvSpPr>
        <p:spPr>
          <a:xfrm>
            <a:off x="240958" y="322222"/>
            <a:ext cx="11555625" cy="6246038"/>
          </a:xfrm>
        </p:spPr>
        <p:txBody>
          <a:bodyPr vert="horz" lIns="91440" tIns="45720" rIns="91440" bIns="45720" rtlCol="0" anchor="t">
            <a:normAutofit/>
          </a:bodyPr>
          <a:lstStyle/>
          <a:p>
            <a:pPr>
              <a:buNone/>
            </a:pPr>
            <a:r>
              <a:rPr lang="en-US" sz="2400" b="1" dirty="0">
                <a:solidFill>
                  <a:srgbClr val="142640"/>
                </a:solidFill>
                <a:latin typeface="Times New Roman"/>
                <a:cs typeface="Times New Roman"/>
              </a:rPr>
              <a:t>Access the Running Container’s Shell :-</a:t>
            </a:r>
            <a:endParaRPr lang="en-US" sz="2400" dirty="0">
              <a:latin typeface="Times New Roman"/>
              <a:cs typeface="Times New Roman"/>
            </a:endParaRPr>
          </a:p>
          <a:p>
            <a:pPr>
              <a:buNone/>
            </a:pPr>
            <a:r>
              <a:rPr lang="en-US" sz="2400" dirty="0" err="1">
                <a:latin typeface="Times New Roman"/>
                <a:ea typeface="+mn-lt"/>
                <a:cs typeface="+mn-lt"/>
              </a:rPr>
              <a:t>sudo</a:t>
            </a:r>
            <a:r>
              <a:rPr lang="en-US" sz="2400" dirty="0">
                <a:latin typeface="Times New Roman"/>
                <a:ea typeface="+mn-lt"/>
                <a:cs typeface="+mn-lt"/>
              </a:rPr>
              <a:t> docker exec -it container-name </a:t>
            </a:r>
            <a:r>
              <a:rPr lang="en-US" sz="2400" dirty="0" err="1">
                <a:latin typeface="Times New Roman"/>
                <a:ea typeface="+mn-lt"/>
                <a:cs typeface="+mn-lt"/>
              </a:rPr>
              <a:t>sh</a:t>
            </a:r>
            <a:endParaRPr lang="en-US" sz="2400" dirty="0" err="1">
              <a:latin typeface="Times New Roman"/>
              <a:ea typeface="Calibri"/>
              <a:cs typeface="Calibri"/>
            </a:endParaRPr>
          </a:p>
          <a:p>
            <a:pPr>
              <a:buNone/>
            </a:pPr>
            <a:endParaRPr lang="en-US" sz="2400" dirty="0">
              <a:latin typeface="Times New Roman"/>
              <a:ea typeface="Calibri"/>
              <a:cs typeface="Calibri"/>
            </a:endParaRPr>
          </a:p>
          <a:p>
            <a:pPr>
              <a:buNone/>
            </a:pPr>
            <a:r>
              <a:rPr lang="en-US" sz="2400" b="1" dirty="0">
                <a:latin typeface="Times New Roman"/>
                <a:cs typeface="Times New Roman"/>
              </a:rPr>
              <a:t>What is Docker Compose?</a:t>
            </a:r>
          </a:p>
          <a:p>
            <a:pPr>
              <a:buNone/>
            </a:pPr>
            <a:r>
              <a:rPr lang="en-US" sz="2400" dirty="0">
                <a:latin typeface="Times New Roman"/>
                <a:ea typeface="+mn-lt"/>
                <a:cs typeface="+mn-lt"/>
              </a:rPr>
              <a:t>Docker Compose is a tool that assists in defining and sharing multi-container applications. By using Compose, we can define the services in a YAML file, as well as spin them up and tear them down with one single command.</a:t>
            </a:r>
            <a:endParaRPr lang="en-US" dirty="0">
              <a:latin typeface="Times New Roman"/>
            </a:endParaRPr>
          </a:p>
          <a:p>
            <a:pPr>
              <a:buNone/>
            </a:pPr>
            <a:r>
              <a:rPr lang="en-US" sz="2400" dirty="0">
                <a:solidFill>
                  <a:srgbClr val="000000"/>
                </a:solidFill>
                <a:latin typeface="Times New Roman"/>
                <a:ea typeface="Calibri"/>
                <a:cs typeface="Calibri"/>
              </a:rPr>
              <a:t>Docker compose all commands :</a:t>
            </a:r>
          </a:p>
          <a:p>
            <a:pPr>
              <a:buNone/>
            </a:pPr>
            <a:r>
              <a:rPr lang="en-US" sz="2400" dirty="0" err="1">
                <a:latin typeface="Times New Roman"/>
                <a:ea typeface="+mn-lt"/>
                <a:cs typeface="+mn-lt"/>
              </a:rPr>
              <a:t>sudo</a:t>
            </a:r>
            <a:r>
              <a:rPr lang="en-US" sz="2400" dirty="0">
                <a:latin typeface="Times New Roman"/>
                <a:ea typeface="+mn-lt"/>
                <a:cs typeface="+mn-lt"/>
              </a:rPr>
              <a:t> docker compose version</a:t>
            </a:r>
            <a:endParaRPr lang="en-US" dirty="0">
              <a:latin typeface="Times New Roman"/>
              <a:cs typeface="Times New Roman"/>
            </a:endParaRPr>
          </a:p>
          <a:p>
            <a:pPr>
              <a:buNone/>
            </a:pPr>
            <a:r>
              <a:rPr lang="en-US" sz="2400" dirty="0" err="1">
                <a:latin typeface="Times New Roman"/>
                <a:ea typeface="+mn-lt"/>
                <a:cs typeface="+mn-lt"/>
              </a:rPr>
              <a:t>sudo</a:t>
            </a:r>
            <a:r>
              <a:rPr lang="en-US" sz="2400" dirty="0">
                <a:latin typeface="Times New Roman"/>
                <a:ea typeface="+mn-lt"/>
                <a:cs typeface="+mn-lt"/>
              </a:rPr>
              <a:t> docker compose --help</a:t>
            </a:r>
            <a:endParaRPr lang="en-US" dirty="0">
              <a:latin typeface="Times New Roman"/>
              <a:cs typeface="Times New Roman"/>
            </a:endParaRPr>
          </a:p>
          <a:p>
            <a:pPr>
              <a:buNone/>
            </a:pPr>
            <a:r>
              <a:rPr lang="en-US" sz="2400" err="1">
                <a:latin typeface="Times New Roman"/>
                <a:ea typeface="+mn-lt"/>
                <a:cs typeface="+mn-lt"/>
              </a:rPr>
              <a:t>sudo</a:t>
            </a:r>
            <a:r>
              <a:rPr lang="en-US" sz="2400" dirty="0">
                <a:latin typeface="Times New Roman"/>
                <a:ea typeface="+mn-lt"/>
                <a:cs typeface="+mn-lt"/>
              </a:rPr>
              <a:t> docker compose up —&gt;This command will take the docker-</a:t>
            </a:r>
            <a:r>
              <a:rPr lang="en-US" sz="2400" err="1">
                <a:latin typeface="Times New Roman"/>
                <a:ea typeface="+mn-lt"/>
                <a:cs typeface="+mn-lt"/>
              </a:rPr>
              <a:t>compose.yml</a:t>
            </a:r>
            <a:r>
              <a:rPr lang="en-US" sz="2400" dirty="0">
                <a:latin typeface="Times New Roman"/>
                <a:ea typeface="+mn-lt"/>
                <a:cs typeface="+mn-lt"/>
              </a:rPr>
              <a:t> file and start building container.</a:t>
            </a:r>
            <a:endParaRPr lang="en-US" dirty="0">
              <a:latin typeface="Times New Roman"/>
              <a:cs typeface="Times New Roman"/>
            </a:endParaRPr>
          </a:p>
          <a:p>
            <a:pPr>
              <a:buNone/>
            </a:pPr>
            <a:r>
              <a:rPr lang="en-US" sz="2400" dirty="0" err="1">
                <a:latin typeface="Times New Roman"/>
                <a:ea typeface="+mn-lt"/>
                <a:cs typeface="+mn-lt"/>
              </a:rPr>
              <a:t>sudo</a:t>
            </a:r>
            <a:r>
              <a:rPr lang="en-US" sz="2400" dirty="0">
                <a:latin typeface="Times New Roman"/>
                <a:ea typeface="+mn-lt"/>
                <a:cs typeface="+mn-lt"/>
              </a:rPr>
              <a:t> docker compose up -d</a:t>
            </a:r>
            <a:endParaRPr lang="en-US" dirty="0">
              <a:latin typeface="Times New Roman"/>
              <a:cs typeface="Times New Roman"/>
            </a:endParaRPr>
          </a:p>
          <a:p>
            <a:pPr>
              <a:buNone/>
            </a:pPr>
            <a:r>
              <a:rPr lang="en-US" sz="2400" dirty="0" err="1">
                <a:latin typeface="Times New Roman"/>
                <a:ea typeface="+mn-lt"/>
                <a:cs typeface="+mn-lt"/>
              </a:rPr>
              <a:t>sudo</a:t>
            </a:r>
            <a:r>
              <a:rPr lang="en-US" sz="2400" dirty="0">
                <a:latin typeface="Times New Roman"/>
                <a:ea typeface="+mn-lt"/>
                <a:cs typeface="+mn-lt"/>
              </a:rPr>
              <a:t> docker compose </a:t>
            </a:r>
            <a:r>
              <a:rPr lang="en-US" sz="2400" dirty="0" err="1">
                <a:latin typeface="Times New Roman"/>
                <a:ea typeface="+mn-lt"/>
                <a:cs typeface="+mn-lt"/>
              </a:rPr>
              <a:t>ps</a:t>
            </a:r>
            <a:endParaRPr lang="en-US" dirty="0" err="1">
              <a:latin typeface="Times New Roman"/>
              <a:cs typeface="Times New Roman"/>
            </a:endParaRPr>
          </a:p>
          <a:p>
            <a:pPr>
              <a:buNone/>
            </a:pPr>
            <a:endParaRPr lang="en-US" sz="2400" dirty="0">
              <a:latin typeface="Times New Roman"/>
              <a:ea typeface="Calibri"/>
              <a:cs typeface="Calibri"/>
            </a:endParaRPr>
          </a:p>
          <a:p>
            <a:pPr>
              <a:buNone/>
            </a:pPr>
            <a:endParaRPr lang="en-US" sz="2400" dirty="0">
              <a:latin typeface="Times New Roman"/>
              <a:ea typeface="Calibri"/>
              <a:cs typeface="Calibri"/>
            </a:endParaRPr>
          </a:p>
          <a:p>
            <a:pPr>
              <a:buNone/>
            </a:pPr>
            <a:endParaRPr lang="en-US" sz="2400" dirty="0">
              <a:latin typeface="Times New Roman"/>
              <a:ea typeface="Calibri"/>
              <a:cs typeface="Calibri"/>
            </a:endParaRPr>
          </a:p>
          <a:p>
            <a:pPr>
              <a:buNone/>
            </a:pPr>
            <a:endParaRPr lang="en-US" sz="2400" dirty="0">
              <a:latin typeface="Times New Roman"/>
              <a:ea typeface="Calibri"/>
              <a:cs typeface="Calibri"/>
            </a:endParaRPr>
          </a:p>
          <a:p>
            <a:pPr>
              <a:buNone/>
            </a:pPr>
            <a:endParaRPr lang="en-US" sz="2400" dirty="0">
              <a:latin typeface="Times New Roman"/>
              <a:ea typeface="Calibri"/>
              <a:cs typeface="Calibri"/>
            </a:endParaRPr>
          </a:p>
          <a:p>
            <a:pPr>
              <a:buNone/>
            </a:pPr>
            <a:endParaRPr lang="en-US" sz="2400" dirty="0">
              <a:latin typeface="Times New Roman"/>
              <a:ea typeface="Calibri"/>
              <a:cs typeface="Calibri"/>
            </a:endParaRPr>
          </a:p>
          <a:p>
            <a:pPr>
              <a:buNone/>
            </a:pPr>
            <a:endParaRPr lang="en-US" sz="2400" b="1" dirty="0">
              <a:latin typeface="Times New Roman"/>
              <a:ea typeface="Calibri"/>
              <a:cs typeface="Calibri"/>
            </a:endParaRPr>
          </a:p>
          <a:p>
            <a:pPr marL="0" indent="0">
              <a:buNone/>
            </a:pPr>
            <a:endParaRPr lang="en-US" sz="2400" b="1" dirty="0">
              <a:latin typeface="Times New Roman"/>
              <a:ea typeface="Calibri"/>
              <a:cs typeface="Calibri"/>
            </a:endParaRPr>
          </a:p>
          <a:p>
            <a:pPr marL="0" indent="0">
              <a:buNone/>
            </a:pPr>
            <a:endParaRPr lang="en-US" sz="2400" dirty="0">
              <a:latin typeface="Times New Roman"/>
              <a:ea typeface="Calibri"/>
              <a:cs typeface="Calibri"/>
            </a:endParaRPr>
          </a:p>
        </p:txBody>
      </p:sp>
    </p:spTree>
    <p:extLst>
      <p:ext uri="{BB962C8B-B14F-4D97-AF65-F5344CB8AC3E}">
        <p14:creationId xmlns:p14="http://schemas.microsoft.com/office/powerpoint/2010/main" val="370838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9CBAF-99C3-EFAC-BAC9-962560797DC5}"/>
              </a:ext>
            </a:extLst>
          </p:cNvPr>
          <p:cNvSpPr>
            <a:spLocks noGrp="1"/>
          </p:cNvSpPr>
          <p:nvPr>
            <p:ph idx="1"/>
          </p:nvPr>
        </p:nvSpPr>
        <p:spPr>
          <a:xfrm>
            <a:off x="243215" y="270310"/>
            <a:ext cx="11632502" cy="6313749"/>
          </a:xfrm>
        </p:spPr>
        <p:txBody>
          <a:bodyPr vert="horz" lIns="91440" tIns="45720" rIns="91440" bIns="45720" rtlCol="0" anchor="t">
            <a:normAutofit/>
          </a:bodyPr>
          <a:lstStyle/>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exec &lt;service-name&gt; (</a:t>
            </a:r>
            <a:r>
              <a:rPr lang="en-US" sz="2400" dirty="0" err="1">
                <a:latin typeface="Times New Roman"/>
                <a:ea typeface="Calibri" panose="020F0502020204030204"/>
                <a:cs typeface="Times New Roman"/>
              </a:rPr>
              <a:t>mysql</a:t>
            </a:r>
            <a:r>
              <a:rPr lang="en-US" sz="2400" dirty="0">
                <a:latin typeface="Times New Roman"/>
                <a:ea typeface="Calibri" panose="020F0502020204030204"/>
                <a:cs typeface="Times New Roman"/>
              </a:rPr>
              <a:t> -u root -p) or bash —&gt;This command is used to get access the terminal of container.</a:t>
            </a:r>
            <a:endParaRPr lang="en-US" dirty="0"/>
          </a:p>
          <a:p>
            <a:pPr>
              <a:buNone/>
            </a:pPr>
            <a:r>
              <a:rPr lang="en-US" sz="2200" dirty="0" err="1">
                <a:latin typeface="Times New Roman"/>
                <a:ea typeface="Calibri" panose="020F0502020204030204"/>
                <a:cs typeface="Times New Roman"/>
              </a:rPr>
              <a:t>sudo</a:t>
            </a:r>
            <a:r>
              <a:rPr lang="en-US" sz="2200" dirty="0">
                <a:latin typeface="Times New Roman"/>
                <a:ea typeface="Calibri" panose="020F0502020204030204"/>
                <a:cs typeface="Times New Roman"/>
              </a:rPr>
              <a:t> docker compose stop —&gt; This command is used to stop compose started using docker compose up -d.</a:t>
            </a:r>
            <a:endParaRPr lang="en-US">
              <a:ea typeface="Calibri"/>
              <a:cs typeface="Calibri"/>
            </a:endParaRPr>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down —&gt; This command is used to remove containers </a:t>
            </a:r>
            <a:r>
              <a:rPr lang="en-US" sz="2400" dirty="0">
                <a:latin typeface="Times New Roman"/>
                <a:ea typeface="Calibri" panose="020F0502020204030204"/>
                <a:cs typeface="Times New Roman"/>
                <a:hlinkClick r:id="rId2"/>
              </a:rPr>
              <a:t>entirely. It</a:t>
            </a:r>
            <a:r>
              <a:rPr lang="en-US" sz="2400" dirty="0">
                <a:latin typeface="Times New Roman"/>
                <a:ea typeface="Calibri" panose="020F0502020204030204"/>
                <a:cs typeface="Times New Roman"/>
              </a:rPr>
              <a:t> will not remove volumes. If you want to remove volumes then use --volumes flag.</a:t>
            </a:r>
            <a:endParaRPr lang="en-US"/>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config</a:t>
            </a:r>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down --volumes</a:t>
            </a:r>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--profile &lt;profile-name&gt; up -d</a:t>
            </a:r>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--profile &lt;profile-name&gt; down --volumes</a:t>
            </a:r>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-f &lt;.</a:t>
            </a:r>
            <a:r>
              <a:rPr lang="en-US" sz="2400" dirty="0" err="1">
                <a:latin typeface="Times New Roman"/>
                <a:ea typeface="Calibri" panose="020F0502020204030204"/>
                <a:cs typeface="Times New Roman"/>
              </a:rPr>
              <a:t>dev.yml</a:t>
            </a:r>
            <a:r>
              <a:rPr lang="en-US" sz="2400" dirty="0">
                <a:latin typeface="Times New Roman"/>
                <a:ea typeface="Calibri" panose="020F0502020204030204"/>
                <a:cs typeface="Times New Roman"/>
              </a:rPr>
              <a:t> file&gt;up -d</a:t>
            </a:r>
          </a:p>
          <a:p>
            <a:pPr>
              <a:buNone/>
            </a:pPr>
            <a:r>
              <a:rPr lang="en-US" sz="2400" dirty="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compose -f docker-</a:t>
            </a:r>
            <a:r>
              <a:rPr lang="en-US" sz="2400" dirty="0" err="1">
                <a:latin typeface="Times New Roman"/>
                <a:ea typeface="Calibri" panose="020F0502020204030204"/>
                <a:cs typeface="Times New Roman"/>
              </a:rPr>
              <a:t>compose.dev.yml</a:t>
            </a:r>
            <a:r>
              <a:rPr lang="en-US" sz="2400" dirty="0">
                <a:latin typeface="Times New Roman"/>
                <a:ea typeface="Calibri" panose="020F0502020204030204"/>
                <a:cs typeface="Times New Roman"/>
              </a:rPr>
              <a:t> up -d</a:t>
            </a:r>
            <a:endParaRPr lang="en-US" sz="2400" dirty="0"/>
          </a:p>
        </p:txBody>
      </p:sp>
    </p:spTree>
    <p:extLst>
      <p:ext uri="{BB962C8B-B14F-4D97-AF65-F5344CB8AC3E}">
        <p14:creationId xmlns:p14="http://schemas.microsoft.com/office/powerpoint/2010/main" val="29207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8CE32-4CDC-247A-877B-65E7907EB80F}"/>
              </a:ext>
            </a:extLst>
          </p:cNvPr>
          <p:cNvSpPr>
            <a:spLocks noGrp="1"/>
          </p:cNvSpPr>
          <p:nvPr>
            <p:ph idx="1"/>
          </p:nvPr>
        </p:nvSpPr>
        <p:spPr>
          <a:xfrm>
            <a:off x="333632" y="281031"/>
            <a:ext cx="11514438" cy="6431390"/>
          </a:xfrm>
        </p:spPr>
        <p:txBody>
          <a:bodyPr vert="horz" lIns="91440" tIns="45720" rIns="91440" bIns="45720" rtlCol="0" anchor="t">
            <a:normAutofit/>
          </a:bodyPr>
          <a:lstStyle/>
          <a:p>
            <a:pPr>
              <a:buNone/>
            </a:pPr>
            <a:r>
              <a:rPr lang="en-US" sz="2400" b="1" dirty="0">
                <a:solidFill>
                  <a:srgbClr val="0F0F0F"/>
                </a:solidFill>
                <a:latin typeface="Times New Roman"/>
                <a:cs typeface="Times New Roman"/>
              </a:rPr>
              <a:t>Limitations of Docker :-</a:t>
            </a:r>
            <a:endParaRPr lang="en-US" sz="2400" dirty="0">
              <a:latin typeface="Times New Roman"/>
              <a:cs typeface="Times New Roman"/>
            </a:endParaRPr>
          </a:p>
          <a:p>
            <a:pPr marL="457200" indent="-457200">
              <a:buAutoNum type="arabicPeriod"/>
            </a:pPr>
            <a:r>
              <a:rPr lang="en-US" sz="2400" dirty="0">
                <a:solidFill>
                  <a:srgbClr val="0F0F0F"/>
                </a:solidFill>
                <a:latin typeface="Times New Roman"/>
                <a:ea typeface="+mn-lt"/>
                <a:cs typeface="+mn-lt"/>
              </a:rPr>
              <a:t>Single Kernel Dependency.</a:t>
            </a:r>
            <a:endParaRPr lang="en-US" sz="2400">
              <a:solidFill>
                <a:srgbClr val="0F0F0F"/>
              </a:solidFill>
              <a:latin typeface="Times New Roman"/>
              <a:cs typeface="Calibri"/>
            </a:endParaRPr>
          </a:p>
          <a:p>
            <a:pPr marL="0" indent="0">
              <a:buNone/>
            </a:pPr>
            <a:r>
              <a:rPr lang="en-US" sz="2400" dirty="0">
                <a:solidFill>
                  <a:srgbClr val="000000"/>
                </a:solidFill>
                <a:latin typeface="Times New Roman"/>
                <a:ea typeface="+mn-lt"/>
                <a:cs typeface="+mn-lt"/>
              </a:rPr>
              <a:t>2. Ios application Docker can't deploy.</a:t>
            </a:r>
          </a:p>
          <a:p>
            <a:pPr marL="0" indent="0">
              <a:buNone/>
            </a:pPr>
            <a:r>
              <a:rPr lang="en-US" sz="2400" dirty="0">
                <a:solidFill>
                  <a:srgbClr val="000000"/>
                </a:solidFill>
                <a:latin typeface="Times New Roman"/>
                <a:ea typeface="+mn-lt"/>
                <a:cs typeface="+mn-lt"/>
              </a:rPr>
              <a:t>3. Windows Support (for Linux Containers)</a:t>
            </a:r>
          </a:p>
          <a:p>
            <a:pPr marL="0" indent="0">
              <a:buNone/>
            </a:pPr>
            <a:r>
              <a:rPr lang="en-US" sz="2400" dirty="0">
                <a:solidFill>
                  <a:srgbClr val="0F0F0F"/>
                </a:solidFill>
                <a:latin typeface="Times New Roman"/>
                <a:ea typeface="+mn-lt"/>
                <a:cs typeface="+mn-lt"/>
              </a:rPr>
              <a:t>4. Security Concerns.</a:t>
            </a:r>
            <a:endParaRPr lang="en-US" sz="2400" dirty="0">
              <a:solidFill>
                <a:srgbClr val="0F0F0F"/>
              </a:solidFill>
              <a:latin typeface="Times New Roman"/>
              <a:cs typeface="Calibri" panose="020F0502020204030204"/>
            </a:endParaRPr>
          </a:p>
          <a:p>
            <a:pPr marL="0" indent="0">
              <a:buNone/>
            </a:pPr>
            <a:r>
              <a:rPr lang="en-US" sz="2400" dirty="0">
                <a:solidFill>
                  <a:srgbClr val="0F0F0F"/>
                </a:solidFill>
                <a:latin typeface="Times New Roman"/>
                <a:cs typeface="Calibri" panose="020F0502020204030204"/>
              </a:rPr>
              <a:t>5. Persistent Data Management.</a:t>
            </a:r>
            <a:endParaRPr lang="en-US" sz="2400">
              <a:solidFill>
                <a:srgbClr val="0F0F0F"/>
              </a:solidFill>
              <a:latin typeface="Times New Roman"/>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4919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57D8DD-C16E-D46C-FD46-784ADF419063}"/>
              </a:ext>
            </a:extLst>
          </p:cNvPr>
          <p:cNvSpPr txBox="1"/>
          <p:nvPr/>
        </p:nvSpPr>
        <p:spPr>
          <a:xfrm>
            <a:off x="429295" y="359535"/>
            <a:ext cx="751267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mn-lt"/>
                <a:cs typeface="+mn-lt"/>
              </a:rPr>
              <a:t>What Problems Docker Solves </a:t>
            </a:r>
            <a:r>
              <a:rPr lang="en-US" sz="2800" b="1" dirty="0">
                <a:latin typeface="Times New Roman"/>
                <a:ea typeface="+mn-lt"/>
                <a:cs typeface="Calibri"/>
              </a:rPr>
              <a:t>?</a:t>
            </a:r>
            <a:endParaRPr lang="en-US" sz="2800" b="1" dirty="0">
              <a:latin typeface="Times New Roman"/>
              <a:ea typeface="Calibri"/>
              <a:cs typeface="Calibri"/>
            </a:endParaRPr>
          </a:p>
          <a:p>
            <a:endParaRPr lang="en-US" sz="2800" b="1" dirty="0">
              <a:latin typeface="Times New Roman"/>
              <a:ea typeface="+mn-lt"/>
              <a:cs typeface="+mn-lt"/>
            </a:endParaRPr>
          </a:p>
          <a:p>
            <a:pPr marL="285750" indent="-285750">
              <a:buFont typeface="Arial"/>
              <a:buChar char="•"/>
            </a:pPr>
            <a:endParaRPr lang="en-US" sz="2400" dirty="0">
              <a:latin typeface="Times New Roman"/>
              <a:ea typeface="+mn-lt"/>
              <a:cs typeface="+mn-lt"/>
            </a:endParaRPr>
          </a:p>
          <a:p>
            <a:pPr marL="285750" indent="-285750">
              <a:buFont typeface="Arial"/>
              <a:buChar char="•"/>
            </a:pPr>
            <a:endParaRPr lang="en-US" sz="2400" dirty="0">
              <a:latin typeface="Times New Roman"/>
              <a:ea typeface="Calibri"/>
              <a:cs typeface="Calibri"/>
            </a:endParaRPr>
          </a:p>
          <a:p>
            <a:pPr marL="285750" indent="-285750">
              <a:buFont typeface="Arial"/>
              <a:buChar char="•"/>
            </a:pPr>
            <a:endParaRPr lang="en-US" sz="2400" dirty="0">
              <a:latin typeface="Times New Roman"/>
              <a:ea typeface="Calibri"/>
              <a:cs typeface="Calibri"/>
            </a:endParaRPr>
          </a:p>
        </p:txBody>
      </p:sp>
      <p:pic>
        <p:nvPicPr>
          <p:cNvPr id="3" name="Picture 2" descr="A diagram of a computer&#10;&#10;Description automatically generated">
            <a:extLst>
              <a:ext uri="{FF2B5EF4-FFF2-40B4-BE49-F238E27FC236}">
                <a16:creationId xmlns:a16="http://schemas.microsoft.com/office/drawing/2014/main" id="{E82B7FAB-128A-D633-474F-4D8BCD1627A2}"/>
              </a:ext>
            </a:extLst>
          </p:cNvPr>
          <p:cNvPicPr>
            <a:picLocks noChangeAspect="1"/>
          </p:cNvPicPr>
          <p:nvPr/>
        </p:nvPicPr>
        <p:blipFill>
          <a:blip r:embed="rId2"/>
          <a:stretch>
            <a:fillRect/>
          </a:stretch>
        </p:blipFill>
        <p:spPr>
          <a:xfrm>
            <a:off x="397099" y="1127536"/>
            <a:ext cx="10721661" cy="4806844"/>
          </a:xfrm>
          <a:prstGeom prst="rect">
            <a:avLst/>
          </a:prstGeom>
        </p:spPr>
      </p:pic>
    </p:spTree>
    <p:extLst>
      <p:ext uri="{BB962C8B-B14F-4D97-AF65-F5344CB8AC3E}">
        <p14:creationId xmlns:p14="http://schemas.microsoft.com/office/powerpoint/2010/main" val="295668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B9BB-4106-66B0-1690-E7BB3A94D6C5}"/>
              </a:ext>
            </a:extLst>
          </p:cNvPr>
          <p:cNvSpPr>
            <a:spLocks noGrp="1"/>
          </p:cNvSpPr>
          <p:nvPr>
            <p:ph type="title"/>
          </p:nvPr>
        </p:nvSpPr>
        <p:spPr/>
        <p:txBody>
          <a:bodyPr/>
          <a:lstStyle/>
          <a:p>
            <a:r>
              <a:rPr lang="en-US" sz="2800" b="1" dirty="0" err="1">
                <a:latin typeface="Times New Roman"/>
                <a:cs typeface="Calibri Light"/>
              </a:rPr>
              <a:t>Dockerfile</a:t>
            </a:r>
            <a:r>
              <a:rPr lang="en-US" sz="2800" b="1" dirty="0">
                <a:latin typeface="Times New Roman"/>
                <a:cs typeface="Calibri Light"/>
              </a:rPr>
              <a:t> , Image and Container</a:t>
            </a:r>
            <a:endParaRPr lang="en-US" sz="2800" b="1" dirty="0">
              <a:latin typeface="Times New Roman"/>
            </a:endParaRPr>
          </a:p>
        </p:txBody>
      </p:sp>
      <p:sp>
        <p:nvSpPr>
          <p:cNvPr id="3" name="Content Placeholder 2">
            <a:extLst>
              <a:ext uri="{FF2B5EF4-FFF2-40B4-BE49-F238E27FC236}">
                <a16:creationId xmlns:a16="http://schemas.microsoft.com/office/drawing/2014/main" id="{DAEC6ED8-03FF-1829-598A-B9B08BAFEEB6}"/>
              </a:ext>
            </a:extLst>
          </p:cNvPr>
          <p:cNvSpPr>
            <a:spLocks noGrp="1"/>
          </p:cNvSpPr>
          <p:nvPr>
            <p:ph idx="1"/>
          </p:nvPr>
        </p:nvSpPr>
        <p:spPr>
          <a:xfrm>
            <a:off x="838200" y="1696837"/>
            <a:ext cx="10794642" cy="4930887"/>
          </a:xfrm>
        </p:spPr>
        <p:txBody>
          <a:bodyPr vert="horz" lIns="91440" tIns="45720" rIns="91440" bIns="45720" rtlCol="0" anchor="t">
            <a:normAutofit/>
          </a:bodyPr>
          <a:lstStyle/>
          <a:p>
            <a:pPr marL="0" indent="0">
              <a:buNone/>
            </a:pPr>
            <a:r>
              <a:rPr lang="en-US" b="1" err="1">
                <a:latin typeface="Times New Roman"/>
                <a:cs typeface="Calibri"/>
              </a:rPr>
              <a:t>Dockerfile</a:t>
            </a:r>
            <a:r>
              <a:rPr lang="en-US" b="1" dirty="0">
                <a:latin typeface="Times New Roman"/>
                <a:cs typeface="Calibri"/>
              </a:rPr>
              <a:t>:-</a:t>
            </a:r>
            <a:endParaRPr lang="en-US">
              <a:latin typeface="Times New Roman"/>
              <a:cs typeface="Calibri"/>
            </a:endParaRPr>
          </a:p>
          <a:p>
            <a:pPr marL="0" indent="0">
              <a:buNone/>
            </a:pPr>
            <a:r>
              <a:rPr lang="en-US" sz="2400" dirty="0">
                <a:latin typeface="Times New Roman"/>
                <a:cs typeface="Calibri"/>
              </a:rPr>
              <a:t>Text document which </a:t>
            </a:r>
            <a:r>
              <a:rPr lang="en-US" sz="2400" err="1">
                <a:latin typeface="Times New Roman"/>
                <a:cs typeface="Calibri"/>
              </a:rPr>
              <a:t>containes</a:t>
            </a:r>
            <a:r>
              <a:rPr lang="en-US" sz="2400" dirty="0">
                <a:latin typeface="Times New Roman"/>
                <a:cs typeface="Calibri"/>
              </a:rPr>
              <a:t> all the commands that a user can call on the command line to assemble an image.</a:t>
            </a:r>
          </a:p>
          <a:p>
            <a:pPr marL="0" indent="0">
              <a:buNone/>
            </a:pPr>
            <a:endParaRPr lang="en-US" dirty="0">
              <a:latin typeface="Times New Roman"/>
              <a:cs typeface="Calibri"/>
            </a:endParaRPr>
          </a:p>
          <a:p>
            <a:pPr marL="0" indent="0">
              <a:buNone/>
            </a:pPr>
            <a:r>
              <a:rPr lang="en-US" b="1" dirty="0">
                <a:latin typeface="Times New Roman"/>
                <a:cs typeface="Times New Roman"/>
              </a:rPr>
              <a:t>How to create a Docker image using a docker file?</a:t>
            </a:r>
            <a:endParaRPr lang="en-US" dirty="0">
              <a:latin typeface="Times New Roman"/>
              <a:cs typeface="Calibri"/>
            </a:endParaRPr>
          </a:p>
          <a:p>
            <a:pPr>
              <a:buNone/>
            </a:pPr>
            <a:r>
              <a:rPr lang="en-US" sz="2400" dirty="0">
                <a:latin typeface="Times New Roman"/>
                <a:cs typeface="Calibri"/>
              </a:rPr>
              <a:t>In the docker file use the docker components like -- FROM, MAINTAINER, WORKEDIR, COPY, ADD, EXPOSE, RUN, ENV, CMD, ENTRYPOINT, etc.</a:t>
            </a:r>
          </a:p>
          <a:p>
            <a:pPr>
              <a:buNone/>
            </a:pPr>
            <a:endParaRPr lang="en-US" dirty="0">
              <a:solidFill>
                <a:srgbClr val="242424"/>
              </a:solidFill>
              <a:latin typeface="Times New Roman"/>
              <a:cs typeface="Calibri"/>
            </a:endParaRPr>
          </a:p>
          <a:p>
            <a:pPr>
              <a:buNone/>
            </a:pPr>
            <a:endParaRPr lang="en-US" b="1" dirty="0">
              <a:solidFill>
                <a:srgbClr val="242424"/>
              </a:solidFill>
              <a:latin typeface="Times New Roman"/>
              <a:cs typeface="Times New Roman"/>
            </a:endParaRPr>
          </a:p>
          <a:p>
            <a:pPr>
              <a:buNone/>
            </a:pPr>
            <a:endParaRPr lang="en-US" b="1" dirty="0">
              <a:solidFill>
                <a:srgbClr val="242424"/>
              </a:solidFill>
              <a:latin typeface="Times New Roman"/>
              <a:cs typeface="Times New Roman"/>
            </a:endParaRPr>
          </a:p>
          <a:p>
            <a:pPr>
              <a:buNone/>
            </a:pPr>
            <a:endParaRPr lang="en-US" dirty="0">
              <a:solidFill>
                <a:srgbClr val="242424"/>
              </a:solidFill>
              <a:latin typeface="Times New Roman"/>
              <a:cs typeface="Calibri"/>
            </a:endParaRPr>
          </a:p>
          <a:p>
            <a:pPr>
              <a:buNone/>
            </a:pPr>
            <a:endParaRPr lang="en-US" sz="1800" b="1" dirty="0">
              <a:solidFill>
                <a:srgbClr val="242424"/>
              </a:solidFill>
              <a:latin typeface="Calibri"/>
              <a:cs typeface="Calibri"/>
            </a:endParaRPr>
          </a:p>
          <a:p>
            <a:pPr marL="0" indent="0">
              <a:buNone/>
            </a:pPr>
            <a:endParaRPr lang="en-US" dirty="0">
              <a:solidFill>
                <a:srgbClr val="000000"/>
              </a:solidFill>
              <a:latin typeface="Times New Roman"/>
              <a:cs typeface="Calibri"/>
            </a:endParaRPr>
          </a:p>
          <a:p>
            <a:pPr marL="0" indent="0">
              <a:buNone/>
            </a:pPr>
            <a:endParaRPr lang="en-US" b="1" dirty="0">
              <a:latin typeface="Times New Roman"/>
              <a:cs typeface="Calibri"/>
            </a:endParaRPr>
          </a:p>
        </p:txBody>
      </p:sp>
    </p:spTree>
    <p:extLst>
      <p:ext uri="{BB962C8B-B14F-4D97-AF65-F5344CB8AC3E}">
        <p14:creationId xmlns:p14="http://schemas.microsoft.com/office/powerpoint/2010/main" val="397931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9C209-A94A-AA45-C4E9-CCE88E8F2B69}"/>
              </a:ext>
            </a:extLst>
          </p:cNvPr>
          <p:cNvSpPr>
            <a:spLocks noGrp="1"/>
          </p:cNvSpPr>
          <p:nvPr>
            <p:ph idx="1"/>
          </p:nvPr>
        </p:nvSpPr>
        <p:spPr>
          <a:xfrm>
            <a:off x="365235" y="208365"/>
            <a:ext cx="11540109" cy="6645765"/>
          </a:xfrm>
        </p:spPr>
        <p:txBody>
          <a:bodyPr vert="horz" lIns="91440" tIns="45720" rIns="91440" bIns="45720" rtlCol="0" anchor="t">
            <a:noAutofit/>
          </a:bodyPr>
          <a:lstStyle/>
          <a:p>
            <a:pPr>
              <a:buNone/>
            </a:pPr>
            <a:r>
              <a:rPr lang="en-US" b="1" dirty="0">
                <a:latin typeface="Times New Roman"/>
                <a:ea typeface="+mn-lt"/>
                <a:cs typeface="Times New Roman"/>
              </a:rPr>
              <a:t>Docker Components:-</a:t>
            </a:r>
            <a:endParaRPr lang="en-US">
              <a:latin typeface="Times New Roman"/>
              <a:ea typeface="+mn-lt"/>
              <a:cs typeface="Times New Roman"/>
            </a:endParaRPr>
          </a:p>
          <a:p>
            <a:pPr>
              <a:buNone/>
            </a:pPr>
            <a:r>
              <a:rPr lang="en-US" sz="2000" dirty="0">
                <a:latin typeface="Times New Roman"/>
                <a:ea typeface="+mn-lt"/>
                <a:cs typeface="Times New Roman"/>
              </a:rPr>
              <a:t>FROM &lt;</a:t>
            </a:r>
            <a:r>
              <a:rPr lang="en-US" sz="2000" err="1">
                <a:latin typeface="Times New Roman"/>
                <a:ea typeface="+mn-lt"/>
                <a:cs typeface="Times New Roman"/>
              </a:rPr>
              <a:t>imge_name</a:t>
            </a:r>
            <a:r>
              <a:rPr lang="en-US" sz="2000" dirty="0">
                <a:latin typeface="Times New Roman"/>
                <a:ea typeface="+mn-lt"/>
                <a:cs typeface="Times New Roman"/>
              </a:rPr>
              <a:t>&gt;:&lt;version&gt;</a:t>
            </a:r>
          </a:p>
          <a:p>
            <a:pPr>
              <a:buNone/>
            </a:pPr>
            <a:r>
              <a:rPr lang="en-US" sz="2000" dirty="0">
                <a:latin typeface="Times New Roman"/>
                <a:ea typeface="+mn-lt"/>
                <a:cs typeface="Times New Roman"/>
              </a:rPr>
              <a:t>WORKDIR &lt;/path/to/</a:t>
            </a:r>
            <a:r>
              <a:rPr lang="en-US" sz="2000" err="1">
                <a:latin typeface="Times New Roman"/>
                <a:ea typeface="+mn-lt"/>
                <a:cs typeface="Times New Roman"/>
              </a:rPr>
              <a:t>workdir</a:t>
            </a:r>
            <a:r>
              <a:rPr lang="en-US" sz="2000" dirty="0">
                <a:latin typeface="Times New Roman"/>
                <a:ea typeface="+mn-lt"/>
                <a:cs typeface="Times New Roman"/>
              </a:rPr>
              <a:t>&gt;</a:t>
            </a:r>
          </a:p>
          <a:p>
            <a:pPr marL="0" indent="0">
              <a:buNone/>
            </a:pPr>
            <a:r>
              <a:rPr lang="en-US" sz="2000" dirty="0">
                <a:latin typeface="Times New Roman"/>
                <a:ea typeface="+mn-lt"/>
                <a:cs typeface="+mn-lt"/>
              </a:rPr>
              <a:t>COPY &lt;</a:t>
            </a:r>
            <a:r>
              <a:rPr lang="en-US" sz="2000" err="1">
                <a:latin typeface="Times New Roman"/>
                <a:ea typeface="+mn-lt"/>
                <a:cs typeface="+mn-lt"/>
              </a:rPr>
              <a:t>src</a:t>
            </a:r>
            <a:r>
              <a:rPr lang="en-US" sz="2000" dirty="0">
                <a:latin typeface="Times New Roman"/>
                <a:ea typeface="+mn-lt"/>
                <a:cs typeface="+mn-lt"/>
              </a:rPr>
              <a:t>&gt; &lt;</a:t>
            </a:r>
            <a:r>
              <a:rPr lang="en-US" sz="2000" err="1">
                <a:latin typeface="Times New Roman"/>
                <a:ea typeface="+mn-lt"/>
                <a:cs typeface="+mn-lt"/>
              </a:rPr>
              <a:t>dest</a:t>
            </a:r>
            <a:r>
              <a:rPr lang="en-US" sz="2000" dirty="0">
                <a:latin typeface="Times New Roman"/>
                <a:ea typeface="+mn-lt"/>
                <a:cs typeface="+mn-lt"/>
              </a:rPr>
              <a:t>&gt;</a:t>
            </a:r>
            <a:endParaRPr lang="en-US" sz="2000">
              <a:latin typeface="Times New Roman"/>
              <a:cs typeface="Times New Roman"/>
            </a:endParaRPr>
          </a:p>
          <a:p>
            <a:pPr marL="0" indent="0">
              <a:buNone/>
            </a:pPr>
            <a:r>
              <a:rPr lang="en-US" sz="2000" dirty="0">
                <a:latin typeface="Times New Roman"/>
                <a:cs typeface="Calibri"/>
              </a:rPr>
              <a:t>ADD &lt;</a:t>
            </a:r>
            <a:r>
              <a:rPr lang="en-US" sz="2000" err="1">
                <a:latin typeface="Times New Roman"/>
                <a:cs typeface="Calibri"/>
              </a:rPr>
              <a:t>src</a:t>
            </a:r>
            <a:r>
              <a:rPr lang="en-US" sz="2000" dirty="0">
                <a:latin typeface="Times New Roman"/>
                <a:cs typeface="Calibri"/>
              </a:rPr>
              <a:t>&gt; &lt;</a:t>
            </a:r>
            <a:r>
              <a:rPr lang="en-US" sz="2000" err="1">
                <a:latin typeface="Times New Roman"/>
                <a:cs typeface="Calibri"/>
              </a:rPr>
              <a:t>dest</a:t>
            </a:r>
            <a:r>
              <a:rPr lang="en-US" sz="2000" dirty="0">
                <a:latin typeface="Times New Roman"/>
                <a:cs typeface="Calibri"/>
              </a:rPr>
              <a:t>&gt;</a:t>
            </a:r>
          </a:p>
          <a:p>
            <a:pPr marL="0" indent="0">
              <a:buNone/>
            </a:pPr>
            <a:r>
              <a:rPr lang="en-US" sz="2000" dirty="0">
                <a:latin typeface="Times New Roman"/>
                <a:ea typeface="+mn-lt"/>
                <a:cs typeface="+mn-lt"/>
              </a:rPr>
              <a:t>EXPOSE &lt;port-number&gt;</a:t>
            </a:r>
          </a:p>
          <a:p>
            <a:pPr marL="0" indent="0">
              <a:buNone/>
            </a:pPr>
            <a:r>
              <a:rPr lang="en-US" sz="2000" dirty="0">
                <a:latin typeface="Times New Roman"/>
                <a:ea typeface="+mn-lt"/>
                <a:cs typeface="+mn-lt"/>
              </a:rPr>
              <a:t>ENV  &lt;set-variables&gt;</a:t>
            </a:r>
          </a:p>
          <a:p>
            <a:pPr marL="0" indent="0">
              <a:buNone/>
            </a:pPr>
            <a:r>
              <a:rPr lang="en-US" sz="2000" dirty="0">
                <a:latin typeface="Times New Roman"/>
                <a:ea typeface="+mn-lt"/>
                <a:cs typeface="+mn-lt"/>
              </a:rPr>
              <a:t>USER &lt;set-user-name / set a non-root user of the container &gt;</a:t>
            </a:r>
          </a:p>
          <a:p>
            <a:pPr marL="0" indent="0">
              <a:buNone/>
            </a:pPr>
            <a:r>
              <a:rPr lang="en-US" sz="2000" dirty="0">
                <a:latin typeface="Times New Roman"/>
                <a:ea typeface="+mn-lt"/>
                <a:cs typeface="+mn-lt"/>
              </a:rPr>
              <a:t>VOLUME &lt;create or mount the volume&gt;</a:t>
            </a:r>
          </a:p>
          <a:p>
            <a:pPr marL="0" indent="0">
              <a:buNone/>
            </a:pPr>
            <a:r>
              <a:rPr lang="en-US" sz="2000" dirty="0">
                <a:latin typeface="Times New Roman"/>
                <a:ea typeface="+mn-lt"/>
                <a:cs typeface="+mn-lt"/>
              </a:rPr>
              <a:t>LABEL &lt;specify metadata information of Docker images&gt;</a:t>
            </a:r>
          </a:p>
          <a:p>
            <a:pPr marL="0" indent="0">
              <a:buNone/>
            </a:pPr>
            <a:r>
              <a:rPr lang="en-US" sz="2000" dirty="0">
                <a:latin typeface="Times New Roman"/>
                <a:ea typeface="+mn-lt"/>
                <a:cs typeface="+mn-lt"/>
              </a:rPr>
              <a:t>ARG &lt;set build-time variables with key and value.&gt;</a:t>
            </a:r>
          </a:p>
          <a:p>
            <a:pPr marL="0" indent="0">
              <a:buNone/>
            </a:pPr>
            <a:r>
              <a:rPr lang="en-US" sz="2000" dirty="0">
                <a:latin typeface="Times New Roman"/>
                <a:ea typeface="+mn-lt"/>
                <a:cs typeface="+mn-lt"/>
              </a:rPr>
              <a:t>SHELL &lt;set shell options and default shell for the RUN, CMD, and ENTRYPOINT instructions that follow it.&gt;</a:t>
            </a:r>
          </a:p>
          <a:p>
            <a:pPr marL="0" indent="0">
              <a:buNone/>
            </a:pPr>
            <a:r>
              <a:rPr lang="en-US" sz="2000" dirty="0">
                <a:latin typeface="Times New Roman"/>
                <a:ea typeface="+mn-lt"/>
                <a:cs typeface="+mn-lt"/>
              </a:rPr>
              <a:t>RUN &lt;command&gt; ( the command is run in a shell)</a:t>
            </a:r>
            <a:endParaRPr lang="en-US" sz="2000" dirty="0">
              <a:latin typeface="Times New Roman"/>
              <a:cs typeface="Calibri"/>
            </a:endParaRPr>
          </a:p>
          <a:p>
            <a:pPr marL="0" indent="0">
              <a:buNone/>
            </a:pPr>
            <a:r>
              <a:rPr lang="en-US" sz="2000" dirty="0">
                <a:latin typeface="Times New Roman"/>
                <a:ea typeface="+mn-lt"/>
                <a:cs typeface="+mn-lt"/>
              </a:rPr>
              <a:t>CMD &lt;command&gt;</a:t>
            </a:r>
            <a:endParaRPr lang="en-US" sz="2000" dirty="0">
              <a:latin typeface="Times New Roman"/>
              <a:cs typeface="Calibri"/>
            </a:endParaRPr>
          </a:p>
          <a:p>
            <a:pPr marL="0" indent="0">
              <a:buNone/>
            </a:pPr>
            <a:r>
              <a:rPr lang="en-US" sz="2000" dirty="0">
                <a:latin typeface="Times New Roman"/>
                <a:ea typeface="+mn-lt"/>
                <a:cs typeface="+mn-lt"/>
              </a:rPr>
              <a:t>ENTRYPOINT &lt;command&gt; &lt;param1&gt; &lt;param2&gt;</a:t>
            </a:r>
            <a:endParaRPr lang="en-US" sz="2000">
              <a:latin typeface="Times New Roman"/>
              <a:cs typeface="Times New Roman"/>
            </a:endParaRPr>
          </a:p>
        </p:txBody>
      </p:sp>
    </p:spTree>
    <p:extLst>
      <p:ext uri="{BB962C8B-B14F-4D97-AF65-F5344CB8AC3E}">
        <p14:creationId xmlns:p14="http://schemas.microsoft.com/office/powerpoint/2010/main" val="200652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C9ED0-9D6C-6421-6B82-D956BC00DDCE}"/>
              </a:ext>
            </a:extLst>
          </p:cNvPr>
          <p:cNvSpPr>
            <a:spLocks noGrp="1"/>
          </p:cNvSpPr>
          <p:nvPr>
            <p:ph idx="1"/>
          </p:nvPr>
        </p:nvSpPr>
        <p:spPr>
          <a:xfrm>
            <a:off x="378373" y="301625"/>
            <a:ext cx="11435254" cy="6138096"/>
          </a:xfrm>
        </p:spPr>
        <p:txBody>
          <a:bodyPr vert="horz" lIns="91440" tIns="45720" rIns="91440" bIns="45720" rtlCol="0" anchor="t">
            <a:normAutofit lnSpcReduction="10000"/>
          </a:bodyPr>
          <a:lstStyle/>
          <a:p>
            <a:pPr marL="0" indent="0">
              <a:buNone/>
            </a:pPr>
            <a:r>
              <a:rPr lang="en-US" sz="2400" b="1" dirty="0">
                <a:latin typeface="Times New Roman"/>
                <a:cs typeface="Calibri" panose="020F0502020204030204"/>
              </a:rPr>
              <a:t>Docker Image :</a:t>
            </a:r>
            <a:endParaRPr lang="en-US" sz="2400" b="1">
              <a:latin typeface="Times New Roman"/>
              <a:cs typeface="Calibri" panose="020F0502020204030204"/>
            </a:endParaRPr>
          </a:p>
          <a:p>
            <a:pPr marL="0" indent="0">
              <a:buNone/>
            </a:pPr>
            <a:r>
              <a:rPr lang="en-US" sz="2400" dirty="0">
                <a:latin typeface="Times New Roman"/>
                <a:cs typeface="Calibri" panose="020F0502020204030204"/>
              </a:rPr>
              <a:t>Template to create docker container.</a:t>
            </a:r>
          </a:p>
          <a:p>
            <a:pPr marL="0" indent="0">
              <a:buNone/>
            </a:pPr>
            <a:r>
              <a:rPr lang="en-US" sz="2400" b="1" dirty="0">
                <a:latin typeface="Times New Roman"/>
                <a:cs typeface="Times New Roman"/>
              </a:rPr>
              <a:t>How to Build Docker Image ?</a:t>
            </a:r>
          </a:p>
          <a:p>
            <a:r>
              <a:rPr lang="en-US" sz="2400" dirty="0">
                <a:latin typeface="Times New Roman"/>
                <a:ea typeface="+mn-lt"/>
                <a:cs typeface="+mn-lt"/>
              </a:rPr>
              <a:t>we will build our image using the Docker command. The below command will build the image using </a:t>
            </a:r>
            <a:r>
              <a:rPr lang="en-US" sz="2400" err="1">
                <a:latin typeface="Times New Roman"/>
                <a:ea typeface="+mn-lt"/>
                <a:cs typeface="Times New Roman"/>
              </a:rPr>
              <a:t>Dockerfile</a:t>
            </a:r>
            <a:r>
              <a:rPr lang="en-US" sz="2400" dirty="0">
                <a:latin typeface="Times New Roman"/>
                <a:ea typeface="+mn-lt"/>
                <a:cs typeface="Times New Roman"/>
              </a:rPr>
              <a:t> </a:t>
            </a:r>
            <a:r>
              <a:rPr lang="en-US" sz="2400" dirty="0">
                <a:latin typeface="Times New Roman"/>
                <a:ea typeface="+mn-lt"/>
                <a:cs typeface="+mn-lt"/>
              </a:rPr>
              <a:t>from the same directory.</a:t>
            </a:r>
            <a:endParaRPr lang="en-US" sz="2400">
              <a:latin typeface="Times New Roman"/>
              <a:cs typeface="Times New Roman"/>
            </a:endParaRPr>
          </a:p>
          <a:p>
            <a:pPr>
              <a:buNone/>
            </a:pPr>
            <a:r>
              <a:rPr lang="en-US" sz="2400" err="1">
                <a:latin typeface="Times New Roman"/>
                <a:ea typeface="+mn-lt"/>
                <a:cs typeface="Times New Roman"/>
              </a:rPr>
              <a:t>sudo</a:t>
            </a:r>
            <a:r>
              <a:rPr lang="en-US" sz="2400" dirty="0">
                <a:latin typeface="Times New Roman"/>
                <a:ea typeface="+mn-lt"/>
                <a:cs typeface="Times New Roman"/>
              </a:rPr>
              <a:t> docker build -t nginx:1.0 .</a:t>
            </a:r>
            <a:endParaRPr lang="en-US" sz="2400">
              <a:latin typeface="Times New Roman"/>
              <a:cs typeface="Times New Roman"/>
            </a:endParaRPr>
          </a:p>
          <a:p>
            <a:r>
              <a:rPr lang="en-US" sz="2400" dirty="0">
                <a:latin typeface="Times New Roman"/>
                <a:ea typeface="+mn-lt"/>
                <a:cs typeface="+mn-lt"/>
              </a:rPr>
              <a:t>If the </a:t>
            </a:r>
            <a:r>
              <a:rPr lang="en-US" sz="2400" err="1">
                <a:latin typeface="Times New Roman"/>
                <a:cs typeface="Calibri" panose="020F0502020204030204"/>
              </a:rPr>
              <a:t>Dockerfile</a:t>
            </a:r>
            <a:r>
              <a:rPr lang="en-US" sz="2400" dirty="0">
                <a:latin typeface="Times New Roman"/>
                <a:ea typeface="+mn-lt"/>
                <a:cs typeface="+mn-lt"/>
              </a:rPr>
              <a:t> is in another folder then you need to specify it explicitly.</a:t>
            </a:r>
            <a:endParaRPr lang="en-US" sz="2400" dirty="0">
              <a:latin typeface="Times New Roman"/>
              <a:cs typeface="Calibri"/>
            </a:endParaRPr>
          </a:p>
          <a:p>
            <a:pPr>
              <a:buNone/>
            </a:pPr>
            <a:r>
              <a:rPr lang="en-US" sz="2400" err="1">
                <a:latin typeface="Times New Roman"/>
                <a:cs typeface="Calibri"/>
              </a:rPr>
              <a:t>sudo</a:t>
            </a:r>
            <a:r>
              <a:rPr lang="en-US" sz="2400" dirty="0">
                <a:latin typeface="Times New Roman"/>
                <a:cs typeface="Calibri"/>
              </a:rPr>
              <a:t> docker build -t nginx /path/to/folder</a:t>
            </a:r>
          </a:p>
          <a:p>
            <a:r>
              <a:rPr lang="en-US" sz="2400" dirty="0">
                <a:latin typeface="Times New Roman"/>
                <a:ea typeface="+mn-lt"/>
                <a:cs typeface="+mn-lt"/>
              </a:rPr>
              <a:t>we can list the images by using this command.</a:t>
            </a:r>
            <a:endParaRPr lang="en-US" sz="2400">
              <a:latin typeface="Times New Roman"/>
              <a:cs typeface="Times New Roman"/>
            </a:endParaRPr>
          </a:p>
          <a:p>
            <a:pPr>
              <a:buNone/>
            </a:pPr>
            <a:r>
              <a:rPr lang="en-US" sz="2400" err="1">
                <a:latin typeface="Times New Roman"/>
                <a:cs typeface="Calibri" panose="020F0502020204030204"/>
              </a:rPr>
              <a:t>sudo</a:t>
            </a:r>
            <a:r>
              <a:rPr lang="en-US" sz="2400" dirty="0">
                <a:latin typeface="Times New Roman"/>
                <a:cs typeface="Calibri" panose="020F0502020204030204"/>
              </a:rPr>
              <a:t> docker images</a:t>
            </a:r>
          </a:p>
          <a:p>
            <a:pPr>
              <a:buFont typeface="Arial"/>
              <a:buChar char="•"/>
            </a:pPr>
            <a:r>
              <a:rPr lang="en-US" sz="2400" dirty="0">
                <a:latin typeface="Times New Roman"/>
                <a:ea typeface="+mn-lt"/>
                <a:cs typeface="Times New Roman"/>
              </a:rPr>
              <a:t>we can remove the images by using this command.</a:t>
            </a:r>
          </a:p>
          <a:p>
            <a:pPr>
              <a:buNone/>
            </a:pPr>
            <a:r>
              <a:rPr lang="en-US" sz="2400" err="1">
                <a:latin typeface="Times New Roman"/>
                <a:ea typeface="+mn-lt"/>
                <a:cs typeface="Times New Roman"/>
              </a:rPr>
              <a:t>sudo</a:t>
            </a:r>
            <a:r>
              <a:rPr lang="en-US" sz="2400" dirty="0">
                <a:latin typeface="Times New Roman"/>
                <a:ea typeface="+mn-lt"/>
                <a:cs typeface="Times New Roman"/>
              </a:rPr>
              <a:t> docker </a:t>
            </a:r>
            <a:r>
              <a:rPr lang="en-US" sz="2400" err="1">
                <a:latin typeface="Times New Roman"/>
                <a:ea typeface="+mn-lt"/>
                <a:cs typeface="Times New Roman"/>
              </a:rPr>
              <a:t>rmi</a:t>
            </a:r>
            <a:r>
              <a:rPr lang="en-US" sz="2400" dirty="0">
                <a:latin typeface="Times New Roman"/>
                <a:ea typeface="+mn-lt"/>
                <a:cs typeface="Times New Roman"/>
              </a:rPr>
              <a:t> image-name</a:t>
            </a:r>
            <a:endParaRPr lang="en-US" sz="2400">
              <a:latin typeface="Times New Roman"/>
              <a:cs typeface="Times New Roman"/>
            </a:endParaRPr>
          </a:p>
          <a:p>
            <a:pPr>
              <a:buFont typeface="Arial,Sans-Serif"/>
              <a:buChar char="•"/>
            </a:pPr>
            <a:r>
              <a:rPr lang="en-US" sz="2400" dirty="0">
                <a:latin typeface="Times New Roman"/>
                <a:ea typeface="+mn-lt"/>
                <a:cs typeface="Times New Roman"/>
              </a:rPr>
              <a:t>we can remove the images by using this command.</a:t>
            </a:r>
          </a:p>
          <a:p>
            <a:pPr>
              <a:buNone/>
            </a:pPr>
            <a:r>
              <a:rPr lang="en-US" sz="2400" dirty="0" err="1">
                <a:latin typeface="Times New Roman"/>
                <a:ea typeface="+mn-lt"/>
                <a:cs typeface="Times New Roman"/>
              </a:rPr>
              <a:t>sudo</a:t>
            </a:r>
            <a:r>
              <a:rPr lang="en-US" sz="2400" dirty="0">
                <a:latin typeface="Times New Roman"/>
                <a:ea typeface="+mn-lt"/>
                <a:cs typeface="Times New Roman"/>
              </a:rPr>
              <a:t> docker </a:t>
            </a:r>
            <a:r>
              <a:rPr lang="en-US" sz="2400" dirty="0" err="1">
                <a:latin typeface="Times New Roman"/>
                <a:ea typeface="+mn-lt"/>
                <a:cs typeface="Times New Roman"/>
              </a:rPr>
              <a:t>rmi</a:t>
            </a:r>
            <a:r>
              <a:rPr lang="en-US" sz="2400" dirty="0">
                <a:latin typeface="Times New Roman"/>
                <a:ea typeface="+mn-lt"/>
                <a:cs typeface="Times New Roman"/>
              </a:rPr>
              <a:t> -f image-name</a:t>
            </a:r>
            <a:endParaRPr lang="en-US" sz="2400" dirty="0">
              <a:latin typeface="Times New Roman"/>
              <a:ea typeface="Calibri"/>
              <a:cs typeface="Times New Roman"/>
            </a:endParaRPr>
          </a:p>
          <a:p>
            <a:pPr>
              <a:buNone/>
            </a:pPr>
            <a:endParaRPr lang="en-US" dirty="0">
              <a:latin typeface="Times New Roman"/>
              <a:ea typeface="+mn-lt"/>
              <a:cs typeface="Times New Roman"/>
            </a:endParaRPr>
          </a:p>
          <a:p>
            <a:pPr>
              <a:buNone/>
            </a:pPr>
            <a:endParaRPr lang="en-US" dirty="0">
              <a:latin typeface="Times New Roman"/>
              <a:ea typeface="+mn-lt"/>
              <a:cs typeface="+mn-lt"/>
            </a:endParaRPr>
          </a:p>
          <a:p>
            <a:pPr>
              <a:buNone/>
            </a:pPr>
            <a:endParaRPr lang="en-US" dirty="0">
              <a:latin typeface="Times New Roman"/>
              <a:ea typeface="+mn-lt"/>
              <a:cs typeface="+mn-lt"/>
            </a:endParaRPr>
          </a:p>
          <a:p>
            <a:pPr marL="0" indent="0">
              <a:buNone/>
            </a:pPr>
            <a:endParaRPr lang="en-US" dirty="0">
              <a:latin typeface="Times New Roman"/>
              <a:ea typeface="+mn-lt"/>
              <a:cs typeface="+mn-lt"/>
            </a:endParaRPr>
          </a:p>
          <a:p>
            <a:pPr marL="0" indent="0">
              <a:buNone/>
            </a:pPr>
            <a:endParaRPr lang="en-US" b="1" dirty="0">
              <a:latin typeface="Times New Roman"/>
              <a:ea typeface="+mn-lt"/>
              <a:cs typeface="+mn-lt"/>
            </a:endParaRPr>
          </a:p>
        </p:txBody>
      </p:sp>
    </p:spTree>
    <p:extLst>
      <p:ext uri="{BB962C8B-B14F-4D97-AF65-F5344CB8AC3E}">
        <p14:creationId xmlns:p14="http://schemas.microsoft.com/office/powerpoint/2010/main" val="305578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E95CE-B64F-7F4C-8FE0-D78F5E07EA1A}"/>
              </a:ext>
            </a:extLst>
          </p:cNvPr>
          <p:cNvSpPr>
            <a:spLocks noGrp="1"/>
          </p:cNvSpPr>
          <p:nvPr>
            <p:ph idx="1"/>
          </p:nvPr>
        </p:nvSpPr>
        <p:spPr>
          <a:xfrm>
            <a:off x="374822" y="332517"/>
            <a:ext cx="11442356" cy="6204851"/>
          </a:xfrm>
        </p:spPr>
        <p:txBody>
          <a:bodyPr vert="horz" lIns="91440" tIns="45720" rIns="91440" bIns="45720" rtlCol="0" anchor="t">
            <a:normAutofit/>
          </a:bodyPr>
          <a:lstStyle/>
          <a:p>
            <a:pPr>
              <a:buNone/>
            </a:pPr>
            <a:r>
              <a:rPr lang="en-US" sz="2400" b="1" dirty="0">
                <a:latin typeface="Times New Roman"/>
                <a:ea typeface="Calibri" panose="020F0502020204030204"/>
                <a:cs typeface="Times New Roman"/>
              </a:rPr>
              <a:t>How to rename and copy the docker images ?</a:t>
            </a:r>
            <a:endParaRPr lang="en-US" sz="2400" dirty="0">
              <a:latin typeface="Times New Roman"/>
              <a:ea typeface="Calibri" panose="020F0502020204030204"/>
              <a:cs typeface="Times New Roman"/>
            </a:endParaRPr>
          </a:p>
          <a:p>
            <a:pPr>
              <a:buNone/>
            </a:pPr>
            <a:r>
              <a:rPr lang="en-US" sz="240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rename images-name new-name</a:t>
            </a:r>
          </a:p>
          <a:p>
            <a:pPr>
              <a:buNone/>
            </a:pPr>
            <a:r>
              <a:rPr lang="en-US" sz="240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tag image-name copy-and-rename-new-images</a:t>
            </a:r>
          </a:p>
          <a:p>
            <a:pPr>
              <a:buNone/>
            </a:pPr>
            <a:r>
              <a:rPr lang="en-US" sz="2400" err="1">
                <a:latin typeface="Times New Roman"/>
                <a:ea typeface="Calibri" panose="020F0502020204030204"/>
                <a:cs typeface="Times New Roman"/>
              </a:rPr>
              <a:t>sudo</a:t>
            </a:r>
            <a:r>
              <a:rPr lang="en-US" sz="2400" dirty="0">
                <a:latin typeface="Times New Roman"/>
                <a:ea typeface="Calibri" panose="020F0502020204030204"/>
                <a:cs typeface="Times New Roman"/>
              </a:rPr>
              <a:t> docker tag new-image user-id/image-name</a:t>
            </a:r>
          </a:p>
          <a:p>
            <a:pPr marL="0" indent="0">
              <a:buNone/>
            </a:pPr>
            <a:r>
              <a:rPr lang="en-US" sz="2400" b="1" dirty="0">
                <a:latin typeface="Times New Roman"/>
                <a:ea typeface="Calibri"/>
                <a:cs typeface="Times New Roman"/>
              </a:rPr>
              <a:t>How to Login , Logout , Push and Pull in Docker Hub ?</a:t>
            </a:r>
            <a:endParaRPr lang="en-US" sz="2400">
              <a:latin typeface="Times New Roman"/>
              <a:ea typeface="Calibri"/>
              <a:cs typeface="Times New Roman"/>
            </a:endParaRPr>
          </a:p>
          <a:p>
            <a:pPr>
              <a:buNone/>
            </a:pPr>
            <a:r>
              <a:rPr lang="en-US" sz="2400" err="1">
                <a:latin typeface="Times New Roman"/>
                <a:ea typeface="Calibri"/>
                <a:cs typeface="Times New Roman"/>
              </a:rPr>
              <a:t>sudo</a:t>
            </a:r>
            <a:r>
              <a:rPr lang="en-US" sz="2400" dirty="0">
                <a:latin typeface="Times New Roman"/>
                <a:ea typeface="Calibri"/>
                <a:cs typeface="Times New Roman"/>
              </a:rPr>
              <a:t> docker login ----&gt;give user-name &amp; password</a:t>
            </a:r>
          </a:p>
          <a:p>
            <a:pPr>
              <a:buNone/>
            </a:pPr>
            <a:r>
              <a:rPr lang="en-US" sz="2400" err="1">
                <a:latin typeface="Times New Roman"/>
                <a:ea typeface="Calibri"/>
                <a:cs typeface="Times New Roman"/>
              </a:rPr>
              <a:t>sudo</a:t>
            </a:r>
            <a:r>
              <a:rPr lang="en-US" sz="2400" dirty="0">
                <a:latin typeface="Times New Roman"/>
                <a:ea typeface="Calibri"/>
                <a:cs typeface="Times New Roman"/>
              </a:rPr>
              <a:t> docker logout</a:t>
            </a:r>
          </a:p>
          <a:p>
            <a:pPr>
              <a:buNone/>
            </a:pPr>
            <a:r>
              <a:rPr lang="en-US" sz="2400" err="1">
                <a:latin typeface="Times New Roman"/>
                <a:ea typeface="Calibri"/>
                <a:cs typeface="Times New Roman"/>
              </a:rPr>
              <a:t>sudo</a:t>
            </a:r>
            <a:r>
              <a:rPr lang="en-US" sz="2400" dirty="0">
                <a:latin typeface="Times New Roman"/>
                <a:ea typeface="Calibri"/>
                <a:cs typeface="Times New Roman"/>
              </a:rPr>
              <a:t> docker push user-id/image-name</a:t>
            </a:r>
          </a:p>
          <a:p>
            <a:pPr>
              <a:buNone/>
            </a:pPr>
            <a:r>
              <a:rPr lang="en-US" sz="2400" err="1">
                <a:latin typeface="Times New Roman"/>
                <a:ea typeface="Calibri"/>
                <a:cs typeface="Times New Roman"/>
              </a:rPr>
              <a:t>sudo</a:t>
            </a:r>
            <a:r>
              <a:rPr lang="en-US" sz="2400" dirty="0">
                <a:latin typeface="Times New Roman"/>
                <a:ea typeface="Calibri"/>
                <a:cs typeface="Times New Roman"/>
              </a:rPr>
              <a:t> docker pull user-id/image-name</a:t>
            </a:r>
            <a:endParaRPr lang="en-US" sz="2400">
              <a:cs typeface="Calibri"/>
            </a:endParaRPr>
          </a:p>
          <a:p>
            <a:pPr>
              <a:buNone/>
            </a:pPr>
            <a:r>
              <a:rPr lang="en-US" sz="2400" b="1" dirty="0">
                <a:latin typeface="Times New Roman"/>
                <a:ea typeface="Calibri"/>
                <a:cs typeface="Times New Roman"/>
              </a:rPr>
              <a:t>How to pull the docker image in docker hub ?</a:t>
            </a:r>
            <a:endParaRPr lang="en-US" sz="2400" b="1">
              <a:latin typeface="Calibri" panose="020F0502020204030204"/>
              <a:ea typeface="Calibri"/>
              <a:cs typeface="Calibri" panose="020F0502020204030204"/>
            </a:endParaRPr>
          </a:p>
          <a:p>
            <a:pPr>
              <a:buNone/>
            </a:pPr>
            <a:r>
              <a:rPr lang="en-US" sz="2400" dirty="0" err="1">
                <a:latin typeface="Times New Roman"/>
                <a:ea typeface="Calibri"/>
                <a:cs typeface="Times New Roman"/>
              </a:rPr>
              <a:t>sudo</a:t>
            </a:r>
            <a:r>
              <a:rPr lang="en-US" sz="2400" dirty="0">
                <a:latin typeface="Times New Roman"/>
                <a:ea typeface="Calibri"/>
                <a:cs typeface="Times New Roman"/>
              </a:rPr>
              <a:t> docker pull image-name </a:t>
            </a:r>
            <a:endParaRPr lang="en-US" dirty="0"/>
          </a:p>
          <a:p>
            <a:pPr>
              <a:buNone/>
            </a:pPr>
            <a:endParaRPr lang="en-US" dirty="0">
              <a:latin typeface="Calibri" panose="020F0502020204030204"/>
              <a:ea typeface="Calibri"/>
              <a:cs typeface="Calibri"/>
            </a:endParaRPr>
          </a:p>
          <a:p>
            <a:pPr>
              <a:buNone/>
            </a:pPr>
            <a:endParaRPr lang="en-US" sz="2000" dirty="0">
              <a:latin typeface="Times New Roman"/>
              <a:ea typeface="Calibri"/>
              <a:cs typeface="Times New Roman"/>
            </a:endParaRPr>
          </a:p>
        </p:txBody>
      </p:sp>
    </p:spTree>
    <p:extLst>
      <p:ext uri="{BB962C8B-B14F-4D97-AF65-F5344CB8AC3E}">
        <p14:creationId xmlns:p14="http://schemas.microsoft.com/office/powerpoint/2010/main" val="393861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C9ED0-9D6C-6421-6B82-D956BC00DDCE}"/>
              </a:ext>
            </a:extLst>
          </p:cNvPr>
          <p:cNvSpPr>
            <a:spLocks noGrp="1"/>
          </p:cNvSpPr>
          <p:nvPr>
            <p:ph idx="1"/>
          </p:nvPr>
        </p:nvSpPr>
        <p:spPr>
          <a:xfrm>
            <a:off x="435882" y="301625"/>
            <a:ext cx="11435254" cy="6138096"/>
          </a:xfrm>
        </p:spPr>
        <p:txBody>
          <a:bodyPr vert="horz" lIns="91440" tIns="45720" rIns="91440" bIns="45720" rtlCol="0" anchor="t">
            <a:normAutofit lnSpcReduction="10000"/>
          </a:bodyPr>
          <a:lstStyle/>
          <a:p>
            <a:pPr marL="0" indent="0">
              <a:buNone/>
            </a:pPr>
            <a:r>
              <a:rPr lang="en-US" sz="2400" b="1" dirty="0">
                <a:latin typeface="Times New Roman"/>
                <a:cs typeface="Calibri" panose="020F0502020204030204"/>
              </a:rPr>
              <a:t>Docker Container :-</a:t>
            </a:r>
          </a:p>
          <a:p>
            <a:pPr marL="0" indent="0">
              <a:buNone/>
            </a:pPr>
            <a:r>
              <a:rPr lang="en-US" sz="2400" dirty="0">
                <a:latin typeface="Times New Roman"/>
                <a:cs typeface="Calibri" panose="020F0502020204030204"/>
              </a:rPr>
              <a:t>Running instance of the docker images. Containers hold entire package to run application. </a:t>
            </a:r>
          </a:p>
          <a:p>
            <a:pPr>
              <a:buNone/>
            </a:pPr>
            <a:r>
              <a:rPr lang="en-US" sz="2400" b="1" dirty="0">
                <a:latin typeface="Times New Roman"/>
                <a:cs typeface="Times New Roman"/>
              </a:rPr>
              <a:t>How to Run Docker Container ?</a:t>
            </a:r>
          </a:p>
          <a:p>
            <a:pPr marL="0" indent="0">
              <a:buNone/>
            </a:pPr>
            <a:endParaRPr lang="en-US" sz="2400" dirty="0">
              <a:latin typeface="Times New Roman"/>
              <a:cs typeface="Calibri"/>
            </a:endParaRPr>
          </a:p>
          <a:p>
            <a:pPr>
              <a:buNone/>
            </a:pPr>
            <a:endParaRPr lang="en-US" dirty="0">
              <a:latin typeface="Times New Roman"/>
              <a:ea typeface="+mn-lt"/>
              <a:cs typeface="Calibri" panose="020F0502020204030204"/>
            </a:endParaRPr>
          </a:p>
          <a:p>
            <a:pPr>
              <a:buNone/>
            </a:pPr>
            <a:endParaRPr lang="en-US" dirty="0">
              <a:latin typeface="Times New Roman"/>
              <a:ea typeface="+mn-lt"/>
              <a:cs typeface="+mn-lt"/>
            </a:endParaRPr>
          </a:p>
          <a:p>
            <a:pPr marL="0" indent="0">
              <a:buNone/>
            </a:pPr>
            <a:endParaRPr lang="en-US" dirty="0">
              <a:latin typeface="Times New Roman"/>
              <a:ea typeface="+mn-lt"/>
              <a:cs typeface="+mn-lt"/>
            </a:endParaRPr>
          </a:p>
          <a:p>
            <a:pPr marL="0" indent="0">
              <a:buNone/>
            </a:pPr>
            <a:endParaRPr lang="en-US" sz="1200" dirty="0">
              <a:latin typeface="Calibri"/>
              <a:ea typeface="+mn-lt"/>
              <a:cs typeface="+mn-lt"/>
            </a:endParaRPr>
          </a:p>
          <a:p>
            <a:pPr>
              <a:buNone/>
            </a:pPr>
            <a:r>
              <a:rPr lang="en-US" sz="2400" b="1" dirty="0">
                <a:latin typeface="Times New Roman"/>
                <a:cs typeface="Times New Roman"/>
              </a:rPr>
              <a:t>Run a Container Under a Specific Name:</a:t>
            </a:r>
            <a:r>
              <a:rPr lang="en-US" sz="2400" dirty="0">
                <a:latin typeface="Times New Roman"/>
                <a:ea typeface="+mn-lt"/>
                <a:cs typeface="+mn-lt"/>
              </a:rPr>
              <a:t>-</a:t>
            </a:r>
            <a:endParaRPr lang="en-US" sz="2400" b="1">
              <a:latin typeface="Times New Roman"/>
              <a:ea typeface="+mn-lt"/>
              <a:cs typeface="+mn-lt"/>
            </a:endParaRPr>
          </a:p>
          <a:p>
            <a:pPr marL="0" indent="0">
              <a:buNone/>
            </a:pPr>
            <a:r>
              <a:rPr lang="en-US" sz="2400" dirty="0" err="1">
                <a:latin typeface="Times New Roman"/>
                <a:ea typeface="+mn-lt"/>
                <a:cs typeface="+mn-lt"/>
              </a:rPr>
              <a:t>sudo</a:t>
            </a:r>
            <a:r>
              <a:rPr lang="en-US" sz="2400" dirty="0">
                <a:latin typeface="Times New Roman"/>
                <a:ea typeface="+mn-lt"/>
                <a:cs typeface="+mn-lt"/>
              </a:rPr>
              <a:t> docker container run --name [</a:t>
            </a:r>
            <a:r>
              <a:rPr lang="en-US" sz="2400" dirty="0" err="1">
                <a:latin typeface="Times New Roman"/>
                <a:ea typeface="+mn-lt"/>
                <a:cs typeface="+mn-lt"/>
              </a:rPr>
              <a:t>container_name</a:t>
            </a:r>
            <a:r>
              <a:rPr lang="en-US" sz="2400" dirty="0">
                <a:latin typeface="Times New Roman"/>
                <a:ea typeface="+mn-lt"/>
                <a:cs typeface="+mn-lt"/>
              </a:rPr>
              <a:t>] [</a:t>
            </a:r>
            <a:r>
              <a:rPr lang="en-US" sz="2400" dirty="0" err="1">
                <a:latin typeface="Times New Roman"/>
                <a:ea typeface="+mn-lt"/>
                <a:cs typeface="+mn-lt"/>
              </a:rPr>
              <a:t>docker_image</a:t>
            </a:r>
            <a:r>
              <a:rPr lang="en-US" sz="2400" dirty="0">
                <a:latin typeface="Times New Roman"/>
                <a:ea typeface="+mn-lt"/>
                <a:cs typeface="+mn-lt"/>
              </a:rPr>
              <a:t>]</a:t>
            </a:r>
          </a:p>
          <a:p>
            <a:pPr marL="0" indent="0">
              <a:buNone/>
            </a:pPr>
            <a:r>
              <a:rPr lang="en-US" sz="2400" b="1" dirty="0">
                <a:latin typeface="Times New Roman"/>
                <a:cs typeface="Times New Roman"/>
              </a:rPr>
              <a:t>We can see running container by using this command.</a:t>
            </a:r>
          </a:p>
          <a:p>
            <a:pPr marL="0" indent="0">
              <a:buNone/>
            </a:pPr>
            <a:r>
              <a:rPr lang="en-US" sz="2400" dirty="0" err="1">
                <a:latin typeface="Times New Roman"/>
                <a:cs typeface="Calibri" panose="020F0502020204030204"/>
              </a:rPr>
              <a:t>sudo</a:t>
            </a:r>
            <a:r>
              <a:rPr lang="en-US" sz="2400" dirty="0">
                <a:latin typeface="Times New Roman"/>
                <a:cs typeface="Calibri" panose="020F0502020204030204"/>
              </a:rPr>
              <a:t> docker </a:t>
            </a:r>
            <a:r>
              <a:rPr lang="en-US" sz="2400" dirty="0" err="1">
                <a:latin typeface="Times New Roman"/>
                <a:cs typeface="Calibri" panose="020F0502020204030204"/>
              </a:rPr>
              <a:t>ps</a:t>
            </a:r>
            <a:endParaRPr lang="en-US" sz="2400" dirty="0">
              <a:latin typeface="Times New Roman"/>
              <a:cs typeface="Calibri"/>
            </a:endParaRPr>
          </a:p>
          <a:p>
            <a:pPr marL="0" indent="0">
              <a:buNone/>
            </a:pPr>
            <a:r>
              <a:rPr lang="en-US" sz="2400" b="1" dirty="0">
                <a:latin typeface="Times New Roman"/>
                <a:cs typeface="Times New Roman"/>
              </a:rPr>
              <a:t>We can see running and </a:t>
            </a:r>
            <a:r>
              <a:rPr lang="en-US" sz="2400" b="1" dirty="0" err="1">
                <a:latin typeface="Times New Roman"/>
                <a:cs typeface="Times New Roman"/>
              </a:rPr>
              <a:t>stoped</a:t>
            </a:r>
            <a:r>
              <a:rPr lang="en-US" sz="2400" b="1" dirty="0">
                <a:latin typeface="Times New Roman"/>
                <a:cs typeface="Times New Roman"/>
              </a:rPr>
              <a:t> container by using this command.</a:t>
            </a:r>
          </a:p>
          <a:p>
            <a:pPr marL="0" indent="0">
              <a:buNone/>
            </a:pPr>
            <a:r>
              <a:rPr lang="en-US" sz="2400" dirty="0" err="1">
                <a:latin typeface="Times New Roman"/>
                <a:cs typeface="Times New Roman"/>
              </a:rPr>
              <a:t>sudo</a:t>
            </a:r>
            <a:r>
              <a:rPr lang="en-US" sz="2400" dirty="0">
                <a:latin typeface="Times New Roman"/>
                <a:cs typeface="Times New Roman"/>
              </a:rPr>
              <a:t> docker </a:t>
            </a:r>
            <a:r>
              <a:rPr lang="en-US" sz="2400" dirty="0" err="1">
                <a:latin typeface="Times New Roman"/>
                <a:cs typeface="Times New Roman"/>
              </a:rPr>
              <a:t>ps</a:t>
            </a:r>
            <a:r>
              <a:rPr lang="en-US" sz="2400" dirty="0">
                <a:latin typeface="Times New Roman"/>
                <a:cs typeface="Times New Roman"/>
              </a:rPr>
              <a:t> -a</a:t>
            </a:r>
            <a:endParaRPr lang="en-US" dirty="0" err="1"/>
          </a:p>
          <a:p>
            <a:pPr marL="0" indent="0">
              <a:buNone/>
            </a:pPr>
            <a:endParaRPr lang="en-US" dirty="0">
              <a:latin typeface="Calibri"/>
              <a:cs typeface="Calibri"/>
            </a:endParaRPr>
          </a:p>
          <a:p>
            <a:pPr marL="0" indent="0">
              <a:buNone/>
            </a:pPr>
            <a:endParaRPr lang="en-US" sz="2400" dirty="0">
              <a:latin typeface="Times New Roman"/>
              <a:cs typeface="Calibri"/>
            </a:endParaRPr>
          </a:p>
          <a:p>
            <a:pPr marL="0" indent="0">
              <a:buNone/>
            </a:pPr>
            <a:endParaRPr lang="en-US" sz="2400" dirty="0">
              <a:latin typeface="Times New Roman"/>
              <a:cs typeface="Calibri"/>
            </a:endParaRPr>
          </a:p>
        </p:txBody>
      </p:sp>
      <p:pic>
        <p:nvPicPr>
          <p:cNvPr id="6" name="Picture 5" descr="A screenshot of a video game&#10;&#10;Description automatically generated">
            <a:extLst>
              <a:ext uri="{FF2B5EF4-FFF2-40B4-BE49-F238E27FC236}">
                <a16:creationId xmlns:a16="http://schemas.microsoft.com/office/drawing/2014/main" id="{48AEC4D0-BB9D-8767-E1C3-07D76A9288E3}"/>
              </a:ext>
            </a:extLst>
          </p:cNvPr>
          <p:cNvPicPr>
            <a:picLocks noChangeAspect="1"/>
          </p:cNvPicPr>
          <p:nvPr/>
        </p:nvPicPr>
        <p:blipFill>
          <a:blip r:embed="rId2"/>
          <a:stretch>
            <a:fillRect/>
          </a:stretch>
        </p:blipFill>
        <p:spPr>
          <a:xfrm>
            <a:off x="2578100" y="1598713"/>
            <a:ext cx="8013700" cy="1844473"/>
          </a:xfrm>
          <a:prstGeom prst="rect">
            <a:avLst/>
          </a:prstGeom>
        </p:spPr>
      </p:pic>
    </p:spTree>
    <p:extLst>
      <p:ext uri="{BB962C8B-B14F-4D97-AF65-F5344CB8AC3E}">
        <p14:creationId xmlns:p14="http://schemas.microsoft.com/office/powerpoint/2010/main" val="96458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9EFC0-B982-6610-DB69-F3710DD740EC}"/>
              </a:ext>
            </a:extLst>
          </p:cNvPr>
          <p:cNvSpPr>
            <a:spLocks noGrp="1"/>
          </p:cNvSpPr>
          <p:nvPr>
            <p:ph idx="1"/>
          </p:nvPr>
        </p:nvSpPr>
        <p:spPr>
          <a:xfrm>
            <a:off x="266700" y="288925"/>
            <a:ext cx="11607800" cy="6332538"/>
          </a:xfrm>
        </p:spPr>
        <p:txBody>
          <a:bodyPr vert="horz" lIns="91440" tIns="45720" rIns="91440" bIns="45720" rtlCol="0" anchor="t">
            <a:noAutofit/>
          </a:bodyPr>
          <a:lstStyle/>
          <a:p>
            <a:pPr>
              <a:buNone/>
            </a:pPr>
            <a:r>
              <a:rPr lang="en-US" sz="2000" b="1" dirty="0">
                <a:latin typeface="Times New Roman"/>
                <a:cs typeface="Times New Roman"/>
              </a:rPr>
              <a:t>Run a Container in the Background (Detached Mode) :-</a:t>
            </a:r>
            <a:endParaRPr lang="en-US" sz="2000">
              <a:latin typeface="Times New Roman"/>
              <a:cs typeface="Times New Roman"/>
            </a:endParaRPr>
          </a:p>
          <a:p>
            <a:pPr marL="0" indent="0">
              <a:buNone/>
            </a:pPr>
            <a:r>
              <a:rPr lang="en-US" sz="2000" err="1">
                <a:latin typeface="Times New Roman"/>
                <a:cs typeface="Calibri" panose="020F0502020204030204"/>
              </a:rPr>
              <a:t>sudo</a:t>
            </a:r>
            <a:r>
              <a:rPr lang="en-US" sz="2000" dirty="0">
                <a:latin typeface="Times New Roman"/>
                <a:cs typeface="Calibri" panose="020F0502020204030204"/>
              </a:rPr>
              <a:t> docker run -d [</a:t>
            </a:r>
            <a:r>
              <a:rPr lang="en-US" sz="2000" err="1">
                <a:latin typeface="Times New Roman"/>
                <a:cs typeface="Calibri" panose="020F0502020204030204"/>
              </a:rPr>
              <a:t>docker_image</a:t>
            </a:r>
            <a:r>
              <a:rPr lang="en-US" sz="2000" dirty="0">
                <a:latin typeface="Times New Roman"/>
                <a:cs typeface="Calibri" panose="020F0502020204030204"/>
              </a:rPr>
              <a:t>]</a:t>
            </a:r>
          </a:p>
          <a:p>
            <a:pPr>
              <a:buNone/>
            </a:pPr>
            <a:r>
              <a:rPr lang="en-US" sz="2000" b="1" dirty="0">
                <a:latin typeface="Times New Roman"/>
                <a:cs typeface="Times New Roman"/>
              </a:rPr>
              <a:t>Run a Container Interactively :-</a:t>
            </a:r>
            <a:endParaRPr lang="en-US" sz="2000">
              <a:latin typeface="Times New Roman"/>
              <a:cs typeface="Times New Roman"/>
            </a:endParaRPr>
          </a:p>
          <a:p>
            <a:pPr marL="0" indent="0">
              <a:buNone/>
            </a:pPr>
            <a:r>
              <a:rPr lang="en-US" sz="2000" err="1">
                <a:latin typeface="Times New Roman"/>
                <a:cs typeface="Calibri"/>
              </a:rPr>
              <a:t>sudo</a:t>
            </a:r>
            <a:r>
              <a:rPr lang="en-US" sz="2000" dirty="0">
                <a:latin typeface="Times New Roman"/>
                <a:cs typeface="Calibri"/>
              </a:rPr>
              <a:t> docker run -it [</a:t>
            </a:r>
            <a:r>
              <a:rPr lang="en-US" sz="2000" err="1">
                <a:latin typeface="Times New Roman"/>
                <a:cs typeface="Calibri" panose="020F0502020204030204"/>
              </a:rPr>
              <a:t>docker_image</a:t>
            </a:r>
            <a:r>
              <a:rPr lang="en-US" sz="2000" dirty="0">
                <a:latin typeface="Times New Roman"/>
                <a:cs typeface="Calibri" panose="020F0502020204030204"/>
              </a:rPr>
              <a:t>] /bin/bash</a:t>
            </a:r>
          </a:p>
          <a:p>
            <a:pPr>
              <a:buNone/>
            </a:pPr>
            <a:r>
              <a:rPr lang="en-US" sz="2000" b="1" dirty="0">
                <a:latin typeface="Times New Roman"/>
                <a:cs typeface="Times New Roman"/>
              </a:rPr>
              <a:t>Run a Container and Publish Container Ports :-</a:t>
            </a:r>
            <a:endParaRPr lang="en-US" sz="2000" b="1">
              <a:latin typeface="Times New Roman"/>
              <a:cs typeface="Times New Roman"/>
            </a:endParaRPr>
          </a:p>
          <a:p>
            <a:pPr>
              <a:buNone/>
            </a:pPr>
            <a:r>
              <a:rPr lang="en-US" sz="2000" dirty="0">
                <a:latin typeface="Times New Roman"/>
                <a:ea typeface="+mn-lt"/>
                <a:cs typeface="+mn-lt"/>
              </a:rPr>
              <a:t>-p [</a:t>
            </a:r>
            <a:r>
              <a:rPr lang="en-US" sz="2000" err="1">
                <a:latin typeface="Times New Roman"/>
                <a:ea typeface="+mn-lt"/>
                <a:cs typeface="+mn-lt"/>
              </a:rPr>
              <a:t>host_port</a:t>
            </a:r>
            <a:r>
              <a:rPr lang="en-US" sz="2000" dirty="0">
                <a:latin typeface="Times New Roman"/>
                <a:ea typeface="+mn-lt"/>
                <a:cs typeface="+mn-lt"/>
              </a:rPr>
              <a:t>]:[</a:t>
            </a:r>
            <a:r>
              <a:rPr lang="en-US" sz="2000" err="1">
                <a:latin typeface="Times New Roman"/>
                <a:ea typeface="+mn-lt"/>
                <a:cs typeface="+mn-lt"/>
              </a:rPr>
              <a:t>container_port</a:t>
            </a:r>
            <a:r>
              <a:rPr lang="en-US" sz="2000" dirty="0">
                <a:latin typeface="Times New Roman"/>
                <a:ea typeface="+mn-lt"/>
                <a:cs typeface="+mn-lt"/>
              </a:rPr>
              <a:t>]</a:t>
            </a:r>
            <a:endParaRPr lang="en-US" sz="2000">
              <a:latin typeface="Times New Roman"/>
              <a:cs typeface="Times New Roman"/>
            </a:endParaRPr>
          </a:p>
          <a:p>
            <a:pPr>
              <a:buNone/>
            </a:pPr>
            <a:r>
              <a:rPr lang="en-US" sz="2000" dirty="0" err="1">
                <a:latin typeface="Times New Roman"/>
                <a:ea typeface="+mn-lt"/>
                <a:cs typeface="+mn-lt"/>
              </a:rPr>
              <a:t>sudo</a:t>
            </a:r>
            <a:r>
              <a:rPr lang="en-US" sz="2000" dirty="0">
                <a:latin typeface="Times New Roman"/>
                <a:ea typeface="+mn-lt"/>
                <a:cs typeface="+mn-lt"/>
              </a:rPr>
              <a:t> docker run -p 8080:80 [</a:t>
            </a:r>
            <a:r>
              <a:rPr lang="en-US" sz="2000" dirty="0" err="1">
                <a:latin typeface="Times New Roman"/>
                <a:ea typeface="+mn-lt"/>
                <a:cs typeface="+mn-lt"/>
              </a:rPr>
              <a:t>docker_image</a:t>
            </a:r>
            <a:r>
              <a:rPr lang="en-US" sz="2000" dirty="0">
                <a:latin typeface="Times New Roman"/>
                <a:ea typeface="+mn-lt"/>
                <a:cs typeface="+mn-lt"/>
              </a:rPr>
              <a:t>]</a:t>
            </a:r>
            <a:endParaRPr lang="en-US" sz="2000">
              <a:latin typeface="Times New Roman"/>
              <a:cs typeface="Times New Roman"/>
            </a:endParaRPr>
          </a:p>
          <a:p>
            <a:pPr>
              <a:buNone/>
            </a:pPr>
            <a:r>
              <a:rPr lang="en-US" sz="2000" b="1" dirty="0">
                <a:latin typeface="Times New Roman"/>
                <a:cs typeface="Times New Roman"/>
              </a:rPr>
              <a:t>Run a Container and Mount Host Volumes :</a:t>
            </a:r>
            <a:endParaRPr lang="en-US" sz="2000" b="1">
              <a:latin typeface="Times New Roman"/>
              <a:cs typeface="Times New Roman"/>
            </a:endParaRPr>
          </a:p>
          <a:p>
            <a:pPr>
              <a:buNone/>
            </a:pPr>
            <a:r>
              <a:rPr lang="en-US" sz="2000" dirty="0">
                <a:latin typeface="Times New Roman"/>
                <a:ea typeface="+mn-lt"/>
                <a:cs typeface="+mn-lt"/>
              </a:rPr>
              <a:t>-v [/host/volume/location]:[/container/storage]</a:t>
            </a:r>
            <a:endParaRPr lang="en-US" sz="2000" dirty="0">
              <a:latin typeface="Times New Roman"/>
              <a:cs typeface="Calibri"/>
            </a:endParaRPr>
          </a:p>
          <a:p>
            <a:pPr>
              <a:buNone/>
            </a:pPr>
            <a:r>
              <a:rPr lang="en-US" sz="2000" err="1">
                <a:latin typeface="Times New Roman"/>
                <a:cs typeface="Calibri" panose="020F0502020204030204"/>
              </a:rPr>
              <a:t>sudo</a:t>
            </a:r>
            <a:r>
              <a:rPr lang="en-US" sz="2000" dirty="0">
                <a:latin typeface="Times New Roman"/>
                <a:cs typeface="Calibri" panose="020F0502020204030204"/>
              </a:rPr>
              <a:t> docker run -v [/host/volume/location]:[/container/storage] [</a:t>
            </a:r>
            <a:r>
              <a:rPr lang="en-US" sz="2000" err="1">
                <a:latin typeface="Times New Roman"/>
                <a:cs typeface="Calibri" panose="020F0502020204030204"/>
              </a:rPr>
              <a:t>docker_image</a:t>
            </a:r>
            <a:r>
              <a:rPr lang="en-US" sz="2000" dirty="0">
                <a:latin typeface="Times New Roman"/>
                <a:cs typeface="Calibri" panose="020F0502020204030204"/>
              </a:rPr>
              <a:t>]</a:t>
            </a:r>
          </a:p>
          <a:p>
            <a:pPr>
              <a:buNone/>
            </a:pPr>
            <a:r>
              <a:rPr lang="en-US" sz="2000" err="1">
                <a:latin typeface="Times New Roman"/>
                <a:ea typeface="+mn-lt"/>
                <a:cs typeface="+mn-lt"/>
              </a:rPr>
              <a:t>sudo</a:t>
            </a:r>
            <a:r>
              <a:rPr lang="en-US" sz="2000" dirty="0">
                <a:latin typeface="Times New Roman"/>
                <a:ea typeface="+mn-lt"/>
                <a:cs typeface="+mn-lt"/>
              </a:rPr>
              <a:t> docker run --name </a:t>
            </a:r>
            <a:r>
              <a:rPr lang="en-US" sz="2000" err="1">
                <a:latin typeface="Times New Roman"/>
                <a:ea typeface="+mn-lt"/>
                <a:cs typeface="+mn-lt"/>
              </a:rPr>
              <a:t>MyqlA</a:t>
            </a:r>
            <a:r>
              <a:rPr lang="en-US" sz="2000" dirty="0">
                <a:latin typeface="Times New Roman"/>
                <a:ea typeface="+mn-lt"/>
                <a:cs typeface="+mn-lt"/>
              </a:rPr>
              <a:t> -it -d --mount source=&lt;volume-name&gt;,target=&lt;location&gt; </a:t>
            </a:r>
            <a:r>
              <a:rPr lang="en-US" sz="2000" err="1">
                <a:latin typeface="Times New Roman"/>
                <a:ea typeface="+mn-lt"/>
                <a:cs typeface="+mn-lt"/>
              </a:rPr>
              <a:t>mysql</a:t>
            </a:r>
            <a:endParaRPr lang="en-US" sz="2000">
              <a:latin typeface="Times New Roman"/>
              <a:cs typeface="Times New Roman"/>
            </a:endParaRPr>
          </a:p>
          <a:p>
            <a:pPr>
              <a:buNone/>
            </a:pPr>
            <a:r>
              <a:rPr lang="en-US" sz="2000" err="1">
                <a:latin typeface="Times New Roman"/>
                <a:ea typeface="+mn-lt"/>
                <a:cs typeface="+mn-lt"/>
              </a:rPr>
              <a:t>sudo</a:t>
            </a:r>
            <a:r>
              <a:rPr lang="en-US" sz="2000" dirty="0">
                <a:latin typeface="Times New Roman"/>
                <a:ea typeface="+mn-lt"/>
                <a:cs typeface="+mn-lt"/>
              </a:rPr>
              <a:t> docker run --name </a:t>
            </a:r>
            <a:r>
              <a:rPr lang="en-US" sz="2000" err="1">
                <a:latin typeface="Times New Roman"/>
                <a:ea typeface="+mn-lt"/>
                <a:cs typeface="+mn-lt"/>
              </a:rPr>
              <a:t>MysqlB</a:t>
            </a:r>
            <a:r>
              <a:rPr lang="en-US" sz="2000" dirty="0">
                <a:latin typeface="Times New Roman"/>
                <a:ea typeface="+mn-lt"/>
                <a:cs typeface="+mn-lt"/>
              </a:rPr>
              <a:t> -it -d --mount source=</a:t>
            </a:r>
            <a:r>
              <a:rPr lang="en-US" sz="2000" err="1">
                <a:latin typeface="Times New Roman"/>
                <a:ea typeface="+mn-lt"/>
                <a:cs typeface="+mn-lt"/>
              </a:rPr>
              <a:t>batman,target</a:t>
            </a:r>
            <a:r>
              <a:rPr lang="en-US" sz="2000" dirty="0">
                <a:latin typeface="Times New Roman"/>
                <a:ea typeface="+mn-lt"/>
                <a:cs typeface="+mn-lt"/>
              </a:rPr>
              <a:t>=/app </a:t>
            </a:r>
            <a:r>
              <a:rPr lang="en-US" sz="2000" err="1">
                <a:latin typeface="Times New Roman"/>
                <a:ea typeface="+mn-lt"/>
                <a:cs typeface="+mn-lt"/>
              </a:rPr>
              <a:t>mysql</a:t>
            </a:r>
            <a:endParaRPr lang="en-US" sz="2000">
              <a:latin typeface="Times New Roman"/>
              <a:ea typeface="+mn-lt"/>
              <a:cs typeface="+mn-lt"/>
            </a:endParaRPr>
          </a:p>
          <a:p>
            <a:pPr>
              <a:buNone/>
            </a:pPr>
            <a:r>
              <a:rPr lang="en-US" sz="2000" err="1">
                <a:latin typeface="Times New Roman"/>
                <a:ea typeface="+mn-lt"/>
                <a:cs typeface="+mn-lt"/>
              </a:rPr>
              <a:t>sudo</a:t>
            </a:r>
            <a:r>
              <a:rPr lang="en-US" sz="2000" dirty="0">
                <a:latin typeface="Times New Roman"/>
                <a:ea typeface="+mn-lt"/>
                <a:cs typeface="+mn-lt"/>
              </a:rPr>
              <a:t> docker run --name My-volume -d -v &lt;local-source-path&gt;:&lt;destination&gt; -p 3002:3000 </a:t>
            </a:r>
            <a:r>
              <a:rPr lang="en-US" sz="2000" err="1">
                <a:latin typeface="Times New Roman"/>
                <a:ea typeface="+mn-lt"/>
                <a:cs typeface="+mn-lt"/>
              </a:rPr>
              <a:t>mysql</a:t>
            </a:r>
            <a:r>
              <a:rPr lang="en-US" sz="2000" dirty="0">
                <a:latin typeface="Times New Roman"/>
                <a:ea typeface="+mn-lt"/>
                <a:cs typeface="+mn-lt"/>
              </a:rPr>
              <a:t> —&gt;Bind mount.</a:t>
            </a:r>
            <a:endParaRPr lang="en-US" sz="2000">
              <a:latin typeface="Times New Roman"/>
              <a:ea typeface="+mn-lt"/>
              <a:cs typeface="+mn-lt"/>
            </a:endParaRPr>
          </a:p>
          <a:p>
            <a:pPr>
              <a:buNone/>
            </a:pPr>
            <a:r>
              <a:rPr lang="en-US" sz="2000" err="1">
                <a:latin typeface="Times New Roman"/>
                <a:ea typeface="+mn-lt"/>
                <a:cs typeface="+mn-lt"/>
              </a:rPr>
              <a:t>sudo</a:t>
            </a:r>
            <a:r>
              <a:rPr lang="en-US" sz="2000" dirty="0">
                <a:latin typeface="Times New Roman"/>
                <a:ea typeface="+mn-lt"/>
                <a:cs typeface="+mn-lt"/>
              </a:rPr>
              <a:t> docker run --name </a:t>
            </a:r>
            <a:r>
              <a:rPr lang="en-US" sz="2000" err="1">
                <a:latin typeface="Times New Roman"/>
                <a:ea typeface="+mn-lt"/>
                <a:cs typeface="+mn-lt"/>
              </a:rPr>
              <a:t>MysqlC</a:t>
            </a:r>
            <a:r>
              <a:rPr lang="en-US" sz="2000" dirty="0">
                <a:latin typeface="Times New Roman"/>
                <a:ea typeface="+mn-lt"/>
                <a:cs typeface="+mn-lt"/>
              </a:rPr>
              <a:t> -it -d –mount source=</a:t>
            </a:r>
            <a:r>
              <a:rPr lang="en-US" sz="2000" err="1">
                <a:latin typeface="Times New Roman"/>
                <a:ea typeface="+mn-lt"/>
                <a:cs typeface="+mn-lt"/>
              </a:rPr>
              <a:t>superman,target</a:t>
            </a:r>
            <a:r>
              <a:rPr lang="en-US" sz="2000" dirty="0">
                <a:latin typeface="Times New Roman"/>
                <a:ea typeface="+mn-lt"/>
                <a:cs typeface="+mn-lt"/>
              </a:rPr>
              <a:t>=/</a:t>
            </a:r>
            <a:r>
              <a:rPr lang="en-US" sz="2000" err="1">
                <a:latin typeface="Times New Roman"/>
                <a:ea typeface="+mn-lt"/>
                <a:cs typeface="+mn-lt"/>
              </a:rPr>
              <a:t>app,readonly</a:t>
            </a:r>
            <a:r>
              <a:rPr lang="en-US" sz="2000" dirty="0">
                <a:latin typeface="Times New Roman"/>
                <a:ea typeface="+mn-lt"/>
                <a:cs typeface="+mn-lt"/>
              </a:rPr>
              <a:t> </a:t>
            </a:r>
            <a:r>
              <a:rPr lang="en-US" sz="2000" err="1">
                <a:latin typeface="Times New Roman"/>
                <a:ea typeface="+mn-lt"/>
                <a:cs typeface="+mn-lt"/>
              </a:rPr>
              <a:t>mysql</a:t>
            </a:r>
            <a:r>
              <a:rPr lang="en-US" sz="2000" dirty="0">
                <a:latin typeface="Times New Roman"/>
                <a:ea typeface="+mn-lt"/>
                <a:cs typeface="+mn-lt"/>
              </a:rPr>
              <a:t> —&gt;read only volume.</a:t>
            </a:r>
            <a:endParaRPr lang="en-US" sz="2000" dirty="0">
              <a:latin typeface="Times New Roman"/>
            </a:endParaRPr>
          </a:p>
          <a:p>
            <a:pPr>
              <a:buNone/>
            </a:pPr>
            <a:endParaRPr lang="en-US" sz="1800" b="1" dirty="0">
              <a:solidFill>
                <a:srgbClr val="000000"/>
              </a:solidFill>
              <a:cs typeface="Calibri"/>
            </a:endParaRPr>
          </a:p>
          <a:p>
            <a:pPr>
              <a:buNone/>
            </a:pPr>
            <a:endParaRPr lang="en-US" sz="1800" b="1" dirty="0">
              <a:solidFill>
                <a:srgbClr val="000000"/>
              </a:solidFill>
              <a:latin typeface="Calibri"/>
              <a:cs typeface="Calibri" panose="020F0502020204030204"/>
            </a:endParaRPr>
          </a:p>
          <a:p>
            <a:pPr>
              <a:buNone/>
            </a:pPr>
            <a:endParaRPr lang="en-US" sz="1200" dirty="0">
              <a:solidFill>
                <a:srgbClr val="404040"/>
              </a:solidFill>
              <a:latin typeface="Calibri"/>
              <a:cs typeface="Calibri" panose="020F0502020204030204"/>
            </a:endParaRPr>
          </a:p>
          <a:p>
            <a:pPr marL="0" indent="0">
              <a:buNone/>
            </a:pPr>
            <a:endParaRPr lang="en-US" sz="2400" dirty="0">
              <a:solidFill>
                <a:srgbClr val="404040"/>
              </a:solidFill>
              <a:latin typeface="Times New Roman"/>
              <a:cs typeface="Calibri" panose="020F0502020204030204"/>
            </a:endParaRPr>
          </a:p>
          <a:p>
            <a:pPr marL="0" indent="0">
              <a:buNone/>
            </a:pPr>
            <a:endParaRPr lang="en-US" sz="2400" dirty="0">
              <a:solidFill>
                <a:srgbClr val="404040"/>
              </a:solidFill>
              <a:latin typeface="Times New Roman"/>
              <a:cs typeface="Calibri" panose="020F0502020204030204"/>
            </a:endParaRPr>
          </a:p>
        </p:txBody>
      </p:sp>
    </p:spTree>
    <p:extLst>
      <p:ext uri="{BB962C8B-B14F-4D97-AF65-F5344CB8AC3E}">
        <p14:creationId xmlns:p14="http://schemas.microsoft.com/office/powerpoint/2010/main" val="167383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C18AB-85C0-0EBE-D827-725A857DAB14}"/>
              </a:ext>
            </a:extLst>
          </p:cNvPr>
          <p:cNvSpPr>
            <a:spLocks noGrp="1"/>
          </p:cNvSpPr>
          <p:nvPr>
            <p:ph idx="1"/>
          </p:nvPr>
        </p:nvSpPr>
        <p:spPr>
          <a:xfrm>
            <a:off x="266700" y="415925"/>
            <a:ext cx="11607800" cy="6154738"/>
          </a:xfrm>
        </p:spPr>
        <p:txBody>
          <a:bodyPr vert="horz" lIns="91440" tIns="45720" rIns="91440" bIns="45720" rtlCol="0" anchor="t">
            <a:normAutofit/>
          </a:bodyPr>
          <a:lstStyle/>
          <a:p>
            <a:pPr marL="0" indent="0">
              <a:buNone/>
            </a:pPr>
            <a:r>
              <a:rPr lang="en-US" sz="2400" dirty="0" err="1">
                <a:latin typeface="Times New Roman"/>
                <a:ea typeface="+mn-lt"/>
                <a:cs typeface="+mn-lt"/>
              </a:rPr>
              <a:t>sudo</a:t>
            </a:r>
            <a:r>
              <a:rPr lang="en-US" sz="2400" dirty="0">
                <a:latin typeface="Times New Roman"/>
                <a:ea typeface="+mn-lt"/>
                <a:cs typeface="+mn-lt"/>
              </a:rPr>
              <a:t> docker run --name My-volume -it -d –mount type=</a:t>
            </a:r>
            <a:r>
              <a:rPr lang="en-US" sz="2400" dirty="0" err="1">
                <a:latin typeface="Times New Roman"/>
                <a:ea typeface="+mn-lt"/>
                <a:cs typeface="+mn-lt"/>
              </a:rPr>
              <a:t>bind,source</a:t>
            </a:r>
            <a:r>
              <a:rPr lang="en-US" sz="2400" dirty="0">
                <a:latin typeface="Times New Roman"/>
                <a:ea typeface="+mn-lt"/>
                <a:cs typeface="+mn-lt"/>
              </a:rPr>
              <a:t>=home/</a:t>
            </a:r>
            <a:r>
              <a:rPr lang="en-US" sz="2400" dirty="0" err="1">
                <a:latin typeface="Times New Roman"/>
                <a:ea typeface="+mn-lt"/>
                <a:cs typeface="+mn-lt"/>
              </a:rPr>
              <a:t>monir</a:t>
            </a:r>
            <a:r>
              <a:rPr lang="en-US" sz="2400" dirty="0">
                <a:latin typeface="Times New Roman"/>
                <a:ea typeface="+mn-lt"/>
                <a:cs typeface="+mn-lt"/>
              </a:rPr>
              <a:t>/</a:t>
            </a:r>
            <a:r>
              <a:rPr lang="en-US" sz="2400" dirty="0" err="1">
                <a:latin typeface="Times New Roman"/>
                <a:ea typeface="+mn-lt"/>
                <a:cs typeface="+mn-lt"/>
              </a:rPr>
              <a:t>addvolume,target</a:t>
            </a:r>
            <a:r>
              <a:rPr lang="en-US" sz="2400" dirty="0">
                <a:latin typeface="Times New Roman"/>
                <a:ea typeface="+mn-lt"/>
                <a:cs typeface="+mn-lt"/>
              </a:rPr>
              <a:t>=/</a:t>
            </a:r>
            <a:r>
              <a:rPr lang="en-US" sz="2400" dirty="0" err="1">
                <a:latin typeface="Times New Roman"/>
                <a:ea typeface="+mn-lt"/>
                <a:cs typeface="+mn-lt"/>
              </a:rPr>
              <a:t>usr</a:t>
            </a:r>
            <a:r>
              <a:rPr lang="en-US" sz="2400" dirty="0">
                <a:latin typeface="Times New Roman"/>
                <a:ea typeface="+mn-lt"/>
                <a:cs typeface="+mn-lt"/>
              </a:rPr>
              <a:t>/share/nginx/html/ </a:t>
            </a:r>
            <a:r>
              <a:rPr lang="en-US" sz="2400" dirty="0" err="1">
                <a:latin typeface="Times New Roman"/>
                <a:ea typeface="+mn-lt"/>
                <a:cs typeface="+mn-lt"/>
              </a:rPr>
              <a:t>mysql</a:t>
            </a:r>
            <a:endParaRPr lang="en-US" sz="2400">
              <a:latin typeface="Times New Roman"/>
              <a:cs typeface="Times New Roman"/>
            </a:endParaRPr>
          </a:p>
          <a:p>
            <a:pPr marL="0" indent="0">
              <a:buNone/>
            </a:pPr>
            <a:r>
              <a:rPr lang="en-US" sz="2400" dirty="0" err="1">
                <a:latin typeface="Times New Roman"/>
                <a:ea typeface="+mn-lt"/>
                <a:cs typeface="+mn-lt"/>
              </a:rPr>
              <a:t>sudo</a:t>
            </a:r>
            <a:r>
              <a:rPr lang="en-US" sz="2400" dirty="0">
                <a:latin typeface="Times New Roman"/>
                <a:ea typeface="+mn-lt"/>
                <a:cs typeface="+mn-lt"/>
              </a:rPr>
              <a:t> docker run --name </a:t>
            </a:r>
            <a:r>
              <a:rPr lang="en-US" sz="2400" dirty="0" err="1">
                <a:latin typeface="Times New Roman"/>
                <a:ea typeface="+mn-lt"/>
                <a:cs typeface="+mn-lt"/>
              </a:rPr>
              <a:t>Tmpsf</a:t>
            </a:r>
            <a:r>
              <a:rPr lang="en-US" sz="2400" dirty="0">
                <a:latin typeface="Times New Roman"/>
                <a:ea typeface="+mn-lt"/>
                <a:cs typeface="+mn-lt"/>
              </a:rPr>
              <a:t>-volume -it -d --</a:t>
            </a:r>
            <a:r>
              <a:rPr lang="en-US" sz="2400" dirty="0" err="1">
                <a:latin typeface="Times New Roman"/>
                <a:ea typeface="+mn-lt"/>
                <a:cs typeface="+mn-lt"/>
              </a:rPr>
              <a:t>tmpfs</a:t>
            </a:r>
            <a:r>
              <a:rPr lang="en-US" sz="2400" dirty="0">
                <a:latin typeface="Times New Roman"/>
                <a:ea typeface="+mn-lt"/>
                <a:cs typeface="+mn-lt"/>
              </a:rPr>
              <a:t> type=</a:t>
            </a:r>
            <a:r>
              <a:rPr lang="en-US" sz="2400" dirty="0" err="1">
                <a:latin typeface="Times New Roman"/>
                <a:ea typeface="+mn-lt"/>
                <a:cs typeface="+mn-lt"/>
              </a:rPr>
              <a:t>temfs,source</a:t>
            </a:r>
            <a:r>
              <a:rPr lang="en-US" sz="2400" dirty="0">
                <a:latin typeface="Times New Roman"/>
                <a:ea typeface="+mn-lt"/>
                <a:cs typeface="+mn-lt"/>
              </a:rPr>
              <a:t>=</a:t>
            </a:r>
            <a:r>
              <a:rPr lang="en-US" sz="2400" dirty="0" err="1">
                <a:latin typeface="Times New Roman"/>
                <a:ea typeface="+mn-lt"/>
                <a:cs typeface="+mn-lt"/>
              </a:rPr>
              <a:t>superman,target</a:t>
            </a:r>
            <a:r>
              <a:rPr lang="en-US" sz="2400" dirty="0">
                <a:latin typeface="Times New Roman"/>
                <a:ea typeface="+mn-lt"/>
                <a:cs typeface="+mn-lt"/>
              </a:rPr>
              <a:t>=/app </a:t>
            </a:r>
            <a:r>
              <a:rPr lang="en-US" sz="2400" dirty="0" err="1">
                <a:latin typeface="Times New Roman"/>
                <a:ea typeface="+mn-lt"/>
                <a:cs typeface="+mn-lt"/>
              </a:rPr>
              <a:t>mysql</a:t>
            </a:r>
            <a:r>
              <a:rPr lang="en-US" sz="2400" dirty="0">
                <a:latin typeface="Times New Roman"/>
                <a:ea typeface="+mn-lt"/>
                <a:cs typeface="+mn-lt"/>
              </a:rPr>
              <a:t> ——&gt;</a:t>
            </a:r>
            <a:r>
              <a:rPr lang="en-US" sz="2400" dirty="0" err="1">
                <a:latin typeface="Times New Roman"/>
                <a:ea typeface="+mn-lt"/>
                <a:cs typeface="+mn-lt"/>
              </a:rPr>
              <a:t>tmpfs</a:t>
            </a:r>
            <a:r>
              <a:rPr lang="en-US" sz="2400" dirty="0">
                <a:latin typeface="Times New Roman"/>
                <a:ea typeface="+mn-lt"/>
                <a:cs typeface="+mn-lt"/>
              </a:rPr>
              <a:t> volume.</a:t>
            </a:r>
            <a:endParaRPr lang="en-US" sz="2400">
              <a:latin typeface="Times New Roman"/>
              <a:cs typeface="Times New Roman"/>
            </a:endParaRPr>
          </a:p>
          <a:p>
            <a:pPr marL="0" indent="0">
              <a:buNone/>
            </a:pPr>
            <a:r>
              <a:rPr lang="en-US" sz="2400" b="1" dirty="0">
                <a:latin typeface="Times New Roman"/>
                <a:cs typeface="Times New Roman"/>
              </a:rPr>
              <a:t>More Docker Volumes related command :</a:t>
            </a:r>
            <a:endParaRPr lang="en-US" sz="2400" dirty="0">
              <a:latin typeface="Times New Roman"/>
              <a:cs typeface="Times New Roman"/>
            </a:endParaRPr>
          </a:p>
          <a:p>
            <a:pPr marL="0" indent="0">
              <a:buNone/>
            </a:pPr>
            <a:r>
              <a:rPr lang="en-US" sz="2400" dirty="0" err="1">
                <a:latin typeface="Times New Roman"/>
                <a:cs typeface="Times New Roman"/>
              </a:rPr>
              <a:t>sudo</a:t>
            </a:r>
            <a:r>
              <a:rPr lang="en-US" sz="2400" dirty="0">
                <a:latin typeface="Times New Roman"/>
                <a:cs typeface="Times New Roman"/>
              </a:rPr>
              <a:t> docker volume create &lt;volume-name&gt;</a:t>
            </a:r>
          </a:p>
          <a:p>
            <a:pPr>
              <a:buNone/>
            </a:pPr>
            <a:r>
              <a:rPr lang="en-US" sz="2400" err="1">
                <a:latin typeface="Times New Roman"/>
                <a:cs typeface="Times New Roman"/>
              </a:rPr>
              <a:t>sudo</a:t>
            </a:r>
            <a:r>
              <a:rPr lang="en-US" sz="2400" dirty="0">
                <a:latin typeface="Times New Roman"/>
                <a:cs typeface="Times New Roman"/>
              </a:rPr>
              <a:t> docker volume ls</a:t>
            </a:r>
          </a:p>
          <a:p>
            <a:pPr>
              <a:buNone/>
            </a:pPr>
            <a:r>
              <a:rPr lang="en-US" sz="2400" err="1">
                <a:latin typeface="Times New Roman"/>
                <a:cs typeface="Times New Roman"/>
              </a:rPr>
              <a:t>sudo</a:t>
            </a:r>
            <a:r>
              <a:rPr lang="en-US" sz="2400" dirty="0">
                <a:latin typeface="Times New Roman"/>
                <a:cs typeface="Times New Roman"/>
              </a:rPr>
              <a:t> docker volume inspect &lt;volume-name&gt;</a:t>
            </a:r>
          </a:p>
          <a:p>
            <a:pPr>
              <a:buNone/>
            </a:pPr>
            <a:r>
              <a:rPr lang="en-US" sz="2400" err="1">
                <a:latin typeface="Times New Roman"/>
                <a:cs typeface="Times New Roman"/>
              </a:rPr>
              <a:t>sudo</a:t>
            </a:r>
            <a:r>
              <a:rPr lang="en-US" sz="2400" dirty="0">
                <a:latin typeface="Times New Roman"/>
                <a:cs typeface="Times New Roman"/>
              </a:rPr>
              <a:t> docker volume rm &lt;volume-name&gt;</a:t>
            </a:r>
          </a:p>
          <a:p>
            <a:pPr>
              <a:buNone/>
            </a:pPr>
            <a:r>
              <a:rPr lang="en-US" sz="2400" err="1">
                <a:latin typeface="Times New Roman"/>
                <a:cs typeface="Times New Roman"/>
              </a:rPr>
              <a:t>sudo</a:t>
            </a:r>
            <a:r>
              <a:rPr lang="en-US" sz="2400" dirty="0">
                <a:latin typeface="Times New Roman"/>
                <a:cs typeface="Times New Roman"/>
              </a:rPr>
              <a:t> docker volume prune —&gt; all volumes are remove this command.</a:t>
            </a:r>
            <a:endParaRPr lang="en-US" sz="2400">
              <a:latin typeface="Times New Roman"/>
              <a:cs typeface="Times New Roman"/>
            </a:endParaRPr>
          </a:p>
          <a:p>
            <a:pPr marL="0" indent="0">
              <a:buNone/>
            </a:pPr>
            <a:r>
              <a:rPr lang="en-US" sz="2400" b="1" i="0" u="none" strike="noStrike" baseline="0" dirty="0">
                <a:latin typeface="Times New Roman"/>
                <a:ea typeface="Segoe UI"/>
                <a:cs typeface="Segoe UI"/>
              </a:rPr>
              <a:t>Run a Docker Container and Remove it Once the Process is Complete</a:t>
            </a:r>
            <a:r>
              <a:rPr lang="en-US" sz="2400" b="0" i="0" dirty="0">
                <a:latin typeface="Times New Roman"/>
                <a:ea typeface="Segoe UI"/>
                <a:cs typeface="Segoe UI"/>
              </a:rPr>
              <a:t>​</a:t>
            </a:r>
            <a:r>
              <a:rPr lang="en-US" sz="2400" dirty="0">
                <a:latin typeface="Times New Roman"/>
                <a:ea typeface="Segoe UI"/>
                <a:cs typeface="Segoe UI"/>
              </a:rPr>
              <a:t> :</a:t>
            </a:r>
            <a:endParaRPr lang="en-US" sz="2400">
              <a:latin typeface="Times New Roman"/>
              <a:cs typeface="Calibri"/>
            </a:endParaRPr>
          </a:p>
          <a:p>
            <a:pPr marL="0" indent="0" algn="l" rtl="0">
              <a:buNone/>
            </a:pPr>
            <a:r>
              <a:rPr lang="en-US" sz="2400" b="0" i="0" u="none" strike="noStrike" baseline="0" err="1">
                <a:latin typeface="Times New Roman"/>
                <a:ea typeface="Segoe UI"/>
                <a:cs typeface="Segoe UI"/>
              </a:rPr>
              <a:t>sudo</a:t>
            </a:r>
            <a:r>
              <a:rPr lang="en-US" sz="2400" b="0" i="0" u="none" strike="noStrike" baseline="0" dirty="0">
                <a:latin typeface="Times New Roman"/>
                <a:ea typeface="Segoe UI"/>
                <a:cs typeface="Segoe UI"/>
              </a:rPr>
              <a:t> docker container run --rm [</a:t>
            </a:r>
            <a:r>
              <a:rPr lang="en-US" sz="2400" b="0" i="0" u="none" strike="noStrike" baseline="0" err="1">
                <a:latin typeface="Times New Roman"/>
                <a:ea typeface="Segoe UI"/>
                <a:cs typeface="Segoe UI"/>
              </a:rPr>
              <a:t>docker_image</a:t>
            </a:r>
            <a:r>
              <a:rPr lang="en-US" sz="2400" b="0" i="0" u="none" strike="noStrike" baseline="0" dirty="0">
                <a:latin typeface="Times New Roman"/>
                <a:ea typeface="Segoe UI"/>
                <a:cs typeface="Segoe UI"/>
              </a:rPr>
              <a:t>]</a:t>
            </a:r>
          </a:p>
          <a:p>
            <a:pPr marL="0" indent="0">
              <a:buNone/>
            </a:pPr>
            <a:endParaRPr lang="en-US" sz="2400" dirty="0">
              <a:solidFill>
                <a:srgbClr val="404040"/>
              </a:solidFill>
              <a:latin typeface="Times New Roman"/>
              <a:cs typeface="Segoe UI"/>
            </a:endParaRPr>
          </a:p>
          <a:p>
            <a:pPr marL="0" indent="0">
              <a:buNone/>
            </a:pPr>
            <a:endParaRPr lang="en-US" sz="2400" dirty="0">
              <a:solidFill>
                <a:srgbClr val="404040"/>
              </a:solidFill>
              <a:latin typeface="Times New Roman"/>
              <a:cs typeface="Segoe UI"/>
            </a:endParaRPr>
          </a:p>
          <a:p>
            <a:pPr marL="0" indent="0">
              <a:buNone/>
            </a:pPr>
            <a:endParaRPr lang="en-US" sz="2400" dirty="0">
              <a:solidFill>
                <a:srgbClr val="404040"/>
              </a:solidFill>
              <a:latin typeface="Times New Roman"/>
              <a:cs typeface="Segoe UI"/>
            </a:endParaRPr>
          </a:p>
        </p:txBody>
      </p:sp>
    </p:spTree>
    <p:extLst>
      <p:ext uri="{BB962C8B-B14F-4D97-AF65-F5344CB8AC3E}">
        <p14:creationId xmlns:p14="http://schemas.microsoft.com/office/powerpoint/2010/main" val="18748770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Dockerfile , Image and Container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317</cp:revision>
  <dcterms:created xsi:type="dcterms:W3CDTF">2023-12-11T11:55:11Z</dcterms:created>
  <dcterms:modified xsi:type="dcterms:W3CDTF">2023-12-14T05:29:55Z</dcterms:modified>
</cp:coreProperties>
</file>