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4" r:id="rId3"/>
    <p:sldId id="365" r:id="rId4"/>
    <p:sldId id="367" r:id="rId5"/>
    <p:sldId id="368" r:id="rId6"/>
    <p:sldId id="366" r:id="rId7"/>
    <p:sldId id="369" r:id="rId8"/>
    <p:sldId id="370" r:id="rId9"/>
    <p:sldId id="371" r:id="rId10"/>
    <p:sldId id="372" r:id="rId11"/>
    <p:sldId id="373" r:id="rId12"/>
    <p:sldId id="375" r:id="rId13"/>
    <p:sldId id="376" r:id="rId14"/>
    <p:sldId id="377" r:id="rId15"/>
    <p:sldId id="378" r:id="rId16"/>
    <p:sldId id="382" r:id="rId17"/>
    <p:sldId id="379" r:id="rId18"/>
    <p:sldId id="36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8E9"/>
    <a:srgbClr val="3CB8E9"/>
    <a:srgbClr val="58068B"/>
    <a:srgbClr val="1C77BB"/>
    <a:srgbClr val="2FB7EC"/>
    <a:srgbClr val="7EA241"/>
    <a:srgbClr val="264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153" d="100"/>
          <a:sy n="153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B06-3676-754A-9191-909ACD29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4E80-86A8-524A-B685-EB58B3B4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9F89-19B0-5E49-B617-E16230DF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C59-DAF1-8D46-8998-33829DE35E3A}" type="datetime1">
              <a:rPr lang="en-US" smtClean="0"/>
              <a:t>6/20/22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20810-EADD-504C-AEEE-FB76A3CA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F4C6-DFD3-DA43-B216-A5E79D9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4251-DA2C-5F45-8075-BA5DF9902F6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802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kidney-failure" TargetMode="External"/><Relationship Id="rId2" Type="http://schemas.openxmlformats.org/officeDocument/2006/relationships/hyperlink" Target="https://www.lhsc.on.ca/critical-care-trauma-centre/critical-care-trauma-centre-3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1.xml"/><Relationship Id="rId12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emf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2935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Recommendations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10ACA-240C-56E1-5353-7F34B14D11F8}"/>
              </a:ext>
            </a:extLst>
          </p:cNvPr>
          <p:cNvSpPr txBox="1"/>
          <p:nvPr/>
        </p:nvSpPr>
        <p:spPr>
          <a:xfrm>
            <a:off x="311700" y="3619389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2022</a:t>
            </a:r>
          </a:p>
        </p:txBody>
      </p:sp>
      <p:pic>
        <p:nvPicPr>
          <p:cNvPr id="2050" name="Picture 2" descr="Dubai Future Foundation | Shaping The Future of Dubai">
            <a:extLst>
              <a:ext uri="{FF2B5EF4-FFF2-40B4-BE49-F238E27FC236}">
                <a16:creationId xmlns:a16="http://schemas.microsoft.com/office/drawing/2014/main" id="{D3DBC844-D148-BB22-EE1C-564D2799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565602"/>
            <a:ext cx="3973484" cy="8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DD2719-C31A-C26F-66BE-4E91B4A4698A}"/>
              </a:ext>
            </a:extLst>
          </p:cNvPr>
          <p:cNvGrpSpPr/>
          <p:nvPr/>
        </p:nvGrpSpPr>
        <p:grpSpPr>
          <a:xfrm>
            <a:off x="0" y="4245991"/>
            <a:ext cx="9144000" cy="901284"/>
            <a:chOff x="0" y="4245991"/>
            <a:chExt cx="9144000" cy="9012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EF1B60-2F59-B32F-F109-25E07D9A3B99}"/>
                </a:ext>
              </a:extLst>
            </p:cNvPr>
            <p:cNvSpPr/>
            <p:nvPr/>
          </p:nvSpPr>
          <p:spPr>
            <a:xfrm>
              <a:off x="0" y="4245991"/>
              <a:ext cx="9144000" cy="901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8068B"/>
                </a:solidFill>
              </a:endParaRPr>
            </a:p>
          </p:txBody>
        </p:sp>
        <p:pic>
          <p:nvPicPr>
            <p:cNvPr id="10" name="Picture 2" descr="Dubai Future Foundation | Shaping The Future of Dubai">
              <a:extLst>
                <a:ext uri="{FF2B5EF4-FFF2-40B4-BE49-F238E27FC236}">
                  <a16:creationId xmlns:a16="http://schemas.microsoft.com/office/drawing/2014/main" id="{6FFD84D4-1BE5-1F7E-F22B-0D33CFA48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258" y="4245991"/>
              <a:ext cx="3973484" cy="851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66B3661-2BFC-F312-680F-63DCB99AB2A1}"/>
              </a:ext>
            </a:extLst>
          </p:cNvPr>
          <p:cNvSpPr txBox="1"/>
          <p:nvPr/>
        </p:nvSpPr>
        <p:spPr>
          <a:xfrm>
            <a:off x="311700" y="2868394"/>
            <a:ext cx="250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– Dummy variable treatment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24725-5065-0EB9-4F92-DBFCCB908388}"/>
              </a:ext>
            </a:extLst>
          </p:cNvPr>
          <p:cNvSpPr txBox="1"/>
          <p:nvPr/>
        </p:nvSpPr>
        <p:spPr>
          <a:xfrm>
            <a:off x="239753" y="1153720"/>
            <a:ext cx="83327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missing values were dealt with and redundant features removed ( Past medical history code and total length of stay), the next strategy was to deal with categorical values and create subsets of the data: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categorical values, the strategy was to create dummy variables or one hot encode them as the computer only reads in numbers: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encode turns columns into 1 and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converting gender column containing M and F, into 2 columns Male and Female, where both contain 1 and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dummy variable trap or *multicollinearity, I ended up removing the last column from each categorical feature </a:t>
            </a: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9C7DA75-4D27-489F-A3F3-BA31A0697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24283"/>
              </p:ext>
            </p:extLst>
          </p:nvPr>
        </p:nvGraphicFramePr>
        <p:xfrm>
          <a:off x="1499058" y="2758673"/>
          <a:ext cx="1440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83188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5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7057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B4A86-E4C9-4EE9-F15B-C4720844B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40860"/>
              </p:ext>
            </p:extLst>
          </p:nvPr>
        </p:nvGraphicFramePr>
        <p:xfrm>
          <a:off x="4883209" y="2758673"/>
          <a:ext cx="2880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191458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17783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4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2138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D09BF859-6ABA-4CF9-2833-6D95896DFADB}"/>
              </a:ext>
            </a:extLst>
          </p:cNvPr>
          <p:cNvSpPr/>
          <p:nvPr/>
        </p:nvSpPr>
        <p:spPr>
          <a:xfrm>
            <a:off x="3175457" y="3095342"/>
            <a:ext cx="1471353" cy="548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1200" dirty="0"/>
              <a:t>Dummy Variable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E9DBAC90-0716-BCCA-48B0-8F038FED7306}"/>
              </a:ext>
            </a:extLst>
          </p:cNvPr>
          <p:cNvSpPr/>
          <p:nvPr/>
        </p:nvSpPr>
        <p:spPr>
          <a:xfrm>
            <a:off x="6590961" y="2103120"/>
            <a:ext cx="864523" cy="2402378"/>
          </a:xfrm>
          <a:prstGeom prst="mathMultiply">
            <a:avLst/>
          </a:prstGeom>
          <a:solidFill>
            <a:srgbClr val="FF0000">
              <a:alpha val="321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C18D5-6F4D-67F0-362B-C28647A6A6CB}"/>
              </a:ext>
            </a:extLst>
          </p:cNvPr>
          <p:cNvSpPr txBox="1"/>
          <p:nvPr/>
        </p:nvSpPr>
        <p:spPr>
          <a:xfrm>
            <a:off x="253094" y="4330210"/>
            <a:ext cx="369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*Multicollinearity – 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Multicollinearity occurs when two or more independent variables are highly correlated with one another in a regression model.</a:t>
            </a:r>
            <a:endParaRPr lang="en-AE" sz="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8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– Creating subsets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24725-5065-0EB9-4F92-DBFCCB908388}"/>
              </a:ext>
            </a:extLst>
          </p:cNvPr>
          <p:cNvSpPr txBox="1"/>
          <p:nvPr/>
        </p:nvSpPr>
        <p:spPr>
          <a:xfrm>
            <a:off x="253093" y="1133305"/>
            <a:ext cx="8332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created three subsets of the data to try different approaches. For each subset, the extra dummy variable column was removed. 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1: No transformation to the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2: Log transformation of the target variable, creatinine, and urea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3: Scaled variables, although not necessary for linear regression.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which normalizes the features i.e. each column of X, INDIVIDUALLY, so that each column/feature/variable will have </a:t>
            </a:r>
            <a:r>
              <a:rPr lang="el-G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(mean)</a:t>
            </a:r>
            <a:r>
              <a:rPr lang="el-G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(standard deviation)</a:t>
            </a:r>
            <a:r>
              <a:rPr lang="el-G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three subsets, I was able to create 10 models, experimenting with different approaches.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creating the models, I had to first create a constant B0.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 is the dependent variable, B0 is the constant, X(n) is the feature, B(n) is the slope of the feature.</a:t>
            </a: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65355-D0F8-2CB6-77AF-DDE4B22C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40" y="3481662"/>
            <a:ext cx="5341190" cy="5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– Models created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24725-5065-0EB9-4F92-DBFCCB908388}"/>
              </a:ext>
            </a:extLst>
          </p:cNvPr>
          <p:cNvSpPr txBox="1"/>
          <p:nvPr/>
        </p:nvSpPr>
        <p:spPr>
          <a:xfrm>
            <a:off x="239753" y="1485205"/>
            <a:ext cx="36589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to determine feature importance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Nothing log-transformed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Log-transformed features and dependent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Only log transformed dependent variable with untransformed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Same as model 1 but with scaled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adhoc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where I made ‘total length of stay’ the dependent variable to see whether the remaining features have an impact on the total length of stay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82CBB-9CD6-5A5B-B0DD-AF1B2A86CD02}"/>
              </a:ext>
            </a:extLst>
          </p:cNvPr>
          <p:cNvSpPr txBox="1"/>
          <p:nvPr/>
        </p:nvSpPr>
        <p:spPr>
          <a:xfrm>
            <a:off x="239753" y="854413"/>
            <a:ext cx="839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5 models were on the complete dataset, to understand the feature importance; the next 5 were to predict the test set after training on the train set</a:t>
            </a:r>
            <a:r>
              <a:rPr lang="en-A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57387-F40E-0242-8382-EBD83ACB2D04}"/>
              </a:ext>
            </a:extLst>
          </p:cNvPr>
          <p:cNvSpPr txBox="1"/>
          <p:nvPr/>
        </p:nvSpPr>
        <p:spPr>
          <a:xfrm>
            <a:off x="4563835" y="1485204"/>
            <a:ext cx="3658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split into train/ test split with 75% in the training to predict the 25% in the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6: Linear regression on the scaled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7: Linear regression on normal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8: Random forest: no parameter tuning, with cross validation* = 10 folds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9: Random forest: with auto parameter tuning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10: Random forest with best parameters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6F21FB-EF85-7533-C45D-A7CF22E58F46}"/>
              </a:ext>
            </a:extLst>
          </p:cNvPr>
          <p:cNvCxnSpPr>
            <a:cxnSpLocks/>
          </p:cNvCxnSpPr>
          <p:nvPr/>
        </p:nvCxnSpPr>
        <p:spPr>
          <a:xfrm flipV="1">
            <a:off x="4563835" y="1554480"/>
            <a:ext cx="0" cy="280138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0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– Cross Validation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24725-5065-0EB9-4F92-DBFCCB908388}"/>
              </a:ext>
            </a:extLst>
          </p:cNvPr>
          <p:cNvSpPr txBox="1"/>
          <p:nvPr/>
        </p:nvSpPr>
        <p:spPr>
          <a:xfrm>
            <a:off x="530698" y="2226899"/>
            <a:ext cx="3279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is a resampling method that uses different portions of the data to test and train a model on different iterations.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3.1. Cross-validation: evaluating estimator performance — scikit-learn  1.1.1 documentation">
            <a:extLst>
              <a:ext uri="{FF2B5EF4-FFF2-40B4-BE49-F238E27FC236}">
                <a16:creationId xmlns:a16="http://schemas.microsoft.com/office/drawing/2014/main" id="{F8FB9589-1DB5-713C-4EE0-1EB5D3A6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97" y="1205271"/>
            <a:ext cx="3945918" cy="27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3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A3D6F-B4E8-8CA8-6AA0-294FA77FE6D0}"/>
              </a:ext>
            </a:extLst>
          </p:cNvPr>
          <p:cNvSpPr txBox="1"/>
          <p:nvPr/>
        </p:nvSpPr>
        <p:spPr>
          <a:xfrm>
            <a:off x="865415" y="970744"/>
            <a:ext cx="6237605" cy="1750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Analysis/ Exploratory Data Analysis (with insights and/or findings)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D83F5B-A0A4-8878-8EE9-9B0C99519D65}"/>
              </a:ext>
            </a:extLst>
          </p:cNvPr>
          <p:cNvSpPr/>
          <p:nvPr/>
        </p:nvSpPr>
        <p:spPr>
          <a:xfrm>
            <a:off x="481693" y="1165958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4AD388-CE1A-3F8A-341E-B68DA942ABE5}"/>
              </a:ext>
            </a:extLst>
          </p:cNvPr>
          <p:cNvSpPr/>
          <p:nvPr/>
        </p:nvSpPr>
        <p:spPr>
          <a:xfrm>
            <a:off x="481693" y="1609376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50BB5-3A32-DDBB-EFEB-D1361BA9EBAD}"/>
              </a:ext>
            </a:extLst>
          </p:cNvPr>
          <p:cNvSpPr/>
          <p:nvPr/>
        </p:nvSpPr>
        <p:spPr>
          <a:xfrm>
            <a:off x="481693" y="2052794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AF55D5-7DA2-B7F1-BD40-C9FF551D40CA}"/>
              </a:ext>
            </a:extLst>
          </p:cNvPr>
          <p:cNvSpPr/>
          <p:nvPr/>
        </p:nvSpPr>
        <p:spPr>
          <a:xfrm>
            <a:off x="487138" y="2477861"/>
            <a:ext cx="195942" cy="187778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074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-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Performer: Model 7</a:t>
            </a:r>
            <a:endParaRPr lang="en-AE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B9CEC-7ADA-2ED9-942E-AEFBADBCC8A9}"/>
              </a:ext>
            </a:extLst>
          </p:cNvPr>
          <p:cNvSpPr txBox="1"/>
          <p:nvPr/>
        </p:nvSpPr>
        <p:spPr>
          <a:xfrm>
            <a:off x="239753" y="926558"/>
            <a:ext cx="83327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models we will evaluate the accuracy on R2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EA9C-DB4A-E231-A712-F286EC8D99DC}"/>
              </a:ext>
            </a:extLst>
          </p:cNvPr>
          <p:cNvSpPr txBox="1"/>
          <p:nvPr/>
        </p:nvSpPr>
        <p:spPr>
          <a:xfrm>
            <a:off x="239753" y="1288192"/>
            <a:ext cx="365891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 transformed – performed the best with an R2 of 87%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transformed dependent and features: R2 of 84%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transformed dependent variable only: R2 of ~84%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equally as model 3, hence proving that scaling did not enhance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4 models, `Length of Stay - ICU`, `Length of Stay - Ward`, `Cost of implant`, `Creatinine`, `CAD-TVD`, `PM-VSD`, `State at the time of arrival - confused`,  are statistically significant, meaning having a P &lt; 0.05 and are strong predictors for the cost to the hospital.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5: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total length of stay was a strong predictor of the total cost to the hospital, I wanted to try and see whether the features have an impact on the total length of stay, however, the R2 came out to be really low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ADFA1-D821-7C8F-6BEB-82166E6171E9}"/>
              </a:ext>
            </a:extLst>
          </p:cNvPr>
          <p:cNvSpPr txBox="1"/>
          <p:nvPr/>
        </p:nvSpPr>
        <p:spPr>
          <a:xfrm>
            <a:off x="4563835" y="1288191"/>
            <a:ext cx="36589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6: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X: 86% on training set; 75% on test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7: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transformation: 86% on training, 89% 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8: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96% on training, 61% 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9: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Hyperparameters: 85% on training, 69% 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10: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with best params: 85% on training, 69% 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DA6E3C-33E9-35C5-9327-B6A1108DFF8D}"/>
              </a:ext>
            </a:extLst>
          </p:cNvPr>
          <p:cNvCxnSpPr>
            <a:cxnSpLocks/>
          </p:cNvCxnSpPr>
          <p:nvPr/>
        </p:nvCxnSpPr>
        <p:spPr>
          <a:xfrm flipV="1">
            <a:off x="4563835" y="1357467"/>
            <a:ext cx="0" cy="280138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8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- Findings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6B482-A47B-5D71-4F84-84872AE8E34E}"/>
              </a:ext>
            </a:extLst>
          </p:cNvPr>
          <p:cNvSpPr txBox="1"/>
          <p:nvPr/>
        </p:nvSpPr>
        <p:spPr>
          <a:xfrm>
            <a:off x="253087" y="1048990"/>
            <a:ext cx="83194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models, whether be linear regression or random forest, the top and the strongest predictor of the cost to the hospital was the Total length of stay – ICU. 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important predictors: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implant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at the time of arrival – confused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B8EB7-A3F9-FDE5-AC45-B847D2F9663C}"/>
              </a:ext>
            </a:extLst>
          </p:cNvPr>
          <p:cNvSpPr txBox="1"/>
          <p:nvPr/>
        </p:nvSpPr>
        <p:spPr>
          <a:xfrm>
            <a:off x="253087" y="2647961"/>
            <a:ext cx="8319409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research I found out that according to London Health Sciences Center*,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elevated creatinine and urea indicates that the kidneys are not working, also known as renal failure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according to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healthline.com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**,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symptoms of renal failure is confusion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could possibly be a reason why those features came out statistically significant. 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with renal failure is received at the hospital in a confused state with elevated creatinine and urea levels, who most likely will need an implant which costs money and will most likely be admitted in the ICU for X amount of days, the model will be able to predict the cost the hospital will incur for the patient.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3B8B4-5D2D-44C5-CABF-E8052D0F9A53}"/>
              </a:ext>
            </a:extLst>
          </p:cNvPr>
          <p:cNvSpPr txBox="1"/>
          <p:nvPr/>
        </p:nvSpPr>
        <p:spPr>
          <a:xfrm>
            <a:off x="253087" y="4433207"/>
            <a:ext cx="342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* </a:t>
            </a:r>
            <a:r>
              <a:rPr lang="en-US" sz="700" dirty="0">
                <a:hlinkClick r:id="rId2"/>
              </a:rPr>
              <a:t>https://www.lhsc.on.ca/critical-care-trauma-centre/critical-care-trauma-centre-30</a:t>
            </a:r>
            <a:endParaRPr lang="en-US" sz="700" dirty="0"/>
          </a:p>
          <a:p>
            <a:r>
              <a:rPr lang="en-US" sz="700" dirty="0"/>
              <a:t>** </a:t>
            </a:r>
            <a:r>
              <a:rPr lang="en-US" sz="700" dirty="0">
                <a:hlinkClick r:id="rId3"/>
              </a:rPr>
              <a:t>https://www.healthline.com/health/kidney-failure</a:t>
            </a:r>
            <a:endParaRPr lang="en-AE" sz="700" dirty="0"/>
          </a:p>
        </p:txBody>
      </p:sp>
    </p:spTree>
    <p:extLst>
      <p:ext uri="{BB962C8B-B14F-4D97-AF65-F5344CB8AC3E}">
        <p14:creationId xmlns:p14="http://schemas.microsoft.com/office/powerpoint/2010/main" val="2713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– Deployment Recommendations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B9CEC-7ADA-2ED9-942E-AEFBADBCC8A9}"/>
              </a:ext>
            </a:extLst>
          </p:cNvPr>
          <p:cNvSpPr txBox="1"/>
          <p:nvPr/>
        </p:nvSpPr>
        <p:spPr>
          <a:xfrm>
            <a:off x="253091" y="998861"/>
            <a:ext cx="83194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ways we could deploy the solution: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Postman and REST API to deploy on an app or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web-based frameworks, such as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Heroku</a:t>
            </a: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D06D-A4AC-6655-B029-59DAEB820F28}"/>
              </a:ext>
            </a:extLst>
          </p:cNvPr>
          <p:cNvSpPr txBox="1"/>
          <p:nvPr/>
        </p:nvSpPr>
        <p:spPr>
          <a:xfrm>
            <a:off x="253091" y="1781458"/>
            <a:ext cx="8319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opinion, a web-based framework would perform best, as it requires less resources and less time (2-3 weeks) and can be integrated with any device,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devices</a:t>
            </a: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4F148-38C8-3333-8B9C-4EFEA9F03E5F}"/>
              </a:ext>
            </a:extLst>
          </p:cNvPr>
          <p:cNvSpPr txBox="1"/>
          <p:nvPr/>
        </p:nvSpPr>
        <p:spPr>
          <a:xfrm>
            <a:off x="253090" y="3071887"/>
            <a:ext cx="8319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deploying the model: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estimates on cost per patient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model learns more, we can easily tweak the model to enhance the algorithms, which would not only predict the cost, but could also predict underlying or potential illnesses a patient has or can have and be able to alert them in advance</a:t>
            </a:r>
          </a:p>
        </p:txBody>
      </p:sp>
    </p:spTree>
    <p:extLst>
      <p:ext uri="{BB962C8B-B14F-4D97-AF65-F5344CB8AC3E}">
        <p14:creationId xmlns:p14="http://schemas.microsoft.com/office/powerpoint/2010/main" val="374847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95AFB6A-A7DC-4EAF-ACF4-31C38EC81F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5" progId="TCLayout.ActiveDocument.1">
                  <p:embed/>
                </p:oleObj>
              </mc:Choice>
              <mc:Fallback>
                <p:oleObj name="think-cell Slide" r:id="rId8" imgW="344" imgH="34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95AFB6A-A7DC-4EAF-ACF4-31C38EC81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 hidden="1">
            <a:extLst>
              <a:ext uri="{FF2B5EF4-FFF2-40B4-BE49-F238E27FC236}">
                <a16:creationId xmlns:a16="http://schemas.microsoft.com/office/drawing/2014/main" id="{35A648C3-A63D-4D7B-B791-15F2F1B449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165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36A57-88E9-4D02-B9DB-589801AC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0" y="77322"/>
            <a:ext cx="8358609" cy="569074"/>
          </a:xfrm>
        </p:spPr>
        <p:txBody>
          <a:bodyPr vert="horz">
            <a:noAutofit/>
          </a:bodyPr>
          <a:lstStyle/>
          <a:p>
            <a:r>
              <a:rPr 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ea typeface="+mn-ea"/>
                <a:cs typeface="Arial" panose="020B0604020202020204" pitchFamily="34" charset="0"/>
              </a:rPr>
              <a:t>Hamza</a:t>
            </a:r>
            <a:r>
              <a:rPr lang="en-US" sz="1350" dirty="0">
                <a:latin typeface="Eurostile" panose="020B0504020202050204" pitchFamily="34" charset="77"/>
                <a:cs typeface="Arial" panose="020B0604020202020204" pitchFamily="34" charset="0"/>
              </a:rPr>
              <a:t> is an aspiring </a:t>
            </a:r>
            <a:r>
              <a:rPr 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Data Scientist </a:t>
            </a:r>
            <a:r>
              <a:rPr lang="en-US" sz="1350" dirty="0">
                <a:latin typeface="Eurostile" panose="020B0504020202050204" pitchFamily="34" charset="77"/>
                <a:cs typeface="Arial" panose="020B0604020202020204" pitchFamily="34" charset="0"/>
              </a:rPr>
              <a:t>and an </a:t>
            </a:r>
            <a:r>
              <a:rPr 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MSBA Graduate from NYU Stern School of Business</a:t>
            </a:r>
            <a:r>
              <a:rPr lang="en-US" sz="1350" b="1" dirty="0">
                <a:solidFill>
                  <a:srgbClr val="274E5C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. </a:t>
            </a:r>
            <a:r>
              <a:rPr lang="en-US" sz="1350" dirty="0">
                <a:latin typeface="Eurostile" panose="020B0504020202050204" pitchFamily="34" charset="77"/>
                <a:cs typeface="Arial" panose="020B0604020202020204" pitchFamily="34" charset="0"/>
              </a:rPr>
              <a:t>Hamza has over 5 years of industry experience, most notably as a </a:t>
            </a:r>
            <a:r>
              <a:rPr 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Workforce Analyst </a:t>
            </a:r>
            <a:r>
              <a:rPr lang="en-US" sz="1350" dirty="0">
                <a:latin typeface="Eurostile" panose="020B0504020202050204" pitchFamily="34" charset="77"/>
                <a:cs typeface="Arial" panose="020B0604020202020204" pitchFamily="34" charset="0"/>
              </a:rPr>
              <a:t>for Etihad Airways.</a:t>
            </a:r>
            <a:endParaRPr lang="en-US" sz="1500" dirty="0">
              <a:latin typeface="Eurostile" panose="020B0504020202050204" pitchFamily="34" charset="77"/>
              <a:cs typeface="Arial" panose="020B0604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043D42-880D-439E-9BEB-73EE05772EE1}"/>
              </a:ext>
            </a:extLst>
          </p:cNvPr>
          <p:cNvGrpSpPr/>
          <p:nvPr/>
        </p:nvGrpSpPr>
        <p:grpSpPr>
          <a:xfrm>
            <a:off x="5600700" y="777164"/>
            <a:ext cx="3150595" cy="186974"/>
            <a:chOff x="1895194" y="1255903"/>
            <a:chExt cx="1744300" cy="249298"/>
          </a:xfrm>
        </p:grpSpPr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D3ED1F5C-D4C8-4925-A186-721D6D700CF2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895194" y="1255903"/>
              <a:ext cx="1744300" cy="24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Clr>
                  <a:srgbClr val="002960"/>
                </a:buClr>
              </a:pPr>
              <a:r>
                <a:rPr lang="en-US" sz="1350" b="1" dirty="0">
                  <a:latin typeface="Eurostile" panose="020B0504020202050204" pitchFamily="34" charset="77"/>
                </a:rPr>
                <a:t>Meet the Candidate</a:t>
              </a:r>
              <a:endParaRPr lang="en-US" sz="1350" dirty="0">
                <a:solidFill>
                  <a:schemeClr val="bg1">
                    <a:lumMod val="50000"/>
                  </a:schemeClr>
                </a:solidFill>
                <a:latin typeface="Eurostile" panose="020B0504020202050204" pitchFamily="34" charset="77"/>
              </a:endParaRPr>
            </a:p>
          </p:txBody>
        </p:sp>
        <p:sp>
          <p:nvSpPr>
            <p:cNvPr id="103" name="Line 60">
              <a:extLst>
                <a:ext uri="{FF2B5EF4-FFF2-40B4-BE49-F238E27FC236}">
                  <a16:creationId xmlns:a16="http://schemas.microsoft.com/office/drawing/2014/main" id="{0DCC2B12-DDA2-4A3B-8DD5-5809D3AA3B42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895194" y="1505201"/>
              <a:ext cx="174430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1200" dirty="0">
                <a:latin typeface="Arial" charset="0"/>
                <a:ea typeface="ＭＳ Ｐゴシック"/>
                <a:cs typeface="+mn-cs"/>
              </a:endParaRPr>
            </a:p>
          </p:txBody>
        </p:sp>
      </p:grpSp>
      <p:sp>
        <p:nvSpPr>
          <p:cNvPr id="104" name="Textfeld 33">
            <a:extLst>
              <a:ext uri="{FF2B5EF4-FFF2-40B4-BE49-F238E27FC236}">
                <a16:creationId xmlns:a16="http://schemas.microsoft.com/office/drawing/2014/main" id="{90055ED0-9DDD-4F19-A545-88F8354E0467}"/>
              </a:ext>
            </a:extLst>
          </p:cNvPr>
          <p:cNvSpPr txBox="1"/>
          <p:nvPr/>
        </p:nvSpPr>
        <p:spPr>
          <a:xfrm>
            <a:off x="5600700" y="2509927"/>
            <a:ext cx="3150592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Ex-Deloitte Fraud Analytics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Ex-Etihad Aviation Group Workforce Analyst</a:t>
            </a:r>
            <a:r>
              <a:rPr lang="en-US" sz="1050" b="1" dirty="0">
                <a:solidFill>
                  <a:srgbClr val="3CB8E9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, </a:t>
            </a:r>
            <a:r>
              <a:rPr lang="en-US" sz="1050" dirty="0">
                <a:latin typeface="Eurostile" panose="020B0504020202050204" pitchFamily="34" charset="77"/>
                <a:cs typeface="Arial" panose="020B0604020202020204" pitchFamily="34" charset="0"/>
              </a:rPr>
              <a:t>managed over 4000 employee’s supply/demand and schedules.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MSBA Graduate from NYU, </a:t>
            </a:r>
            <a:r>
              <a:rPr lang="en-US" sz="1050" dirty="0">
                <a:latin typeface="Eurostile" panose="020B0504020202050204" pitchFamily="34" charset="77"/>
                <a:cs typeface="Arial" panose="020B0604020202020204" pitchFamily="34" charset="0"/>
              </a:rPr>
              <a:t>B.Sc. Aviation Sciences from ADU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Class Elect President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, </a:t>
            </a:r>
            <a:r>
              <a:rPr lang="en-US" sz="1050" dirty="0">
                <a:latin typeface="Eurostile" panose="020B0504020202050204" pitchFamily="34" charset="77"/>
                <a:cs typeface="Arial" panose="020B0604020202020204" pitchFamily="34" charset="0"/>
              </a:rPr>
              <a:t>MSBA Class of 2022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91938C3-9A44-42FC-AEED-E7F6228EFA2F}"/>
              </a:ext>
            </a:extLst>
          </p:cNvPr>
          <p:cNvGrpSpPr/>
          <p:nvPr/>
        </p:nvGrpSpPr>
        <p:grpSpPr>
          <a:xfrm>
            <a:off x="450927" y="777164"/>
            <a:ext cx="2057399" cy="186974"/>
            <a:chOff x="1895194" y="1255903"/>
            <a:chExt cx="1744300" cy="249298"/>
          </a:xfrm>
        </p:grpSpPr>
        <p:sp>
          <p:nvSpPr>
            <p:cNvPr id="110" name="Rectangle 59">
              <a:extLst>
                <a:ext uri="{FF2B5EF4-FFF2-40B4-BE49-F238E27FC236}">
                  <a16:creationId xmlns:a16="http://schemas.microsoft.com/office/drawing/2014/main" id="{1DD5EB04-5A58-48B0-ABE1-34DD91EF05B5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895194" y="1255903"/>
              <a:ext cx="1744300" cy="249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Clr>
                  <a:srgbClr val="002960"/>
                </a:buClr>
              </a:pPr>
              <a:r>
                <a:rPr lang="en-US" sz="1350" b="1" dirty="0">
                  <a:latin typeface="Eurostile" panose="020B0504020202050204" pitchFamily="34" charset="77"/>
                </a:rPr>
                <a:t>Notable Projects</a:t>
              </a:r>
              <a:endParaRPr lang="en-US" sz="1350" dirty="0">
                <a:solidFill>
                  <a:schemeClr val="bg1">
                    <a:lumMod val="50000"/>
                  </a:schemeClr>
                </a:solidFill>
                <a:latin typeface="Eurostile" panose="020B0504020202050204" pitchFamily="34" charset="77"/>
              </a:endParaRPr>
            </a:p>
          </p:txBody>
        </p:sp>
        <p:sp>
          <p:nvSpPr>
            <p:cNvPr id="111" name="Line 60">
              <a:extLst>
                <a:ext uri="{FF2B5EF4-FFF2-40B4-BE49-F238E27FC236}">
                  <a16:creationId xmlns:a16="http://schemas.microsoft.com/office/drawing/2014/main" id="{1A60EB76-408A-468C-A6C3-6AA9D7DC6772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895194" y="1505201"/>
              <a:ext cx="174430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1200" dirty="0">
                <a:latin typeface="Arial" charset="0"/>
                <a:ea typeface="ＭＳ Ｐゴシック"/>
                <a:cs typeface="+mn-cs"/>
              </a:endParaRPr>
            </a:p>
          </p:txBody>
        </p:sp>
      </p:grpSp>
      <p:sp>
        <p:nvSpPr>
          <p:cNvPr id="76" name="Textfeld 33">
            <a:extLst>
              <a:ext uri="{FF2B5EF4-FFF2-40B4-BE49-F238E27FC236}">
                <a16:creationId xmlns:a16="http://schemas.microsoft.com/office/drawing/2014/main" id="{9F32388E-2DEA-4AE1-807C-37CA2C8E9888}"/>
              </a:ext>
            </a:extLst>
          </p:cNvPr>
          <p:cNvSpPr txBox="1"/>
          <p:nvPr/>
        </p:nvSpPr>
        <p:spPr>
          <a:xfrm>
            <a:off x="991217" y="1421912"/>
            <a:ext cx="156867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b="1" dirty="0">
                <a:latin typeface="Eurostile" panose="020B0504020202050204" pitchFamily="34" charset="77"/>
                <a:cs typeface="Arial" panose="020B0604020202020204" pitchFamily="34" charset="0"/>
              </a:rPr>
              <a:t>Market Basket Analysis</a:t>
            </a:r>
          </a:p>
        </p:txBody>
      </p:sp>
      <p:sp>
        <p:nvSpPr>
          <p:cNvPr id="112" name="Textfeld 33">
            <a:extLst>
              <a:ext uri="{FF2B5EF4-FFF2-40B4-BE49-F238E27FC236}">
                <a16:creationId xmlns:a16="http://schemas.microsoft.com/office/drawing/2014/main" id="{3DDBE9B9-CEBD-417A-9702-CEAC5219500E}"/>
              </a:ext>
            </a:extLst>
          </p:cNvPr>
          <p:cNvSpPr txBox="1"/>
          <p:nvPr/>
        </p:nvSpPr>
        <p:spPr>
          <a:xfrm>
            <a:off x="2679822" y="1254033"/>
            <a:ext cx="2621774" cy="7104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b="1" dirty="0">
                <a:latin typeface="Eurostile" panose="020B0504020202050204" pitchFamily="34" charset="77"/>
                <a:cs typeface="Arial" panose="020B0604020202020204" pitchFamily="34" charset="0"/>
              </a:rPr>
              <a:t>Built a machine learning model for a convenience store to help assist them on which products customers buy together.</a:t>
            </a:r>
          </a:p>
          <a:p>
            <a:pPr>
              <a:spcAft>
                <a:spcPts val="450"/>
              </a:spcAft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33">
            <a:extLst>
              <a:ext uri="{FF2B5EF4-FFF2-40B4-BE49-F238E27FC236}">
                <a16:creationId xmlns:a16="http://schemas.microsoft.com/office/drawing/2014/main" id="{716D45CC-E8A3-4A97-AED4-FE663E888248}"/>
              </a:ext>
            </a:extLst>
          </p:cNvPr>
          <p:cNvSpPr txBox="1"/>
          <p:nvPr/>
        </p:nvSpPr>
        <p:spPr>
          <a:xfrm>
            <a:off x="974591" y="2535315"/>
            <a:ext cx="156867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Sales forecasting using indicators</a:t>
            </a:r>
          </a:p>
        </p:txBody>
      </p:sp>
      <p:sp>
        <p:nvSpPr>
          <p:cNvPr id="108" name="Textfeld 33">
            <a:extLst>
              <a:ext uri="{FF2B5EF4-FFF2-40B4-BE49-F238E27FC236}">
                <a16:creationId xmlns:a16="http://schemas.microsoft.com/office/drawing/2014/main" id="{AB0F3AA2-85FA-42DB-A607-8B9DE5B76C67}"/>
              </a:ext>
            </a:extLst>
          </p:cNvPr>
          <p:cNvSpPr txBox="1"/>
          <p:nvPr/>
        </p:nvSpPr>
        <p:spPr>
          <a:xfrm>
            <a:off x="1005458" y="3605314"/>
            <a:ext cx="156867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b="1" dirty="0">
                <a:latin typeface="Eurostile" panose="020B0504020202050204" pitchFamily="34" charset="77"/>
                <a:cs typeface="Arial" panose="020B0604020202020204" pitchFamily="34" charset="0"/>
              </a:rPr>
              <a:t>Fraud Detection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386BD-C465-4B66-944D-308D9E6024D3}"/>
              </a:ext>
            </a:extLst>
          </p:cNvPr>
          <p:cNvCxnSpPr>
            <a:cxnSpLocks/>
          </p:cNvCxnSpPr>
          <p:nvPr/>
        </p:nvCxnSpPr>
        <p:spPr>
          <a:xfrm>
            <a:off x="372990" y="2139428"/>
            <a:ext cx="47011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22F9162-661C-43F2-9B8D-5F015A4DEA51}"/>
              </a:ext>
            </a:extLst>
          </p:cNvPr>
          <p:cNvCxnSpPr>
            <a:cxnSpLocks/>
          </p:cNvCxnSpPr>
          <p:nvPr/>
        </p:nvCxnSpPr>
        <p:spPr>
          <a:xfrm>
            <a:off x="372990" y="3177890"/>
            <a:ext cx="47011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42CBD66-C162-437B-807A-DC75DB3C2169}"/>
              </a:ext>
            </a:extLst>
          </p:cNvPr>
          <p:cNvCxnSpPr>
            <a:cxnSpLocks/>
          </p:cNvCxnSpPr>
          <p:nvPr/>
        </p:nvCxnSpPr>
        <p:spPr>
          <a:xfrm>
            <a:off x="372990" y="4216352"/>
            <a:ext cx="47011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9C1B57A-13E8-4488-8090-98BE045E1BD7}"/>
              </a:ext>
            </a:extLst>
          </p:cNvPr>
          <p:cNvCxnSpPr>
            <a:cxnSpLocks/>
          </p:cNvCxnSpPr>
          <p:nvPr/>
        </p:nvCxnSpPr>
        <p:spPr>
          <a:xfrm flipV="1">
            <a:off x="5347285" y="777165"/>
            <a:ext cx="0" cy="39962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33">
            <a:extLst>
              <a:ext uri="{FF2B5EF4-FFF2-40B4-BE49-F238E27FC236}">
                <a16:creationId xmlns:a16="http://schemas.microsoft.com/office/drawing/2014/main" id="{4920D63A-DE78-45C8-BE92-BC878654D1A4}"/>
              </a:ext>
            </a:extLst>
          </p:cNvPr>
          <p:cNvSpPr txBox="1"/>
          <p:nvPr/>
        </p:nvSpPr>
        <p:spPr>
          <a:xfrm>
            <a:off x="6871581" y="1202329"/>
            <a:ext cx="1879714" cy="387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Mohammad Hamza Laghari</a:t>
            </a:r>
          </a:p>
          <a:p>
            <a:pPr>
              <a:spcAft>
                <a:spcPts val="450"/>
              </a:spcAft>
            </a:pPr>
            <a:r>
              <a:rPr lang="en-US" sz="1050" dirty="0">
                <a:latin typeface="Eurostile" panose="020B0504020202050204" pitchFamily="34" charset="77"/>
                <a:cs typeface="Arial" panose="020B0604020202020204" pitchFamily="34" charset="0"/>
              </a:rPr>
              <a:t>Aspiring Data Scientist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DB672F0-9D17-EB47-8313-7FE4852B26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580" y="1028419"/>
            <a:ext cx="1350000" cy="1306470"/>
          </a:xfrm>
          <a:prstGeom prst="ellipse">
            <a:avLst/>
          </a:prstGeom>
        </p:spPr>
      </p:pic>
      <p:pic>
        <p:nvPicPr>
          <p:cNvPr id="1037" name="Picture 13" descr="Organization Development Icons - Download Free Vector Icons | Noun Project">
            <a:extLst>
              <a:ext uri="{FF2B5EF4-FFF2-40B4-BE49-F238E27FC236}">
                <a16:creationId xmlns:a16="http://schemas.microsoft.com/office/drawing/2014/main" id="{21A54305-C9B5-224A-928A-453003C9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1C77B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  <a14:imgEffect>
                      <a14:saturation sat="2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6" y="2354702"/>
            <a:ext cx="619162" cy="61916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feld 33">
            <a:extLst>
              <a:ext uri="{FF2B5EF4-FFF2-40B4-BE49-F238E27FC236}">
                <a16:creationId xmlns:a16="http://schemas.microsoft.com/office/drawing/2014/main" id="{A90A9A30-008D-2C47-81C6-23A3BE2ADA62}"/>
              </a:ext>
            </a:extLst>
          </p:cNvPr>
          <p:cNvSpPr txBox="1"/>
          <p:nvPr/>
        </p:nvSpPr>
        <p:spPr>
          <a:xfrm>
            <a:off x="2679824" y="2448754"/>
            <a:ext cx="2621774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Built a sales dashboard for a client in the oil and energy domain to assist in better sales forecasting using various machine learning models</a:t>
            </a:r>
          </a:p>
          <a:p>
            <a:pPr>
              <a:spcAft>
                <a:spcPts val="450"/>
              </a:spcAft>
            </a:pPr>
            <a:endParaRPr lang="en-US" sz="10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4" name="Picture 20" descr="Computer Vision Icons - Download Free Vector Icons | Noun Project">
            <a:extLst>
              <a:ext uri="{FF2B5EF4-FFF2-40B4-BE49-F238E27FC236}">
                <a16:creationId xmlns:a16="http://schemas.microsoft.com/office/drawing/2014/main" id="{F2B5EC3B-D071-6640-9F87-FDB745B4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3" y="3319921"/>
            <a:ext cx="796913" cy="79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33">
            <a:extLst>
              <a:ext uri="{FF2B5EF4-FFF2-40B4-BE49-F238E27FC236}">
                <a16:creationId xmlns:a16="http://schemas.microsoft.com/office/drawing/2014/main" id="{D5F97F4F-26D8-6E4C-889B-A00173F5B278}"/>
              </a:ext>
            </a:extLst>
          </p:cNvPr>
          <p:cNvSpPr txBox="1"/>
          <p:nvPr/>
        </p:nvSpPr>
        <p:spPr>
          <a:xfrm>
            <a:off x="2679822" y="3444086"/>
            <a:ext cx="2621774" cy="116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b="1" dirty="0">
                <a:latin typeface="Eurostile" panose="020B0504020202050204" pitchFamily="34" charset="77"/>
                <a:cs typeface="Arial" panose="020B0604020202020204" pitchFamily="34" charset="0"/>
              </a:rPr>
              <a:t>Built a machine learning model for a client to detect Fraud/ Anomalies in their procurement data.</a:t>
            </a:r>
          </a:p>
          <a:p>
            <a:pPr>
              <a:spcAft>
                <a:spcPts val="450"/>
              </a:spcAft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450"/>
              </a:spcAft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450"/>
              </a:spcAft>
            </a:pPr>
            <a:endParaRPr lang="en-US" sz="10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8B7D-8F5E-CC4B-8A21-830A26D4A43B}"/>
              </a:ext>
            </a:extLst>
          </p:cNvPr>
          <p:cNvCxnSpPr>
            <a:cxnSpLocks/>
          </p:cNvCxnSpPr>
          <p:nvPr/>
        </p:nvCxnSpPr>
        <p:spPr>
          <a:xfrm>
            <a:off x="450927" y="657877"/>
            <a:ext cx="7886700" cy="0"/>
          </a:xfrm>
          <a:prstGeom prst="line">
            <a:avLst/>
          </a:prstGeom>
          <a:ln w="22225">
            <a:solidFill>
              <a:srgbClr val="7AE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hopping basket">
            <a:extLst>
              <a:ext uri="{FF2B5EF4-FFF2-40B4-BE49-F238E27FC236}">
                <a16:creationId xmlns:a16="http://schemas.microsoft.com/office/drawing/2014/main" id="{C7E7F9FB-6129-AB6B-3D63-6A4FA5A739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5638" y="1138199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A3D6F-B4E8-8CA8-6AA0-294FA77FE6D0}"/>
              </a:ext>
            </a:extLst>
          </p:cNvPr>
          <p:cNvSpPr txBox="1"/>
          <p:nvPr/>
        </p:nvSpPr>
        <p:spPr>
          <a:xfrm>
            <a:off x="865415" y="970744"/>
            <a:ext cx="6237605" cy="1750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Analysis/ Exploratory Data Analysis (with insights and/or findings)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D83F5B-A0A4-8878-8EE9-9B0C99519D65}"/>
              </a:ext>
            </a:extLst>
          </p:cNvPr>
          <p:cNvSpPr/>
          <p:nvPr/>
        </p:nvSpPr>
        <p:spPr>
          <a:xfrm>
            <a:off x="481693" y="1165958"/>
            <a:ext cx="195942" cy="187778"/>
          </a:xfrm>
          <a:prstGeom prst="ellipse">
            <a:avLst/>
          </a:prstGeom>
          <a:solidFill>
            <a:schemeClr val="accent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4AD388-CE1A-3F8A-341E-B68DA942ABE5}"/>
              </a:ext>
            </a:extLst>
          </p:cNvPr>
          <p:cNvSpPr/>
          <p:nvPr/>
        </p:nvSpPr>
        <p:spPr>
          <a:xfrm>
            <a:off x="481693" y="1609376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50BB5-3A32-DDBB-EFEB-D1361BA9EBAD}"/>
              </a:ext>
            </a:extLst>
          </p:cNvPr>
          <p:cNvSpPr/>
          <p:nvPr/>
        </p:nvSpPr>
        <p:spPr>
          <a:xfrm>
            <a:off x="481693" y="2052794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AF55D5-7DA2-B7F1-BD40-C9FF551D40CA}"/>
              </a:ext>
            </a:extLst>
          </p:cNvPr>
          <p:cNvSpPr/>
          <p:nvPr/>
        </p:nvSpPr>
        <p:spPr>
          <a:xfrm>
            <a:off x="487138" y="2477861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62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17B4F-1314-4E89-7BCF-C5EF0BA88344}"/>
              </a:ext>
            </a:extLst>
          </p:cNvPr>
          <p:cNvSpPr txBox="1"/>
          <p:nvPr/>
        </p:nvSpPr>
        <p:spPr>
          <a:xfrm>
            <a:off x="253092" y="1112810"/>
            <a:ext cx="8319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contained 248 samples of patients with 24 features including the target variable, total cost to hospital.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45979-B0F2-F503-D8DD-C840EACCDA06}"/>
              </a:ext>
            </a:extLst>
          </p:cNvPr>
          <p:cNvSpPr txBox="1"/>
          <p:nvPr/>
        </p:nvSpPr>
        <p:spPr>
          <a:xfrm>
            <a:off x="253092" y="1670801"/>
            <a:ext cx="348278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first make sense of the data and the relationships of the features to the target variable, I plotted the correlation matrix and observed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stay – ICU has a high correlation with the total cost to the hospital, 82%; making it a strong predictor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 of stay and cost of implant seem to have a medium correlation too, with 70% and 48% respectively,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since the total length of stay is the sum of length of stay – ICU + Ward, it will be removed to avoid multicollinearity.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30F676-D72D-4483-E3DE-AD28160F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73" y="1526722"/>
            <a:ext cx="4847692" cy="32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D3036-07B7-6B17-E985-547410B7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" y="1303519"/>
            <a:ext cx="9078686" cy="1393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624725-5065-0EB9-4F92-DBFCCB908388}"/>
              </a:ext>
            </a:extLst>
          </p:cNvPr>
          <p:cNvSpPr txBox="1"/>
          <p:nvPr/>
        </p:nvSpPr>
        <p:spPr>
          <a:xfrm>
            <a:off x="402722" y="2751960"/>
            <a:ext cx="386170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plotting the correlation matrix,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decided on to plot the pairplot to see if there is anything insightful that could be noticed. We can see that: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Creatinine and Urea seem to have a positive linear relationship impacting the total cost to the hospital</a:t>
            </a:r>
          </a:p>
          <a:p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233B8-A11D-0DD3-C7C9-E6F3764B3192}"/>
              </a:ext>
            </a:extLst>
          </p:cNvPr>
          <p:cNvSpPr txBox="1"/>
          <p:nvPr/>
        </p:nvSpPr>
        <p:spPr>
          <a:xfrm>
            <a:off x="4710794" y="2751960"/>
            <a:ext cx="3861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age increases, bodyweight and height increases and HR pulse decreases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– Target Variable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24725-5065-0EB9-4F92-DBFCCB908388}"/>
              </a:ext>
            </a:extLst>
          </p:cNvPr>
          <p:cNvSpPr txBox="1"/>
          <p:nvPr/>
        </p:nvSpPr>
        <p:spPr>
          <a:xfrm>
            <a:off x="239752" y="1309482"/>
            <a:ext cx="3861707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positively/ right skewed: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it is not usually a problem when running linear regressions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may have an effect on the P- Value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we can observe that the bulk of the cost is around the 200,000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skewness of the histogram is 2.4 and 8.0 is the kurtosis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assume normal distribution, the skewness and the kurtosis should be in the range of -1.5 to 1.5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normal distribution, we can log transform the skewed data to ach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linearity (near-norm distribution)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C7C34-D6ED-D396-4016-B40BCFBA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22" y="1309482"/>
            <a:ext cx="4571999" cy="27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8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– Features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24725-5065-0EB9-4F92-DBFCCB908388}"/>
              </a:ext>
            </a:extLst>
          </p:cNvPr>
          <p:cNvSpPr txBox="1"/>
          <p:nvPr/>
        </p:nvSpPr>
        <p:spPr>
          <a:xfrm>
            <a:off x="239753" y="1309482"/>
            <a:ext cx="36467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distribution of features we can observe: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 high and Low seem to be at normal ranges with the exception of a few cases, avg 120/80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height seems to be normal, international avg according to WHO is 160 cm for women and 170 cm for 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Hemoglobin count seems to be normal, ~14 – 18 g/dL for men and 12 – 15 g/dL for women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as there seem to be a lot of kids, hence the skewness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Creatinine and Urea, 0.6 – 1.3 mg/dL and 6 – 24 mg/dL 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737CE-BEFF-1170-24B7-3383C1B39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46" y="1203660"/>
            <a:ext cx="4880857" cy="33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A3D6F-B4E8-8CA8-6AA0-294FA77FE6D0}"/>
              </a:ext>
            </a:extLst>
          </p:cNvPr>
          <p:cNvSpPr txBox="1"/>
          <p:nvPr/>
        </p:nvSpPr>
        <p:spPr>
          <a:xfrm>
            <a:off x="865415" y="970744"/>
            <a:ext cx="6237605" cy="1750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Analysis/ Exploratory Data Analysis (with insights and/or findings)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D83F5B-A0A4-8878-8EE9-9B0C99519D65}"/>
              </a:ext>
            </a:extLst>
          </p:cNvPr>
          <p:cNvSpPr/>
          <p:nvPr/>
        </p:nvSpPr>
        <p:spPr>
          <a:xfrm>
            <a:off x="481693" y="1165958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4AD388-CE1A-3F8A-341E-B68DA942ABE5}"/>
              </a:ext>
            </a:extLst>
          </p:cNvPr>
          <p:cNvSpPr/>
          <p:nvPr/>
        </p:nvSpPr>
        <p:spPr>
          <a:xfrm>
            <a:off x="481693" y="1609376"/>
            <a:ext cx="195942" cy="187778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50BB5-3A32-DDBB-EFEB-D1361BA9EBAD}"/>
              </a:ext>
            </a:extLst>
          </p:cNvPr>
          <p:cNvSpPr/>
          <p:nvPr/>
        </p:nvSpPr>
        <p:spPr>
          <a:xfrm>
            <a:off x="481693" y="2052794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AF55D5-7DA2-B7F1-BD40-C9FF551D40CA}"/>
              </a:ext>
            </a:extLst>
          </p:cNvPr>
          <p:cNvSpPr/>
          <p:nvPr/>
        </p:nvSpPr>
        <p:spPr>
          <a:xfrm>
            <a:off x="487138" y="2477861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365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24725-5065-0EB9-4F92-DBFCCB908388}"/>
              </a:ext>
            </a:extLst>
          </p:cNvPr>
          <p:cNvSpPr txBox="1"/>
          <p:nvPr/>
        </p:nvSpPr>
        <p:spPr>
          <a:xfrm>
            <a:off x="253093" y="1186372"/>
            <a:ext cx="8332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in a good condition with only a few missing values in the following columns: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missing values: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['BP -HIGH', 'BP-LOW', 'HB', 'UREA', 'CREATININE']</a:t>
            </a:r>
            <a:endParaRPr lang="en-AE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mputed the missing with the median value as the mean is more sensitive to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missing values: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['KEY COMPLAINTS -CODE', 'PAST MEDICAL HISTORY CODE’]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Imputed key complaints column with ‘Other’ as there were only 36 missing values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for Past medical history code,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30% of the rows had values, meaning either they were missed or the patients did not have a medical history at that hospital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column was not a good predictor of the cost, I decided to remove it altogether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total length of stay in ICU and Ward did not match the the total length of stay, having a discrepancy of 4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created a new column with the total length of the say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did not use it as it would cause multicollinearity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8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224-5A53-47BA-EFF1-0F7EFFB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0"/>
            <a:ext cx="8319408" cy="816429"/>
          </a:xfrm>
        </p:spPr>
        <p:txBody>
          <a:bodyPr>
            <a:normAutofit/>
          </a:bodyPr>
          <a:lstStyle/>
          <a:p>
            <a:pPr algn="l"/>
            <a:r>
              <a:rPr lang="en-A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4A8B5-3A3B-24FB-1412-7246BC0F03E9}"/>
              </a:ext>
            </a:extLst>
          </p:cNvPr>
          <p:cNvCxnSpPr/>
          <p:nvPr/>
        </p:nvCxnSpPr>
        <p:spPr>
          <a:xfrm>
            <a:off x="57150" y="710293"/>
            <a:ext cx="901337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8A0E7-6EDC-1131-92ED-15464FB687BB}"/>
              </a:ext>
            </a:extLst>
          </p:cNvPr>
          <p:cNvSpPr txBox="1"/>
          <p:nvPr/>
        </p:nvSpPr>
        <p:spPr>
          <a:xfrm>
            <a:off x="253093" y="4928056"/>
            <a:ext cx="1917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 Key Findings and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DDFE-C076-605B-1D49-0DD700346813}"/>
              </a:ext>
            </a:extLst>
          </p:cNvPr>
          <p:cNvSpPr txBox="1"/>
          <p:nvPr/>
        </p:nvSpPr>
        <p:spPr>
          <a:xfrm>
            <a:off x="3735873" y="4897279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Hamza Laghari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A3D6F-B4E8-8CA8-6AA0-294FA77FE6D0}"/>
              </a:ext>
            </a:extLst>
          </p:cNvPr>
          <p:cNvSpPr txBox="1"/>
          <p:nvPr/>
        </p:nvSpPr>
        <p:spPr>
          <a:xfrm>
            <a:off x="865415" y="970744"/>
            <a:ext cx="6237605" cy="1750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Analysis/ Exploratory Data Analysis (with insights and/or findings)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D83F5B-A0A4-8878-8EE9-9B0C99519D65}"/>
              </a:ext>
            </a:extLst>
          </p:cNvPr>
          <p:cNvSpPr/>
          <p:nvPr/>
        </p:nvSpPr>
        <p:spPr>
          <a:xfrm>
            <a:off x="481693" y="1165958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4AD388-CE1A-3F8A-341E-B68DA942ABE5}"/>
              </a:ext>
            </a:extLst>
          </p:cNvPr>
          <p:cNvSpPr/>
          <p:nvPr/>
        </p:nvSpPr>
        <p:spPr>
          <a:xfrm>
            <a:off x="481693" y="1609376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50BB5-3A32-DDBB-EFEB-D1361BA9EBAD}"/>
              </a:ext>
            </a:extLst>
          </p:cNvPr>
          <p:cNvSpPr/>
          <p:nvPr/>
        </p:nvSpPr>
        <p:spPr>
          <a:xfrm>
            <a:off x="481693" y="2052794"/>
            <a:ext cx="195942" cy="187778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AF55D5-7DA2-B7F1-BD40-C9FF551D40CA}"/>
              </a:ext>
            </a:extLst>
          </p:cNvPr>
          <p:cNvSpPr/>
          <p:nvPr/>
        </p:nvSpPr>
        <p:spPr>
          <a:xfrm>
            <a:off x="487138" y="2477861"/>
            <a:ext cx="195942" cy="187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125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.Lo2K9L_F8UEFfAjp0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875"/>
  <p:tag name="LTOP" val=" 208.75"/>
  <p:tag name="THINKCELLSHAPEDONOTDELETE" val="ppSSGvrfaf0yFOTbMNv2t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vg1Ej3EaV5NPNUe4u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875"/>
  <p:tag name="LTOP" val=" 208.75"/>
  <p:tag name="THINKCELLSHAPEDONOTDELETE" val="ppSSGvrfaf0yFOTbMNv2t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vg1Ej3EaV5NPNUe4ujA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10555</TotalTime>
  <Words>2148</Words>
  <Application>Microsoft Macintosh PowerPoint</Application>
  <PresentationFormat>On-screen Show (16:9)</PresentationFormat>
  <Paragraphs>248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Eurostile</vt:lpstr>
      <vt:lpstr>Times New Roman</vt:lpstr>
      <vt:lpstr>Simple Light</vt:lpstr>
      <vt:lpstr>think-cell Slide</vt:lpstr>
      <vt:lpstr>PowerPoint Presentation</vt:lpstr>
      <vt:lpstr>Table of Contents</vt:lpstr>
      <vt:lpstr>Correlation Matrix</vt:lpstr>
      <vt:lpstr>Pairplot</vt:lpstr>
      <vt:lpstr>Distribution – Target Variable</vt:lpstr>
      <vt:lpstr>Distribution – Features</vt:lpstr>
      <vt:lpstr>Table of Contents</vt:lpstr>
      <vt:lpstr>Data Pre-processing</vt:lpstr>
      <vt:lpstr>Table of Contents</vt:lpstr>
      <vt:lpstr>Data modelling – Dummy variable treatment </vt:lpstr>
      <vt:lpstr>Data modelling – Creating subsets</vt:lpstr>
      <vt:lpstr>Data modelling – Models created</vt:lpstr>
      <vt:lpstr>Data modelling – Cross Validation</vt:lpstr>
      <vt:lpstr>Table of Contents</vt:lpstr>
      <vt:lpstr>Model Performance - Best Performer: Model 7</vt:lpstr>
      <vt:lpstr>Model Performance - Findings</vt:lpstr>
      <vt:lpstr>Model Performance – Deployment Recommendations</vt:lpstr>
      <vt:lpstr>Hamza is an aspiring Data Scientist and an MSBA Graduate from NYU Stern School of Business. Hamza has over 5 years of industry experience, most notably as a Workforce Analyst for Etihad Airways.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Mohammad Hamza  Laghari</cp:lastModifiedBy>
  <cp:revision>15</cp:revision>
  <dcterms:modified xsi:type="dcterms:W3CDTF">2022-06-21T21:42:55Z</dcterms:modified>
</cp:coreProperties>
</file>