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64" r:id="rId8"/>
    <p:sldId id="266" r:id="rId9"/>
    <p:sldId id="263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ufactured solution" id="{BE4D27A9-FF0A-40B1-AA6E-95688076C451}">
          <p14:sldIdLst>
            <p14:sldId id="256"/>
            <p14:sldId id="257"/>
            <p14:sldId id="265"/>
            <p14:sldId id="260"/>
            <p14:sldId id="261"/>
            <p14:sldId id="262"/>
            <p14:sldId id="264"/>
          </p14:sldIdLst>
        </p14:section>
        <p14:section name="Other Verification" id="{FFC499A5-4B5E-402F-ABA6-5A90DDE01FEA}">
          <p14:sldIdLst>
            <p14:sldId id="266"/>
            <p14:sldId id="263"/>
            <p14:sldId id="267"/>
          </p14:sldIdLst>
        </p14:section>
        <p14:section name="End" id="{846CD9C5-7105-4B81-90F4-498F3FFFA40D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1258-83A0-DEED-0D4F-1AA856FD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C5C64-6CEB-4E20-E649-FEB05420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07D3-15E0-5FE3-3A09-7EE5970F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071F-ABDC-7864-B9CA-37612AC8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C4D8-253D-5D3A-FAC8-20766DC3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F750-63F1-5C30-71D5-A8FFBCA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2692-C9C6-7DE7-3B50-517DB9002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FFDD-961A-4DE3-438D-5D2A8E7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1290-5E34-EE06-98E4-AAB15B5F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619F-11D3-2A32-8A9A-DD6CBEB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6FA06-7809-FD0F-DF75-58C8C9B9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5B8C1-240D-38EA-88AF-9FE06CCB9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9909-D045-3683-4F4D-83EDA1B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694B-1C2C-FA7C-1B13-3DEFA9AA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1B19-0034-D306-FAE2-FC27B1AE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12AE-870B-3BFE-C122-80B378F1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FBB2-CE2E-4EFF-E79B-768FC24E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7906-0992-480A-7FE3-86EF2AE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523A-13BA-5F6E-6A85-D3291581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4F59-F60F-C8D0-9778-26A4529E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FD4C-CE66-0671-73B3-A19124E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209C4-9DFE-4CC6-2EF4-919DC9E3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5340-B0E2-1218-61A1-3FC6A25C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FC70-3709-049B-B94F-820A89E9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B8EE-59B2-0C4C-BBD7-2B841330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3FE3-092F-479E-404B-81EC0FF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B057-9E35-A018-1DBD-06A6E232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2E18-EDE6-31E3-0279-C5D5CE29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7C3E-BB73-D6D4-04D0-A684CCA4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64EE-28EA-A065-7372-7BAB55E7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92E4E-6451-F36C-B6D6-F3949F17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64E8-6889-94C5-1C33-B6BB7B4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E6D0-9204-5EA4-A23B-D466362D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4CDE-3C3C-1232-1923-D6361E88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31B1C-D286-4DCF-5787-DB93747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59E36-9A09-EE11-458B-245C18B98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4FF6-2E85-E207-BE50-01C0BA4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BE8A1-F27A-636E-A652-5AF7EA3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D32C-8393-7F13-3183-2F656DAE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7BF9-D8A9-B244-B3E4-8DC7B84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6569-DF7B-1880-C979-2B1A4275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299B-A223-7735-9292-8F57F371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B29ED-81B7-0C2E-773A-B5B7D201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20A90-AB1A-6783-33DE-E15E381E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7886-500A-4DA7-C673-8BDC3762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9AD9D-133B-0FD2-6308-CA94057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FC91-913F-3E5E-0D22-9E4BD2B5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EAD5-286C-55E4-D6E1-5F47A8C0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729B-819C-E623-C0A7-8A204EBF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7858-3FE8-C581-15BD-8D62F95A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C0E1-4477-5144-7727-85AED488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3353-11BC-AEA4-05F3-EB2CDE87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4D3A-2C13-F553-B6CE-3A3B59E9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30094-88A0-3DEE-F707-34D14AEFE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2FB05-B4CA-0086-45A4-14FF1CB9A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DBC8-4C93-A184-948D-FA107DD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9935-486B-08A3-4618-869C114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71B4-C79A-4212-7BC6-5868511E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016E-61C8-65A2-8A6D-E7C28F48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6214-29E6-E4E4-EC96-A687659B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52A4-276B-62DA-BC1B-9EC9872C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65227-2015-43CF-85BA-026CCB03C31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0E52-4BC3-17B8-B3B3-81EF91D66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A7E2-929A-0B28-7123-C11CA013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29427-33E6-4BFB-8831-940FD689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69B0976-F40E-C143-D159-61E4556B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A1E05-595D-9A93-E346-6ECDDD6F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Manufactured Solutions</a:t>
            </a:r>
          </a:p>
        </p:txBody>
      </p:sp>
    </p:spTree>
    <p:extLst>
      <p:ext uri="{BB962C8B-B14F-4D97-AF65-F5344CB8AC3E}">
        <p14:creationId xmlns:p14="http://schemas.microsoft.com/office/powerpoint/2010/main" val="206689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081EE-F191-7282-C393-D0490ED8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dirty="0"/>
              <a:t>Code-to-Code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06B9-C8F6-36B4-27EF-E99E7EF1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code may be compared to other solver codes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user must be very careful to draw a valid comparison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19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B35A8-7676-CDF0-844E-4E7AF7FB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9021-3D62-DE62-7CB0-9F7E74C4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Roy, C. J. (2005). </a:t>
            </a:r>
            <a:r>
              <a:rPr lang="en-US" sz="2200" i="1">
                <a:solidFill>
                  <a:schemeClr val="tx1">
                    <a:alpha val="80000"/>
                  </a:schemeClr>
                </a:solidFill>
              </a:rPr>
              <a:t>Review of code and solution verification procedures for computational simulation.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 Journal of Computational Physics. Vol 205, pgs 131-156. DOI: </a:t>
            </a:r>
            <a:r>
              <a:rPr lang="en-US" sz="2200" b="0" i="0" u="none" strike="noStrike" baseline="0">
                <a:solidFill>
                  <a:schemeClr val="tx1">
                    <a:alpha val="80000"/>
                  </a:schemeClr>
                </a:solidFill>
                <a:latin typeface="AdvPSTim"/>
              </a:rPr>
              <a:t>10.1016/j.jcp.2004.10.036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Oberkampf, W. L. and Blottner, F. G. (1997). </a:t>
            </a:r>
            <a:r>
              <a:rPr lang="en-US" sz="2200" i="1">
                <a:solidFill>
                  <a:schemeClr val="tx1">
                    <a:alpha val="80000"/>
                  </a:schemeClr>
                </a:solidFill>
              </a:rPr>
              <a:t>Issues in Computational Fluid Dynamics Code Verification and Validation.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 Sandia National Laboratories. SAND95-1352.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75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6E29B7-A610-5DDE-B248-C20AEF0F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Manufactured Solution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15951-14FF-B2A0-B608-E5B61A8A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824"/>
            <a:ext cx="10694438" cy="30227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Central Premise: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tx1">
                    <a:alpha val="80000"/>
                  </a:schemeClr>
                </a:solidFill>
              </a:rPr>
              <a:t>Take the original equation and modify it to get a desired solution </a:t>
            </a:r>
            <a:r>
              <a:rPr lang="en-US" sz="2400" i="1" baseline="30000" dirty="0">
                <a:solidFill>
                  <a:schemeClr val="tx1">
                    <a:alpha val="80000"/>
                  </a:schemeClr>
                </a:solidFill>
              </a:rPr>
              <a:t>[1]</a:t>
            </a:r>
            <a:r>
              <a:rPr lang="en-US" sz="2400" i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Boundary conditions are then assumed from the solution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Term generated by Oberkampf and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Blottner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baseline="30000" dirty="0">
                <a:solidFill>
                  <a:schemeClr val="tx1">
                    <a:alpha val="80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It may be helpful to remember that the goal is to test the methods/math, not the actual representation of the PDE case</a:t>
            </a:r>
          </a:p>
          <a:p>
            <a:endParaRPr lang="en-US" sz="2400" i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8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F8B26-B2AB-023B-1C78-4EC110B2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B97DA-34B0-3F55-4C21-412818FD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6020F1-25DE-0B84-99BE-CDB2ED73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Manufactured Solution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F1EF4-E31A-B279-581E-59E9CFB5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824"/>
            <a:ext cx="10694438" cy="30227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Central Premise: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tx1">
                    <a:alpha val="80000"/>
                  </a:schemeClr>
                </a:solidFill>
              </a:rPr>
              <a:t>Take the original equation and modify it to get a desired solution </a:t>
            </a:r>
            <a:r>
              <a:rPr lang="en-US" sz="2400" i="1" baseline="30000" dirty="0">
                <a:solidFill>
                  <a:schemeClr val="tx1">
                    <a:alpha val="80000"/>
                  </a:schemeClr>
                </a:solidFill>
              </a:rPr>
              <a:t>[1]</a:t>
            </a:r>
            <a:r>
              <a:rPr lang="en-US" sz="2400" i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Boundary conditions are then assumed from the solution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Term generated by Oberkampf and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Blottner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baseline="30000" dirty="0">
                <a:solidFill>
                  <a:schemeClr val="tx1">
                    <a:alpha val="80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It may be helpful to remember that the goal is to test the methods/math, not the actual representation of the PDE case</a:t>
            </a:r>
          </a:p>
          <a:p>
            <a:endParaRPr lang="en-US" sz="2400" i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5389E3-F72A-BC08-C695-8974F799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3EB6D8-0D31-9C9A-E88C-2D0162C3E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AD70B0-271C-AD42-2741-76C48AEAA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F22D444-44E3-FDBE-644D-7F475EB81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367A8B-0EF8-6358-1AB9-E18DC11A6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6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DF290-6026-1777-90A0-172FB034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F5647-68D1-F21C-7C6C-44002A1C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D5B69-D94B-6D01-2389-8DC79D49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6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Manufactured Solution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B2F1C-7B3B-6CE9-E52A-7B33BE6B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69443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From Roy </a:t>
            </a:r>
            <a:r>
              <a:rPr lang="en-US" sz="2400" baseline="30000" dirty="0">
                <a:solidFill>
                  <a:schemeClr val="tx1">
                    <a:alpha val="80000"/>
                  </a:schemeClr>
                </a:solidFill>
              </a:rPr>
              <a:t>[1]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Choose the form of the governing equations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Choose the form of the manufactured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Derive the modified governing equations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Solve the discrete form of the modified governing equations on multiple meshes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Evaluate the global discretization error in the numerical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Apply the order of accuracy test to determine if the observed order of accuracy matches the formal order of accuracy</a:t>
            </a:r>
          </a:p>
          <a:p>
            <a:endParaRPr lang="en-US" sz="2400" i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75401-781E-58F3-C3B5-B444A427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1DF1E9-275A-1F2D-14E7-035C0EA92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16C16C-16F1-54DC-6C17-76F6A9343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247893D-76AA-6367-A06B-C40B13991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040DC64-CB82-D983-EC9C-1413D54206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DFC53C-6AFD-019C-A196-C25DDB6802F2}"/>
              </a:ext>
            </a:extLst>
          </p:cNvPr>
          <p:cNvSpPr txBox="1"/>
          <p:nvPr/>
        </p:nvSpPr>
        <p:spPr>
          <a:xfrm>
            <a:off x="5333503" y="5385816"/>
            <a:ext cx="6528816" cy="1405533"/>
          </a:xfrm>
          <a:prstGeom prst="cloud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: take the altered equation and determine that it will meet the same convergence verification</a:t>
            </a:r>
          </a:p>
        </p:txBody>
      </p:sp>
    </p:spTree>
    <p:extLst>
      <p:ext uri="{BB962C8B-B14F-4D97-AF65-F5344CB8AC3E}">
        <p14:creationId xmlns:p14="http://schemas.microsoft.com/office/powerpoint/2010/main" val="19778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4E9E7-01B4-BC28-4202-D3170D1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210"/>
            <a:ext cx="10927703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Practical Example of Manufactured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5874F-7CC0-7884-535B-E3E47EBB7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396" y="1323835"/>
                <a:ext cx="10563460" cy="119991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Homework </a:t>
                </a:r>
                <a:r>
                  <a:rPr lang="en-US" sz="2400" baseline="30000" dirty="0">
                    <a:solidFill>
                      <a:schemeClr val="tx1">
                        <a:alpha val="80000"/>
                      </a:schemeClr>
                    </a:solidFill>
                  </a:rPr>
                  <a:t>#</a:t>
                </a:r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2 problem: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5874F-7CC0-7884-535B-E3E47EBB7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396" y="1323835"/>
                <a:ext cx="10563460" cy="1199910"/>
              </a:xfrm>
              <a:blipFill>
                <a:blip r:embed="rId2"/>
                <a:stretch>
                  <a:fillRect l="-808" t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CA31DA-7B8A-3A89-33BE-06F15D69AF25}"/>
              </a:ext>
            </a:extLst>
          </p:cNvPr>
          <p:cNvSpPr/>
          <p:nvPr/>
        </p:nvSpPr>
        <p:spPr>
          <a:xfrm>
            <a:off x="1943877" y="2597569"/>
            <a:ext cx="8304245" cy="4665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24508-4E71-3B74-4533-1AB275A622C4}"/>
              </a:ext>
            </a:extLst>
          </p:cNvPr>
          <p:cNvSpPr/>
          <p:nvPr/>
        </p:nvSpPr>
        <p:spPr>
          <a:xfrm>
            <a:off x="1477533" y="2408254"/>
            <a:ext cx="466344" cy="8451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EA756-D04B-E5E8-7E8C-65D37BB97CEF}"/>
              </a:ext>
            </a:extLst>
          </p:cNvPr>
          <p:cNvSpPr/>
          <p:nvPr/>
        </p:nvSpPr>
        <p:spPr>
          <a:xfrm>
            <a:off x="10248122" y="2408254"/>
            <a:ext cx="466344" cy="8451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07684-BF5C-192D-458B-38E7FBA5132A}"/>
              </a:ext>
            </a:extLst>
          </p:cNvPr>
          <p:cNvSpPr/>
          <p:nvPr/>
        </p:nvSpPr>
        <p:spPr>
          <a:xfrm>
            <a:off x="1949973" y="5109121"/>
            <a:ext cx="8304245" cy="4665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CE63A-23A1-1657-0F53-9DA2D05E4B38}"/>
              </a:ext>
            </a:extLst>
          </p:cNvPr>
          <p:cNvSpPr/>
          <p:nvPr/>
        </p:nvSpPr>
        <p:spPr>
          <a:xfrm>
            <a:off x="1483629" y="4919806"/>
            <a:ext cx="466344" cy="8451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88EEC-37B4-AC6A-AE88-80614285F5F4}"/>
              </a:ext>
            </a:extLst>
          </p:cNvPr>
          <p:cNvSpPr/>
          <p:nvPr/>
        </p:nvSpPr>
        <p:spPr>
          <a:xfrm>
            <a:off x="10254218" y="4919806"/>
            <a:ext cx="466344" cy="8451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b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BBBB67E-1CCC-C9B2-2583-7B50041102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9782" y="5453899"/>
            <a:ext cx="517730" cy="294703"/>
          </a:xfrm>
          <a:prstGeom prst="curvedConnector3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67B928-99BC-5964-38CA-86983DFF8678}"/>
              </a:ext>
            </a:extLst>
          </p:cNvPr>
          <p:cNvSpPr txBox="1"/>
          <p:nvPr/>
        </p:nvSpPr>
        <p:spPr>
          <a:xfrm>
            <a:off x="5334952" y="5686467"/>
            <a:ext cx="46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C704E19-31DF-CC5F-72B2-4F877D5D7F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396" y="3726289"/>
                <a:ext cx="10563460" cy="1199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Manufactured solution: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C704E19-31DF-CC5F-72B2-4F877D5D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6" y="3726289"/>
                <a:ext cx="10563460" cy="1199910"/>
              </a:xfrm>
              <a:prstGeom prst="rect">
                <a:avLst/>
              </a:prstGeom>
              <a:blipFill>
                <a:blip r:embed="rId4"/>
                <a:stretch>
                  <a:fillRect l="-808" t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3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71C1B-88E0-2927-8AA9-813F5B31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4903"/>
            <a:ext cx="10358536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Verification Standard of a Manufactured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8EA2B-5675-7213-F081-8FB6B9073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832104"/>
                <a:ext cx="10358536" cy="55961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Error can measured in norms: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𝑒𝑥𝑎𝑐𝑡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tx1">
                        <a:alpha val="80000"/>
                      </a:schemeClr>
                    </a:solidFill>
                  </a:rPr>
                  <a:t>Bounding/maximum norm</a:t>
                </a: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𝑒𝑥𝑎𝑐𝑡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tx1">
                        <a:alpha val="80000"/>
                      </a:schemeClr>
                    </a:solidFill>
                  </a:rPr>
                  <a:t>Normalized magnitude norm</a:t>
                </a: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These norms lead to the order accuracy: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tx1">
                        <a:alpha val="80000"/>
                      </a:schemeClr>
                    </a:solidFill>
                  </a:rPr>
                  <a:t>Order of Accuracy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8EA2B-5675-7213-F081-8FB6B9073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32104"/>
                <a:ext cx="10358536" cy="5596128"/>
              </a:xfrm>
              <a:blipFill>
                <a:blip r:embed="rId2"/>
                <a:stretch>
                  <a:fillRect l="-765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D3AA38-DE01-D443-8772-DD8F69BA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76" t="5245" r="8114" b="14045"/>
          <a:stretch/>
        </p:blipFill>
        <p:spPr>
          <a:xfrm>
            <a:off x="8311969" y="3429000"/>
            <a:ext cx="3722965" cy="327409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708D106-7F77-03B2-CBB0-B6635E448CE6}"/>
              </a:ext>
            </a:extLst>
          </p:cNvPr>
          <p:cNvCxnSpPr/>
          <p:nvPr/>
        </p:nvCxnSpPr>
        <p:spPr>
          <a:xfrm flipV="1">
            <a:off x="7828384" y="4516016"/>
            <a:ext cx="2715208" cy="4105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C5882C-98B0-51C5-2D34-63C7CF82C70D}"/>
              </a:ext>
            </a:extLst>
          </p:cNvPr>
          <p:cNvSpPr txBox="1"/>
          <p:nvPr/>
        </p:nvSpPr>
        <p:spPr>
          <a:xfrm rot="20956491">
            <a:off x="8044340" y="4294183"/>
            <a:ext cx="19751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Becomes slope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F5C8A-71AD-4EA6-3D31-2562E675720E}"/>
              </a:ext>
            </a:extLst>
          </p:cNvPr>
          <p:cNvSpPr txBox="1"/>
          <p:nvPr/>
        </p:nvSpPr>
        <p:spPr>
          <a:xfrm>
            <a:off x="8311969" y="3151999"/>
            <a:ext cx="3722965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Convergence Plot. Originally Fig 3 from </a:t>
            </a:r>
            <a:r>
              <a:rPr lang="en-US" sz="1200" baseline="30000" dirty="0">
                <a:solidFill>
                  <a:schemeClr val="bg1"/>
                </a:solidFill>
              </a:rPr>
              <a:t>[1]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93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361D8-C5A2-5058-0D16-B467027C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dirty="0"/>
              <a:t>Other Notes on Manufactured Solution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B8D0-9C7A-A5AA-8B40-5A810B81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Method is sensitive to errors in discretization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As much an advantage as disadvantage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Is insensitive to non-linearity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Insensitive to finite method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Is however code-intrusive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May not be as usable for pre-built codes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Does not handle discontinuities well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13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CC905-E904-8380-9C19-E532915C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354820"/>
            <a:ext cx="8748712" cy="2369988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Code Verification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E6B178-262A-FB33-19EB-B30A51AC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4105804"/>
            <a:ext cx="7866062" cy="1920136"/>
          </a:xfrm>
        </p:spPr>
        <p:txBody>
          <a:bodyPr wrap="square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Alternative Means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86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EC63F-62E4-5647-F531-1E426414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Canonical Verification/Validation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5270-40AA-D08D-2FC7-29364F80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4208"/>
            <a:ext cx="10455568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Comparing the solution to an accepted canon case can verify the code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Roy gives the example of the Blasius solution for the boundary layer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Cases can be as complex/simple as the model requires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A24E3B-9965-1B71-D46F-E05EEBF0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43" y="3745350"/>
            <a:ext cx="7350968" cy="2837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5D7D5-E017-4EEA-D338-D0FDEAD8028A}"/>
              </a:ext>
            </a:extLst>
          </p:cNvPr>
          <p:cNvSpPr txBox="1"/>
          <p:nvPr/>
        </p:nvSpPr>
        <p:spPr>
          <a:xfrm>
            <a:off x="4586929" y="5246222"/>
            <a:ext cx="108235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Blasius Solution</a:t>
            </a:r>
          </a:p>
        </p:txBody>
      </p:sp>
    </p:spTree>
    <p:extLst>
      <p:ext uri="{BB962C8B-B14F-4D97-AF65-F5344CB8AC3E}">
        <p14:creationId xmlns:p14="http://schemas.microsoft.com/office/powerpoint/2010/main" val="296393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479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AdvPSTim</vt:lpstr>
      <vt:lpstr>Aptos</vt:lpstr>
      <vt:lpstr>Aptos Display</vt:lpstr>
      <vt:lpstr>Arial</vt:lpstr>
      <vt:lpstr>Cambria Math</vt:lpstr>
      <vt:lpstr>Office Theme</vt:lpstr>
      <vt:lpstr>Code Verification</vt:lpstr>
      <vt:lpstr>Manufactured Solution Definition</vt:lpstr>
      <vt:lpstr>Manufactured Solution Definition</vt:lpstr>
      <vt:lpstr>Manufactured Solution Steps</vt:lpstr>
      <vt:lpstr>Practical Example of Manufactured Solutions</vt:lpstr>
      <vt:lpstr>Verification Standard of a Manufactured Solution</vt:lpstr>
      <vt:lpstr>Other Notes on Manufactured Solution Verification</vt:lpstr>
      <vt:lpstr>Code Verification</vt:lpstr>
      <vt:lpstr>Canonical Verification/Validation</vt:lpstr>
      <vt:lpstr>Code-to-Code Verification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Zefram Kerman</dc:creator>
  <cp:lastModifiedBy>Zefram Kerman</cp:lastModifiedBy>
  <cp:revision>2</cp:revision>
  <dcterms:created xsi:type="dcterms:W3CDTF">2024-10-08T01:22:15Z</dcterms:created>
  <dcterms:modified xsi:type="dcterms:W3CDTF">2024-10-08T20:00:16Z</dcterms:modified>
</cp:coreProperties>
</file>