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32" r:id="rId2"/>
  </p:sldIdLst>
  <p:sldSz cx="9144000" cy="6858000" type="screen4x3"/>
  <p:notesSz cx="6743700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9E55C0-326E-485E-AE6C-D660B9FFB77D}">
          <p14:sldIdLst>
            <p14:sldId id="532"/>
          </p14:sldIdLst>
        </p14:section>
        <p14:section name="제목 없는 구역" id="{8AE53E2D-ADBC-48CB-B182-3B6DC9E6CC7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3" autoAdjust="0"/>
    <p:restoredTop sz="93044" autoAdjust="0"/>
  </p:normalViewPr>
  <p:slideViewPr>
    <p:cSldViewPr>
      <p:cViewPr varScale="1">
        <p:scale>
          <a:sx n="117" d="100"/>
          <a:sy n="117" d="100"/>
        </p:scale>
        <p:origin x="7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71" y="4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/>
          <a:lstStyle>
            <a:lvl1pPr algn="r">
              <a:defRPr sz="1200"/>
            </a:lvl1pPr>
          </a:lstStyle>
          <a:p>
            <a:fld id="{67F6F768-F7F9-4D6B-877C-EE5552FC42AF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602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71" y="9431602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 anchor="b"/>
          <a:lstStyle>
            <a:lvl1pPr algn="r">
              <a:defRPr sz="1200"/>
            </a:lvl1pPr>
          </a:lstStyle>
          <a:p>
            <a:fld id="{489F60E7-37DC-4D0F-8EC3-0BE0EFAF9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2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871" y="4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/>
          <a:lstStyle>
            <a:lvl1pPr algn="r">
              <a:defRPr sz="1200"/>
            </a:lvl1pPr>
          </a:lstStyle>
          <a:p>
            <a:fld id="{D4FDCFC4-D6EB-4CF1-9E9A-6C1DFE93989B}" type="datetimeFigureOut">
              <a:rPr lang="ko-KR" altLang="en-US" smtClean="0"/>
              <a:pPr/>
              <a:t>2014-06-23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1" tIns="46406" rIns="92811" bIns="4640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370" y="4716664"/>
            <a:ext cx="5394960" cy="4468414"/>
          </a:xfrm>
          <a:prstGeom prst="rect">
            <a:avLst/>
          </a:prstGeom>
        </p:spPr>
        <p:txBody>
          <a:bodyPr vert="horz" lIns="92811" tIns="46406" rIns="92811" bIns="4640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602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871" y="9431602"/>
            <a:ext cx="2922270" cy="496491"/>
          </a:xfrm>
          <a:prstGeom prst="rect">
            <a:avLst/>
          </a:prstGeom>
        </p:spPr>
        <p:txBody>
          <a:bodyPr vert="horz" lIns="92811" tIns="46406" rIns="92811" bIns="46406" rtlCol="0" anchor="b"/>
          <a:lstStyle>
            <a:lvl1pPr algn="r">
              <a:defRPr sz="1200"/>
            </a:lvl1pPr>
          </a:lstStyle>
          <a:p>
            <a:fld id="{1E3B8CA4-4E56-407D-9179-6DB26946E4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5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5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0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2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7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4CC8-188C-4336-B722-B44D42F5458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08B8-B252-413A-A3A6-CCBE9BA589E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ltGray">
          <a:xfrm>
            <a:off x="77819" y="1125538"/>
            <a:ext cx="88820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ltGray">
          <a:xfrm>
            <a:off x="8747156" y="523859"/>
            <a:ext cx="238125" cy="590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white">
          <a:xfrm>
            <a:off x="8783669" y="582613"/>
            <a:ext cx="1987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fld id="{98C4FDC0-E391-47A7-A67C-4E564625121F}" type="slidenum">
              <a:rPr lang="zh-TW" altLang="en-GB" sz="1200" b="1">
                <a:solidFill>
                  <a:prstClr val="white"/>
                </a:solidFill>
              </a:rPr>
              <a:pPr>
                <a:spcBef>
                  <a:spcPct val="0"/>
                </a:spcBef>
              </a:pPr>
              <a:t>‹#›</a:t>
            </a:fld>
            <a:endParaRPr lang="en-GB" altLang="zh-TW" sz="1200" b="1" dirty="0">
              <a:solidFill>
                <a:prstClr val="white"/>
              </a:solidFill>
              <a:ea typeface="HY헤드라인M" pitchFamily="18" charset="-127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ltGray">
          <a:xfrm flipV="1">
            <a:off x="23844" y="6391275"/>
            <a:ext cx="904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1" name="그림 10" descr="index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7504" y="6421635"/>
            <a:ext cx="2643225" cy="393833"/>
          </a:xfrm>
          <a:prstGeom prst="rect">
            <a:avLst/>
          </a:prstGeom>
        </p:spPr>
      </p:pic>
      <p:pic>
        <p:nvPicPr>
          <p:cNvPr id="12" name="그림 11" descr="kaist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7541" y="6429399"/>
            <a:ext cx="987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32934"/>
              </p:ext>
            </p:extLst>
          </p:nvPr>
        </p:nvGraphicFramePr>
        <p:xfrm>
          <a:off x="179512" y="1700808"/>
          <a:ext cx="54726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1094522"/>
                <a:gridCol w="1094522"/>
                <a:gridCol w="1094522"/>
                <a:gridCol w="1094522"/>
              </a:tblGrid>
              <a:tr h="1680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Power plants(a)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Iron and steel</a:t>
                      </a:r>
                      <a:r>
                        <a:rPr lang="en-US" altLang="ko-KR" sz="800" baseline="0" dirty="0" smtClean="0"/>
                        <a:t> plants(b)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Oil refinery</a:t>
                      </a:r>
                      <a:r>
                        <a:rPr lang="en-US" altLang="ko-KR" sz="800" baseline="0" dirty="0" smtClean="0"/>
                        <a:t> plants(c)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Petrochemical plants(d)</a:t>
                      </a:r>
                      <a:endParaRPr lang="ko-KR" altLang="en-US" sz="8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Capture capital cost(million $)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639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558</a:t>
                      </a:r>
                      <a:endParaRPr lang="ko-KR" altLang="en-US" sz="8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Unit capture cost($/tCO2)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49.76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38.29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80.26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58.85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412776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(1) </a:t>
            </a:r>
            <a:r>
              <a:rPr lang="en-US" altLang="ko-KR" sz="1000" dirty="0" smtClean="0"/>
              <a:t>CO2 </a:t>
            </a:r>
            <a:r>
              <a:rPr lang="ko-KR" altLang="en-US" sz="1000" dirty="0" err="1" smtClean="0"/>
              <a:t>포집</a:t>
            </a:r>
            <a:r>
              <a:rPr lang="ko-KR" altLang="en-US" sz="1000" dirty="0" smtClean="0"/>
              <a:t> 공장에 따른 설치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비용과 </a:t>
            </a:r>
            <a:r>
              <a:rPr lang="en-US" altLang="ko-KR" sz="1000" dirty="0" smtClean="0"/>
              <a:t>CO2 </a:t>
            </a:r>
            <a:r>
              <a:rPr lang="ko-KR" altLang="en-US" sz="1000" dirty="0" smtClean="0"/>
              <a:t>양에 따른 </a:t>
            </a:r>
            <a:r>
              <a:rPr lang="en-US" altLang="ko-KR" sz="1000" dirty="0" smtClean="0"/>
              <a:t>capture cost</a:t>
            </a:r>
            <a:endParaRPr lang="ko-KR" altLang="en-US" sz="1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80065"/>
              </p:ext>
            </p:extLst>
          </p:nvPr>
        </p:nvGraphicFramePr>
        <p:xfrm>
          <a:off x="179512" y="3140968"/>
          <a:ext cx="4202490" cy="64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230"/>
                <a:gridCol w="2489260"/>
              </a:tblGrid>
              <a:tr h="21721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LCO2 </a:t>
                      </a:r>
                      <a:r>
                        <a:rPr lang="en-US" altLang="ko-KR" sz="800" dirty="0" smtClean="0"/>
                        <a:t>storage facility(steel tank)</a:t>
                      </a:r>
                      <a:endParaRPr lang="ko-KR" altLang="en-US" sz="800" dirty="0"/>
                    </a:p>
                  </a:txBody>
                  <a:tcPr/>
                </a:tc>
              </a:tr>
              <a:tr h="217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Storage capital</a:t>
                      </a:r>
                      <a:r>
                        <a:rPr lang="en-US" altLang="ko-KR" sz="800" baseline="0" dirty="0" smtClean="0"/>
                        <a:t> cost($)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10,228,607</a:t>
                      </a:r>
                      <a:endParaRPr lang="ko-KR" altLang="en-US" sz="800" dirty="0"/>
                    </a:p>
                  </a:txBody>
                  <a:tcPr/>
                </a:tc>
              </a:tr>
              <a:tr h="142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Unit</a:t>
                      </a:r>
                      <a:r>
                        <a:rPr lang="en-US" altLang="ko-KR" sz="800" baseline="0" dirty="0" smtClean="0"/>
                        <a:t> storage cost($/tCO2)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0.72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9512" y="2852936"/>
            <a:ext cx="50405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(2) </a:t>
            </a:r>
            <a:r>
              <a:rPr lang="ko-KR" altLang="en-US" sz="1000" dirty="0" smtClean="0"/>
              <a:t>허브를 설치 했을 때 설치 비용 및 </a:t>
            </a:r>
            <a:r>
              <a:rPr lang="en-US" altLang="ko-KR" sz="1000" dirty="0" smtClean="0"/>
              <a:t>CO2</a:t>
            </a:r>
            <a:r>
              <a:rPr lang="ko-KR" altLang="en-US" sz="1000" dirty="0" smtClean="0"/>
              <a:t>를 모아서 저장하는 양에 따른 저장 </a:t>
            </a:r>
            <a:r>
              <a:rPr lang="en-US" altLang="ko-KR" sz="1000" dirty="0" smtClean="0"/>
              <a:t>cost</a:t>
            </a:r>
            <a:endParaRPr lang="ko-KR" altLang="en-US" sz="1000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8802" y="532442"/>
            <a:ext cx="8392288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sz="2000" b="1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endParaRPr lang="ko-KR" altLang="en-US" sz="2000" b="1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7865"/>
              </p:ext>
            </p:extLst>
          </p:nvPr>
        </p:nvGraphicFramePr>
        <p:xfrm>
          <a:off x="179512" y="4281656"/>
          <a:ext cx="44183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163570"/>
                <a:gridCol w="1310546"/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Diameter(in)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6.88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9.27</a:t>
                      </a:r>
                      <a:endParaRPr lang="ko-KR" altLang="en-US" sz="1000" dirty="0"/>
                    </a:p>
                  </a:txBody>
                  <a:tcPr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Transport capital cost ($/km)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216,900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292,247</a:t>
                      </a:r>
                      <a:endParaRPr lang="ko-KR" altLang="en-US" sz="1000" dirty="0"/>
                    </a:p>
                  </a:txBody>
                  <a:tcPr/>
                </a:tc>
              </a:tr>
              <a:tr h="167738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transport cost ($/tCO2·y)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3.34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12" y="3935611"/>
            <a:ext cx="5544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(3) </a:t>
            </a:r>
            <a:r>
              <a:rPr lang="ko-KR" altLang="en-US" sz="1000" dirty="0" smtClean="0"/>
              <a:t>허브를 설치 했을 때 설치 비용 및 </a:t>
            </a:r>
            <a:r>
              <a:rPr lang="en-US" altLang="ko-KR" sz="1000" dirty="0" smtClean="0"/>
              <a:t>CO2</a:t>
            </a:r>
            <a:r>
              <a:rPr lang="ko-KR" altLang="en-US" sz="1000" dirty="0" smtClean="0"/>
              <a:t>를 모아서 저장하는 양에 따른 저장 </a:t>
            </a:r>
            <a:r>
              <a:rPr lang="en-US" altLang="ko-KR" sz="1000" dirty="0" smtClean="0"/>
              <a:t>cost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5919352" y="1988840"/>
            <a:ext cx="2541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포집</a:t>
            </a:r>
            <a:r>
              <a:rPr lang="ko-KR" altLang="en-US" sz="1000" dirty="0" smtClean="0"/>
              <a:t> 공장 비용함수</a:t>
            </a:r>
            <a:endParaRPr lang="en-US" altLang="ko-KR" sz="1000" dirty="0" smtClean="0"/>
          </a:p>
          <a:p>
            <a:r>
              <a:rPr lang="en-US" altLang="ko-KR" sz="1000" dirty="0" smtClean="0"/>
              <a:t>= capital plant cost + unit cost * </a:t>
            </a:r>
            <a:r>
              <a:rPr lang="ko-KR" altLang="en-US" sz="1000" dirty="0" smtClean="0"/>
              <a:t>배출량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7086" y="3099157"/>
            <a:ext cx="39469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허브 비용함수</a:t>
            </a:r>
            <a:endParaRPr lang="en-US" altLang="ko-KR" sz="1000" dirty="0" smtClean="0"/>
          </a:p>
          <a:p>
            <a:r>
              <a:rPr lang="en-US" altLang="ko-KR" sz="1000" dirty="0" smtClean="0"/>
              <a:t>= Storage capital cost + unit cost * hub</a:t>
            </a:r>
            <a:r>
              <a:rPr lang="ko-KR" altLang="en-US" sz="1000" dirty="0" smtClean="0"/>
              <a:t>로 들어오는 전체 </a:t>
            </a:r>
            <a:r>
              <a:rPr lang="en-US" altLang="ko-KR" sz="1000" dirty="0" smtClean="0"/>
              <a:t>CO2</a:t>
            </a:r>
            <a:r>
              <a:rPr lang="ko-KR" altLang="en-US" sz="1000" dirty="0" smtClean="0"/>
              <a:t>양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허브의 반경 </a:t>
            </a:r>
            <a:r>
              <a:rPr lang="en-US" altLang="ko-KR" sz="1000" dirty="0" smtClean="0"/>
              <a:t>= 100km (</a:t>
            </a:r>
            <a:r>
              <a:rPr lang="ko-KR" altLang="en-US" sz="1000" dirty="0" smtClean="0"/>
              <a:t>모두 동일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7086" y="4181832"/>
            <a:ext cx="39469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Pipeline </a:t>
            </a:r>
            <a:r>
              <a:rPr lang="ko-KR" altLang="en-US" sz="1000" dirty="0" smtClean="0"/>
              <a:t>비용함수 </a:t>
            </a:r>
            <a:r>
              <a:rPr lang="en-US" altLang="ko-KR" sz="1000" dirty="0" smtClean="0"/>
              <a:t>(Diameter 6.88, 9.27 </a:t>
            </a:r>
            <a:r>
              <a:rPr lang="ko-KR" altLang="en-US" sz="1000" dirty="0" smtClean="0"/>
              <a:t>두 경우 대해서 각각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= Storage capital cost + unit cost * hub</a:t>
            </a:r>
            <a:r>
              <a:rPr lang="ko-KR" altLang="en-US" sz="1000" dirty="0" smtClean="0"/>
              <a:t>로 들어오는 전체 </a:t>
            </a:r>
            <a:r>
              <a:rPr lang="en-US" altLang="ko-KR" sz="1000" dirty="0" smtClean="0"/>
              <a:t>CO2</a:t>
            </a:r>
            <a:r>
              <a:rPr lang="ko-KR" altLang="en-US" sz="1000" dirty="0" smtClean="0"/>
              <a:t>양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허브의 반경 </a:t>
            </a:r>
            <a:r>
              <a:rPr lang="en-US" altLang="ko-KR" sz="1000" dirty="0" smtClean="0"/>
              <a:t>= 60 mile (</a:t>
            </a:r>
            <a:r>
              <a:rPr lang="ko-KR" altLang="en-US" sz="1000" dirty="0" smtClean="0"/>
              <a:t>모두 동일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062" y="5229200"/>
            <a:ext cx="542605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/>
              <a:t>허브를 정할 때 허브 후보지가 갖는 비용</a:t>
            </a:r>
            <a:endParaRPr lang="en-US" altLang="ko-KR" sz="1000" dirty="0" smtClean="0"/>
          </a:p>
          <a:p>
            <a:r>
              <a:rPr lang="en-US" altLang="ko-KR" sz="1000" dirty="0" smtClean="0"/>
              <a:t>= </a:t>
            </a:r>
            <a:r>
              <a:rPr lang="ko-KR" altLang="en-US" sz="1000" dirty="0" smtClean="0"/>
              <a:t>허브 비용함수 </a:t>
            </a:r>
            <a:r>
              <a:rPr lang="en-US" altLang="ko-KR" sz="1000" dirty="0" smtClean="0"/>
              <a:t>+ pipeline </a:t>
            </a:r>
            <a:r>
              <a:rPr lang="ko-KR" altLang="en-US" sz="1000" dirty="0" smtClean="0"/>
              <a:t>비용함수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/>
              <a:t>연결 후 전체 </a:t>
            </a:r>
            <a:r>
              <a:rPr lang="en-US" altLang="ko-KR" sz="1000" dirty="0" smtClean="0"/>
              <a:t>cost : </a:t>
            </a:r>
            <a:r>
              <a:rPr lang="ko-KR" altLang="en-US" sz="1000" dirty="0" err="1" smtClean="0"/>
              <a:t>포집</a:t>
            </a:r>
            <a:r>
              <a:rPr lang="ko-KR" altLang="en-US" sz="1000" dirty="0" smtClean="0"/>
              <a:t> 공장비용 함수 포함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/>
              <a:t>CO2 </a:t>
            </a:r>
            <a:r>
              <a:rPr lang="ko-KR" altLang="en-US" sz="1000" dirty="0" smtClean="0"/>
              <a:t>상태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초임계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고밀도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저온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cost</a:t>
            </a:r>
            <a:r>
              <a:rPr lang="ko-KR" altLang="en-US" sz="1000" dirty="0" smtClean="0"/>
              <a:t>에 대한 값은 곧 보내드리겠습니다 </a:t>
            </a:r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481"/>
              </p:ext>
            </p:extLst>
          </p:nvPr>
        </p:nvGraphicFramePr>
        <p:xfrm>
          <a:off x="5934437" y="116632"/>
          <a:ext cx="3096343" cy="1568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788"/>
                <a:gridCol w="489684"/>
                <a:gridCol w="666459"/>
                <a:gridCol w="1146412"/>
              </a:tblGrid>
              <a:tr h="13190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지형에 따른 추가 비용 및 </a:t>
                      </a:r>
                      <a:r>
                        <a:rPr lang="en-US" altLang="ko-KR" sz="800" u="none" strike="noStrike" dirty="0">
                          <a:effectLst/>
                        </a:rPr>
                        <a:t>Cost multiplier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3190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지형 구분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추가비용</a:t>
                      </a:r>
                      <a:r>
                        <a:rPr lang="en-US" altLang="ko-KR" sz="800" u="none" strike="noStrike" dirty="0">
                          <a:effectLst/>
                        </a:rPr>
                        <a:t>($/</a:t>
                      </a:r>
                      <a:r>
                        <a:rPr lang="en-US" sz="800" u="none" strike="noStrike" dirty="0">
                          <a:effectLst/>
                        </a:rPr>
                        <a:t>inch/mile)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cost multiplier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flat, dry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50000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moutainous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85000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march, wetland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100000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River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300000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 population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100000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desert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forest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2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offshore&lt;500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319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offshore&gt;500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2.7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450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99393</TotalTime>
  <Words>280</Words>
  <Application>Microsoft Office PowerPoint</Application>
  <PresentationFormat>화면 슬라이드 쇼(4:3)</PresentationFormat>
  <Paragraphs>81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新細明體</vt:lpstr>
      <vt:lpstr>맑은 고딕</vt:lpstr>
      <vt:lpstr>Arial</vt:lpstr>
      <vt:lpstr>Wingdings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kogan</dc:creator>
  <cp:lastModifiedBy>simlab</cp:lastModifiedBy>
  <cp:revision>1061</cp:revision>
  <cp:lastPrinted>2014-02-28T00:49:41Z</cp:lastPrinted>
  <dcterms:created xsi:type="dcterms:W3CDTF">2012-11-01T02:15:39Z</dcterms:created>
  <dcterms:modified xsi:type="dcterms:W3CDTF">2014-06-23T14:22:53Z</dcterms:modified>
</cp:coreProperties>
</file>