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92" r:id="rId2"/>
    <p:sldId id="524" r:id="rId3"/>
    <p:sldId id="322" r:id="rId4"/>
    <p:sldId id="529" r:id="rId5"/>
    <p:sldId id="323" r:id="rId6"/>
    <p:sldId id="530" r:id="rId7"/>
    <p:sldId id="531" r:id="rId8"/>
    <p:sldId id="509" r:id="rId9"/>
    <p:sldId id="511" r:id="rId10"/>
    <p:sldId id="512" r:id="rId11"/>
    <p:sldId id="525" r:id="rId12"/>
    <p:sldId id="514" r:id="rId13"/>
    <p:sldId id="532" r:id="rId14"/>
    <p:sldId id="515" r:id="rId15"/>
    <p:sldId id="516" r:id="rId16"/>
    <p:sldId id="533" r:id="rId17"/>
    <p:sldId id="534" r:id="rId18"/>
    <p:sldId id="517" r:id="rId19"/>
    <p:sldId id="522" r:id="rId20"/>
    <p:sldId id="535" r:id="rId21"/>
    <p:sldId id="536" r:id="rId22"/>
    <p:sldId id="537" r:id="rId23"/>
    <p:sldId id="540" r:id="rId24"/>
    <p:sldId id="538" r:id="rId25"/>
    <p:sldId id="539" r:id="rId26"/>
    <p:sldId id="527" r:id="rId27"/>
    <p:sldId id="528" r:id="rId28"/>
  </p:sldIdLst>
  <p:sldSz cx="9144000" cy="6858000" type="screen4x3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ken" initials="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33CC33"/>
    <a:srgbClr val="FF9900"/>
    <a:srgbClr val="FF33CC"/>
    <a:srgbClr val="FF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8"/>
    <p:restoredTop sz="94630"/>
  </p:normalViewPr>
  <p:slideViewPr>
    <p:cSldViewPr>
      <p:cViewPr varScale="1">
        <p:scale>
          <a:sx n="92" d="100"/>
          <a:sy n="92" d="100"/>
        </p:scale>
        <p:origin x="14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Treatment Selection in Clinical Trials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2525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cs typeface="+mn-cs"/>
              </a:defRPr>
            </a:lvl1pPr>
          </a:lstStyle>
          <a:p>
            <a:pPr>
              <a:defRPr/>
            </a:pPr>
            <a:fld id="{89B57989-84AF-D940-9CD7-6B9CB7E88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35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7850"/>
            <a:ext cx="502920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Treatment Selection in Clinical Trials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2525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cs typeface="+mn-cs"/>
              </a:defRPr>
            </a:lvl1pPr>
          </a:lstStyle>
          <a:p>
            <a:pPr>
              <a:defRPr/>
            </a:pPr>
            <a:fld id="{7009D8CC-0339-FB48-9F16-19DAE87ED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665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Treatment Selection in Clinical Trials</a:t>
            </a:r>
          </a:p>
        </p:txBody>
      </p:sp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3BD0D23-2731-0043-991B-ADB43A1F650C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Treatment Selection in Clinical Trials</a:t>
            </a:r>
          </a:p>
        </p:txBody>
      </p:sp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5044EB8-8B7A-324A-B174-9F3EDE3876FE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Treatment Selection in Clinical Trials</a:t>
            </a:r>
          </a:p>
        </p:txBody>
      </p:sp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8694386-34C7-234B-AD01-BBAAD0750D5C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79493-7587-F44E-952D-8A9045A5D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7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36671-C646-ED47-98C1-64F1E0F29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7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DF7D7-B0AF-054B-A531-09EAB5A0F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9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B898C-A500-DE44-A64D-FD6D2C6BC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2D773-9483-104F-B3E2-FC5585E07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5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A648E-A042-A14E-98C7-E349CB9E8F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E736F-2CC3-0A42-960F-099DF692FD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1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892F-AB64-5C43-A1C9-578790EDA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1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9ED7D-601A-2F48-A29A-4AA116450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2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81FF6-7DE2-B14D-B301-9788D233B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1FB90-A0C3-AC46-9714-4F2BF17EA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4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39C6B-8F01-1543-801A-4AC89D87E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5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50000">
              <a:schemeClr val="folHlink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784FD2AA-BA6A-D344-868A-72D6C6871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benchmark</a:t>
            </a:r>
          </a:p>
        </p:txBody>
      </p:sp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129696C-A902-D045-B3BF-209C2CD9C2FF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05000"/>
            <a:ext cx="7848600" cy="17526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charset="0"/>
              </a:rPr>
              <a:t>Optimality benchmark </a:t>
            </a:r>
            <a:br>
              <a:rPr lang="en-US" sz="3600" b="1" dirty="0">
                <a:latin typeface="Times New Roman" charset="0"/>
              </a:rPr>
            </a:br>
            <a:r>
              <a:rPr lang="en-US" sz="3600" b="1" dirty="0">
                <a:latin typeface="Times New Roman" charset="0"/>
              </a:rPr>
              <a:t>for planning and evaluating </a:t>
            </a:r>
            <a:br>
              <a:rPr lang="en-US" sz="3600" b="1" dirty="0">
                <a:latin typeface="Times New Roman" charset="0"/>
              </a:rPr>
            </a:br>
            <a:r>
              <a:rPr lang="en-US" sz="3600" b="1" dirty="0">
                <a:latin typeface="Times New Roman" charset="0"/>
              </a:rPr>
              <a:t>dose finding designs</a:t>
            </a:r>
            <a:endParaRPr lang="en-US" sz="3600" b="1" i="1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419600"/>
            <a:ext cx="8534400" cy="175260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Times New Roman" charset="0"/>
              </a:rPr>
              <a:t>Ken Cheung</a:t>
            </a:r>
          </a:p>
          <a:p>
            <a:pPr eaLnBrk="1" hangingPunct="1"/>
            <a:r>
              <a:rPr lang="en-US" sz="2400" b="1" dirty="0">
                <a:latin typeface="Times New Roman" charset="0"/>
              </a:rPr>
              <a:t>Columbia Biostatistics</a:t>
            </a:r>
          </a:p>
          <a:p>
            <a:pPr eaLnBrk="1" hangingPunct="1"/>
            <a:endParaRPr lang="en-US" sz="2400" b="1" dirty="0">
              <a:latin typeface="Times New Roman" charset="0"/>
            </a:endParaRPr>
          </a:p>
          <a:p>
            <a:pPr eaLnBrk="1" hangingPunct="1"/>
            <a:r>
              <a:rPr lang="en-US" sz="1600" dirty="0">
                <a:latin typeface="Times New Roman" charset="0"/>
              </a:rPr>
              <a:t>Cheung (2014). </a:t>
            </a:r>
            <a:r>
              <a:rPr lang="en-US" sz="1600" i="1" dirty="0">
                <a:latin typeface="Times New Roman" charset="0"/>
              </a:rPr>
              <a:t>Biometrics </a:t>
            </a:r>
            <a:r>
              <a:rPr lang="en-US" sz="1600" b="1" dirty="0">
                <a:latin typeface="Times New Roman" charset="0"/>
              </a:rPr>
              <a:t>70, </a:t>
            </a:r>
            <a:r>
              <a:rPr lang="en-US" sz="1600" dirty="0">
                <a:latin typeface="Times New Roman" charset="0"/>
              </a:rPr>
              <a:t>389— 397</a:t>
            </a:r>
          </a:p>
          <a:p>
            <a:pPr eaLnBrk="1" hangingPunct="1"/>
            <a:endParaRPr lang="en-US" sz="2400" b="1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Example 2 </a:t>
            </a:r>
            <a:br>
              <a:rPr lang="en-US" sz="3200" b="1" dirty="0"/>
            </a:br>
            <a:r>
              <a:rPr lang="en-US" sz="3200" b="1" dirty="0"/>
              <a:t>Simulation results: Which model to use?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019660"/>
              </p:ext>
            </p:extLst>
          </p:nvPr>
        </p:nvGraphicFramePr>
        <p:xfrm>
          <a:off x="838200" y="2108200"/>
          <a:ext cx="777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</a:t>
                      </a:r>
                      <a:r>
                        <a:rPr lang="en-US" baseline="0" dirty="0"/>
                        <a:t>se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Desirability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</a:t>
                      </a:r>
                      <a:r>
                        <a:rPr lang="en-US" dirty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2D773-9483-104F-B3E2-FC5585E0791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976272"/>
              </p:ext>
            </p:extLst>
          </p:nvPr>
        </p:nvGraphicFramePr>
        <p:xfrm>
          <a:off x="838200" y="4470400"/>
          <a:ext cx="777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</a:t>
                      </a:r>
                      <a:r>
                        <a:rPr lang="en-US" baseline="0" dirty="0"/>
                        <a:t>se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Desirability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</a:t>
                      </a:r>
                      <a:r>
                        <a:rPr lang="en-US" dirty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733490"/>
            <a:ext cx="1274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Scenario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095690"/>
            <a:ext cx="1274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Scenario 4</a:t>
            </a:r>
          </a:p>
        </p:txBody>
      </p:sp>
    </p:spTree>
    <p:extLst>
      <p:ext uri="{BB962C8B-B14F-4D97-AF65-F5344CB8AC3E}">
        <p14:creationId xmlns:p14="http://schemas.microsoft.com/office/powerpoint/2010/main" val="183698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charset="0"/>
              </a:rPr>
              <a:t>Dose Finding Trials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>
                <a:latin typeface="Times New Roman" charset="0"/>
              </a:rPr>
              <a:t>Challenge in planning: Complexity</a:t>
            </a:r>
          </a:p>
          <a:p>
            <a:pPr marL="0" indent="0" eaLnBrk="1" hangingPunct="1">
              <a:buNone/>
              <a:defRPr/>
            </a:pPr>
            <a:endParaRPr lang="en-US" sz="2800" dirty="0">
              <a:latin typeface="Times New Roman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Times New Roman" charset="0"/>
              </a:rPr>
              <a:t>We assume programming is correct w/o theoretical guide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charset="0"/>
              </a:rPr>
              <a:t>We may not interpret simulation results properly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charset="0"/>
              </a:rPr>
              <a:t>We don’t have intuition about required N</a:t>
            </a:r>
          </a:p>
          <a:p>
            <a:pPr marL="0" indent="0" eaLnBrk="1" hangingPunct="1">
              <a:buNone/>
              <a:defRPr/>
            </a:pPr>
            <a:endParaRPr lang="en-US" sz="2400" dirty="0">
              <a:latin typeface="Times New Roman" charset="0"/>
            </a:endParaRP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Times New Roman" charset="0"/>
              </a:rPr>
              <a:t>Proposal: Develop an optimality benchmark that is theoretically tractable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2D773-9483-104F-B3E2-FC5585E0791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3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Optimality Benchmark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/>
              <a:t>Idea:</a:t>
            </a:r>
          </a:p>
          <a:p>
            <a:pPr lvl="1"/>
            <a:r>
              <a:rPr lang="en-US" sz="2400" dirty="0"/>
              <a:t>Provide an upper limit of accuracy for </a:t>
            </a:r>
            <a:r>
              <a:rPr lang="en-US" sz="2400" i="1" dirty="0"/>
              <a:t>any</a:t>
            </a:r>
            <a:r>
              <a:rPr lang="en-US" sz="2400" dirty="0"/>
              <a:t> dose finding methods for a given design objective </a:t>
            </a:r>
            <a:r>
              <a:rPr lang="en-US" sz="2400" i="1" dirty="0"/>
              <a:t>d(.) </a:t>
            </a:r>
            <a:r>
              <a:rPr lang="en-US" sz="2400" dirty="0"/>
              <a:t>under a given scenario </a:t>
            </a:r>
            <a:r>
              <a:rPr lang="en-US" sz="2400" i="1" dirty="0"/>
              <a:t>π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Cramer-Rao lower bound for unbiased estimation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Not tied to any particular dose finding methods/models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2D773-9483-104F-B3E2-FC5585E0791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9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DD0E-3347-B240-AC55-2AD97345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Optimality Benchmark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1EDB-A87C-7C4F-A5C0-F39ECD42F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/>
              <a:t>Definition:</a:t>
            </a:r>
          </a:p>
          <a:p>
            <a:pPr lvl="1"/>
            <a:r>
              <a:rPr lang="en-US" dirty="0"/>
              <a:t>Recall d(π) is the target dose (</a:t>
            </a:r>
            <a:r>
              <a:rPr lang="en-US" dirty="0" err="1"/>
              <a:t>estimand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Define d* = d(π*) where π* is a </a:t>
            </a:r>
            <a:r>
              <a:rPr lang="en-US" i="1" dirty="0"/>
              <a:t>nonparametric</a:t>
            </a:r>
            <a:r>
              <a:rPr lang="en-US" dirty="0"/>
              <a:t> estimate of π based on </a:t>
            </a:r>
            <a:r>
              <a:rPr lang="en-US" u="sng" dirty="0"/>
              <a:t>complete outcome profile</a:t>
            </a:r>
          </a:p>
          <a:p>
            <a:pPr lvl="1"/>
            <a:r>
              <a:rPr lang="en-US" dirty="0"/>
              <a:t>Calculate optimality benchmark based on sampling distribution of d*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4C86D-7C1E-2F4D-BF2A-4869ADFB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44A3C-B165-374B-B260-B22ACDD817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2D773-9483-104F-B3E2-FC5585E0791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79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Complete outcome profile for Phase 1 DF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an actual trial, we observe a partial outcome profile, e.g., a patient at dose 3 with toxicity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sz="2400" dirty="0"/>
              <a:t>In </a:t>
            </a:r>
            <a:r>
              <a:rPr lang="en-US" sz="2400" u="sng" dirty="0"/>
              <a:t>computer simulation</a:t>
            </a:r>
            <a:r>
              <a:rPr lang="en-US" sz="2400" dirty="0"/>
              <a:t>, we can observe a complete profile by generating a uniform tolerance: U &lt; π(k)</a:t>
            </a:r>
            <a:r>
              <a:rPr lang="en-US" sz="2400"/>
              <a:t>, all k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nonparametric optimal estimate π*(k) is evaluated by the proportion of toxicity at dose k in a simulated trial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2D773-9483-104F-B3E2-FC5585E0791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967172"/>
              </p:ext>
            </p:extLst>
          </p:nvPr>
        </p:nvGraphicFramePr>
        <p:xfrm>
          <a:off x="1371600" y="2819400"/>
          <a:ext cx="6477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</a:t>
                      </a:r>
                      <a:r>
                        <a:rPr lang="en-US" baseline="0" dirty="0"/>
                        <a:t>se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Toxicity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Toxicity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Toxicity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382017"/>
              </p:ext>
            </p:extLst>
          </p:nvPr>
        </p:nvGraphicFramePr>
        <p:xfrm>
          <a:off x="1447800" y="4572000"/>
          <a:ext cx="6477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</a:t>
                      </a:r>
                      <a:r>
                        <a:rPr lang="en-US" baseline="0" dirty="0"/>
                        <a:t>se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toxicity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Toxicity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Toxicity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Toxicity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Toxicity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28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Complete outcome profile: General (</a:t>
            </a:r>
            <a:r>
              <a:rPr lang="en-US" sz="3600" b="1" dirty="0" err="1"/>
              <a:t>inc.</a:t>
            </a:r>
            <a:r>
              <a:rPr lang="en-US" sz="3600" b="1" dirty="0"/>
              <a:t> Example 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Ordinal outcome Y: </a:t>
            </a:r>
            <a:r>
              <a:rPr lang="en-US" sz="2400" dirty="0"/>
              <a:t>Takes values on </a:t>
            </a:r>
            <a:r>
              <a:rPr lang="en-US" sz="2400" i="1" dirty="0">
                <a:solidFill>
                  <a:srgbClr val="FF0000"/>
                </a:solidFill>
              </a:rPr>
              <a:t>L+1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possible values </a:t>
            </a:r>
            <a:r>
              <a:rPr lang="en-US" sz="2400" i="1" dirty="0"/>
              <a:t>{w</a:t>
            </a:r>
            <a:r>
              <a:rPr lang="en-US" sz="2400" i="1" baseline="-25000" dirty="0"/>
              <a:t>0</a:t>
            </a:r>
            <a:r>
              <a:rPr lang="en-US" sz="2400" i="1" dirty="0"/>
              <a:t>, w</a:t>
            </a:r>
            <a:r>
              <a:rPr lang="en-US" sz="2400" i="1" baseline="-25000" dirty="0"/>
              <a:t>1</a:t>
            </a:r>
            <a:r>
              <a:rPr lang="en-US" sz="2400" i="1" dirty="0"/>
              <a:t>, …,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L</a:t>
            </a:r>
            <a:r>
              <a:rPr lang="en-US" sz="2400" i="1" dirty="0"/>
              <a:t>} </a:t>
            </a:r>
            <a:r>
              <a:rPr lang="en-US" sz="2400" dirty="0"/>
              <a:t>with tail distribution </a:t>
            </a:r>
            <a:r>
              <a:rPr lang="en-US" sz="2400" i="1" dirty="0"/>
              <a:t>π(k) </a:t>
            </a:r>
            <a:r>
              <a:rPr lang="en-US" sz="2400" dirty="0"/>
              <a:t>at dose </a:t>
            </a:r>
            <a:r>
              <a:rPr lang="en-US" sz="2400" i="1" dirty="0"/>
              <a:t>k</a:t>
            </a:r>
          </a:p>
          <a:p>
            <a:r>
              <a:rPr lang="en-US" sz="2400" i="1" dirty="0"/>
              <a:t>Y</a:t>
            </a:r>
            <a:r>
              <a:rPr lang="en-US" sz="2400" i="1" baseline="-25000" dirty="0"/>
              <a:t>i</a:t>
            </a:r>
            <a:r>
              <a:rPr lang="en-US" sz="2400" i="1" dirty="0"/>
              <a:t>(k) </a:t>
            </a:r>
            <a:r>
              <a:rPr lang="en-US" sz="2400" dirty="0"/>
              <a:t>= Outcome for patient </a:t>
            </a:r>
            <a:r>
              <a:rPr lang="en-US" sz="2400" i="1" dirty="0" err="1"/>
              <a:t>i</a:t>
            </a:r>
            <a:r>
              <a:rPr lang="en-US" sz="2400" dirty="0"/>
              <a:t> at dose level </a:t>
            </a:r>
            <a:r>
              <a:rPr lang="en-US" sz="2400" i="1" dirty="0"/>
              <a:t>k</a:t>
            </a:r>
          </a:p>
          <a:p>
            <a:r>
              <a:rPr lang="en-US" sz="2400" dirty="0"/>
              <a:t>In simulation, randomly draw a tolerance profile</a:t>
            </a:r>
            <a:r>
              <a:rPr lang="en-US" sz="2400" i="1" dirty="0"/>
              <a:t>: U</a:t>
            </a:r>
            <a:r>
              <a:rPr lang="en-US" sz="2400" i="1" baseline="-25000" dirty="0"/>
              <a:t>i1</a:t>
            </a:r>
            <a:r>
              <a:rPr lang="en-US" sz="2400" i="1" dirty="0"/>
              <a:t>, U</a:t>
            </a:r>
            <a:r>
              <a:rPr lang="en-US" sz="2400" i="1" baseline="-25000" dirty="0"/>
              <a:t>i2</a:t>
            </a:r>
            <a:r>
              <a:rPr lang="en-US" sz="2400" i="1" dirty="0"/>
              <a:t>, … 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i</a:t>
            </a:r>
            <a:r>
              <a:rPr lang="en-US" sz="2400" i="1" baseline="-25000" dirty="0" err="1">
                <a:solidFill>
                  <a:srgbClr val="FF0000"/>
                </a:solidFill>
              </a:rPr>
              <a:t>L</a:t>
            </a:r>
            <a:r>
              <a:rPr lang="en-US" sz="2400" i="1" dirty="0"/>
              <a:t> </a:t>
            </a:r>
            <a:r>
              <a:rPr lang="en-US" sz="2400" dirty="0" err="1"/>
              <a:t>iid</a:t>
            </a:r>
            <a:r>
              <a:rPr lang="en-US" sz="2400" dirty="0"/>
              <a:t> Uniform(0,1)</a:t>
            </a:r>
          </a:p>
          <a:p>
            <a:r>
              <a:rPr lang="en-US" sz="2400" dirty="0"/>
              <a:t>Generate complete outcome profile </a:t>
            </a:r>
            <a:r>
              <a:rPr lang="en-US" sz="2400" i="1" dirty="0"/>
              <a:t>Y</a:t>
            </a:r>
            <a:r>
              <a:rPr lang="en-US" sz="2400" i="1" baseline="-25000" dirty="0"/>
              <a:t>i</a:t>
            </a:r>
            <a:r>
              <a:rPr lang="en-US" sz="2400" i="1" dirty="0"/>
              <a:t>(k) </a:t>
            </a:r>
            <a:r>
              <a:rPr lang="en-US" sz="2400" dirty="0"/>
              <a:t>for patient </a:t>
            </a:r>
            <a:r>
              <a:rPr lang="en-US" sz="2400" i="1" dirty="0" err="1"/>
              <a:t>i</a:t>
            </a:r>
            <a:r>
              <a:rPr lang="en-US" sz="2400" dirty="0"/>
              <a:t> at dose level </a:t>
            </a:r>
            <a:r>
              <a:rPr lang="en-US" sz="2400" i="1" dirty="0"/>
              <a:t>k </a:t>
            </a:r>
            <a:r>
              <a:rPr lang="en-US" sz="2400" dirty="0"/>
              <a:t>as follows:</a:t>
            </a:r>
          </a:p>
          <a:p>
            <a:pPr lvl="1"/>
            <a:r>
              <a:rPr lang="en-US" sz="2400" i="1" dirty="0"/>
              <a:t>Y</a:t>
            </a:r>
            <a:r>
              <a:rPr lang="en-US" sz="2400" i="1" baseline="-25000" dirty="0"/>
              <a:t>i</a:t>
            </a:r>
            <a:r>
              <a:rPr lang="en-US" sz="2400" i="1" dirty="0"/>
              <a:t>(k)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l</a:t>
            </a:r>
            <a:r>
              <a:rPr lang="en-US" sz="2400" i="1" dirty="0"/>
              <a:t> </a:t>
            </a:r>
            <a:r>
              <a:rPr lang="en-US" sz="2400" dirty="0"/>
              <a:t>if </a:t>
            </a:r>
            <a:r>
              <a:rPr lang="en-US" sz="2400" i="1" dirty="0"/>
              <a:t>U</a:t>
            </a:r>
            <a:r>
              <a:rPr lang="en-US" sz="2400" i="1" baseline="-25000" dirty="0"/>
              <a:t>i,l+1  </a:t>
            </a:r>
            <a:r>
              <a:rPr lang="en-US" sz="2400" i="1" dirty="0"/>
              <a:t>&gt; r</a:t>
            </a:r>
            <a:r>
              <a:rPr lang="en-US" sz="2400" i="1" baseline="-25000" dirty="0"/>
              <a:t>l+1</a:t>
            </a:r>
            <a:r>
              <a:rPr lang="en-US" sz="2400" i="1" dirty="0"/>
              <a:t>(k) </a:t>
            </a:r>
            <a:r>
              <a:rPr lang="en-US" sz="2400" dirty="0"/>
              <a:t>and 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ij</a:t>
            </a:r>
            <a:r>
              <a:rPr lang="en-US" sz="2400" i="1" dirty="0"/>
              <a:t> ≤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j</a:t>
            </a:r>
            <a:r>
              <a:rPr lang="en-US" sz="2400" i="1" dirty="0"/>
              <a:t> </a:t>
            </a:r>
            <a:r>
              <a:rPr lang="en-US" sz="2400" dirty="0"/>
              <a:t>for all </a:t>
            </a:r>
            <a:r>
              <a:rPr lang="en-US" sz="2400" i="1" dirty="0"/>
              <a:t>j=1,…,l</a:t>
            </a:r>
          </a:p>
          <a:p>
            <a:pPr lvl="1"/>
            <a:r>
              <a:rPr lang="en-US" sz="2400" i="1" dirty="0" err="1"/>
              <a:t>r</a:t>
            </a:r>
            <a:r>
              <a:rPr lang="en-US" sz="2400" i="1" baseline="-25000" dirty="0" err="1"/>
              <a:t>j</a:t>
            </a:r>
            <a:r>
              <a:rPr lang="en-US" sz="2400" i="1" dirty="0"/>
              <a:t>(k) = π</a:t>
            </a:r>
            <a:r>
              <a:rPr lang="en-US" sz="2400" i="1" baseline="-25000" dirty="0"/>
              <a:t>j</a:t>
            </a:r>
            <a:r>
              <a:rPr lang="en-US" sz="2400" i="1" dirty="0"/>
              <a:t>(k) / π</a:t>
            </a:r>
            <a:r>
              <a:rPr lang="en-US" sz="2400" i="1" baseline="-25000" dirty="0"/>
              <a:t>j-1</a:t>
            </a:r>
            <a:r>
              <a:rPr lang="en-US" sz="2400" i="1" dirty="0"/>
              <a:t>(k)</a:t>
            </a:r>
          </a:p>
          <a:p>
            <a:r>
              <a:rPr lang="en-US" sz="2400" dirty="0"/>
              <a:t>Nonparametric optimal </a:t>
            </a:r>
            <a:r>
              <a:rPr lang="el-GR" sz="2400" i="1" dirty="0"/>
              <a:t>π</a:t>
            </a:r>
            <a:r>
              <a:rPr lang="en-US" sz="2400" i="1" dirty="0"/>
              <a:t>*(k) </a:t>
            </a:r>
            <a:r>
              <a:rPr lang="en-US" sz="2400" dirty="0"/>
              <a:t>= average of </a:t>
            </a:r>
            <a:r>
              <a:rPr lang="en-US" sz="2400" i="1" dirty="0"/>
              <a:t>I{Y</a:t>
            </a:r>
            <a:r>
              <a:rPr lang="en-US" sz="2400" i="1" baseline="-25000" dirty="0"/>
              <a:t>i</a:t>
            </a:r>
            <a:r>
              <a:rPr lang="en-US" sz="2400" i="1" dirty="0"/>
              <a:t>(k) ≥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l</a:t>
            </a:r>
            <a:r>
              <a:rPr lang="en-US" sz="2400" i="1" dirty="0"/>
              <a:t>}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2D773-9483-104F-B3E2-FC5585E0791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20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Complete outcome profile: General (</a:t>
            </a:r>
            <a:r>
              <a:rPr lang="en-US" sz="3600" b="1" dirty="0" err="1"/>
              <a:t>inc.</a:t>
            </a:r>
            <a:r>
              <a:rPr lang="en-US" sz="3600" b="1" dirty="0"/>
              <a:t> Example 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Ordinal outcome Y: </a:t>
            </a:r>
            <a:r>
              <a:rPr lang="en-US" sz="2400" dirty="0"/>
              <a:t>Takes values on </a:t>
            </a:r>
            <a:r>
              <a:rPr lang="en-US" sz="2400" i="1" dirty="0">
                <a:solidFill>
                  <a:srgbClr val="FF0000"/>
                </a:solidFill>
              </a:rPr>
              <a:t>L+1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possible values </a:t>
            </a:r>
            <a:r>
              <a:rPr lang="en-US" sz="2400" i="1" dirty="0"/>
              <a:t>{w</a:t>
            </a:r>
            <a:r>
              <a:rPr lang="en-US" sz="2400" i="1" baseline="-25000" dirty="0"/>
              <a:t>0</a:t>
            </a:r>
            <a:r>
              <a:rPr lang="en-US" sz="2400" i="1" dirty="0"/>
              <a:t>, w</a:t>
            </a:r>
            <a:r>
              <a:rPr lang="en-US" sz="2400" i="1" baseline="-25000" dirty="0"/>
              <a:t>1</a:t>
            </a:r>
            <a:r>
              <a:rPr lang="en-US" sz="2400" i="1" dirty="0"/>
              <a:t>, …,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L</a:t>
            </a:r>
            <a:r>
              <a:rPr lang="en-US" sz="2400" i="1" dirty="0"/>
              <a:t>} </a:t>
            </a:r>
            <a:r>
              <a:rPr lang="en-US" sz="2400" dirty="0"/>
              <a:t>with tail distribution </a:t>
            </a:r>
            <a:r>
              <a:rPr lang="en-US" sz="2400" i="1" dirty="0"/>
              <a:t>π(k) </a:t>
            </a:r>
            <a:r>
              <a:rPr lang="en-US" sz="2400" dirty="0"/>
              <a:t>at dose </a:t>
            </a:r>
            <a:r>
              <a:rPr lang="en-US" sz="2400" i="1" dirty="0"/>
              <a:t>k</a:t>
            </a:r>
          </a:p>
          <a:p>
            <a:r>
              <a:rPr lang="en-US" sz="2400" i="1" dirty="0"/>
              <a:t>Y</a:t>
            </a:r>
            <a:r>
              <a:rPr lang="en-US" sz="2400" i="1" baseline="-25000" dirty="0"/>
              <a:t>i</a:t>
            </a:r>
            <a:r>
              <a:rPr lang="en-US" sz="2400" i="1" dirty="0"/>
              <a:t>(k) </a:t>
            </a:r>
            <a:r>
              <a:rPr lang="en-US" sz="2400" dirty="0"/>
              <a:t>= Outcome for patient </a:t>
            </a:r>
            <a:r>
              <a:rPr lang="en-US" sz="2400" i="1" dirty="0" err="1"/>
              <a:t>i</a:t>
            </a:r>
            <a:r>
              <a:rPr lang="en-US" sz="2400" dirty="0"/>
              <a:t> at dose level </a:t>
            </a:r>
            <a:r>
              <a:rPr lang="en-US" sz="2400" i="1" dirty="0"/>
              <a:t>k</a:t>
            </a:r>
          </a:p>
          <a:p>
            <a:r>
              <a:rPr lang="en-US" sz="2400" dirty="0"/>
              <a:t>In simulation, randomly draw a tolerance profile</a:t>
            </a:r>
            <a:r>
              <a:rPr lang="en-US" sz="2400" i="1" dirty="0"/>
              <a:t>: U</a:t>
            </a:r>
            <a:r>
              <a:rPr lang="en-US" sz="2400" i="1" baseline="-25000" dirty="0"/>
              <a:t>i1</a:t>
            </a:r>
            <a:r>
              <a:rPr lang="en-US" sz="2400" i="1" dirty="0"/>
              <a:t>, U</a:t>
            </a:r>
            <a:r>
              <a:rPr lang="en-US" sz="2400" i="1" baseline="-25000" dirty="0"/>
              <a:t>i2</a:t>
            </a:r>
            <a:r>
              <a:rPr lang="en-US" sz="2400" i="1" dirty="0"/>
              <a:t>, … 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i</a:t>
            </a:r>
            <a:r>
              <a:rPr lang="en-US" sz="2400" i="1" baseline="-25000" dirty="0" err="1">
                <a:solidFill>
                  <a:srgbClr val="FF0000"/>
                </a:solidFill>
              </a:rPr>
              <a:t>L</a:t>
            </a:r>
            <a:r>
              <a:rPr lang="en-US" sz="2400" i="1" dirty="0"/>
              <a:t> </a:t>
            </a:r>
            <a:r>
              <a:rPr lang="en-US" sz="2400" dirty="0" err="1"/>
              <a:t>iid</a:t>
            </a:r>
            <a:r>
              <a:rPr lang="en-US" sz="2400" dirty="0"/>
              <a:t> Uniform(0,1)</a:t>
            </a:r>
          </a:p>
          <a:p>
            <a:r>
              <a:rPr lang="en-US" sz="2400" dirty="0"/>
              <a:t>Generate complete outcome profile </a:t>
            </a:r>
            <a:r>
              <a:rPr lang="en-US" sz="2400" i="1" dirty="0"/>
              <a:t>Y</a:t>
            </a:r>
            <a:r>
              <a:rPr lang="en-US" sz="2400" i="1" baseline="-25000" dirty="0"/>
              <a:t>i</a:t>
            </a:r>
            <a:r>
              <a:rPr lang="en-US" sz="2400" i="1" dirty="0"/>
              <a:t>(k) </a:t>
            </a:r>
            <a:r>
              <a:rPr lang="en-US" sz="2400" dirty="0"/>
              <a:t>for patient </a:t>
            </a:r>
            <a:r>
              <a:rPr lang="en-US" sz="2400" i="1" dirty="0" err="1"/>
              <a:t>i</a:t>
            </a:r>
            <a:r>
              <a:rPr lang="en-US" sz="2400" dirty="0"/>
              <a:t> at dose level </a:t>
            </a:r>
            <a:r>
              <a:rPr lang="en-US" sz="2400" i="1" dirty="0"/>
              <a:t>k </a:t>
            </a:r>
            <a:r>
              <a:rPr lang="en-US" sz="2400" dirty="0"/>
              <a:t>as follows:</a:t>
            </a:r>
          </a:p>
          <a:p>
            <a:pPr lvl="1"/>
            <a:r>
              <a:rPr lang="en-US" sz="2400" i="1" dirty="0"/>
              <a:t>Y</a:t>
            </a:r>
            <a:r>
              <a:rPr lang="en-US" sz="2400" i="1" baseline="-25000" dirty="0"/>
              <a:t>i</a:t>
            </a:r>
            <a:r>
              <a:rPr lang="en-US" sz="2400" i="1" dirty="0"/>
              <a:t>(k)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l</a:t>
            </a:r>
            <a:r>
              <a:rPr lang="en-US" sz="2400" i="1" dirty="0"/>
              <a:t> </a:t>
            </a:r>
            <a:r>
              <a:rPr lang="en-US" sz="2400" dirty="0"/>
              <a:t>if </a:t>
            </a:r>
            <a:r>
              <a:rPr lang="en-US" sz="2400" i="1" dirty="0"/>
              <a:t>U</a:t>
            </a:r>
            <a:r>
              <a:rPr lang="en-US" sz="2400" i="1" baseline="-25000" dirty="0"/>
              <a:t>i,l+1  </a:t>
            </a:r>
            <a:r>
              <a:rPr lang="en-US" sz="2400" i="1" dirty="0"/>
              <a:t>&gt; r</a:t>
            </a:r>
            <a:r>
              <a:rPr lang="en-US" sz="2400" i="1" baseline="-25000" dirty="0"/>
              <a:t>l+1</a:t>
            </a:r>
            <a:r>
              <a:rPr lang="en-US" sz="2400" i="1" dirty="0"/>
              <a:t>(k) </a:t>
            </a:r>
            <a:r>
              <a:rPr lang="en-US" sz="2400" dirty="0"/>
              <a:t>and 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ij</a:t>
            </a:r>
            <a:r>
              <a:rPr lang="en-US" sz="2400" i="1" dirty="0"/>
              <a:t> ≤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j</a:t>
            </a:r>
            <a:r>
              <a:rPr lang="en-US" sz="2400" i="1" dirty="0"/>
              <a:t> </a:t>
            </a:r>
            <a:r>
              <a:rPr lang="en-US" sz="2400" dirty="0"/>
              <a:t>for all </a:t>
            </a:r>
            <a:r>
              <a:rPr lang="en-US" sz="2400" i="1" dirty="0"/>
              <a:t>j=1,…,l</a:t>
            </a:r>
          </a:p>
          <a:p>
            <a:pPr lvl="1"/>
            <a:r>
              <a:rPr lang="en-US" sz="2400" i="1" dirty="0" err="1"/>
              <a:t>r</a:t>
            </a:r>
            <a:r>
              <a:rPr lang="en-US" sz="2400" i="1" baseline="-25000" dirty="0" err="1"/>
              <a:t>j</a:t>
            </a:r>
            <a:r>
              <a:rPr lang="en-US" sz="2400" i="1" dirty="0"/>
              <a:t>(k) = π</a:t>
            </a:r>
            <a:r>
              <a:rPr lang="en-US" sz="2400" i="1" baseline="-25000" dirty="0"/>
              <a:t>j</a:t>
            </a:r>
            <a:r>
              <a:rPr lang="en-US" sz="2400" i="1" dirty="0"/>
              <a:t>(k) / π</a:t>
            </a:r>
            <a:r>
              <a:rPr lang="en-US" sz="2400" i="1" baseline="-25000" dirty="0"/>
              <a:t>j-1</a:t>
            </a:r>
            <a:r>
              <a:rPr lang="en-US" sz="2400" i="1" dirty="0"/>
              <a:t>(k)</a:t>
            </a:r>
          </a:p>
          <a:p>
            <a:r>
              <a:rPr lang="en-US" sz="2400" dirty="0"/>
              <a:t>Nonparametric optimal </a:t>
            </a:r>
            <a:r>
              <a:rPr lang="el-GR" sz="2400" i="1" dirty="0"/>
              <a:t>π</a:t>
            </a:r>
            <a:r>
              <a:rPr lang="en-US" sz="2400" i="1" dirty="0"/>
              <a:t>*(k) </a:t>
            </a:r>
            <a:r>
              <a:rPr lang="en-US" sz="2400" dirty="0"/>
              <a:t>= average of </a:t>
            </a:r>
            <a:r>
              <a:rPr lang="en-US" sz="2400" i="1" dirty="0"/>
              <a:t>I{Y</a:t>
            </a:r>
            <a:r>
              <a:rPr lang="en-US" sz="2400" i="1" baseline="-25000" dirty="0"/>
              <a:t>i</a:t>
            </a:r>
            <a:r>
              <a:rPr lang="en-US" sz="2400" i="1" dirty="0"/>
              <a:t>(k) ≥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l</a:t>
            </a:r>
            <a:r>
              <a:rPr lang="en-US" sz="2400" i="1" dirty="0"/>
              <a:t>}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2D773-9483-104F-B3E2-FC5585E0791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2E198-26A7-D548-985A-C439C364699A}"/>
              </a:ext>
            </a:extLst>
          </p:cNvPr>
          <p:cNvSpPr txBox="1"/>
          <p:nvPr/>
        </p:nvSpPr>
        <p:spPr>
          <a:xfrm rot="20078848">
            <a:off x="436502" y="3207603"/>
            <a:ext cx="842326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Looks complicated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Takes 15 minutes to code, a few seconds to run</a:t>
            </a:r>
          </a:p>
        </p:txBody>
      </p:sp>
    </p:spTree>
    <p:extLst>
      <p:ext uri="{BB962C8B-B14F-4D97-AF65-F5344CB8AC3E}">
        <p14:creationId xmlns:p14="http://schemas.microsoft.com/office/powerpoint/2010/main" val="963406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73D8E1-F113-1F49-BFDE-076E243C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FDF33C-6568-9941-8021-3709208F4F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182CF-9801-894A-8A93-0F7E802A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CBA68-598E-EF40-9175-9B53EC7C1C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2D773-9483-104F-B3E2-FC5585E0791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47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2D773-9483-104F-B3E2-FC5585E0791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200" b="1" dirty="0"/>
              <a:t>Example 2: </a:t>
            </a:r>
            <a:r>
              <a:rPr lang="en-US" sz="3200" b="1" dirty="0" err="1"/>
              <a:t>Thall</a:t>
            </a:r>
            <a:r>
              <a:rPr lang="en-US" sz="3200" b="1" dirty="0"/>
              <a:t> and Cook (2004), revisit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440281"/>
              </p:ext>
            </p:extLst>
          </p:nvPr>
        </p:nvGraphicFramePr>
        <p:xfrm>
          <a:off x="838200" y="1981200"/>
          <a:ext cx="777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</a:t>
                      </a:r>
                      <a:r>
                        <a:rPr lang="en-US" baseline="0" dirty="0"/>
                        <a:t>se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Desirability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</a:t>
                      </a:r>
                      <a:r>
                        <a:rPr lang="en-US" dirty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d(π*)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9F22D773-9483-104F-B3E2-FC5585E0791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992318"/>
              </p:ext>
            </p:extLst>
          </p:nvPr>
        </p:nvGraphicFramePr>
        <p:xfrm>
          <a:off x="838200" y="4470400"/>
          <a:ext cx="777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</a:t>
                      </a:r>
                      <a:r>
                        <a:rPr lang="en-US" baseline="0" dirty="0"/>
                        <a:t>se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Dose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Desirability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</a:t>
                      </a:r>
                      <a:r>
                        <a:rPr lang="en-US" dirty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d(π*)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1524000"/>
            <a:ext cx="1492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034135"/>
            <a:ext cx="1492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4</a:t>
            </a:r>
          </a:p>
        </p:txBody>
      </p:sp>
    </p:spTree>
    <p:extLst>
      <p:ext uri="{BB962C8B-B14F-4D97-AF65-F5344CB8AC3E}">
        <p14:creationId xmlns:p14="http://schemas.microsoft.com/office/powerpoint/2010/main" val="4169064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u="sng" dirty="0"/>
              <a:t>Application 1: Benchmark accuracy as “effect size”</a:t>
            </a:r>
          </a:p>
          <a:p>
            <a:pPr marL="0" indent="0" algn="ctr">
              <a:buNone/>
            </a:pPr>
            <a:endParaRPr lang="en-US" sz="900" b="1" i="1" dirty="0"/>
          </a:p>
          <a:p>
            <a:r>
              <a:rPr lang="en-US" sz="2400" dirty="0"/>
              <a:t>Benchmark d(π*) performs better in S4 than in S3 suggesting S4 is an “easier” scenario than S3; analogous to large effect size in hypothesis test</a:t>
            </a:r>
          </a:p>
          <a:p>
            <a:endParaRPr lang="en-US" sz="800" dirty="0"/>
          </a:p>
          <a:p>
            <a:r>
              <a:rPr lang="en-US" sz="2400" dirty="0"/>
              <a:t>Eff-</a:t>
            </a:r>
            <a:r>
              <a:rPr lang="en-US" sz="2400" dirty="0" err="1"/>
              <a:t>tox</a:t>
            </a:r>
            <a:r>
              <a:rPr lang="en-US" sz="2400" dirty="0"/>
              <a:t> using PO model is idiosyncratic in that it does comparatively poorly in an easy scenario (S4).</a:t>
            </a:r>
          </a:p>
          <a:p>
            <a:endParaRPr lang="en-US" sz="800" dirty="0"/>
          </a:p>
          <a:p>
            <a:r>
              <a:rPr lang="en-US" sz="2400" dirty="0"/>
              <a:t>Continuation ratio model wins in this example (</a:t>
            </a:r>
            <a:r>
              <a:rPr lang="en-US" sz="2400" dirty="0" err="1"/>
              <a:t>Thall</a:t>
            </a:r>
            <a:r>
              <a:rPr lang="en-US" sz="2400" dirty="0"/>
              <a:t> &amp; Cook reached the same conclusion after additional simulations) 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2D773-9483-104F-B3E2-FC5585E0791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1F3145-CD59-1940-8FB8-9C39F6F1920E}"/>
              </a:ext>
            </a:extLst>
          </p:cNvPr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200" b="1" dirty="0"/>
              <a:t>Example 2: </a:t>
            </a:r>
            <a:r>
              <a:rPr lang="en-US" sz="3200" b="1" dirty="0" err="1"/>
              <a:t>Thall</a:t>
            </a:r>
            <a:r>
              <a:rPr lang="en-US" sz="3200" b="1" dirty="0"/>
              <a:t> and Cook (2004), revisit</a:t>
            </a:r>
          </a:p>
        </p:txBody>
      </p:sp>
    </p:spTree>
    <p:extLst>
      <p:ext uri="{BB962C8B-B14F-4D97-AF65-F5344CB8AC3E}">
        <p14:creationId xmlns:p14="http://schemas.microsoft.com/office/powerpoint/2010/main" val="364735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Dose Finding: </a:t>
            </a:r>
            <a:r>
              <a:rPr lang="en-US" dirty="0"/>
              <a:t>Overview &amp; Examples</a:t>
            </a:r>
          </a:p>
          <a:p>
            <a:r>
              <a:rPr lang="en-US" b="1" dirty="0"/>
              <a:t>Method: </a:t>
            </a:r>
            <a:r>
              <a:rPr lang="en-US" dirty="0"/>
              <a:t>Optimality benchmark</a:t>
            </a:r>
          </a:p>
          <a:p>
            <a:r>
              <a:rPr lang="en-US" b="1" dirty="0"/>
              <a:t>Applications</a:t>
            </a:r>
          </a:p>
          <a:p>
            <a:pPr lvl="1"/>
            <a:r>
              <a:rPr lang="en-US" dirty="0"/>
              <a:t>Design diagnostics</a:t>
            </a:r>
          </a:p>
          <a:p>
            <a:pPr lvl="1"/>
            <a:r>
              <a:rPr lang="en-US" dirty="0"/>
              <a:t>Sample size calculation</a:t>
            </a:r>
          </a:p>
          <a:p>
            <a:r>
              <a:rPr lang="en-US" b="1" dirty="0"/>
              <a:t>Discussion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2D773-9483-104F-B3E2-FC5585E0791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1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A41562-FBEF-5347-9A59-8BFC06DFB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00200"/>
                <a:ext cx="7772400" cy="4114800"/>
              </a:xfrm>
            </p:spPr>
            <p:txBody>
              <a:bodyPr/>
              <a:lstStyle/>
              <a:p>
                <a:r>
                  <a:rPr lang="en-US" sz="2400" dirty="0"/>
                  <a:t>Under logistic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/>
                  <a:t>, define </a:t>
                </a:r>
                <a:r>
                  <a:rPr lang="en-US" sz="2400" i="1" dirty="0" err="1"/>
                  <a:t>B</a:t>
                </a:r>
                <a:r>
                  <a:rPr lang="en-US" sz="2400" i="1" baseline="-25000" dirty="0" err="1"/>
                  <a:t>n</a:t>
                </a:r>
                <a:r>
                  <a:rPr lang="en-US" sz="2400" dirty="0"/>
                  <a:t> as the average probability of selecting MTD correctly (over K possible scenarios)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rate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400" i="1" dirty="0"/>
                  <a:t>K =</a:t>
                </a:r>
                <a:r>
                  <a:rPr lang="en-US" sz="2400" dirty="0"/>
                  <a:t> Number of dose levels</a:t>
                </a:r>
              </a:p>
              <a:p>
                <a:pPr lvl="1"/>
                <a:r>
                  <a:rPr lang="en-US" sz="2400" dirty="0"/>
                  <a:t>n = Sample size </a:t>
                </a:r>
              </a:p>
              <a:p>
                <a:pPr lvl="1"/>
                <a:r>
                  <a:rPr lang="en-US" sz="2400" dirty="0"/>
                  <a:t>R = odds ratio (slope of logistic function)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Function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odds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ratio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A41562-FBEF-5347-9A59-8BFC06DFB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00200"/>
                <a:ext cx="7772400" cy="4114800"/>
              </a:xfrm>
              <a:blipFill>
                <a:blip r:embed="rId2"/>
                <a:stretch>
                  <a:fillRect l="-979"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FC45-C9D4-6A4F-A725-2BD8318F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A7807-6A90-2E45-8BA5-609C3F29FA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2D773-9483-104F-B3E2-FC5585E0791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41884E-D44A-E24E-95A5-2C5691F618BA}"/>
              </a:ext>
            </a:extLst>
          </p:cNvPr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200" b="1" dirty="0"/>
              <a:t>Example 1: Phase 1 DF, revisit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0E0CC-8AC3-DF44-AC17-4B0658018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959" y="5029200"/>
            <a:ext cx="5350641" cy="946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F055D0-C931-8648-A287-93770DE9DC9E}"/>
              </a:ext>
            </a:extLst>
          </p:cNvPr>
          <p:cNvSpPr txBox="1"/>
          <p:nvPr/>
        </p:nvSpPr>
        <p:spPr>
          <a:xfrm>
            <a:off x="5638800" y="5757446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Cheung (2013)</a:t>
            </a:r>
          </a:p>
        </p:txBody>
      </p:sp>
    </p:spTree>
    <p:extLst>
      <p:ext uri="{BB962C8B-B14F-4D97-AF65-F5344CB8AC3E}">
        <p14:creationId xmlns:p14="http://schemas.microsoft.com/office/powerpoint/2010/main" val="97077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1562-FBEF-5347-9A59-8BFC06DF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u="sng" dirty="0"/>
              <a:t>Application 2: Minimum n needed for phase I DF</a:t>
            </a:r>
          </a:p>
          <a:p>
            <a:r>
              <a:rPr lang="en-US" sz="2800" dirty="0"/>
              <a:t>To select the correct MTD with probability </a:t>
            </a:r>
            <a:r>
              <a:rPr lang="en-US" sz="2800" i="1" dirty="0"/>
              <a:t>a </a:t>
            </a:r>
            <a:r>
              <a:rPr lang="en-US" sz="2800" dirty="0"/>
              <a:t>on average, the benchmark design requires</a:t>
            </a:r>
          </a:p>
          <a:p>
            <a:endParaRPr lang="en-US" sz="2800" i="1" dirty="0"/>
          </a:p>
          <a:p>
            <a:endParaRPr lang="en-US" sz="2800" i="1" dirty="0"/>
          </a:p>
          <a:p>
            <a:pPr marL="0" indent="0">
              <a:buNone/>
            </a:pPr>
            <a:endParaRPr lang="en-US" sz="2800" i="1" dirty="0"/>
          </a:p>
          <a:p>
            <a:r>
              <a:rPr lang="en-US" sz="2800" dirty="0"/>
              <a:t>This expression serves as the smallest sample size needed for any dose finding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FC45-C9D4-6A4F-A725-2BD8318F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A7807-6A90-2E45-8BA5-609C3F29FA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2D773-9483-104F-B3E2-FC5585E0791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41884E-D44A-E24E-95A5-2C5691F618BA}"/>
              </a:ext>
            </a:extLst>
          </p:cNvPr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200" b="1" dirty="0"/>
              <a:t>Example 1: Phase 1 DF, revisit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C098B8-D39C-864F-B177-B710F94AE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00400"/>
            <a:ext cx="4486564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89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1562-FBEF-5347-9A59-8BFC06DF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u="sng" dirty="0"/>
              <a:t>Application 3: Sample size formula for CRM</a:t>
            </a:r>
          </a:p>
          <a:p>
            <a:r>
              <a:rPr lang="en-US" sz="2800" dirty="0"/>
              <a:t>Cheung (2013) derived the CRM accuracy </a:t>
            </a:r>
            <a:r>
              <a:rPr lang="en-US" sz="2800" i="1" dirty="0"/>
              <a:t>A</a:t>
            </a:r>
            <a:r>
              <a:rPr lang="en-US" sz="2800" i="1" baseline="-25000" dirty="0"/>
              <a:t>n</a:t>
            </a:r>
            <a:r>
              <a:rPr lang="en-US" sz="2800" dirty="0"/>
              <a:t> as a function of </a:t>
            </a:r>
            <a:r>
              <a:rPr lang="en-US" sz="2800" i="1" dirty="0" err="1"/>
              <a:t>B</a:t>
            </a:r>
            <a:r>
              <a:rPr lang="en-US" sz="2800" i="1" baseline="-25000" dirty="0" err="1"/>
              <a:t>n</a:t>
            </a:r>
            <a:endParaRPr lang="en-US" sz="2800" i="1" dirty="0"/>
          </a:p>
          <a:p>
            <a:endParaRPr lang="en-US" sz="2800" i="1" dirty="0"/>
          </a:p>
          <a:p>
            <a:endParaRPr lang="en-US" sz="2800" i="1" dirty="0"/>
          </a:p>
          <a:p>
            <a:pPr marL="0" indent="0">
              <a:buNone/>
            </a:pPr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FC45-C9D4-6A4F-A725-2BD8318F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A7807-6A90-2E45-8BA5-609C3F29FA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2D773-9483-104F-B3E2-FC5585E0791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41884E-D44A-E24E-95A5-2C5691F618BA}"/>
              </a:ext>
            </a:extLst>
          </p:cNvPr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200" b="1" dirty="0"/>
              <a:t>Example 1: Phase 1 DF, with application to </a:t>
            </a:r>
            <a:r>
              <a:rPr lang="en-US" sz="3200" b="1" u="sng" dirty="0"/>
              <a:t>CRM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031BE-7C87-D94D-826C-B7845803A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75" y="3124200"/>
            <a:ext cx="6774425" cy="1093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AB1A7F-C579-D449-A4BF-EE333CC3A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4172063"/>
            <a:ext cx="3289300" cy="26859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0DFD22-F04D-9249-A454-8A9902010D17}"/>
              </a:ext>
            </a:extLst>
          </p:cNvPr>
          <p:cNvSpPr txBox="1"/>
          <p:nvPr/>
        </p:nvSpPr>
        <p:spPr>
          <a:xfrm>
            <a:off x="139700" y="4869389"/>
            <a:ext cx="463620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/>
              <a:t>Fine prints: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Asymptotic approx. not evaluated for n &gt; 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Formula applies to a specific CRM model</a:t>
            </a:r>
          </a:p>
        </p:txBody>
      </p:sp>
    </p:spTree>
    <p:extLst>
      <p:ext uri="{BB962C8B-B14F-4D97-AF65-F5344CB8AC3E}">
        <p14:creationId xmlns:p14="http://schemas.microsoft.com/office/powerpoint/2010/main" val="4209822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1562-FBEF-5347-9A59-8BFC06DF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u="sng" dirty="0"/>
              <a:t>Application 3: Sample size formula for CRM</a:t>
            </a:r>
          </a:p>
          <a:p>
            <a:r>
              <a:rPr lang="en-US" sz="2800" dirty="0"/>
              <a:t>Fine prints:</a:t>
            </a:r>
          </a:p>
          <a:p>
            <a:pPr lvl="1"/>
            <a:r>
              <a:rPr lang="en-US" dirty="0"/>
              <a:t>Asymptotic approx. not evaluated for n &gt; 60</a:t>
            </a:r>
          </a:p>
          <a:p>
            <a:pPr lvl="1"/>
            <a:r>
              <a:rPr lang="en-US" dirty="0"/>
              <a:t>Formula applies to a specific CRM model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Power dose toxicity function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Median prior MTD</a:t>
            </a:r>
          </a:p>
          <a:p>
            <a:pPr lvl="2">
              <a:lnSpc>
                <a:spcPct val="90000"/>
              </a:lnSpc>
            </a:pP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Skeleton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with sensitivity at 0.25</a:t>
            </a:r>
            <a:r>
              <a:rPr lang="el-GR" altLang="ja-JP" i="1" dirty="0">
                <a:ea typeface="ＭＳ Ｐゴシック" panose="020B0600070205080204" pitchFamily="34" charset="-128"/>
              </a:rPr>
              <a:t>θ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Bayesian with lognormal prior</a:t>
            </a:r>
            <a:endParaRPr lang="el-GR" altLang="en-US" dirty="0">
              <a:ea typeface="ＭＳ Ｐゴシック" panose="020B0600070205080204" pitchFamily="34" charset="-128"/>
            </a:endParaRPr>
          </a:p>
          <a:p>
            <a:pPr lvl="2"/>
            <a:endParaRPr lang="en-US" sz="2800" i="1" dirty="0"/>
          </a:p>
          <a:p>
            <a:endParaRPr lang="en-US" sz="2800" i="1" dirty="0"/>
          </a:p>
          <a:p>
            <a:endParaRPr lang="en-US" sz="2800" i="1" dirty="0"/>
          </a:p>
          <a:p>
            <a:pPr marL="0" indent="0">
              <a:buNone/>
            </a:pPr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FC45-C9D4-6A4F-A725-2BD8318F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A7807-6A90-2E45-8BA5-609C3F29FA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2D773-9483-104F-B3E2-FC5585E0791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41884E-D44A-E24E-95A5-2C5691F618BA}"/>
              </a:ext>
            </a:extLst>
          </p:cNvPr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200" b="1" dirty="0"/>
              <a:t>Example 1: Phase 1 DF, with application to </a:t>
            </a:r>
            <a:r>
              <a:rPr lang="en-US" sz="3200" b="1" u="sng" dirty="0"/>
              <a:t>CRM</a:t>
            </a:r>
          </a:p>
        </p:txBody>
      </p:sp>
    </p:spTree>
    <p:extLst>
      <p:ext uri="{BB962C8B-B14F-4D97-AF65-F5344CB8AC3E}">
        <p14:creationId xmlns:p14="http://schemas.microsoft.com/office/powerpoint/2010/main" val="420039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FC45-C9D4-6A4F-A725-2BD8318F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A7807-6A90-2E45-8BA5-609C3F29FA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2D773-9483-104F-B3E2-FC5585E0791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41884E-D44A-E24E-95A5-2C5691F618BA}"/>
              </a:ext>
            </a:extLst>
          </p:cNvPr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200" b="1" dirty="0"/>
              <a:t>Example 1: Phase 1 DF, with application to </a:t>
            </a:r>
            <a:r>
              <a:rPr lang="en-US" sz="3200" b="1" u="sng" dirty="0"/>
              <a:t>CRM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8DE6CD4-D51C-4345-9EB7-B407E4DB40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828800"/>
            <a:ext cx="6858000" cy="4114800"/>
          </a:xfr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D12EF6-E718-F542-A606-34D0701BB01F}"/>
              </a:ext>
            </a:extLst>
          </p:cNvPr>
          <p:cNvSpPr txBox="1"/>
          <p:nvPr/>
        </p:nvSpPr>
        <p:spPr>
          <a:xfrm>
            <a:off x="4191000" y="1888123"/>
            <a:ext cx="392466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R function to calculate n for CRM</a:t>
            </a:r>
          </a:p>
        </p:txBody>
      </p:sp>
    </p:spTree>
    <p:extLst>
      <p:ext uri="{BB962C8B-B14F-4D97-AF65-F5344CB8AC3E}">
        <p14:creationId xmlns:p14="http://schemas.microsoft.com/office/powerpoint/2010/main" val="1035271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A1D72-15D8-804D-AC6D-15EF0ED3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65281-BB43-6143-9AA7-809610621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2D773-9483-104F-B3E2-FC5585E0791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7" name="Group 165">
            <a:extLst>
              <a:ext uri="{FF2B5EF4-FFF2-40B4-BE49-F238E27FC236}">
                <a16:creationId xmlns:a16="http://schemas.microsoft.com/office/drawing/2014/main" id="{47F3D827-1C60-0442-93D1-217C90F843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076140"/>
              </p:ext>
            </p:extLst>
          </p:nvPr>
        </p:nvGraphicFramePr>
        <p:xfrm>
          <a:off x="381000" y="2590800"/>
          <a:ext cx="8573696" cy="3186113"/>
        </p:xfrm>
        <a:graphic>
          <a:graphicData uri="http://schemas.openxmlformats.org/drawingml/2006/table">
            <a:tbl>
              <a:tblPr/>
              <a:tblGrid>
                <a:gridCol w="3496235">
                  <a:extLst>
                    <a:ext uri="{9D8B030D-6E8A-4147-A177-3AD203B41FA5}">
                      <a16:colId xmlns:a16="http://schemas.microsoft.com/office/drawing/2014/main" val="311061984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00791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85659617"/>
                    </a:ext>
                  </a:extLst>
                </a:gridCol>
                <a:gridCol w="653911">
                  <a:extLst>
                    <a:ext uri="{9D8B030D-6E8A-4147-A177-3AD203B41FA5}">
                      <a16:colId xmlns:a16="http://schemas.microsoft.com/office/drawing/2014/main" val="751344552"/>
                    </a:ext>
                  </a:extLst>
                </a:gridCol>
                <a:gridCol w="760552">
                  <a:extLst>
                    <a:ext uri="{9D8B030D-6E8A-4147-A177-3AD203B41FA5}">
                      <a16:colId xmlns:a16="http://schemas.microsoft.com/office/drawing/2014/main" val="237890189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51574631"/>
                    </a:ext>
                  </a:extLst>
                </a:gridCol>
                <a:gridCol w="1346518">
                  <a:extLst>
                    <a:ext uri="{9D8B030D-6E8A-4147-A177-3AD203B41FA5}">
                      <a16:colId xmlns:a16="http://schemas.microsoft.com/office/drawing/2014/main" val="173994049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Probability selecting correct MTD when MTD 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Accuracy*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(simulated)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654108"/>
                  </a:ext>
                </a:extLst>
              </a:tr>
              <a:tr h="442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00055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Assumed by the function ‘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getn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.77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.56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.604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622807"/>
                  </a:ext>
                </a:extLst>
              </a:tr>
              <a:tr h="762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Different model,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same p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rior MTD =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.56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.66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.610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998085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Different model,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different prior MTD = 2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.51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.600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99411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6D8D8D8D-394C-1342-97C0-9C8AB9868F81}"/>
              </a:ext>
            </a:extLst>
          </p:cNvPr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200" b="1" dirty="0"/>
              <a:t>Example 1: Phase 1 DF, with application to </a:t>
            </a:r>
            <a:r>
              <a:rPr lang="en-US" sz="3200" b="1" u="sng" dirty="0"/>
              <a:t>CRM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7257F-4C74-EB4E-AD7D-12505AD20991}"/>
              </a:ext>
            </a:extLst>
          </p:cNvPr>
          <p:cNvSpPr txBox="1"/>
          <p:nvPr/>
        </p:nvSpPr>
        <p:spPr>
          <a:xfrm>
            <a:off x="3733800" y="5813629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*Desired accuracy 0.60</a:t>
            </a:r>
          </a:p>
        </p:txBody>
      </p:sp>
    </p:spTree>
    <p:extLst>
      <p:ext uri="{BB962C8B-B14F-4D97-AF65-F5344CB8AC3E}">
        <p14:creationId xmlns:p14="http://schemas.microsoft.com/office/powerpoint/2010/main" val="1338208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have proposed benchmark design for general dose finding settings; also applicable to platform trials, dose expansion cohorts, etc.</a:t>
            </a:r>
          </a:p>
          <a:p>
            <a:r>
              <a:rPr lang="en-US" sz="2400" dirty="0"/>
              <a:t>We use benchmark as a design diagnostics tool:</a:t>
            </a:r>
          </a:p>
          <a:p>
            <a:pPr lvl="1"/>
            <a:r>
              <a:rPr lang="en-US" sz="2400" dirty="0"/>
              <a:t>Not to replace simulation, but to help interpret</a:t>
            </a:r>
          </a:p>
          <a:p>
            <a:pPr lvl="1"/>
            <a:r>
              <a:rPr lang="en-US" sz="2400" dirty="0"/>
              <a:t>Useful in complex situations</a:t>
            </a:r>
          </a:p>
          <a:p>
            <a:r>
              <a:rPr lang="en-US" sz="2400" dirty="0"/>
              <a:t>We use benchmark accuracy as effect size </a:t>
            </a:r>
            <a:r>
              <a:rPr lang="en-US" sz="2400" dirty="0">
                <a:sym typeface="Wingdings" pitchFamily="2" charset="2"/>
              </a:rPr>
              <a:t> Sample size</a:t>
            </a:r>
            <a:endParaRPr lang="en-US" sz="2400" dirty="0"/>
          </a:p>
          <a:p>
            <a:r>
              <a:rPr lang="en-US" sz="2400" dirty="0"/>
              <a:t>Features of benchmark:</a:t>
            </a:r>
          </a:p>
          <a:p>
            <a:pPr lvl="1"/>
            <a:r>
              <a:rPr lang="en-US" sz="2400" dirty="0"/>
              <a:t>Easy </a:t>
            </a:r>
            <a:r>
              <a:rPr lang="en-US" sz="2400"/>
              <a:t>to code </a:t>
            </a:r>
            <a:r>
              <a:rPr lang="en-US" sz="2400" dirty="0"/>
              <a:t>(not error prone), quick to compute</a:t>
            </a:r>
          </a:p>
          <a:p>
            <a:pPr lvl="1"/>
            <a:r>
              <a:rPr lang="en-US" sz="2400" dirty="0"/>
              <a:t>Nonparametric: not favoring one model over another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2D773-9483-104F-B3E2-FC5585E0791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A114-DBCC-8746-8A0D-E8B7350B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67F27-32FE-684A-8A9E-4CCE2C5CB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Cheung (2013): Sample size formulae for the Bayesian continual reassessment method.  </a:t>
            </a:r>
            <a:r>
              <a:rPr lang="en-US" sz="2200" i="1" dirty="0"/>
              <a:t>Clinical Trials </a:t>
            </a:r>
            <a:r>
              <a:rPr lang="en-US" sz="2200" dirty="0"/>
              <a:t>10:852—861.</a:t>
            </a:r>
          </a:p>
          <a:p>
            <a:endParaRPr lang="en-US" sz="2200" dirty="0"/>
          </a:p>
          <a:p>
            <a:r>
              <a:rPr lang="en-US" sz="2200" dirty="0"/>
              <a:t>Cheung (2014). Simple benchmark for complex dose finding studies. </a:t>
            </a:r>
            <a:r>
              <a:rPr lang="en-US" sz="2200" i="1" dirty="0"/>
              <a:t>Biometrics</a:t>
            </a:r>
            <a:r>
              <a:rPr lang="en-US" sz="2200" dirty="0"/>
              <a:t> 70:389–397.</a:t>
            </a:r>
          </a:p>
          <a:p>
            <a:endParaRPr lang="en-US" sz="2200" dirty="0"/>
          </a:p>
          <a:p>
            <a:r>
              <a:rPr lang="en-US" sz="2200" dirty="0" err="1"/>
              <a:t>Chiuzan</a:t>
            </a:r>
            <a:r>
              <a:rPr lang="en-US" sz="2200" dirty="0"/>
              <a:t>, Chai, Cheung (2018).  Sample size formulae for two-stage continual reassessment method.  Under preparation.</a:t>
            </a:r>
          </a:p>
          <a:p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24506-60AA-E049-9C04-040A1444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E4EF0-6A44-754A-9F2C-8A7281873D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2D773-9483-104F-B3E2-FC5585E0791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8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benchmark</a:t>
            </a:r>
          </a:p>
        </p:txBody>
      </p:sp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138D78C-92B4-B14B-81DA-72F7DBB6FDC7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charset="0"/>
              </a:rPr>
              <a:t>Dose Finding Trials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Times New Roman" charset="0"/>
                <a:cs typeface="+mn-cs"/>
              </a:rPr>
              <a:t>Early Phase: Identify a promising dose to move forward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charset="0"/>
                <a:cs typeface="+mn-cs"/>
              </a:rPr>
              <a:t>Adaptive (as opposed to parallel randomization)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charset="0"/>
              </a:rPr>
              <a:t>General design and analysis strategy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charset="0"/>
              </a:rPr>
              <a:t>Observe a few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charset="0"/>
              </a:rPr>
              <a:t>Estimate a “good” dose (model-based or algorithm, myopic or global risk)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charset="0"/>
              </a:rPr>
              <a:t>Treat at the good dose, and observe</a:t>
            </a:r>
          </a:p>
          <a:p>
            <a:pPr eaLnBrk="1" hangingPunct="1">
              <a:defRPr/>
            </a:pPr>
            <a:endParaRPr lang="en-US" sz="2400" dirty="0">
              <a:latin typeface="Times New Roman" charset="0"/>
              <a:cs typeface="+mn-cs"/>
            </a:endParaRPr>
          </a:p>
          <a:p>
            <a:pPr marL="457200" lvl="1" indent="0" eaLnBrk="1" hangingPunct="1">
              <a:buNone/>
              <a:defRPr/>
            </a:pPr>
            <a:endParaRPr lang="en-US" sz="2400" baseline="-25000" dirty="0">
              <a:latin typeface="Times New Roman" charset="0"/>
            </a:endParaRPr>
          </a:p>
          <a:p>
            <a:pPr eaLnBrk="1" hangingPunct="1">
              <a:defRPr/>
            </a:pPr>
            <a:endParaRPr lang="en-US" sz="2400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2106-70B5-E248-B89A-DF532563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8321-20AF-7D4D-ABA4-D14C92DC2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DF trials with the following features:</a:t>
            </a:r>
          </a:p>
          <a:p>
            <a:endParaRPr lang="en-US" sz="2800" b="1" dirty="0"/>
          </a:p>
          <a:p>
            <a:r>
              <a:rPr lang="en-US" sz="2800" dirty="0">
                <a:solidFill>
                  <a:srgbClr val="0000FF"/>
                </a:solidFill>
              </a:rPr>
              <a:t>Discrete </a:t>
            </a:r>
            <a:r>
              <a:rPr lang="en-US" sz="2800" dirty="0"/>
              <a:t>number of test doses (combos)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Multinomial</a:t>
            </a:r>
            <a:r>
              <a:rPr lang="en-US" sz="2800" dirty="0"/>
              <a:t> outcome: binary, ordinal, multivariate binary, etc.</a:t>
            </a:r>
          </a:p>
          <a:p>
            <a:r>
              <a:rPr lang="en-US" sz="2800" dirty="0"/>
              <a:t>A well-defined </a:t>
            </a:r>
            <a:r>
              <a:rPr lang="en-US" sz="2800" dirty="0">
                <a:solidFill>
                  <a:srgbClr val="00B050"/>
                </a:solidFill>
              </a:rPr>
              <a:t>quantitative objective (</a:t>
            </a:r>
            <a:r>
              <a:rPr lang="en-US" sz="2800" dirty="0" err="1">
                <a:solidFill>
                  <a:srgbClr val="00B050"/>
                </a:solidFill>
              </a:rPr>
              <a:t>estimand</a:t>
            </a:r>
            <a:r>
              <a:rPr lang="en-US" sz="2800" dirty="0"/>
              <a:t>)</a:t>
            </a:r>
          </a:p>
          <a:p>
            <a:pPr lvl="1"/>
            <a:r>
              <a:rPr lang="en-US" dirty="0"/>
              <a:t>C.f. 3+3 design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2A74-87EE-D441-9208-ACA16CA8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C2E7E-0DB3-404E-B9A8-C6E2CB962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2D773-9483-104F-B3E2-FC5585E0791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4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benchmark</a:t>
            </a: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AAC8156-EED0-614A-B189-7D0DE33659C2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charset="0"/>
              </a:rPr>
              <a:t>Some generality and notation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imes New Roman" charset="0"/>
              </a:rPr>
              <a:t>A discrete set of test </a:t>
            </a:r>
            <a:r>
              <a:rPr lang="en-US" sz="2800" dirty="0">
                <a:solidFill>
                  <a:srgbClr val="0000FF"/>
                </a:solidFill>
                <a:latin typeface="Times New Roman" charset="0"/>
              </a:rPr>
              <a:t>levels {1, …, K}</a:t>
            </a:r>
          </a:p>
          <a:p>
            <a:pPr eaLnBrk="1" hangingPunct="1"/>
            <a:endParaRPr lang="en-US" sz="800" dirty="0">
              <a:solidFill>
                <a:srgbClr val="FF0000"/>
              </a:solidFill>
              <a:latin typeface="Times New Roman" charset="0"/>
            </a:endParaRPr>
          </a:p>
          <a:p>
            <a:pPr eaLnBrk="1" hangingPunct="1"/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Multinomial outcome Y: </a:t>
            </a:r>
          </a:p>
          <a:p>
            <a:pPr lvl="1" eaLnBrk="1" hangingPunct="1"/>
            <a:r>
              <a:rPr lang="en-US" sz="2400" i="1" dirty="0"/>
              <a:t>Y</a:t>
            </a:r>
            <a:r>
              <a:rPr lang="en-US" sz="2400" i="1" baseline="-25000" dirty="0"/>
              <a:t>i</a:t>
            </a:r>
            <a:r>
              <a:rPr lang="en-US" sz="2400" i="1" dirty="0"/>
              <a:t>(k) </a:t>
            </a:r>
            <a:r>
              <a:rPr lang="en-US" sz="2400" dirty="0"/>
              <a:t>= Outcome for patient </a:t>
            </a:r>
            <a:r>
              <a:rPr lang="en-US" sz="2400" i="1" dirty="0" err="1"/>
              <a:t>i</a:t>
            </a:r>
            <a:r>
              <a:rPr lang="en-US" sz="2400" dirty="0"/>
              <a:t> at dose level </a:t>
            </a:r>
            <a:r>
              <a:rPr lang="en-US" sz="2400" i="1" dirty="0"/>
              <a:t>k</a:t>
            </a:r>
            <a:endParaRPr lang="en-US" sz="2400" dirty="0">
              <a:latin typeface="Times New Roman" charset="0"/>
            </a:endParaRPr>
          </a:p>
          <a:p>
            <a:pPr lvl="1" eaLnBrk="1" hangingPunct="1"/>
            <a:r>
              <a:rPr lang="en-US" sz="2400" dirty="0">
                <a:latin typeface="Times New Roman" charset="0"/>
              </a:rPr>
              <a:t>Take values on </a:t>
            </a:r>
            <a:r>
              <a:rPr lang="en-US" sz="2400" i="1" dirty="0">
                <a:solidFill>
                  <a:srgbClr val="FF0000"/>
                </a:solidFill>
              </a:rPr>
              <a:t>L+1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possible values </a:t>
            </a:r>
            <a:r>
              <a:rPr lang="en-US" sz="2400" i="1" dirty="0"/>
              <a:t>{w</a:t>
            </a:r>
            <a:r>
              <a:rPr lang="en-US" sz="2400" i="1" baseline="-25000" dirty="0"/>
              <a:t>0</a:t>
            </a:r>
            <a:r>
              <a:rPr lang="en-US" sz="2400" i="1" dirty="0"/>
              <a:t>, w</a:t>
            </a:r>
            <a:r>
              <a:rPr lang="en-US" sz="2400" i="1" baseline="-25000" dirty="0"/>
              <a:t>1</a:t>
            </a:r>
            <a:r>
              <a:rPr lang="en-US" sz="2400" i="1" dirty="0"/>
              <a:t>, …,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L</a:t>
            </a:r>
            <a:r>
              <a:rPr lang="en-US" sz="2400" i="1" dirty="0"/>
              <a:t>} </a:t>
            </a:r>
            <a:endParaRPr lang="en-US" sz="2400" dirty="0"/>
          </a:p>
          <a:p>
            <a:pPr lvl="1" eaLnBrk="1" hangingPunct="1"/>
            <a:r>
              <a:rPr lang="en-US" sz="2400" dirty="0"/>
              <a:t>Tail distribution </a:t>
            </a:r>
            <a:r>
              <a:rPr lang="en-US" sz="2400" i="1" dirty="0"/>
              <a:t>π</a:t>
            </a:r>
            <a:r>
              <a:rPr lang="en-US" sz="2400" i="1" baseline="-25000" dirty="0"/>
              <a:t>l</a:t>
            </a:r>
            <a:r>
              <a:rPr lang="en-US" sz="2400" i="1" dirty="0"/>
              <a:t>(k) = </a:t>
            </a:r>
            <a:r>
              <a:rPr lang="en-US" sz="2400" i="1" dirty="0" err="1"/>
              <a:t>Pr</a:t>
            </a:r>
            <a:r>
              <a:rPr lang="en-US" sz="2400" i="1" dirty="0"/>
              <a:t>{Y(k) ≥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l</a:t>
            </a:r>
            <a:r>
              <a:rPr lang="en-US" sz="2400" i="1" baseline="-25000" dirty="0"/>
              <a:t> </a:t>
            </a:r>
            <a:r>
              <a:rPr lang="en-US" sz="2400" i="1" dirty="0"/>
              <a:t>} for l = 1, …, L</a:t>
            </a:r>
          </a:p>
          <a:p>
            <a:pPr eaLnBrk="1" hangingPunct="1"/>
            <a:endParaRPr lang="en-US" sz="800" dirty="0">
              <a:solidFill>
                <a:srgbClr val="00B050"/>
              </a:solidFill>
            </a:endParaRPr>
          </a:p>
          <a:p>
            <a:pPr eaLnBrk="1" hangingPunct="1"/>
            <a:r>
              <a:rPr lang="en-US" sz="2800" dirty="0" err="1">
                <a:solidFill>
                  <a:srgbClr val="00B050"/>
                </a:solidFill>
              </a:rPr>
              <a:t>Estimand</a:t>
            </a:r>
            <a:r>
              <a:rPr lang="en-US" sz="2800" dirty="0">
                <a:solidFill>
                  <a:srgbClr val="00B050"/>
                </a:solidFill>
              </a:rPr>
              <a:t> = target dose </a:t>
            </a:r>
            <a:r>
              <a:rPr lang="en-US" sz="2800" i="1" dirty="0">
                <a:solidFill>
                  <a:srgbClr val="00B050"/>
                </a:solidFill>
              </a:rPr>
              <a:t>d(π)</a:t>
            </a:r>
          </a:p>
          <a:p>
            <a:pPr lvl="1" eaLnBrk="1" hangingPunct="1"/>
            <a:r>
              <a:rPr lang="en-US" sz="2400" i="1" dirty="0"/>
              <a:t>d(.) </a:t>
            </a:r>
            <a:r>
              <a:rPr lang="en-US" sz="2400" dirty="0"/>
              <a:t>is a </a:t>
            </a:r>
            <a:r>
              <a:rPr lang="en-US" sz="2400" i="1" dirty="0"/>
              <a:t>known</a:t>
            </a:r>
            <a:r>
              <a:rPr lang="en-US" sz="2400" dirty="0"/>
              <a:t> function of </a:t>
            </a:r>
            <a:r>
              <a:rPr lang="en-US" sz="2400" i="1" dirty="0"/>
              <a:t>π </a:t>
            </a:r>
            <a:r>
              <a:rPr lang="en-US" sz="2400" dirty="0"/>
              <a:t>and takes value on </a:t>
            </a:r>
            <a:r>
              <a:rPr lang="en-US" sz="2400" i="1" dirty="0"/>
              <a:t>1, …, K</a:t>
            </a:r>
          </a:p>
          <a:p>
            <a:pPr lvl="1" eaLnBrk="1" hangingPunct="1"/>
            <a:endParaRPr lang="en-US" i="1" dirty="0"/>
          </a:p>
          <a:p>
            <a:pPr lvl="1" eaLnBrk="1" hangingPunct="1"/>
            <a:endParaRPr 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FA5F-92A6-EF49-9D9B-7CFA417F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7C58-919F-3D48-9DE0-A63719E16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u="sng" dirty="0"/>
              <a:t>Phase 1 dose finding in cancer trials</a:t>
            </a:r>
          </a:p>
          <a:p>
            <a:r>
              <a:rPr lang="en-US" sz="2800" dirty="0"/>
              <a:t>Typically test </a:t>
            </a:r>
            <a:r>
              <a:rPr lang="en-US" sz="2800" i="1" dirty="0">
                <a:solidFill>
                  <a:srgbClr val="0000FF"/>
                </a:solidFill>
              </a:rPr>
              <a:t>K = 4—7 </a:t>
            </a:r>
            <a:r>
              <a:rPr lang="en-US" sz="2800" dirty="0"/>
              <a:t>dose levels, defined by combination of drug dosages and schedule.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Binary outcome </a:t>
            </a:r>
            <a:r>
              <a:rPr lang="en-US" sz="2800" i="1" dirty="0">
                <a:solidFill>
                  <a:srgbClr val="FF0000"/>
                </a:solidFill>
              </a:rPr>
              <a:t>Y = 0, 1 </a:t>
            </a:r>
            <a:r>
              <a:rPr lang="en-US" sz="2800" dirty="0"/>
              <a:t>(dose-limiting toxicity)</a:t>
            </a:r>
          </a:p>
          <a:p>
            <a:pPr lvl="1"/>
            <a:r>
              <a:rPr lang="en-US" dirty="0"/>
              <a:t> </a:t>
            </a:r>
            <a:r>
              <a:rPr lang="en-US" i="1" dirty="0"/>
              <a:t>π</a:t>
            </a:r>
            <a:r>
              <a:rPr lang="en-US" i="1" baseline="-25000" dirty="0"/>
              <a:t>1</a:t>
            </a:r>
            <a:r>
              <a:rPr lang="en-US" i="1" dirty="0"/>
              <a:t>(k) </a:t>
            </a:r>
            <a:r>
              <a:rPr lang="en-US" dirty="0"/>
              <a:t>denotes toxicity probability at dose </a:t>
            </a:r>
            <a:r>
              <a:rPr lang="en-US" i="1" dirty="0"/>
              <a:t>k</a:t>
            </a:r>
          </a:p>
          <a:p>
            <a:r>
              <a:rPr lang="en-US" sz="2800" i="1" dirty="0">
                <a:solidFill>
                  <a:srgbClr val="008000"/>
                </a:solidFill>
              </a:rPr>
              <a:t>Objective: Maximum tolerated dose (MTD)</a:t>
            </a:r>
          </a:p>
          <a:p>
            <a:pPr lvl="1"/>
            <a:r>
              <a:rPr lang="en-US" i="1" dirty="0">
                <a:solidFill>
                  <a:srgbClr val="008000"/>
                </a:solidFill>
              </a:rPr>
              <a:t>d(π) = </a:t>
            </a:r>
            <a:r>
              <a:rPr lang="en-US" i="1" dirty="0" err="1">
                <a:solidFill>
                  <a:srgbClr val="008000"/>
                </a:solidFill>
              </a:rPr>
              <a:t>arg</a:t>
            </a:r>
            <a:r>
              <a:rPr lang="en-US" i="1" dirty="0">
                <a:solidFill>
                  <a:srgbClr val="008000"/>
                </a:solidFill>
              </a:rPr>
              <a:t> min</a:t>
            </a:r>
            <a:r>
              <a:rPr lang="en-US" i="1" baseline="-25000" dirty="0">
                <a:solidFill>
                  <a:srgbClr val="008000"/>
                </a:solidFill>
              </a:rPr>
              <a:t>k</a:t>
            </a:r>
            <a:r>
              <a:rPr lang="en-US" i="1" dirty="0">
                <a:solidFill>
                  <a:srgbClr val="008000"/>
                </a:solidFill>
              </a:rPr>
              <a:t> | π</a:t>
            </a:r>
            <a:r>
              <a:rPr lang="en-US" i="1" baseline="-25000" dirty="0">
                <a:solidFill>
                  <a:srgbClr val="008000"/>
                </a:solidFill>
              </a:rPr>
              <a:t>1</a:t>
            </a:r>
            <a:r>
              <a:rPr lang="en-US" i="1" dirty="0">
                <a:solidFill>
                  <a:srgbClr val="008000"/>
                </a:solidFill>
              </a:rPr>
              <a:t>(k) – p  </a:t>
            </a:r>
            <a:r>
              <a:rPr lang="en-US" i="1" dirty="0"/>
              <a:t>| </a:t>
            </a:r>
            <a:r>
              <a:rPr lang="en-US" dirty="0"/>
              <a:t>for some target </a:t>
            </a:r>
            <a:r>
              <a:rPr lang="en-US" i="1" dirty="0"/>
              <a:t>p.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9F8A3-971B-AD4C-A4CE-18032D4F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02743-F589-1643-8490-B84619A521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2D773-9483-104F-B3E2-FC5585E0791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FB3A-4A94-BB47-97D7-44E8682F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1: Phase 1 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453C-8B41-4A4C-8542-DBBC36F50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Methods (up to 2010):</a:t>
            </a:r>
          </a:p>
          <a:p>
            <a:pPr>
              <a:lnSpc>
                <a:spcPct val="90000"/>
              </a:lnSpc>
              <a:buFontTx/>
              <a:buChar char="–"/>
            </a:pPr>
            <a:r>
              <a:rPr lang="en-US" altLang="en-US" sz="1600" dirty="0">
                <a:ea typeface="ＭＳ Ｐゴシック" panose="020B0600070205080204" pitchFamily="34" charset="-128"/>
              </a:rPr>
              <a:t>Up-and-down designs (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Storer</a:t>
            </a:r>
            <a:r>
              <a:rPr lang="en-US" altLang="en-US" sz="1600" dirty="0">
                <a:ea typeface="ＭＳ Ｐゴシック" panose="020B0600070205080204" pitchFamily="34" charset="-128"/>
              </a:rPr>
              <a:t>, 1989)</a:t>
            </a:r>
          </a:p>
          <a:p>
            <a:pPr>
              <a:lnSpc>
                <a:spcPct val="90000"/>
              </a:lnSpc>
              <a:buFontTx/>
              <a:buChar char="–"/>
            </a:pPr>
            <a:r>
              <a:rPr lang="en-US" altLang="en-US" sz="1600" dirty="0">
                <a:ea typeface="ＭＳ Ｐゴシック" panose="020B0600070205080204" pitchFamily="34" charset="-128"/>
              </a:rPr>
              <a:t>Continual reassessment method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ea typeface="ＭＳ Ｐゴシック" panose="020B0600070205080204" pitchFamily="34" charset="-128"/>
              </a:rPr>
              <a:t>(O</a:t>
            </a:r>
            <a:r>
              <a:rPr lang="ja-JP" altLang="en-US" sz="160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Quigley et al, 1990)</a:t>
            </a:r>
          </a:p>
          <a:p>
            <a:pPr>
              <a:lnSpc>
                <a:spcPct val="90000"/>
              </a:lnSpc>
              <a:buFontTx/>
              <a:buChar char="–"/>
            </a:pPr>
            <a:r>
              <a:rPr lang="en-US" altLang="en-US" sz="1600" dirty="0">
                <a:ea typeface="ＭＳ Ｐゴシック" panose="020B0600070205080204" pitchFamily="34" charset="-128"/>
              </a:rPr>
              <a:t>Biased coin design (Durham et al, 1997)</a:t>
            </a:r>
          </a:p>
          <a:p>
            <a:pPr>
              <a:lnSpc>
                <a:spcPct val="90000"/>
              </a:lnSpc>
              <a:buFontTx/>
              <a:buChar char="–"/>
            </a:pPr>
            <a:r>
              <a:rPr lang="en-US" altLang="en-US" sz="1600" dirty="0">
                <a:ea typeface="ＭＳ Ｐゴシック" panose="020B0600070205080204" pitchFamily="34" charset="-128"/>
              </a:rPr>
              <a:t>EWOC (Babb et al, 1998)</a:t>
            </a:r>
          </a:p>
          <a:p>
            <a:pPr>
              <a:lnSpc>
                <a:spcPct val="90000"/>
              </a:lnSpc>
              <a:buFontTx/>
              <a:buChar char="–"/>
            </a:pPr>
            <a:r>
              <a:rPr lang="en-US" altLang="en-US" sz="1600" dirty="0">
                <a:ea typeface="ＭＳ Ｐゴシック" panose="020B0600070205080204" pitchFamily="34" charset="-128"/>
              </a:rPr>
              <a:t>Curve-free method (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Gasparini</a:t>
            </a:r>
            <a:r>
              <a:rPr lang="en-US" altLang="en-US" sz="16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Eisele</a:t>
            </a:r>
            <a:r>
              <a:rPr lang="en-US" altLang="en-US" sz="1600" dirty="0">
                <a:ea typeface="ＭＳ Ｐゴシック" panose="020B0600070205080204" pitchFamily="34" charset="-128"/>
              </a:rPr>
              <a:t>, 2000)</a:t>
            </a:r>
          </a:p>
          <a:p>
            <a:pPr>
              <a:lnSpc>
                <a:spcPct val="90000"/>
              </a:lnSpc>
              <a:buFontTx/>
              <a:buChar char="–"/>
            </a:pPr>
            <a:r>
              <a:rPr lang="en-US" altLang="en-US" sz="1600" dirty="0">
                <a:ea typeface="ＭＳ Ｐゴシック" panose="020B0600070205080204" pitchFamily="34" charset="-128"/>
              </a:rPr>
              <a:t>A+B and stepwise designs (Lin and Shih, 2001; Cheung 2007)</a:t>
            </a:r>
          </a:p>
          <a:p>
            <a:pPr>
              <a:lnSpc>
                <a:spcPct val="90000"/>
              </a:lnSpc>
              <a:buFontTx/>
              <a:buChar char="–"/>
            </a:pPr>
            <a:r>
              <a:rPr lang="en-US" altLang="en-US" sz="1600" dirty="0">
                <a:ea typeface="ＭＳ Ｐゴシック" panose="020B0600070205080204" pitchFamily="34" charset="-128"/>
              </a:rPr>
              <a:t>Stochastic approximation (Cheung, 2010)</a:t>
            </a:r>
          </a:p>
          <a:p>
            <a:pPr>
              <a:lnSpc>
                <a:spcPct val="90000"/>
              </a:lnSpc>
              <a:buFontTx/>
              <a:buChar char="–"/>
            </a:pPr>
            <a:r>
              <a:rPr lang="en-US" altLang="en-US" sz="1600" dirty="0">
                <a:ea typeface="ＭＳ Ｐゴシック" panose="020B0600070205080204" pitchFamily="34" charset="-128"/>
              </a:rPr>
              <a:t>Stochastic optimization (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Bartroff</a:t>
            </a:r>
            <a:r>
              <a:rPr lang="en-US" altLang="en-US" sz="1600" dirty="0">
                <a:ea typeface="ＭＳ Ｐゴシック" panose="020B0600070205080204" pitchFamily="34" charset="-128"/>
              </a:rPr>
              <a:t> and Lai, 2010)</a:t>
            </a:r>
          </a:p>
          <a:p>
            <a:pPr>
              <a:lnSpc>
                <a:spcPct val="90000"/>
              </a:lnSpc>
              <a:buFontTx/>
              <a:buChar char="–"/>
            </a:pPr>
            <a:r>
              <a:rPr lang="en-US" altLang="en-US" sz="1600" dirty="0">
                <a:ea typeface="ＭＳ Ｐゴシック" panose="020B0600070205080204" pitchFamily="34" charset="-128"/>
              </a:rPr>
              <a:t>…</a:t>
            </a:r>
          </a:p>
          <a:p>
            <a:r>
              <a:rPr lang="en-US" sz="2400" b="1" dirty="0"/>
              <a:t>Method evaluation and sample size justification:</a:t>
            </a:r>
          </a:p>
          <a:p>
            <a:pPr lvl="1"/>
            <a:r>
              <a:rPr lang="en-US" sz="2400" dirty="0"/>
              <a:t>Rely solely on simulation.  Exception: stepwise designs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5EEF5-ACD1-EF46-A64A-C250E9CB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094B0-AD8E-DA44-8923-6503FC3BC3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2D773-9483-104F-B3E2-FC5585E0791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7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u="sng" dirty="0"/>
              <a:t>Phase 1/2 study of thrombolytic agent for acute stroke</a:t>
            </a:r>
          </a:p>
          <a:p>
            <a:r>
              <a:rPr lang="en-US" sz="2400" dirty="0" err="1"/>
              <a:t>Thall</a:t>
            </a:r>
            <a:r>
              <a:rPr lang="en-US" sz="2400" dirty="0"/>
              <a:t> and Cook (2004): </a:t>
            </a:r>
            <a:r>
              <a:rPr lang="en-US" sz="2400" dirty="0">
                <a:solidFill>
                  <a:srgbClr val="0000FF"/>
                </a:solidFill>
              </a:rPr>
              <a:t>K = 5</a:t>
            </a:r>
          </a:p>
          <a:p>
            <a:r>
              <a:rPr lang="en-US" sz="2400" dirty="0"/>
              <a:t>Trinary outcome (Efficacy-toxicity):</a:t>
            </a:r>
          </a:p>
          <a:p>
            <a:pPr lvl="1"/>
            <a:r>
              <a:rPr lang="en-US" sz="2400" dirty="0"/>
              <a:t>Intracranial hemorrhage (</a:t>
            </a:r>
            <a:r>
              <a:rPr lang="en-US" sz="2400" dirty="0">
                <a:solidFill>
                  <a:srgbClr val="FF0000"/>
                </a:solidFill>
              </a:rPr>
              <a:t>Toxicity; </a:t>
            </a:r>
            <a:r>
              <a:rPr lang="en-US" sz="2400" i="1" dirty="0">
                <a:solidFill>
                  <a:srgbClr val="FF0000"/>
                </a:solidFill>
              </a:rPr>
              <a:t>Y=2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Reperfusion without hemorrhage (</a:t>
            </a:r>
            <a:r>
              <a:rPr lang="en-US" sz="2400" dirty="0">
                <a:solidFill>
                  <a:srgbClr val="FF0000"/>
                </a:solidFill>
              </a:rPr>
              <a:t>Response; </a:t>
            </a:r>
            <a:r>
              <a:rPr lang="en-US" sz="2400" i="1" dirty="0">
                <a:solidFill>
                  <a:srgbClr val="FF0000"/>
                </a:solidFill>
              </a:rPr>
              <a:t>Y=1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Neither </a:t>
            </a:r>
            <a:r>
              <a:rPr lang="en-US" sz="2400" i="1" dirty="0"/>
              <a:t>(</a:t>
            </a:r>
            <a:r>
              <a:rPr lang="en-US" sz="2400" i="1" dirty="0">
                <a:solidFill>
                  <a:srgbClr val="FF0000"/>
                </a:solidFill>
              </a:rPr>
              <a:t>Y=0</a:t>
            </a:r>
            <a:r>
              <a:rPr lang="en-US" sz="2400" i="1" dirty="0"/>
              <a:t>)</a:t>
            </a:r>
          </a:p>
          <a:p>
            <a:pPr marL="342900" lvl="1" indent="-342900">
              <a:buFontTx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Objective: maximizing desirability</a:t>
            </a:r>
          </a:p>
          <a:p>
            <a:pPr marL="742950" lvl="2" indent="-342900"/>
            <a:r>
              <a:rPr lang="en-US" dirty="0"/>
              <a:t>Desirability </a:t>
            </a:r>
            <a:r>
              <a:rPr lang="en-US" i="1" dirty="0" err="1"/>
              <a:t>δ</a:t>
            </a:r>
            <a:r>
              <a:rPr lang="en-US" i="1" dirty="0"/>
              <a:t>(π</a:t>
            </a:r>
            <a:r>
              <a:rPr lang="en-US" i="1" baseline="-25000" dirty="0"/>
              <a:t>E</a:t>
            </a:r>
            <a:r>
              <a:rPr lang="en-US" i="1" dirty="0"/>
              <a:t>,π</a:t>
            </a:r>
            <a:r>
              <a:rPr lang="en-US" i="1" baseline="-25000" dirty="0"/>
              <a:t>T</a:t>
            </a:r>
            <a:r>
              <a:rPr lang="en-US" i="1" dirty="0"/>
              <a:t>) </a:t>
            </a:r>
            <a:r>
              <a:rPr lang="en-US" dirty="0"/>
              <a:t>as a function of efficacy response rate π</a:t>
            </a:r>
            <a:r>
              <a:rPr lang="en-US" i="1" baseline="-25000" dirty="0"/>
              <a:t>E</a:t>
            </a:r>
            <a:r>
              <a:rPr lang="en-US" dirty="0"/>
              <a:t> and toxicity rate π</a:t>
            </a:r>
            <a:r>
              <a:rPr lang="en-US" i="1" baseline="-25000" dirty="0"/>
              <a:t>T</a:t>
            </a:r>
            <a:endParaRPr lang="en-US" i="1" dirty="0"/>
          </a:p>
          <a:p>
            <a:pPr marL="742950" lvl="2" indent="-342900"/>
            <a:r>
              <a:rPr lang="en-US" i="1" dirty="0" err="1">
                <a:solidFill>
                  <a:srgbClr val="00B050"/>
                </a:solidFill>
              </a:rPr>
              <a:t>d</a:t>
            </a:r>
            <a:r>
              <a:rPr lang="en-US" i="1" baseline="-25000" dirty="0" err="1">
                <a:solidFill>
                  <a:srgbClr val="00B050"/>
                </a:solidFill>
              </a:rPr>
              <a:t>TC</a:t>
            </a:r>
            <a:r>
              <a:rPr lang="en-US" i="1" dirty="0">
                <a:solidFill>
                  <a:srgbClr val="00B050"/>
                </a:solidFill>
              </a:rPr>
              <a:t> (π) = </a:t>
            </a:r>
            <a:r>
              <a:rPr lang="en-US" i="1" dirty="0" err="1">
                <a:solidFill>
                  <a:srgbClr val="00B050"/>
                </a:solidFill>
              </a:rPr>
              <a:t>arg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max</a:t>
            </a:r>
            <a:r>
              <a:rPr lang="en-US" i="1" baseline="-25000" dirty="0" err="1">
                <a:solidFill>
                  <a:srgbClr val="00B050"/>
                </a:solidFill>
              </a:rPr>
              <a:t>k</a:t>
            </a:r>
            <a:r>
              <a:rPr lang="en-US" i="1" baseline="-25000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δ</a:t>
            </a:r>
            <a:r>
              <a:rPr lang="en-US" i="1" dirty="0">
                <a:solidFill>
                  <a:srgbClr val="00B050"/>
                </a:solidFill>
              </a:rPr>
              <a:t> (π</a:t>
            </a:r>
            <a:r>
              <a:rPr lang="en-US" i="1" baseline="-25000" dirty="0">
                <a:solidFill>
                  <a:srgbClr val="00B050"/>
                </a:solidFill>
              </a:rPr>
              <a:t>E</a:t>
            </a:r>
            <a:r>
              <a:rPr lang="en-US" i="1" dirty="0">
                <a:solidFill>
                  <a:srgbClr val="00B050"/>
                </a:solidFill>
              </a:rPr>
              <a:t>(k), π</a:t>
            </a:r>
            <a:r>
              <a:rPr lang="en-US" i="1" baseline="-25000" dirty="0">
                <a:solidFill>
                  <a:srgbClr val="00B050"/>
                </a:solidFill>
              </a:rPr>
              <a:t>T </a:t>
            </a:r>
            <a:r>
              <a:rPr lang="en-US" i="1" dirty="0">
                <a:solidFill>
                  <a:srgbClr val="00B050"/>
                </a:solidFill>
              </a:rPr>
              <a:t>(k) )</a:t>
            </a:r>
            <a:endParaRPr lang="en-US" i="1" baseline="-25000" dirty="0">
              <a:solidFill>
                <a:srgbClr val="00B050"/>
              </a:solidFill>
            </a:endParaRPr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/>
          </a:p>
          <a:p>
            <a:pPr marL="342900" lvl="1" indent="-342900">
              <a:buFontTx/>
              <a:buChar char="•"/>
            </a:pPr>
            <a:endParaRPr lang="en-US" sz="2400" dirty="0"/>
          </a:p>
          <a:p>
            <a:pPr marL="0" lvl="1" indent="0">
              <a:buNone/>
            </a:pPr>
            <a:r>
              <a:rPr lang="en-US" sz="2400" dirty="0"/>
              <a:t>	</a:t>
            </a:r>
          </a:p>
          <a:p>
            <a:pPr lvl="1"/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981FF6-7DE2-B14D-B301-9788D233B51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2: Phase 1/2 in Stroke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Thall</a:t>
            </a:r>
            <a:r>
              <a:rPr lang="en-US" sz="2400" dirty="0"/>
              <a:t> and Cook (2004): Bayesian, model-based method</a:t>
            </a:r>
          </a:p>
          <a:p>
            <a:r>
              <a:rPr lang="en-US" sz="2400" dirty="0"/>
              <a:t>Assign patients at dose with maximum desirability based on interim data, subject to acceptability criteria</a:t>
            </a:r>
          </a:p>
          <a:p>
            <a:r>
              <a:rPr lang="en-US" sz="2400" dirty="0"/>
              <a:t>Consider two dose-response-toxicity models: Proportional odds (PO) and Continuation ratio (CR)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benchmark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2D773-9483-104F-B3E2-FC5585E0791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ADC5D3-AD4A-7749-93D7-7BF27CD38B59}"/>
              </a:ext>
            </a:extLst>
          </p:cNvPr>
          <p:cNvGrpSpPr/>
          <p:nvPr/>
        </p:nvGrpSpPr>
        <p:grpSpPr>
          <a:xfrm>
            <a:off x="3352800" y="3962400"/>
            <a:ext cx="5715000" cy="2844800"/>
            <a:chOff x="1155700" y="3200400"/>
            <a:chExt cx="6447266" cy="3454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5F4D9B0-DA02-D140-BD52-95BB99D89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0" y="3200400"/>
              <a:ext cx="6231366" cy="3200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7359A33-DB58-254D-8C66-922884977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5700" y="3911600"/>
              <a:ext cx="215900" cy="1651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6EDECEB-D6E4-E541-B292-639D87BD0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4100" y="6400800"/>
              <a:ext cx="1816100" cy="25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5166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11243</TotalTime>
  <Words>1905</Words>
  <Application>Microsoft Macintosh PowerPoint</Application>
  <PresentationFormat>On-screen Show (4:3)</PresentationFormat>
  <Paragraphs>411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Cambria Math</vt:lpstr>
      <vt:lpstr>Times New Roman</vt:lpstr>
      <vt:lpstr>Wingdings</vt:lpstr>
      <vt:lpstr>Zapf Dingbats</vt:lpstr>
      <vt:lpstr>Default Design</vt:lpstr>
      <vt:lpstr>Optimality benchmark  for planning and evaluating  dose finding designs</vt:lpstr>
      <vt:lpstr>Agenda</vt:lpstr>
      <vt:lpstr>Dose Finding Trials</vt:lpstr>
      <vt:lpstr>Scope of this talk</vt:lpstr>
      <vt:lpstr>Some generality and notation</vt:lpstr>
      <vt:lpstr>Example 1</vt:lpstr>
      <vt:lpstr>Example 1: Phase 1 DF</vt:lpstr>
      <vt:lpstr>Example 2</vt:lpstr>
      <vt:lpstr>Example 2: Phase 1/2 in Stroke</vt:lpstr>
      <vt:lpstr>Example 2  Simulation results: Which model to use?</vt:lpstr>
      <vt:lpstr>Dose Finding Trials</vt:lpstr>
      <vt:lpstr>Optimality Benchmark</vt:lpstr>
      <vt:lpstr>Optimality Benchmark</vt:lpstr>
      <vt:lpstr>Complete outcome profile for Phase 1 DF</vt:lpstr>
      <vt:lpstr>Complete outcome profile: General (inc. Example 2)</vt:lpstr>
      <vt:lpstr>Complete outcome profile: General (inc. Example 2)</vt:lpstr>
      <vt:lpstr>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&amp; Discussion</vt:lpstr>
      <vt:lpstr>References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Time-To-Event Continual Reassessment Method</dc:title>
  <dc:creator>Ken Cheung</dc:creator>
  <cp:lastModifiedBy>Microsoft Office User</cp:lastModifiedBy>
  <cp:revision>2368</cp:revision>
  <cp:lastPrinted>2014-04-15T15:09:37Z</cp:lastPrinted>
  <dcterms:created xsi:type="dcterms:W3CDTF">2002-08-22T15:50:12Z</dcterms:created>
  <dcterms:modified xsi:type="dcterms:W3CDTF">2018-04-19T04:44:21Z</dcterms:modified>
</cp:coreProperties>
</file>