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Arial Black" panose="020B0A04020102020204" pitchFamily="34" charset="0"/>
      <p:regular r:id="rId22"/>
      <p:bold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Gill Sans" panose="020B0502020104020203" charset="0"/>
      <p:regular r:id="rId28"/>
      <p:bold r:id="rId29"/>
      <p:italic r:id="rId30"/>
      <p:boldItalic r:id="rId31"/>
    </p:embeddedFont>
    <p:embeddedFont>
      <p:font typeface="JetBrains Mono" panose="020B060402020202020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McTPZLG+EODhA9trhpIk1O91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4C5BC-38B7-46FE-9171-3607E872A8D8}">
  <a:tblStyle styleId="{3A14C5BC-38B7-46FE-9171-3607E872A8D8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33F01EB-9C28-4989-9235-A9C67005302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a1b49fa7d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3a1b49fa7d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1b49fa7d_0_2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3a1b49fa7d_0_2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a1b49fa7d_0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3a1b49fa7d_0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1b49fa7d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3a1b49fa7d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a1b49fa7d_0_1908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13a1b49fa7d_0_1908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13a1b49fa7d_0_1908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13a1b49fa7d_0_1908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13a1b49fa7d_0_190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a1b49fa7d_0_1947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7" name="Google Shape;57;g13a1b49fa7d_0_19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a1b49fa7d_0_1950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3a1b49fa7d_0_1950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g13a1b49fa7d_0_1950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13a1b49fa7d_0_19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a1b49fa7d_0_19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a1b49fa7d_0_195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3a1b49fa7d_0_195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g13a1b49fa7d_0_195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13a1b49fa7d_0_195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13a1b49fa7d_0_195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g13a1b49fa7d_0_1957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a1b49fa7d_0_1914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" name="Google Shape;24;g13a1b49fa7d_0_1914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" name="Google Shape;25;g13a1b49fa7d_0_1914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3a1b49fa7d_0_19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a1b49fa7d_0_191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13a1b49fa7d_0_191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3a1b49fa7d_0_19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3a1b49fa7d_0_19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a1b49fa7d_0_192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3a1b49fa7d_0_192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3a1b49fa7d_0_1924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3a1b49fa7d_0_19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a1b49fa7d_0_192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3a1b49fa7d_0_19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a1b49fa7d_0_193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2" name="Google Shape;42;g13a1b49fa7d_0_1932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3a1b49fa7d_0_19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a1b49fa7d_0_193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3a1b49fa7d_0_193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7" name="Google Shape;47;g13a1b49fa7d_0_19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a1b49fa7d_0_1940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g13a1b49fa7d_0_194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13a1b49fa7d_0_1940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3a1b49fa7d_0_1940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3" name="Google Shape;53;g13a1b49fa7d_0_194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13a1b49fa7d_0_19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a1b49fa7d_0_190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13a1b49fa7d_0_190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13a1b49fa7d_0_19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3836709" y="1230197"/>
            <a:ext cx="3023071" cy="151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5000" dirty="0"/>
              <a:t>JAVA CLASS-1</a:t>
            </a:r>
            <a:br>
              <a:rPr lang="en-US" sz="5000" dirty="0"/>
            </a:br>
            <a:r>
              <a:rPr lang="en-US" sz="5000" dirty="0"/>
              <a:t>Basic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578495" y="4392891"/>
            <a:ext cx="3827910" cy="133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 dirty="0"/>
              <a:t>Pollab Ahmed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 dirty="0"/>
              <a:t>SQA Engineer</a:t>
            </a:r>
            <a:endParaRPr sz="25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 dirty="0"/>
              <a:t>Advanced Mobility Analytics Group</a:t>
            </a:r>
            <a:endParaRPr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Primitive Data Types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Char char="●"/>
            </a:pPr>
            <a:r>
              <a:rPr lang="en-US" dirty="0"/>
              <a:t>Non-Primitive Data Types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a1b49fa7d_0_196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PRIMITIVE DATA TYPES</a:t>
            </a:r>
            <a:endParaRPr/>
          </a:p>
        </p:txBody>
      </p:sp>
      <p:graphicFrame>
        <p:nvGraphicFramePr>
          <p:cNvPr id="129" name="Google Shape;129;g13a1b49fa7d_0_1965"/>
          <p:cNvGraphicFramePr/>
          <p:nvPr/>
        </p:nvGraphicFramePr>
        <p:xfrm>
          <a:off x="1109725" y="2250300"/>
          <a:ext cx="10287000" cy="4327890"/>
        </p:xfrm>
        <a:graphic>
          <a:graphicData uri="http://schemas.openxmlformats.org/drawingml/2006/table">
            <a:tbl>
              <a:tblPr>
                <a:noFill/>
                <a:tableStyleId>{B33F01EB-9C28-4989-9235-A9C67005302D}</a:tableStyleId>
              </a:tblPr>
              <a:tblGrid>
                <a:gridCol w="18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type</a:t>
                      </a:r>
                      <a:endParaRPr sz="16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Size</a:t>
                      </a:r>
                      <a:endParaRPr sz="16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sz="16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whole numbers from -128 to 127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short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whole numbers from -32,768 to 32,767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whole numbers from -2,147,483,648 to 2,147,483,647</a:t>
                      </a:r>
                      <a:endParaRPr sz="16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long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whole numbers from -9,223,372,036,854,775,808 to 9,223,372,036,854,775,807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float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fractional numbers. Sufficient for storing 6 to 7 decimal digits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double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fractional numbers. Sufficient for storing 15 decimal digits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boolean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true or false values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char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byte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Stores a single character/letter or ASCII values</a:t>
                      </a:r>
                      <a:endParaRPr sz="16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1b49fa7d_0_20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 CASTING</a:t>
            </a:r>
            <a:endParaRPr/>
          </a:p>
        </p:txBody>
      </p:sp>
      <p:sp>
        <p:nvSpPr>
          <p:cNvPr id="135" name="Google Shape;135;g13a1b49fa7d_0_201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Widening casting: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byte -&gt; short -&gt; char -&gt; int -&gt; long -&gt; float -&gt; double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Narrowing casting: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-&gt; float -&gt; long -&gt; int -&gt; char -&gt; short -&gt; byte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NON-PRIMITIVE DATA TYPES</a:t>
            </a:r>
            <a:endParaRPr dirty="0"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Class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Object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Array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String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Char char="●"/>
            </a:pPr>
            <a:r>
              <a:rPr lang="en-US" dirty="0"/>
              <a:t>Interface</a:t>
            </a:r>
            <a:endParaRPr dirty="0"/>
          </a:p>
        </p:txBody>
      </p:sp>
      <p:sp>
        <p:nvSpPr>
          <p:cNvPr id="142" name="Google Shape;142;p12"/>
          <p:cNvSpPr txBox="1"/>
          <p:nvPr/>
        </p:nvSpPr>
        <p:spPr>
          <a:xfrm>
            <a:off x="1380931" y="1853754"/>
            <a:ext cx="610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There are 5 types of non-primitive data types: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Arithmetic operators (+, -, *, /, %, ++, --)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Assignment operators (=, +=, -=, *=, /=)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Comparison operators (==,&gt;,&lt;,&gt;=,&lt;=,!=)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Logical operators (&amp;&amp;, ||, !)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Font typeface="Arial"/>
              <a:buChar char="•"/>
            </a:pPr>
            <a:r>
              <a:rPr lang="en-US" dirty="0"/>
              <a:t>Bitwise operators(&lt;&lt;, &gt;&gt;)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MATH FUNCTIONS</a:t>
            </a: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3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2278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Math.max</a:t>
            </a:r>
            <a:r>
              <a:rPr lang="en-US" sz="7350" dirty="0"/>
              <a:t>(</a:t>
            </a:r>
            <a:r>
              <a:rPr lang="en-US" sz="7350" i="1" dirty="0"/>
              <a:t>val1,val2</a:t>
            </a:r>
            <a:r>
              <a:rPr lang="en-US" sz="7350" dirty="0"/>
              <a:t>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Math.min</a:t>
            </a:r>
            <a:r>
              <a:rPr lang="en-US" sz="7350" dirty="0"/>
              <a:t>(</a:t>
            </a:r>
            <a:r>
              <a:rPr lang="en-US" sz="7350" i="1" dirty="0"/>
              <a:t>val1,val2</a:t>
            </a:r>
            <a:r>
              <a:rPr lang="en-US" sz="7350" dirty="0"/>
              <a:t>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Math.sqrt</a:t>
            </a:r>
            <a:r>
              <a:rPr lang="en-US" sz="7350" dirty="0"/>
              <a:t>(</a:t>
            </a:r>
            <a:r>
              <a:rPr lang="en-US" sz="7350" i="1" dirty="0" err="1"/>
              <a:t>val</a:t>
            </a:r>
            <a:r>
              <a:rPr lang="en-US" sz="7350" dirty="0"/>
              <a:t>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Math.pow</a:t>
            </a:r>
            <a:r>
              <a:rPr lang="en-US" sz="7350" dirty="0"/>
              <a:t>(</a:t>
            </a:r>
            <a:r>
              <a:rPr lang="en-US" sz="7350" dirty="0" err="1"/>
              <a:t>val,power</a:t>
            </a:r>
            <a:r>
              <a:rPr lang="en-US" sz="7350" dirty="0"/>
              <a:t>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Math.abs</a:t>
            </a:r>
            <a:r>
              <a:rPr lang="en-US" sz="7350" dirty="0"/>
              <a:t>(</a:t>
            </a:r>
            <a:r>
              <a:rPr lang="en-US" sz="7350" i="1" dirty="0"/>
              <a:t>x</a:t>
            </a:r>
            <a:r>
              <a:rPr lang="en-US" sz="7350" dirty="0"/>
              <a:t>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Math.random</a:t>
            </a:r>
            <a:r>
              <a:rPr lang="en-US" sz="7350" dirty="0"/>
              <a:t>()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Math.round</a:t>
            </a:r>
            <a:r>
              <a:rPr lang="en-US" sz="7350" dirty="0"/>
              <a:t>()</a:t>
            </a:r>
            <a:endParaRPr sz="7350" dirty="0"/>
          </a:p>
          <a:p>
            <a:pPr marL="228600" lvl="0" indent="-22783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Math.ceil</a:t>
            </a:r>
            <a:r>
              <a:rPr lang="en-US" sz="7350" dirty="0"/>
              <a:t>()</a:t>
            </a:r>
            <a:endParaRPr sz="7350" dirty="0"/>
          </a:p>
          <a:p>
            <a:pPr marL="228600" lvl="0" indent="-22863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350" dirty="0" err="1"/>
              <a:t>Math.floor</a:t>
            </a:r>
            <a:r>
              <a:rPr lang="en-US" sz="7350" dirty="0"/>
              <a:t>()</a:t>
            </a:r>
            <a:endParaRPr sz="7350" dirty="0"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3333"/>
              <a:buNone/>
            </a:pPr>
            <a:endParaRPr b="1" dirty="0"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ct val="83333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GENERATE RANDOM NUMBER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 err="1"/>
              <a:t>Math.random</a:t>
            </a:r>
            <a:r>
              <a:rPr lang="en-US" dirty="0"/>
              <a:t>()*(max-min)+min</a:t>
            </a:r>
            <a:endParaRPr dirty="0"/>
          </a:p>
          <a:p>
            <a:pPr marL="228600" lvl="0" indent="-2159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dirty="0"/>
              <a:t>See the slide 19 for example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451575" y="804525"/>
            <a:ext cx="30489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USER INPUT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1451575" y="2570625"/>
            <a:ext cx="10362300" cy="34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lang="en-US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lang="en-US" b="0" i="0" u="none" strike="noStrike" cap="non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args) {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Scanner input 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Scanner(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"Enter first number:"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number1 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input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.nextInt();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"Enter second number:"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number2 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input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.nextInt();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sum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number1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number2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"Sum is "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sum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try{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Catch(exception e){</a:t>
            </a:r>
            <a:br>
              <a:rPr lang="en-US" dirty="0"/>
            </a:br>
            <a:r>
              <a:rPr lang="en-US" dirty="0"/>
              <a:t>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lang="en-US" dirty="0"/>
              <a:t>Finally{</a:t>
            </a:r>
            <a:br>
              <a:rPr lang="en-US" dirty="0"/>
            </a:b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3a1b49fa7d_0_2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251" y="152400"/>
            <a:ext cx="9913501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1451600" y="2015725"/>
            <a:ext cx="9603300" cy="4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Introduction to Java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Setup JDK, Intellij IDEA and Gradle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Java Variables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Rules of variable writing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Escape sequence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Data Types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Type Casting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Operators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ill Sans"/>
              <a:buAutoNum type="arabicPeriod"/>
            </a:pPr>
            <a:r>
              <a:rPr lang="en-US" sz="1735"/>
              <a:t>Math Functions</a:t>
            </a:r>
            <a:endParaRPr sz="1735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SzPts val="1900"/>
              <a:buFont typeface="Gill Sans"/>
              <a:buAutoNum type="arabicPeriod"/>
            </a:pPr>
            <a:r>
              <a:rPr lang="en-US" sz="1735"/>
              <a:t>User Input</a:t>
            </a:r>
            <a:endParaRPr sz="173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INTRODUCTION TO JAVA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1451575" y="2015726"/>
            <a:ext cx="96033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Java is a</a:t>
            </a:r>
            <a:r>
              <a:rPr lang="en-US" b="1"/>
              <a:t> </a:t>
            </a:r>
            <a:r>
              <a:rPr lang="en-US"/>
              <a:t>programming language and a platform. Java is a high level, robust, object-oriented and secure programming language.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Char char="●"/>
            </a:pPr>
            <a:r>
              <a:rPr lang="en-US"/>
              <a:t>Java was developed by </a:t>
            </a:r>
            <a:r>
              <a:rPr lang="en-US" i="1"/>
              <a:t>Sun Microsystems</a:t>
            </a:r>
            <a:r>
              <a:rPr lang="en-US"/>
              <a:t> (which is now the subsidiary of Oracle) in the year 1995. </a:t>
            </a:r>
            <a:r>
              <a:rPr lang="en-US" i="1"/>
              <a:t>James Gosling</a:t>
            </a:r>
            <a:r>
              <a:rPr lang="en-US"/>
              <a:t> is known as the father of Java.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1b49fa7d_0_2003"/>
          <p:cNvSpPr txBox="1">
            <a:spLocks noGrp="1"/>
          </p:cNvSpPr>
          <p:nvPr>
            <p:ph type="title"/>
          </p:nvPr>
        </p:nvSpPr>
        <p:spPr>
          <a:xfrm>
            <a:off x="1451575" y="804525"/>
            <a:ext cx="9612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SETUP JDK AND INSTALL INTELLIJ IDEA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FIRST PROGRAM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lang="en-US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lang="en-US" b="0" i="0" u="none" strike="noStrike" cap="non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args) {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“Hello Java!"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JetBrains Mono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String MyString=“Hello Java”;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JetBrains Mono"/>
              <a:buNone/>
            </a:pP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MyString</a:t>
            </a: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b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JAVA VARIABLES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/>
              <a:t>Local Variables - local variables used only in a local scope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/>
              <a:t>Instance Variables - Instance variable can only be accessed by Object of the class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Font typeface="Gill Sans"/>
              <a:buAutoNum type="arabicPeriod"/>
            </a:pPr>
            <a:r>
              <a:rPr lang="en-US" dirty="0"/>
              <a:t>Static Variables - shared by all instances of the class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842550" y="0"/>
            <a:ext cx="105069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000"/>
              <a:buFont typeface="JetBrains Mono"/>
              <a:buNone/>
            </a:pP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basic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JavaVariables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lang="en-US" sz="1200" b="0" i="0" u="none" strike="noStrike" cap="non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args) {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 car1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Car();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 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Car();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"Toyota"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"Premio"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"Mitsubisi"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"Pajero"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"Brand: "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"Model: "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"Brand: "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"Model: "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has 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wheel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wheel"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has 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car2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wheel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wheel"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1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purchase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car1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lang="en-US" sz="1200" b="0" i="0" u="none" strike="noStrike" cap="non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purchase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brand,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model) {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name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"Mr. Zahid"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//local variable</a:t>
            </a:r>
            <a:b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wants to buy a "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brand 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"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model + </a:t>
            </a:r>
            <a:r>
              <a:rPr lang="en-US" sz="1200" b="0" i="0" u="none" strike="noStrike" cap="non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car"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Car 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//instance variable</a:t>
            </a:r>
            <a:b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brand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1200" b="0" i="0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static </a:t>
            </a:r>
            <a:r>
              <a:rPr lang="en-US" sz="12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lang="en-US" sz="1200" b="0" i="1" u="none" strike="noStrike" cap="non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wheel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US" sz="1200" b="0" i="0" u="none" strike="noStrike" cap="non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//static variable</a:t>
            </a:r>
            <a:br>
              <a:rPr lang="en-US" sz="1200" b="0" i="1" u="none" strike="noStrike" cap="non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VARIABLE NAMING CONVENTION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variable name can consist of Capital letters A-Z, lowercase letters a-z, digits 0-9, and two special characters such as underscore and dollar Sign.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first character must be a letter.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Blank spaces cannot be used in variable names.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Java keywords cannot be used as variable names.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Font typeface="Arial"/>
              <a:buChar char="•"/>
            </a:pPr>
            <a:r>
              <a:rPr lang="en-US"/>
              <a:t>Variable names are case-sensitive.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ESCAPE SEQUENCE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1451578" y="2016127"/>
          <a:ext cx="8051800" cy="2052175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D3D7E4"/>
                    </a:gs>
                    <a:gs pos="100000">
                      <a:srgbClr val="8F9BBF">
                        <a:alpha val="91372"/>
                      </a:srgbClr>
                    </a:gs>
                  </a:gsLst>
                  <a:lin ang="5400000" scaled="0"/>
                </a:gradFill>
                <a:tableStyleId>{3A14C5BC-38B7-46FE-9171-3607E872A8D8}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Escape Sequence</a:t>
                      </a:r>
                      <a:endParaRPr sz="1400" u="none" strike="noStrike" cap="none"/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\t</a:t>
                      </a:r>
                      <a:endParaRPr sz="1400" u="none" strike="noStrike" cap="none" dirty="0"/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Inserts a tab in the text at this point.</a:t>
                      </a:r>
                      <a:endParaRPr sz="1400" u="none" strike="noStrike" cap="none"/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\n</a:t>
                      </a:r>
                      <a:endParaRPr sz="1400" u="none" strike="noStrike" cap="none" dirty="0"/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Inserts a newline in the text at this point.</a:t>
                      </a:r>
                      <a:endParaRPr sz="1400" u="none" strike="noStrike" cap="none"/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\"</a:t>
                      </a:r>
                      <a:endParaRPr sz="1400" u="none" strike="noStrike" cap="none" dirty="0"/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Inserts a double quote character in the text at this point.</a:t>
                      </a:r>
                      <a:endParaRPr sz="1400" u="none" strike="noStrike" cap="none"/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\\</a:t>
                      </a:r>
                      <a:endParaRPr sz="1400" u="none" strike="noStrike" cap="none" dirty="0"/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/>
                        <a:t>Inserts a backslash character in the text at this point.</a:t>
                      </a:r>
                      <a:endParaRPr sz="1400" u="none" strike="noStrike" cap="none" dirty="0"/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953</Words>
  <Application>Microsoft Office PowerPoint</Application>
  <PresentationFormat>Widescreen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Black</vt:lpstr>
      <vt:lpstr>Economica</vt:lpstr>
      <vt:lpstr>Arial</vt:lpstr>
      <vt:lpstr>Gill Sans</vt:lpstr>
      <vt:lpstr>Open Sans</vt:lpstr>
      <vt:lpstr>JetBrains Mono</vt:lpstr>
      <vt:lpstr>Luxe</vt:lpstr>
      <vt:lpstr>JAVA CLASS-1 Basic</vt:lpstr>
      <vt:lpstr>CONTENTS</vt:lpstr>
      <vt:lpstr>INTRODUCTION TO JAVA</vt:lpstr>
      <vt:lpstr>SETUP JDK AND INSTALL INTELLIJ IDEA</vt:lpstr>
      <vt:lpstr>FIRST PROGRAM</vt:lpstr>
      <vt:lpstr>JAVA VARIABLES</vt:lpstr>
      <vt:lpstr>PowerPoint Presentation</vt:lpstr>
      <vt:lpstr>VARIABLE NAMING CONVENTION</vt:lpstr>
      <vt:lpstr>ESCAPE SEQUENCE</vt:lpstr>
      <vt:lpstr>DATA TYPES</vt:lpstr>
      <vt:lpstr>PRIMITIVE DATA TYPES</vt:lpstr>
      <vt:lpstr>TYPE CASTING</vt:lpstr>
      <vt:lpstr>NON-PRIMITIVE DATA TYPES</vt:lpstr>
      <vt:lpstr>OPERATORS</vt:lpstr>
      <vt:lpstr>MATH FUNCTIONS</vt:lpstr>
      <vt:lpstr>GENERATE RANDOM NUMBER</vt:lpstr>
      <vt:lpstr>USER INPUT</vt:lpstr>
      <vt:lpstr>EXCEPTION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CLASS-1</dc:title>
  <dc:creator>Salman Srabon</dc:creator>
  <cp:lastModifiedBy>Pollab Ahmed</cp:lastModifiedBy>
  <cp:revision>9</cp:revision>
  <dcterms:created xsi:type="dcterms:W3CDTF">2021-07-19T08:11:38Z</dcterms:created>
  <dcterms:modified xsi:type="dcterms:W3CDTF">2023-05-29T15:36:06Z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2023-01-24T17:03:17Z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71a20c8d-1d2b-4966-8877-c1ca6257b7ba</vt:lpwstr>
  </property>
  <property fmtid="{D5CDD505-2E9C-101B-9397-08002B2CF9AE}" pid="7" name="MSIP_Label_defa4170-0d19-0005-0004-bc88714345d2_ActionId">
    <vt:lpwstr>a94aeb68-552d-47ae-a49f-b4df34f702c7</vt:lpwstr>
  </property>
  <property fmtid="{D5CDD505-2E9C-101B-9397-08002B2CF9AE}" pid="8" name="MSIP_Label_defa4170-0d19-0005-0004-bc88714345d2_ContentBits">
    <vt:lpwstr>0</vt:lpwstr>
  </property>
</Properties>
</file>