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5"/>
  </p:notesMasterIdLst>
  <p:handoutMasterIdLst>
    <p:handoutMasterId r:id="rId26"/>
  </p:handoutMasterIdLst>
  <p:sldIdLst>
    <p:sldId id="410" r:id="rId5"/>
    <p:sldId id="412" r:id="rId6"/>
    <p:sldId id="383" r:id="rId7"/>
    <p:sldId id="417" r:id="rId8"/>
    <p:sldId id="416" r:id="rId9"/>
    <p:sldId id="419" r:id="rId10"/>
    <p:sldId id="414" r:id="rId11"/>
    <p:sldId id="432" r:id="rId12"/>
    <p:sldId id="420" r:id="rId13"/>
    <p:sldId id="421" r:id="rId14"/>
    <p:sldId id="422" r:id="rId15"/>
    <p:sldId id="423" r:id="rId16"/>
    <p:sldId id="424" r:id="rId17"/>
    <p:sldId id="425" r:id="rId18"/>
    <p:sldId id="426" r:id="rId19"/>
    <p:sldId id="409" r:id="rId20"/>
    <p:sldId id="427" r:id="rId21"/>
    <p:sldId id="428" r:id="rId22"/>
    <p:sldId id="430" r:id="rId23"/>
    <p:sldId id="39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27" autoAdjust="0"/>
  </p:normalViewPr>
  <p:slideViewPr>
    <p:cSldViewPr snapToGrid="0">
      <p:cViewPr varScale="1">
        <p:scale>
          <a:sx n="82" d="100"/>
          <a:sy n="82" d="100"/>
        </p:scale>
        <p:origin x="720"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3/3/2024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3/3/2024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0FC72A-A919-74B0-8347-29039F7085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5D89CB-434D-3163-858E-620518692A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0E8B51-D324-6A27-3B09-5D894BC5A0F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46EF622-CC3F-1641-CC31-76E061DE7EDC}"/>
              </a:ext>
            </a:extLst>
          </p:cNvPr>
          <p:cNvSpPr>
            <a:spLocks noGrp="1"/>
          </p:cNvSpPr>
          <p:nvPr>
            <p:ph type="sldNum" sz="quarter" idx="5"/>
          </p:nvPr>
        </p:nvSpPr>
        <p:spPr/>
        <p:txBody>
          <a:bodyPr/>
          <a:lstStyle/>
          <a:p>
            <a:fld id="{A89C7E07-3C67-C64C-8DA0-0404F6303970}" type="slidenum">
              <a:rPr lang="en-US" smtClean="0"/>
              <a:t>14</a:t>
            </a:fld>
            <a:endParaRPr lang="en-US" dirty="0"/>
          </a:p>
        </p:txBody>
      </p:sp>
    </p:spTree>
    <p:extLst>
      <p:ext uri="{BB962C8B-B14F-4D97-AF65-F5344CB8AC3E}">
        <p14:creationId xmlns:p14="http://schemas.microsoft.com/office/powerpoint/2010/main" val="2265808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93DD88-E3AC-7217-0473-EF010CD5E4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7167CE-FB17-E6B9-86BA-8A3EC56C55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D5955F-583D-B6E5-03D0-10DB618329F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7FEF30A-D1A7-4CA1-0930-0E061B9AEF47}"/>
              </a:ext>
            </a:extLst>
          </p:cNvPr>
          <p:cNvSpPr>
            <a:spLocks noGrp="1"/>
          </p:cNvSpPr>
          <p:nvPr>
            <p:ph type="sldNum" sz="quarter" idx="5"/>
          </p:nvPr>
        </p:nvSpPr>
        <p:spPr/>
        <p:txBody>
          <a:bodyPr/>
          <a:lstStyle/>
          <a:p>
            <a:fld id="{A89C7E07-3C67-C64C-8DA0-0404F6303970}" type="slidenum">
              <a:rPr lang="en-US" smtClean="0"/>
              <a:t>15</a:t>
            </a:fld>
            <a:endParaRPr lang="en-US" dirty="0"/>
          </a:p>
        </p:txBody>
      </p:sp>
    </p:spTree>
    <p:extLst>
      <p:ext uri="{BB962C8B-B14F-4D97-AF65-F5344CB8AC3E}">
        <p14:creationId xmlns:p14="http://schemas.microsoft.com/office/powerpoint/2010/main" val="2939980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16</a:t>
            </a:fld>
            <a:endParaRPr lang="en-US" dirty="0"/>
          </a:p>
        </p:txBody>
      </p:sp>
    </p:spTree>
    <p:extLst>
      <p:ext uri="{BB962C8B-B14F-4D97-AF65-F5344CB8AC3E}">
        <p14:creationId xmlns:p14="http://schemas.microsoft.com/office/powerpoint/2010/main" val="27304331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712454-CFB0-5C7A-25E8-A1E99A9165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4C0F83-4897-D2C3-8F7E-68D4F2AE3C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91377D-95AF-47AE-D1B2-CD65F8C1FA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CA3F18A-5175-F100-9193-29BBB272BCF3}"/>
              </a:ext>
            </a:extLst>
          </p:cNvPr>
          <p:cNvSpPr>
            <a:spLocks noGrp="1"/>
          </p:cNvSpPr>
          <p:nvPr>
            <p:ph type="sldNum" sz="quarter" idx="5"/>
          </p:nvPr>
        </p:nvSpPr>
        <p:spPr/>
        <p:txBody>
          <a:bodyPr/>
          <a:lstStyle/>
          <a:p>
            <a:fld id="{A89C7E07-3C67-C64C-8DA0-0404F6303970}" type="slidenum">
              <a:rPr lang="en-US" smtClean="0"/>
              <a:t>17</a:t>
            </a:fld>
            <a:endParaRPr lang="en-US" dirty="0"/>
          </a:p>
        </p:txBody>
      </p:sp>
    </p:spTree>
    <p:extLst>
      <p:ext uri="{BB962C8B-B14F-4D97-AF65-F5344CB8AC3E}">
        <p14:creationId xmlns:p14="http://schemas.microsoft.com/office/powerpoint/2010/main" val="6167429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0AC178-2E5D-28CF-1E1C-7CBB51C962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0C81FA-4289-82AE-AAA5-CC2B4514C3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20AE91-EAF0-2950-7494-9CE16808045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DB8981C-6A3C-FA36-5689-27D6D2DC196E}"/>
              </a:ext>
            </a:extLst>
          </p:cNvPr>
          <p:cNvSpPr>
            <a:spLocks noGrp="1"/>
          </p:cNvSpPr>
          <p:nvPr>
            <p:ph type="sldNum" sz="quarter" idx="5"/>
          </p:nvPr>
        </p:nvSpPr>
        <p:spPr/>
        <p:txBody>
          <a:bodyPr/>
          <a:lstStyle/>
          <a:p>
            <a:fld id="{A89C7E07-3C67-C64C-8DA0-0404F6303970}" type="slidenum">
              <a:rPr lang="en-US" smtClean="0"/>
              <a:t>18</a:t>
            </a:fld>
            <a:endParaRPr lang="en-US" dirty="0"/>
          </a:p>
        </p:txBody>
      </p:sp>
    </p:spTree>
    <p:extLst>
      <p:ext uri="{BB962C8B-B14F-4D97-AF65-F5344CB8AC3E}">
        <p14:creationId xmlns:p14="http://schemas.microsoft.com/office/powerpoint/2010/main" val="33928566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DFBA5A-61C4-6C40-5A93-D78D78F441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8B7C68-F549-2423-B1AC-34396D4FF9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0EBDEB-7EA5-4BBC-8FE6-5A058681DA5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D03AF33-CB9F-C949-6CA9-80E999082713}"/>
              </a:ext>
            </a:extLst>
          </p:cNvPr>
          <p:cNvSpPr>
            <a:spLocks noGrp="1"/>
          </p:cNvSpPr>
          <p:nvPr>
            <p:ph type="sldNum" sz="quarter" idx="5"/>
          </p:nvPr>
        </p:nvSpPr>
        <p:spPr/>
        <p:txBody>
          <a:bodyPr/>
          <a:lstStyle/>
          <a:p>
            <a:fld id="{A89C7E07-3C67-C64C-8DA0-0404F6303970}" type="slidenum">
              <a:rPr lang="en-US" smtClean="0"/>
              <a:t>19</a:t>
            </a:fld>
            <a:endParaRPr lang="en-US" dirty="0"/>
          </a:p>
        </p:txBody>
      </p:sp>
    </p:spTree>
    <p:extLst>
      <p:ext uri="{BB962C8B-B14F-4D97-AF65-F5344CB8AC3E}">
        <p14:creationId xmlns:p14="http://schemas.microsoft.com/office/powerpoint/2010/main" val="4593125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20</a:t>
            </a:fld>
            <a:endParaRPr lang="en-US" dirty="0"/>
          </a:p>
        </p:txBody>
      </p:sp>
    </p:spTree>
    <p:extLst>
      <p:ext uri="{BB962C8B-B14F-4D97-AF65-F5344CB8AC3E}">
        <p14:creationId xmlns:p14="http://schemas.microsoft.com/office/powerpoint/2010/main" val="1765923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EFD588-0FDB-B143-77D1-2E130DD7F4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622810-4489-C9DD-1F1C-70A0A00DBF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8D1738-21E7-C494-8637-BAACB1C34D4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379E9B7-4C2F-DD79-E598-52EE186A182D}"/>
              </a:ext>
            </a:extLst>
          </p:cNvPr>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812517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B02482-A0E4-029D-3176-CFF92D42E1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E3F00A-0161-D821-A9E8-2CE3265A7C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6DF414-079D-103D-ADE7-0AFA235441F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6FF223F-2F11-9F9B-083C-34CD996DC941}"/>
              </a:ext>
            </a:extLst>
          </p:cNvPr>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1670665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987D7D-4D1F-0A98-6A2A-850752D4C6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4463B6-1DD0-D1A6-FB54-761DED86B08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041CA1-F698-E745-4B7C-6ED02BF51C5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753FCB1-D32E-19AC-383D-7E1799DF647D}"/>
              </a:ext>
            </a:extLst>
          </p:cNvPr>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637805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8A29DF-C296-C776-249F-69161693FB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F371FE-FEAC-3016-D77D-0E0992DC58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C656B0-2559-8793-F0F3-AB4E740272D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04D181A-24E9-5594-BB35-E0677B5A074E}"/>
              </a:ext>
            </a:extLst>
          </p:cNvPr>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56865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43BB10-7EDB-3B75-0D4F-FD9D1058C5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D4A4C7-F1B1-BF51-A41B-66FB9B5C16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BAECF9-5DFA-C4AA-0146-6A6CF659E26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4FE4286-04FA-D66D-0A09-52001A33F838}"/>
              </a:ext>
            </a:extLst>
          </p:cNvPr>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3700247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2394E5-5AF6-D848-CE2B-756027AD75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0EBFE9-D064-3FB2-644E-4C3B795BA2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36E062-D841-7E97-08DF-FB5DF8F69F5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8F4B3F9-6139-A066-07B2-BA358483CA50}"/>
              </a:ext>
            </a:extLst>
          </p:cNvPr>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35521593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28DCDD-D58B-79EB-5F6D-2EF7EE26FF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438605-B4E5-6672-DDA7-28E3555F3E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BC8BB0-F255-0B7D-C691-1056E69EFF9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6B04410-80E4-0B6F-D5F6-EE92D08DE106}"/>
              </a:ext>
            </a:extLst>
          </p:cNvPr>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3486700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4977027" y="1464906"/>
            <a:ext cx="6757773" cy="1874519"/>
          </a:xfrm>
        </p:spPr>
        <p:txBody>
          <a:bodyPr/>
          <a:lstStyle/>
          <a:p>
            <a:r>
              <a:rPr lang="en-US" dirty="0"/>
              <a:t>AUTOMATION TESTING PROJECT</a:t>
            </a:r>
          </a:p>
        </p:txBody>
      </p:sp>
      <p:sp>
        <p:nvSpPr>
          <p:cNvPr id="3" name="Title 1">
            <a:extLst>
              <a:ext uri="{FF2B5EF4-FFF2-40B4-BE49-F238E27FC236}">
                <a16:creationId xmlns:a16="http://schemas.microsoft.com/office/drawing/2014/main" id="{A49D0013-362A-DCC5-92DC-0D453D3B63C2}"/>
              </a:ext>
            </a:extLst>
          </p:cNvPr>
          <p:cNvSpPr txBox="1">
            <a:spLocks/>
          </p:cNvSpPr>
          <p:nvPr/>
        </p:nvSpPr>
        <p:spPr>
          <a:xfrm>
            <a:off x="5913199" y="3265715"/>
            <a:ext cx="6431201" cy="559836"/>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60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MOHAMMED HUSSIEN</a:t>
            </a: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CF2F4-D9DB-B027-31BD-FD64442606C1}"/>
              </a:ext>
            </a:extLst>
          </p:cNvPr>
          <p:cNvSpPr>
            <a:spLocks noGrp="1"/>
          </p:cNvSpPr>
          <p:nvPr>
            <p:ph type="title"/>
          </p:nvPr>
        </p:nvSpPr>
        <p:spPr/>
        <p:txBody>
          <a:bodyPr/>
          <a:lstStyle/>
          <a:p>
            <a:r>
              <a:rPr lang="en-US" dirty="0"/>
              <a:t>Planned Schedule</a:t>
            </a:r>
          </a:p>
        </p:txBody>
      </p:sp>
      <p:pic>
        <p:nvPicPr>
          <p:cNvPr id="6" name="Picture 5">
            <a:extLst>
              <a:ext uri="{FF2B5EF4-FFF2-40B4-BE49-F238E27FC236}">
                <a16:creationId xmlns:a16="http://schemas.microsoft.com/office/drawing/2014/main" id="{626D1682-5248-6B3D-CABA-CCA7B10F4D10}"/>
              </a:ext>
            </a:extLst>
          </p:cNvPr>
          <p:cNvPicPr>
            <a:picLocks noChangeAspect="1"/>
          </p:cNvPicPr>
          <p:nvPr/>
        </p:nvPicPr>
        <p:blipFill>
          <a:blip r:embed="rId2"/>
          <a:stretch>
            <a:fillRect/>
          </a:stretch>
        </p:blipFill>
        <p:spPr>
          <a:xfrm>
            <a:off x="2110968" y="2467469"/>
            <a:ext cx="7970064" cy="3816036"/>
          </a:xfrm>
          <a:prstGeom prst="rect">
            <a:avLst/>
          </a:prstGeom>
        </p:spPr>
      </p:pic>
    </p:spTree>
    <p:extLst>
      <p:ext uri="{BB962C8B-B14F-4D97-AF65-F5344CB8AC3E}">
        <p14:creationId xmlns:p14="http://schemas.microsoft.com/office/powerpoint/2010/main" val="60414872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61A95F-74B8-21E9-0FFD-A4E6626714A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0299BF2-CD52-410D-DC0F-F0E6084B8459}"/>
              </a:ext>
            </a:extLst>
          </p:cNvPr>
          <p:cNvSpPr>
            <a:spLocks noGrp="1"/>
          </p:cNvSpPr>
          <p:nvPr>
            <p:ph type="title"/>
          </p:nvPr>
        </p:nvSpPr>
        <p:spPr>
          <a:xfrm>
            <a:off x="594360" y="102875"/>
            <a:ext cx="10873740" cy="1680205"/>
          </a:xfrm>
        </p:spPr>
        <p:txBody>
          <a:bodyPr/>
          <a:lstStyle/>
          <a:p>
            <a:r>
              <a:rPr lang="en-US" dirty="0"/>
              <a:t>Starting and exiting Criteria</a:t>
            </a:r>
          </a:p>
        </p:txBody>
      </p:sp>
      <p:grpSp>
        <p:nvGrpSpPr>
          <p:cNvPr id="19" name="Group 18">
            <a:extLst>
              <a:ext uri="{FF2B5EF4-FFF2-40B4-BE49-F238E27FC236}">
                <a16:creationId xmlns:a16="http://schemas.microsoft.com/office/drawing/2014/main" id="{321295DD-B194-A619-60E2-10568D9E356E}"/>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319758B1-CBB7-7EFE-D6F2-EC2185D8154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C6B5117D-4DDE-C869-8A6D-B67FD0308CE8}"/>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AF838F8F-7A7C-121D-C4A0-307BD6F87FF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7" name="Text Placeholder 6">
            <a:extLst>
              <a:ext uri="{FF2B5EF4-FFF2-40B4-BE49-F238E27FC236}">
                <a16:creationId xmlns:a16="http://schemas.microsoft.com/office/drawing/2014/main" id="{F41AC9BA-36FA-69D4-E0A3-140516B0ED58}"/>
              </a:ext>
            </a:extLst>
          </p:cNvPr>
          <p:cNvSpPr>
            <a:spLocks noGrp="1"/>
          </p:cNvSpPr>
          <p:nvPr>
            <p:ph sz="quarter" idx="13"/>
          </p:nvPr>
        </p:nvSpPr>
        <p:spPr>
          <a:xfrm>
            <a:off x="895740" y="2288518"/>
            <a:ext cx="4758612" cy="3384494"/>
          </a:xfrm>
        </p:spPr>
        <p:txBody>
          <a:bodyPr>
            <a:normAutofit/>
          </a:bodyPr>
          <a:lstStyle/>
          <a:p>
            <a:pPr marL="0" indent="0">
              <a:buNone/>
            </a:pPr>
            <a:r>
              <a:rPr lang="en-US" b="1" dirty="0">
                <a:solidFill>
                  <a:schemeClr val="accent5">
                    <a:lumMod val="75000"/>
                  </a:schemeClr>
                </a:solidFill>
                <a:latin typeface="Calibri" panose="020F0502020204030204" pitchFamily="34" charset="0"/>
                <a:ea typeface="Calibri" panose="020F0502020204030204" pitchFamily="34" charset="0"/>
                <a:cs typeface="Calibri" panose="020F0502020204030204" pitchFamily="34" charset="0"/>
              </a:rPr>
              <a:t>Criteria for starting the tests:</a:t>
            </a:r>
          </a:p>
          <a:p>
            <a:r>
              <a:rPr lang="en-US" dirty="0">
                <a:latin typeface="Calibri" panose="020F0502020204030204" pitchFamily="34" charset="0"/>
                <a:ea typeface="Calibri" panose="020F0502020204030204" pitchFamily="34" charset="0"/>
                <a:cs typeface="Calibri" panose="020F0502020204030204" pitchFamily="34" charset="0"/>
              </a:rPr>
              <a:t>100% of the planned sanity tests were carried out and passed successfully.</a:t>
            </a:r>
          </a:p>
          <a:p>
            <a:r>
              <a:rPr lang="en-US" dirty="0">
                <a:latin typeface="Calibri" panose="020F0502020204030204" pitchFamily="34" charset="0"/>
                <a:ea typeface="Calibri" panose="020F0502020204030204" pitchFamily="34" charset="0"/>
                <a:cs typeface="Calibri" panose="020F0502020204030204" pitchFamily="34" charset="0"/>
              </a:rPr>
              <a:t>A traceability matrix is established, linking each test case to specific requirements.</a:t>
            </a:r>
          </a:p>
          <a:p>
            <a:r>
              <a:rPr lang="en-US" dirty="0">
                <a:latin typeface="Calibri" panose="020F0502020204030204" pitchFamily="34" charset="0"/>
                <a:ea typeface="Calibri" panose="020F0502020204030204" pitchFamily="34" charset="0"/>
                <a:cs typeface="Calibri" panose="020F0502020204030204" pitchFamily="34" charset="0"/>
              </a:rPr>
              <a:t>Sufficient and accurate test data for both positive and negative scenarios is available.</a:t>
            </a:r>
          </a:p>
          <a:p>
            <a:endParaRPr lang="en-US" sz="1900" dirty="0"/>
          </a:p>
        </p:txBody>
      </p:sp>
      <p:sp>
        <p:nvSpPr>
          <p:cNvPr id="5" name="Text Placeholder 6">
            <a:extLst>
              <a:ext uri="{FF2B5EF4-FFF2-40B4-BE49-F238E27FC236}">
                <a16:creationId xmlns:a16="http://schemas.microsoft.com/office/drawing/2014/main" id="{E1A16D65-AD9B-5DB9-131F-FDF7BFF970B2}"/>
              </a:ext>
            </a:extLst>
          </p:cNvPr>
          <p:cNvSpPr txBox="1">
            <a:spLocks/>
          </p:cNvSpPr>
          <p:nvPr/>
        </p:nvSpPr>
        <p:spPr>
          <a:xfrm>
            <a:off x="6782745" y="2288517"/>
            <a:ext cx="4513515" cy="3700462"/>
          </a:xfrm>
          <a:prstGeom prst="rect">
            <a:avLst/>
          </a:prstGeom>
        </p:spPr>
        <p:txBody>
          <a:bodyPr vert="horz" lIns="0" tIns="228600" rIns="0" bIns="0" rtlCol="0">
            <a:normAutofit/>
          </a:bodyPr>
          <a:lstStyle>
            <a:lvl1pPr marL="283464"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1pPr>
            <a:lvl2pPr marL="6858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2pPr>
            <a:lvl3pPr marL="11430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4pPr>
            <a:lvl5pPr marL="20574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rtl="0">
              <a:lnSpc>
                <a:spcPct val="107000"/>
              </a:lnSpc>
              <a:buNone/>
            </a:pPr>
            <a:r>
              <a:rPr lang="en-US" b="1" kern="100" dirty="0">
                <a:solidFill>
                  <a:srgbClr val="C00000"/>
                </a:solidFill>
                <a:effectLst/>
                <a:latin typeface="Calibri" panose="020F0502020204030204" pitchFamily="34" charset="0"/>
                <a:ea typeface="Calibri" panose="020F0502020204030204" pitchFamily="34" charset="0"/>
                <a:cs typeface="Arial" panose="020B0604020202020204" pitchFamily="34" charset="0"/>
              </a:rPr>
              <a:t>Completion/Release Criteria:</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kern="100" dirty="0">
                <a:effectLst/>
                <a:latin typeface="Calibri" panose="020F0502020204030204" pitchFamily="34" charset="0"/>
                <a:ea typeface="Calibri" panose="020F0502020204030204" pitchFamily="34" charset="0"/>
                <a:cs typeface="Arial" panose="020B0604020202020204" pitchFamily="34" charset="0"/>
              </a:rPr>
              <a:t>100% of planned functional and non-functional tests have been executed, and results have been documented.</a:t>
            </a:r>
          </a:p>
          <a:p>
            <a:pPr>
              <a:lnSpc>
                <a:spcPct val="107000"/>
              </a:lnSpc>
            </a:pPr>
            <a:r>
              <a:rPr lang="en-US" kern="100" dirty="0">
                <a:effectLst/>
                <a:latin typeface="Calibri" panose="020F0502020204030204" pitchFamily="34" charset="0"/>
                <a:ea typeface="Calibri" panose="020F0502020204030204" pitchFamily="34" charset="0"/>
                <a:cs typeface="Arial" panose="020B0604020202020204" pitchFamily="34" charset="0"/>
              </a:rPr>
              <a:t>100% of test cases passed successfully.</a:t>
            </a:r>
          </a:p>
          <a:p>
            <a:pPr>
              <a:lnSpc>
                <a:spcPct val="107000"/>
              </a:lnSpc>
            </a:pPr>
            <a:r>
              <a:rPr lang="en-US" kern="100" dirty="0">
                <a:effectLst/>
                <a:latin typeface="Calibri" panose="020F0502020204030204" pitchFamily="34" charset="0"/>
                <a:ea typeface="Calibri" panose="020F0502020204030204" pitchFamily="34" charset="0"/>
                <a:cs typeface="Arial" panose="020B0604020202020204" pitchFamily="34" charset="0"/>
              </a:rPr>
              <a:t>All critical bugs have been fixed at this point.</a:t>
            </a:r>
          </a:p>
          <a:p>
            <a:endParaRPr lang="en-US" dirty="0"/>
          </a:p>
        </p:txBody>
      </p:sp>
    </p:spTree>
    <p:extLst>
      <p:ext uri="{BB962C8B-B14F-4D97-AF65-F5344CB8AC3E}">
        <p14:creationId xmlns:p14="http://schemas.microsoft.com/office/powerpoint/2010/main" val="336873575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C2AA24-FBD7-5283-EAD5-28C4505E2D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3870DA-5D4E-4395-FD57-260E2205DDB3}"/>
              </a:ext>
            </a:extLst>
          </p:cNvPr>
          <p:cNvSpPr>
            <a:spLocks noGrp="1"/>
          </p:cNvSpPr>
          <p:nvPr>
            <p:ph type="title"/>
          </p:nvPr>
        </p:nvSpPr>
        <p:spPr>
          <a:xfrm>
            <a:off x="594360" y="278129"/>
            <a:ext cx="9778365" cy="1494596"/>
          </a:xfrm>
        </p:spPr>
        <p:txBody>
          <a:bodyPr/>
          <a:lstStyle/>
          <a:p>
            <a:r>
              <a:rPr lang="en-US" dirty="0"/>
              <a:t>TESTING TREE</a:t>
            </a:r>
          </a:p>
        </p:txBody>
      </p:sp>
      <p:pic>
        <p:nvPicPr>
          <p:cNvPr id="6" name="Picture 5">
            <a:extLst>
              <a:ext uri="{FF2B5EF4-FFF2-40B4-BE49-F238E27FC236}">
                <a16:creationId xmlns:a16="http://schemas.microsoft.com/office/drawing/2014/main" id="{F383A6C4-06DE-1E13-8846-E8C347984713}"/>
              </a:ext>
            </a:extLst>
          </p:cNvPr>
          <p:cNvPicPr>
            <a:picLocks noChangeAspect="1"/>
          </p:cNvPicPr>
          <p:nvPr/>
        </p:nvPicPr>
        <p:blipFill>
          <a:blip r:embed="rId3"/>
          <a:stretch>
            <a:fillRect/>
          </a:stretch>
        </p:blipFill>
        <p:spPr>
          <a:xfrm>
            <a:off x="6096000" y="1115294"/>
            <a:ext cx="5737164" cy="4828306"/>
          </a:xfrm>
          <a:prstGeom prst="rect">
            <a:avLst/>
          </a:prstGeom>
        </p:spPr>
      </p:pic>
      <p:pic>
        <p:nvPicPr>
          <p:cNvPr id="12" name="Picture 11">
            <a:extLst>
              <a:ext uri="{FF2B5EF4-FFF2-40B4-BE49-F238E27FC236}">
                <a16:creationId xmlns:a16="http://schemas.microsoft.com/office/drawing/2014/main" id="{B05B55F5-D136-AAD5-40CC-2E4032956748}"/>
              </a:ext>
            </a:extLst>
          </p:cNvPr>
          <p:cNvPicPr>
            <a:picLocks noChangeAspect="1"/>
          </p:cNvPicPr>
          <p:nvPr/>
        </p:nvPicPr>
        <p:blipFill>
          <a:blip r:embed="rId4"/>
          <a:stretch>
            <a:fillRect/>
          </a:stretch>
        </p:blipFill>
        <p:spPr>
          <a:xfrm>
            <a:off x="472909" y="2450698"/>
            <a:ext cx="6086292" cy="3679514"/>
          </a:xfrm>
          <a:prstGeom prst="rect">
            <a:avLst/>
          </a:prstGeom>
        </p:spPr>
      </p:pic>
    </p:spTree>
    <p:extLst>
      <p:ext uri="{BB962C8B-B14F-4D97-AF65-F5344CB8AC3E}">
        <p14:creationId xmlns:p14="http://schemas.microsoft.com/office/powerpoint/2010/main" val="134319254"/>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2ABFF7-03C3-D59F-6775-C73C5479B7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B384F4-4047-C4CA-AF1D-DFC3D36DD0F9}"/>
              </a:ext>
            </a:extLst>
          </p:cNvPr>
          <p:cNvSpPr>
            <a:spLocks noGrp="1"/>
          </p:cNvSpPr>
          <p:nvPr>
            <p:ph type="title"/>
          </p:nvPr>
        </p:nvSpPr>
        <p:spPr/>
        <p:txBody>
          <a:bodyPr/>
          <a:lstStyle/>
          <a:p>
            <a:r>
              <a:rPr lang="en-US" dirty="0"/>
              <a:t>THE STD FILE</a:t>
            </a:r>
          </a:p>
        </p:txBody>
      </p:sp>
      <p:sp>
        <p:nvSpPr>
          <p:cNvPr id="3" name="Content Placeholder 2">
            <a:extLst>
              <a:ext uri="{FF2B5EF4-FFF2-40B4-BE49-F238E27FC236}">
                <a16:creationId xmlns:a16="http://schemas.microsoft.com/office/drawing/2014/main" id="{6227524C-A9D5-8670-0657-6D3D408925E2}"/>
              </a:ext>
            </a:extLst>
          </p:cNvPr>
          <p:cNvSpPr>
            <a:spLocks noGrp="1"/>
          </p:cNvSpPr>
          <p:nvPr>
            <p:ph sz="quarter" idx="13"/>
          </p:nvPr>
        </p:nvSpPr>
        <p:spPr>
          <a:xfrm>
            <a:off x="594359" y="2281918"/>
            <a:ext cx="6459584" cy="3708517"/>
          </a:xfrm>
        </p:spPr>
        <p:txBody>
          <a:bodyPr>
            <a:normAutofit/>
          </a:bodyPr>
          <a:lstStyle/>
          <a:p>
            <a:r>
              <a:rPr lang="en-US" sz="2200" b="0" dirty="0"/>
              <a:t>This document serves as the software test description for the GeeksforGeeks software development project. It provides a comprehensive overview of the tests outlined in the software test plan. These tests are important to the success of the project as they include both functional and non-functional aspects, ensuring the platform's stability and reliability.</a:t>
            </a:r>
          </a:p>
        </p:txBody>
      </p:sp>
      <p:pic>
        <p:nvPicPr>
          <p:cNvPr id="8" name="Picture 7">
            <a:extLst>
              <a:ext uri="{FF2B5EF4-FFF2-40B4-BE49-F238E27FC236}">
                <a16:creationId xmlns:a16="http://schemas.microsoft.com/office/drawing/2014/main" id="{B7F510C0-7448-FE7D-75DD-73BC0DBF0881}"/>
              </a:ext>
            </a:extLst>
          </p:cNvPr>
          <p:cNvPicPr>
            <a:picLocks noChangeAspect="1"/>
          </p:cNvPicPr>
          <p:nvPr/>
        </p:nvPicPr>
        <p:blipFill>
          <a:blip r:embed="rId2"/>
          <a:stretch>
            <a:fillRect/>
          </a:stretch>
        </p:blipFill>
        <p:spPr>
          <a:xfrm>
            <a:off x="0" y="3901184"/>
            <a:ext cx="2956816" cy="2956816"/>
          </a:xfrm>
          <a:prstGeom prst="rect">
            <a:avLst/>
          </a:prstGeom>
        </p:spPr>
      </p:pic>
      <p:pic>
        <p:nvPicPr>
          <p:cNvPr id="5" name="Picture 4">
            <a:extLst>
              <a:ext uri="{FF2B5EF4-FFF2-40B4-BE49-F238E27FC236}">
                <a16:creationId xmlns:a16="http://schemas.microsoft.com/office/drawing/2014/main" id="{C16A5384-9A81-7DE0-02C8-21F30BDEE400}"/>
              </a:ext>
            </a:extLst>
          </p:cNvPr>
          <p:cNvPicPr>
            <a:picLocks noChangeAspect="1"/>
          </p:cNvPicPr>
          <p:nvPr/>
        </p:nvPicPr>
        <p:blipFill>
          <a:blip r:embed="rId3"/>
          <a:stretch>
            <a:fillRect/>
          </a:stretch>
        </p:blipFill>
        <p:spPr>
          <a:xfrm>
            <a:off x="7382107" y="986325"/>
            <a:ext cx="4450196" cy="4492279"/>
          </a:xfrm>
          <a:prstGeom prst="rect">
            <a:avLst/>
          </a:prstGeom>
        </p:spPr>
      </p:pic>
    </p:spTree>
    <p:extLst>
      <p:ext uri="{BB962C8B-B14F-4D97-AF65-F5344CB8AC3E}">
        <p14:creationId xmlns:p14="http://schemas.microsoft.com/office/powerpoint/2010/main" val="210320997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86D874-FADB-998F-3795-BDBB079186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540F0D-AB7E-42F1-F176-0040C9011F10}"/>
              </a:ext>
            </a:extLst>
          </p:cNvPr>
          <p:cNvSpPr>
            <a:spLocks noGrp="1"/>
          </p:cNvSpPr>
          <p:nvPr>
            <p:ph type="title"/>
          </p:nvPr>
        </p:nvSpPr>
        <p:spPr>
          <a:xfrm>
            <a:off x="6096000" y="4902227"/>
            <a:ext cx="5698944" cy="1153236"/>
          </a:xfrm>
        </p:spPr>
        <p:txBody>
          <a:bodyPr/>
          <a:lstStyle/>
          <a:p>
            <a:r>
              <a:rPr lang="en-US" sz="3600" dirty="0"/>
              <a:t>Test cases</a:t>
            </a:r>
          </a:p>
        </p:txBody>
      </p:sp>
      <p:pic>
        <p:nvPicPr>
          <p:cNvPr id="9" name="Picture 8">
            <a:extLst>
              <a:ext uri="{FF2B5EF4-FFF2-40B4-BE49-F238E27FC236}">
                <a16:creationId xmlns:a16="http://schemas.microsoft.com/office/drawing/2014/main" id="{40C478A4-6839-747B-0CC2-62763322FF82}"/>
              </a:ext>
            </a:extLst>
          </p:cNvPr>
          <p:cNvPicPr>
            <a:picLocks noChangeAspect="1"/>
          </p:cNvPicPr>
          <p:nvPr/>
        </p:nvPicPr>
        <p:blipFill>
          <a:blip r:embed="rId3"/>
          <a:stretch>
            <a:fillRect/>
          </a:stretch>
        </p:blipFill>
        <p:spPr>
          <a:xfrm>
            <a:off x="392714" y="478214"/>
            <a:ext cx="5905449" cy="1976478"/>
          </a:xfrm>
          <a:prstGeom prst="rect">
            <a:avLst/>
          </a:prstGeom>
        </p:spPr>
      </p:pic>
      <p:pic>
        <p:nvPicPr>
          <p:cNvPr id="17" name="Picture 16">
            <a:extLst>
              <a:ext uri="{FF2B5EF4-FFF2-40B4-BE49-F238E27FC236}">
                <a16:creationId xmlns:a16="http://schemas.microsoft.com/office/drawing/2014/main" id="{F2F0D133-B088-C6F4-0D44-7EA942085769}"/>
              </a:ext>
            </a:extLst>
          </p:cNvPr>
          <p:cNvPicPr>
            <a:picLocks noChangeAspect="1"/>
          </p:cNvPicPr>
          <p:nvPr/>
        </p:nvPicPr>
        <p:blipFill>
          <a:blip r:embed="rId4"/>
          <a:stretch>
            <a:fillRect/>
          </a:stretch>
        </p:blipFill>
        <p:spPr>
          <a:xfrm>
            <a:off x="392713" y="2454692"/>
            <a:ext cx="5905450" cy="1915131"/>
          </a:xfrm>
          <a:prstGeom prst="rect">
            <a:avLst/>
          </a:prstGeom>
        </p:spPr>
      </p:pic>
      <p:pic>
        <p:nvPicPr>
          <p:cNvPr id="19" name="Picture 18">
            <a:extLst>
              <a:ext uri="{FF2B5EF4-FFF2-40B4-BE49-F238E27FC236}">
                <a16:creationId xmlns:a16="http://schemas.microsoft.com/office/drawing/2014/main" id="{958849EA-F787-2E1A-2616-4DD3A2F456A1}"/>
              </a:ext>
            </a:extLst>
          </p:cNvPr>
          <p:cNvPicPr>
            <a:picLocks noChangeAspect="1"/>
          </p:cNvPicPr>
          <p:nvPr/>
        </p:nvPicPr>
        <p:blipFill>
          <a:blip r:embed="rId5"/>
          <a:stretch>
            <a:fillRect/>
          </a:stretch>
        </p:blipFill>
        <p:spPr>
          <a:xfrm>
            <a:off x="6298163" y="474558"/>
            <a:ext cx="5824579" cy="1560980"/>
          </a:xfrm>
          <a:prstGeom prst="rect">
            <a:avLst/>
          </a:prstGeom>
        </p:spPr>
      </p:pic>
      <p:pic>
        <p:nvPicPr>
          <p:cNvPr id="21" name="Picture 20">
            <a:extLst>
              <a:ext uri="{FF2B5EF4-FFF2-40B4-BE49-F238E27FC236}">
                <a16:creationId xmlns:a16="http://schemas.microsoft.com/office/drawing/2014/main" id="{EC2E5D04-5670-A022-5675-7485B617F00C}"/>
              </a:ext>
            </a:extLst>
          </p:cNvPr>
          <p:cNvPicPr>
            <a:picLocks noChangeAspect="1"/>
          </p:cNvPicPr>
          <p:nvPr/>
        </p:nvPicPr>
        <p:blipFill>
          <a:blip r:embed="rId6"/>
          <a:stretch>
            <a:fillRect/>
          </a:stretch>
        </p:blipFill>
        <p:spPr>
          <a:xfrm>
            <a:off x="392712" y="4326826"/>
            <a:ext cx="5905449" cy="1086128"/>
          </a:xfrm>
          <a:prstGeom prst="rect">
            <a:avLst/>
          </a:prstGeom>
        </p:spPr>
      </p:pic>
      <p:pic>
        <p:nvPicPr>
          <p:cNvPr id="23" name="Picture 22">
            <a:extLst>
              <a:ext uri="{FF2B5EF4-FFF2-40B4-BE49-F238E27FC236}">
                <a16:creationId xmlns:a16="http://schemas.microsoft.com/office/drawing/2014/main" id="{079A1679-CE94-7989-C9CE-8FB36F6C5B3A}"/>
              </a:ext>
            </a:extLst>
          </p:cNvPr>
          <p:cNvPicPr>
            <a:picLocks noChangeAspect="1"/>
          </p:cNvPicPr>
          <p:nvPr/>
        </p:nvPicPr>
        <p:blipFill>
          <a:blip r:embed="rId7"/>
          <a:stretch>
            <a:fillRect/>
          </a:stretch>
        </p:blipFill>
        <p:spPr>
          <a:xfrm>
            <a:off x="6269460" y="2027523"/>
            <a:ext cx="5853282" cy="1523631"/>
          </a:xfrm>
          <a:prstGeom prst="rect">
            <a:avLst/>
          </a:prstGeom>
        </p:spPr>
      </p:pic>
    </p:spTree>
    <p:extLst>
      <p:ext uri="{BB962C8B-B14F-4D97-AF65-F5344CB8AC3E}">
        <p14:creationId xmlns:p14="http://schemas.microsoft.com/office/powerpoint/2010/main" val="294717544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ADC443-1AD9-6119-7F35-90ACF00B67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B525C3-2185-3E6D-E572-4EC491A98672}"/>
              </a:ext>
            </a:extLst>
          </p:cNvPr>
          <p:cNvSpPr>
            <a:spLocks noGrp="1"/>
          </p:cNvSpPr>
          <p:nvPr>
            <p:ph type="title"/>
          </p:nvPr>
        </p:nvSpPr>
        <p:spPr>
          <a:xfrm>
            <a:off x="594360" y="198408"/>
            <a:ext cx="4808064" cy="1574317"/>
          </a:xfrm>
        </p:spPr>
        <p:txBody>
          <a:bodyPr/>
          <a:lstStyle/>
          <a:p>
            <a:r>
              <a:rPr lang="en-US" dirty="0"/>
              <a:t>Test case example</a:t>
            </a:r>
          </a:p>
        </p:txBody>
      </p:sp>
      <p:pic>
        <p:nvPicPr>
          <p:cNvPr id="6" name="Picture 5">
            <a:extLst>
              <a:ext uri="{FF2B5EF4-FFF2-40B4-BE49-F238E27FC236}">
                <a16:creationId xmlns:a16="http://schemas.microsoft.com/office/drawing/2014/main" id="{F31EE675-3DF6-FA96-D4BE-13D214447DD1}"/>
              </a:ext>
            </a:extLst>
          </p:cNvPr>
          <p:cNvPicPr>
            <a:picLocks noChangeAspect="1"/>
          </p:cNvPicPr>
          <p:nvPr/>
        </p:nvPicPr>
        <p:blipFill>
          <a:blip r:embed="rId3"/>
          <a:stretch>
            <a:fillRect/>
          </a:stretch>
        </p:blipFill>
        <p:spPr>
          <a:xfrm>
            <a:off x="121572" y="2423509"/>
            <a:ext cx="5127347" cy="2391088"/>
          </a:xfrm>
          <a:prstGeom prst="rect">
            <a:avLst/>
          </a:prstGeom>
        </p:spPr>
      </p:pic>
      <p:pic>
        <p:nvPicPr>
          <p:cNvPr id="12" name="Picture 11">
            <a:extLst>
              <a:ext uri="{FF2B5EF4-FFF2-40B4-BE49-F238E27FC236}">
                <a16:creationId xmlns:a16="http://schemas.microsoft.com/office/drawing/2014/main" id="{3D66D481-BAC4-CA39-643F-B9EEAE311F3A}"/>
              </a:ext>
            </a:extLst>
          </p:cNvPr>
          <p:cNvPicPr>
            <a:picLocks noChangeAspect="1"/>
          </p:cNvPicPr>
          <p:nvPr/>
        </p:nvPicPr>
        <p:blipFill>
          <a:blip r:embed="rId4"/>
          <a:stretch>
            <a:fillRect/>
          </a:stretch>
        </p:blipFill>
        <p:spPr>
          <a:xfrm>
            <a:off x="5731304" y="2039925"/>
            <a:ext cx="6096528" cy="4138019"/>
          </a:xfrm>
          <a:prstGeom prst="rect">
            <a:avLst/>
          </a:prstGeom>
        </p:spPr>
      </p:pic>
    </p:spTree>
    <p:extLst>
      <p:ext uri="{BB962C8B-B14F-4D97-AF65-F5344CB8AC3E}">
        <p14:creationId xmlns:p14="http://schemas.microsoft.com/office/powerpoint/2010/main" val="2206536239"/>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37279A-330D-886F-340D-494A5005E5FC}"/>
              </a:ext>
            </a:extLst>
          </p:cNvPr>
          <p:cNvSpPr>
            <a:spLocks noGrp="1"/>
          </p:cNvSpPr>
          <p:nvPr>
            <p:ph type="title"/>
          </p:nvPr>
        </p:nvSpPr>
        <p:spPr>
          <a:xfrm>
            <a:off x="6309359" y="444933"/>
            <a:ext cx="5477479" cy="3291840"/>
          </a:xfrm>
        </p:spPr>
        <p:txBody>
          <a:bodyPr/>
          <a:lstStyle/>
          <a:p>
            <a:r>
              <a:rPr lang="en-US" dirty="0"/>
              <a:t>Power of communication</a:t>
            </a:r>
          </a:p>
        </p:txBody>
      </p:sp>
      <p:pic>
        <p:nvPicPr>
          <p:cNvPr id="6" name="Picture Placeholder 5" descr="A cartoon of a person holding a sign and a megaphone&#10;&#10;Description automatically generated">
            <a:extLst>
              <a:ext uri="{FF2B5EF4-FFF2-40B4-BE49-F238E27FC236}">
                <a16:creationId xmlns:a16="http://schemas.microsoft.com/office/drawing/2014/main" id="{E26DB45B-EC81-D3E4-BEBC-AFBC601D96F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465" b="465"/>
          <a:stretch>
            <a:fillRect/>
          </a:stretch>
        </p:blipFill>
        <p:spPr/>
      </p:pic>
    </p:spTree>
    <p:extLst>
      <p:ext uri="{BB962C8B-B14F-4D97-AF65-F5344CB8AC3E}">
        <p14:creationId xmlns:p14="http://schemas.microsoft.com/office/powerpoint/2010/main" val="2249372667"/>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A0620E-70B6-A7B4-CBB2-FC0220F3ED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AF3AB4-1277-8917-8C72-77738C4DBFFE}"/>
              </a:ext>
            </a:extLst>
          </p:cNvPr>
          <p:cNvSpPr>
            <a:spLocks noGrp="1"/>
          </p:cNvSpPr>
          <p:nvPr>
            <p:ph type="title"/>
          </p:nvPr>
        </p:nvSpPr>
        <p:spPr>
          <a:xfrm>
            <a:off x="450655" y="1985631"/>
            <a:ext cx="4920421" cy="794891"/>
          </a:xfrm>
        </p:spPr>
        <p:txBody>
          <a:bodyPr/>
          <a:lstStyle/>
          <a:p>
            <a:r>
              <a:rPr lang="en-US" dirty="0"/>
              <a:t>Challenges faced</a:t>
            </a:r>
          </a:p>
        </p:txBody>
      </p:sp>
      <p:sp>
        <p:nvSpPr>
          <p:cNvPr id="3" name="Content Placeholder 2">
            <a:extLst>
              <a:ext uri="{FF2B5EF4-FFF2-40B4-BE49-F238E27FC236}">
                <a16:creationId xmlns:a16="http://schemas.microsoft.com/office/drawing/2014/main" id="{B8A4A5F9-7788-D687-ED4F-E34A03896B8D}"/>
              </a:ext>
            </a:extLst>
          </p:cNvPr>
          <p:cNvSpPr>
            <a:spLocks noGrp="1"/>
          </p:cNvSpPr>
          <p:nvPr>
            <p:ph sz="quarter" idx="16"/>
          </p:nvPr>
        </p:nvSpPr>
        <p:spPr>
          <a:xfrm>
            <a:off x="450655" y="3177138"/>
            <a:ext cx="5480505" cy="2943744"/>
          </a:xfrm>
        </p:spPr>
        <p:txBody>
          <a:bodyPr>
            <a:normAutofit fontScale="92500" lnSpcReduction="10000"/>
          </a:bodyPr>
          <a:lstStyle/>
          <a:p>
            <a:pPr marL="342900" indent="-342900">
              <a:buFont typeface="Arial" panose="020B0604020202020204" pitchFamily="34" charset="0"/>
              <a:buChar char="•"/>
            </a:pPr>
            <a:r>
              <a:rPr lang="en-US" sz="1800" dirty="0"/>
              <a:t>Dynamic Website Content: The website you are testing may have dynamic content that changes frequently. This can make it challenging to locate elements consistently, requiring you to update your locators and selectors regularly.</a:t>
            </a:r>
          </a:p>
          <a:p>
            <a:pPr marL="342900" indent="-342900">
              <a:buFont typeface="Arial" panose="020B0604020202020204" pitchFamily="34" charset="0"/>
              <a:buChar char="•"/>
            </a:pPr>
            <a:r>
              <a:rPr lang="en-US" sz="1800" dirty="0"/>
              <a:t>Handling Pop-ups and Alerts: Pop-up windows, alerts, and browser notifications can disrupt your automation flow. </a:t>
            </a:r>
          </a:p>
          <a:p>
            <a:pPr marL="342900" indent="-342900">
              <a:buFont typeface="Arial" panose="020B0604020202020204" pitchFamily="34" charset="0"/>
              <a:buChar char="•"/>
            </a:pPr>
            <a:r>
              <a:rPr lang="en-US" sz="1800" dirty="0"/>
              <a:t>Sticking to the project timeline without straying or falling behind to ensure deadlines are met efficiently.</a:t>
            </a:r>
          </a:p>
          <a:p>
            <a:endParaRPr lang="en-US" dirty="0"/>
          </a:p>
        </p:txBody>
      </p:sp>
      <p:pic>
        <p:nvPicPr>
          <p:cNvPr id="4" name="Picture 3">
            <a:extLst>
              <a:ext uri="{FF2B5EF4-FFF2-40B4-BE49-F238E27FC236}">
                <a16:creationId xmlns:a16="http://schemas.microsoft.com/office/drawing/2014/main" id="{E7A799C8-A0BE-5DCB-E918-EB04C470C5B6}"/>
              </a:ext>
            </a:extLst>
          </p:cNvPr>
          <p:cNvPicPr>
            <a:picLocks noChangeAspect="1"/>
          </p:cNvPicPr>
          <p:nvPr/>
        </p:nvPicPr>
        <p:blipFill>
          <a:blip r:embed="rId3"/>
          <a:stretch>
            <a:fillRect/>
          </a:stretch>
        </p:blipFill>
        <p:spPr>
          <a:xfrm>
            <a:off x="6260841" y="-1"/>
            <a:ext cx="5931159" cy="6858001"/>
          </a:xfrm>
          <a:prstGeom prst="rect">
            <a:avLst/>
          </a:prstGeom>
        </p:spPr>
      </p:pic>
    </p:spTree>
    <p:extLst>
      <p:ext uri="{BB962C8B-B14F-4D97-AF65-F5344CB8AC3E}">
        <p14:creationId xmlns:p14="http://schemas.microsoft.com/office/powerpoint/2010/main" val="142481917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4FAFA4-1A4F-E902-CFD5-1856E0AEF695}"/>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434D828E-6695-BF2F-E1C6-6F52E0F23F39}"/>
              </a:ext>
            </a:extLst>
          </p:cNvPr>
          <p:cNvSpPr>
            <a:spLocks noGrp="1"/>
          </p:cNvSpPr>
          <p:nvPr>
            <p:ph type="title"/>
          </p:nvPr>
        </p:nvSpPr>
        <p:spPr>
          <a:xfrm>
            <a:off x="3661409" y="4661717"/>
            <a:ext cx="7936230" cy="1380760"/>
          </a:xfrm>
        </p:spPr>
        <p:txBody>
          <a:bodyPr/>
          <a:lstStyle/>
          <a:p>
            <a:r>
              <a:rPr lang="en-US" dirty="0"/>
              <a:t>Lessons learned</a:t>
            </a:r>
          </a:p>
        </p:txBody>
      </p:sp>
      <p:sp>
        <p:nvSpPr>
          <p:cNvPr id="3" name="Content Placeholder 2">
            <a:extLst>
              <a:ext uri="{FF2B5EF4-FFF2-40B4-BE49-F238E27FC236}">
                <a16:creationId xmlns:a16="http://schemas.microsoft.com/office/drawing/2014/main" id="{0C20B1A7-A5B1-ACD8-23CA-36B4A695F61E}"/>
              </a:ext>
            </a:extLst>
          </p:cNvPr>
          <p:cNvSpPr>
            <a:spLocks noGrp="1"/>
          </p:cNvSpPr>
          <p:nvPr>
            <p:ph sz="quarter" idx="13"/>
          </p:nvPr>
        </p:nvSpPr>
        <p:spPr>
          <a:xfrm>
            <a:off x="3670934" y="1031874"/>
            <a:ext cx="7926705" cy="3999060"/>
          </a:xfrm>
        </p:spPr>
        <p:txBody>
          <a:bodyPr/>
          <a:lstStyle/>
          <a:p>
            <a:pPr marL="342900" indent="-342900">
              <a:buFont typeface="Arial" panose="020B0604020202020204" pitchFamily="34" charset="0"/>
              <a:buChar char="•"/>
            </a:pPr>
            <a:r>
              <a:rPr lang="en-US" dirty="0"/>
              <a:t>Effective Time Management: Learning to prioritize tasks and allocate time efficiently was crucial for meeting project deadlines.</a:t>
            </a:r>
          </a:p>
          <a:p>
            <a:pPr marL="342900" indent="-342900">
              <a:buFont typeface="Arial" panose="020B0604020202020204" pitchFamily="34" charset="0"/>
              <a:buChar char="•"/>
            </a:pPr>
            <a:r>
              <a:rPr lang="en-US" dirty="0"/>
              <a:t>Good Code Structure: Maintaining a well-structured codebase helped in enhancing code readability, reusability, and maintainability, reducing the likelihood of errors.</a:t>
            </a:r>
          </a:p>
          <a:p>
            <a:pPr marL="342900" indent="-342900">
              <a:buFont typeface="Arial" panose="020B0604020202020204" pitchFamily="34" charset="0"/>
              <a:buChar char="•"/>
            </a:pPr>
            <a:r>
              <a:rPr lang="en-US" dirty="0"/>
              <a:t>Documentation: Maintaining comprehensive documentation for code, test cases, and project progress was vital for knowledge sharing and future reference.</a:t>
            </a:r>
          </a:p>
        </p:txBody>
      </p:sp>
    </p:spTree>
    <p:extLst>
      <p:ext uri="{BB962C8B-B14F-4D97-AF65-F5344CB8AC3E}">
        <p14:creationId xmlns:p14="http://schemas.microsoft.com/office/powerpoint/2010/main" val="2281326636"/>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FB15A5-CA7D-8EEB-4728-D8A3F878BA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8C978E-6C44-E860-F2EB-295A816F6A32}"/>
              </a:ext>
            </a:extLst>
          </p:cNvPr>
          <p:cNvSpPr>
            <a:spLocks noGrp="1"/>
          </p:cNvSpPr>
          <p:nvPr>
            <p:ph type="title"/>
          </p:nvPr>
        </p:nvSpPr>
        <p:spPr>
          <a:xfrm>
            <a:off x="450656" y="1994961"/>
            <a:ext cx="4920421" cy="794891"/>
          </a:xfrm>
        </p:spPr>
        <p:txBody>
          <a:bodyPr/>
          <a:lstStyle/>
          <a:p>
            <a:r>
              <a:rPr lang="en-US" dirty="0"/>
              <a:t>Questions</a:t>
            </a:r>
          </a:p>
        </p:txBody>
      </p:sp>
      <p:sp>
        <p:nvSpPr>
          <p:cNvPr id="3" name="Content Placeholder 2">
            <a:extLst>
              <a:ext uri="{FF2B5EF4-FFF2-40B4-BE49-F238E27FC236}">
                <a16:creationId xmlns:a16="http://schemas.microsoft.com/office/drawing/2014/main" id="{098F468A-3157-DC55-16DB-A62D130C5556}"/>
              </a:ext>
            </a:extLst>
          </p:cNvPr>
          <p:cNvSpPr>
            <a:spLocks noGrp="1"/>
          </p:cNvSpPr>
          <p:nvPr>
            <p:ph sz="quarter" idx="16"/>
          </p:nvPr>
        </p:nvSpPr>
        <p:spPr>
          <a:xfrm>
            <a:off x="450656" y="3177138"/>
            <a:ext cx="4920422" cy="2915752"/>
          </a:xfrm>
        </p:spPr>
        <p:txBody>
          <a:bodyPr>
            <a:normAutofit/>
          </a:bodyPr>
          <a:lstStyle/>
          <a:p>
            <a:endParaRPr lang="en-US" dirty="0"/>
          </a:p>
          <a:p>
            <a:endParaRPr lang="en-US" dirty="0"/>
          </a:p>
        </p:txBody>
      </p:sp>
      <p:pic>
        <p:nvPicPr>
          <p:cNvPr id="9" name="Picture 8" descr="Question mark boxes">
            <a:extLst>
              <a:ext uri="{FF2B5EF4-FFF2-40B4-BE49-F238E27FC236}">
                <a16:creationId xmlns:a16="http://schemas.microsoft.com/office/drawing/2014/main" id="{C4CD964C-D39E-1EA6-5BC0-AE54CA724F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6139" y="0"/>
            <a:ext cx="8095636" cy="6858000"/>
          </a:xfrm>
          <a:prstGeom prst="rect">
            <a:avLst/>
          </a:prstGeom>
        </p:spPr>
      </p:pic>
    </p:spTree>
    <p:extLst>
      <p:ext uri="{BB962C8B-B14F-4D97-AF65-F5344CB8AC3E}">
        <p14:creationId xmlns:p14="http://schemas.microsoft.com/office/powerpoint/2010/main" val="229758042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E2A964-9211-0BC1-70A0-7389A3D2CB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A2E9FD-C90C-B28F-329E-9B6E22083EFA}"/>
              </a:ext>
            </a:extLst>
          </p:cNvPr>
          <p:cNvSpPr>
            <a:spLocks noGrp="1"/>
          </p:cNvSpPr>
          <p:nvPr>
            <p:ph type="title"/>
          </p:nvPr>
        </p:nvSpPr>
        <p:spPr>
          <a:xfrm>
            <a:off x="450656" y="1994961"/>
            <a:ext cx="4920421" cy="794891"/>
          </a:xfrm>
        </p:spPr>
        <p:txBody>
          <a:bodyPr/>
          <a:lstStyle/>
          <a:p>
            <a:r>
              <a:rPr lang="en-US" dirty="0"/>
              <a:t>About me</a:t>
            </a:r>
          </a:p>
        </p:txBody>
      </p:sp>
      <p:sp>
        <p:nvSpPr>
          <p:cNvPr id="3" name="Content Placeholder 2">
            <a:extLst>
              <a:ext uri="{FF2B5EF4-FFF2-40B4-BE49-F238E27FC236}">
                <a16:creationId xmlns:a16="http://schemas.microsoft.com/office/drawing/2014/main" id="{6313C213-27AB-BDB4-41EC-EC3D17A0937C}"/>
              </a:ext>
            </a:extLst>
          </p:cNvPr>
          <p:cNvSpPr>
            <a:spLocks noGrp="1"/>
          </p:cNvSpPr>
          <p:nvPr>
            <p:ph sz="quarter" idx="16"/>
          </p:nvPr>
        </p:nvSpPr>
        <p:spPr>
          <a:xfrm>
            <a:off x="450656" y="3177138"/>
            <a:ext cx="4920422" cy="2915752"/>
          </a:xfrm>
        </p:spPr>
        <p:txBody>
          <a:bodyPr>
            <a:normAutofit/>
          </a:bodyPr>
          <a:lstStyle/>
          <a:p>
            <a:r>
              <a:rPr lang="en-US" dirty="0"/>
              <a:t>A 22-year-old hailing from Deir Hanna village.</a:t>
            </a:r>
          </a:p>
          <a:p>
            <a:r>
              <a:rPr lang="en-US" dirty="0"/>
              <a:t>Graduated in Computer Science from the University of Haifa.</a:t>
            </a:r>
          </a:p>
          <a:p>
            <a:r>
              <a:rPr lang="en-US" dirty="0"/>
              <a:t>Enjoys hobbies such as cooking, traveling, and coding.</a:t>
            </a:r>
          </a:p>
          <a:p>
            <a:r>
              <a:rPr lang="en-US" dirty="0"/>
              <a:t>Enthusiastic about expanding knowledge and thriving in the field of automation.</a:t>
            </a:r>
          </a:p>
          <a:p>
            <a:endParaRPr lang="en-US" dirty="0"/>
          </a:p>
          <a:p>
            <a:endParaRPr lang="en-US" dirty="0"/>
          </a:p>
        </p:txBody>
      </p:sp>
      <p:pic>
        <p:nvPicPr>
          <p:cNvPr id="8" name="Picture Placeholder 7" descr="A person sitting on a stone wall by a body of water&#10;&#10;Description automatically generated">
            <a:extLst>
              <a:ext uri="{FF2B5EF4-FFF2-40B4-BE49-F238E27FC236}">
                <a16:creationId xmlns:a16="http://schemas.microsoft.com/office/drawing/2014/main" id="{0A4D4D1E-CFAF-C42D-E5B7-640557E5BC78}"/>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t="4670" b="4670"/>
          <a:stretch>
            <a:fillRect/>
          </a:stretch>
        </p:blipFill>
        <p:spPr/>
      </p:pic>
    </p:spTree>
    <p:extLst>
      <p:ext uri="{BB962C8B-B14F-4D97-AF65-F5344CB8AC3E}">
        <p14:creationId xmlns:p14="http://schemas.microsoft.com/office/powerpoint/2010/main" val="2727477842"/>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
        <p:nvSpPr>
          <p:cNvPr id="3" name="Text Placeholder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5486400" cy="1645920"/>
          </a:xfrm>
        </p:spPr>
        <p:txBody>
          <a:bodyPr/>
          <a:lstStyle/>
          <a:p>
            <a:r>
              <a:rPr lang="en-US" dirty="0"/>
              <a:t>Mohammed Hussein</a:t>
            </a:r>
          </a:p>
        </p:txBody>
      </p:sp>
    </p:spTree>
    <p:extLst>
      <p:ext uri="{BB962C8B-B14F-4D97-AF65-F5344CB8AC3E}">
        <p14:creationId xmlns:p14="http://schemas.microsoft.com/office/powerpoint/2010/main" val="426113241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Agenda</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957" y="2085295"/>
            <a:ext cx="6788150" cy="4203538"/>
          </a:xfrm>
        </p:spPr>
        <p:txBody>
          <a:bodyPr tIns="457200"/>
          <a:lstStyle/>
          <a:p>
            <a:r>
              <a:rPr lang="en-US" dirty="0"/>
              <a:t>Introduction to the Project</a:t>
            </a:r>
          </a:p>
          <a:p>
            <a:r>
              <a:rPr lang="en-US" dirty="0"/>
              <a:t>Selection and Analysis of the Website</a:t>
            </a:r>
          </a:p>
          <a:p>
            <a:r>
              <a:rPr lang="en-US" dirty="0"/>
              <a:t>STP (Software Test Plan) File</a:t>
            </a:r>
          </a:p>
          <a:p>
            <a:r>
              <a:rPr lang="en-US" dirty="0"/>
              <a:t>STD (Software Test Description)</a:t>
            </a:r>
          </a:p>
          <a:p>
            <a:r>
              <a:rPr lang="en-US" dirty="0"/>
              <a:t>Demonstration</a:t>
            </a:r>
          </a:p>
          <a:p>
            <a:r>
              <a:rPr lang="en-US" dirty="0"/>
              <a:t>Key Takeaways and Learnings</a:t>
            </a:r>
          </a:p>
        </p:txBody>
      </p:sp>
    </p:spTree>
    <p:extLst>
      <p:ext uri="{BB962C8B-B14F-4D97-AF65-F5344CB8AC3E}">
        <p14:creationId xmlns:p14="http://schemas.microsoft.com/office/powerpoint/2010/main" val="334668579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28D8A1-0DDB-09D6-1DE1-AE3F6DFEEAF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E5ABD12-3657-FF7E-240C-D9D462944DB1}"/>
              </a:ext>
            </a:extLst>
          </p:cNvPr>
          <p:cNvSpPr>
            <a:spLocks noGrp="1"/>
          </p:cNvSpPr>
          <p:nvPr>
            <p:ph type="title"/>
          </p:nvPr>
        </p:nvSpPr>
        <p:spPr>
          <a:xfrm>
            <a:off x="594360" y="102875"/>
            <a:ext cx="10873740" cy="1680205"/>
          </a:xfrm>
        </p:spPr>
        <p:txBody>
          <a:bodyPr/>
          <a:lstStyle/>
          <a:p>
            <a:r>
              <a:rPr lang="en-US" dirty="0"/>
              <a:t>Introduction</a:t>
            </a:r>
          </a:p>
        </p:txBody>
      </p:sp>
      <p:grpSp>
        <p:nvGrpSpPr>
          <p:cNvPr id="19" name="Group 18">
            <a:extLst>
              <a:ext uri="{FF2B5EF4-FFF2-40B4-BE49-F238E27FC236}">
                <a16:creationId xmlns:a16="http://schemas.microsoft.com/office/drawing/2014/main" id="{9EDF7664-1F3B-A9AA-DD37-3E5198F669FD}"/>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07D97C3D-B87B-D850-0AD4-4E92EFFCB696}"/>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4C97C885-7171-9E4D-55AB-856C1081AFF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D2448BF4-3EA7-6FE6-15E5-99AD77060E3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2" name="Content Placeholder 2">
            <a:extLst>
              <a:ext uri="{FF2B5EF4-FFF2-40B4-BE49-F238E27FC236}">
                <a16:creationId xmlns:a16="http://schemas.microsoft.com/office/drawing/2014/main" id="{7FD1586E-8398-9B37-F574-4FA8D20E8560}"/>
              </a:ext>
            </a:extLst>
          </p:cNvPr>
          <p:cNvSpPr txBox="1">
            <a:spLocks/>
          </p:cNvSpPr>
          <p:nvPr/>
        </p:nvSpPr>
        <p:spPr>
          <a:xfrm>
            <a:off x="2845837" y="2366277"/>
            <a:ext cx="8226022" cy="4116964"/>
          </a:xfrm>
          <a:prstGeom prst="rect">
            <a:avLst/>
          </a:prstGeom>
        </p:spPr>
        <p:txBody>
          <a:bodyPr vert="horz" lIns="0" tIns="228600" rIns="0" bIns="0" rtlCol="0">
            <a:normAutofit lnSpcReduction="10000"/>
          </a:bodyPr>
          <a:lstStyle>
            <a:lvl1pPr marL="283464"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1pPr>
            <a:lvl2pPr marL="6858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2pPr>
            <a:lvl3pPr marL="11430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4pPr>
            <a:lvl5pPr marL="20574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0D0D0D"/>
                </a:solidFill>
                <a:latin typeface="Söhne"/>
              </a:rPr>
              <a:t>Our objective is to create automated tests for a selected website to ensure the functionality of its features.</a:t>
            </a:r>
          </a:p>
          <a:p>
            <a:r>
              <a:rPr lang="en-US" dirty="0">
                <a:solidFill>
                  <a:srgbClr val="0D0D0D"/>
                </a:solidFill>
                <a:latin typeface="Söhne"/>
              </a:rPr>
              <a:t>The project began with the creation of STP (Software Test Plan) and STD (Software Test Description) files to ensure structured and orderly test implementation. </a:t>
            </a:r>
          </a:p>
          <a:p>
            <a:r>
              <a:rPr lang="en-US" dirty="0">
                <a:solidFill>
                  <a:srgbClr val="0D0D0D"/>
                </a:solidFill>
                <a:latin typeface="Söhne"/>
              </a:rPr>
              <a:t>Tests are designed to verify the proper functioning of key features on the chosen website.</a:t>
            </a:r>
          </a:p>
          <a:p>
            <a:r>
              <a:rPr lang="en-US" dirty="0">
                <a:solidFill>
                  <a:srgbClr val="0D0D0D"/>
                </a:solidFill>
                <a:latin typeface="Söhne"/>
              </a:rPr>
              <a:t>The project focuses on automation testing using Python with Selenium and Selenium Grid.</a:t>
            </a:r>
          </a:p>
          <a:p>
            <a:r>
              <a:rPr lang="en-US" dirty="0">
                <a:solidFill>
                  <a:srgbClr val="0D0D0D"/>
                </a:solidFill>
                <a:latin typeface="Söhne"/>
              </a:rPr>
              <a:t>The entire project was managed through GitHub due to its efficient version control and collaboration features.</a:t>
            </a:r>
          </a:p>
          <a:p>
            <a:endParaRPr lang="en-US" dirty="0"/>
          </a:p>
        </p:txBody>
      </p:sp>
      <p:pic>
        <p:nvPicPr>
          <p:cNvPr id="6" name="Picture 5">
            <a:extLst>
              <a:ext uri="{FF2B5EF4-FFF2-40B4-BE49-F238E27FC236}">
                <a16:creationId xmlns:a16="http://schemas.microsoft.com/office/drawing/2014/main" id="{56FAEC2C-F1DD-498C-45F9-86B0F9DF5F4A}"/>
              </a:ext>
            </a:extLst>
          </p:cNvPr>
          <p:cNvPicPr>
            <a:picLocks noChangeAspect="1"/>
          </p:cNvPicPr>
          <p:nvPr/>
        </p:nvPicPr>
        <p:blipFill>
          <a:blip r:embed="rId3"/>
          <a:stretch>
            <a:fillRect/>
          </a:stretch>
        </p:blipFill>
        <p:spPr>
          <a:xfrm rot="10800000">
            <a:off x="9235184" y="0"/>
            <a:ext cx="2956816" cy="2956816"/>
          </a:xfrm>
          <a:prstGeom prst="rect">
            <a:avLst/>
          </a:prstGeom>
        </p:spPr>
      </p:pic>
    </p:spTree>
    <p:extLst>
      <p:ext uri="{BB962C8B-B14F-4D97-AF65-F5344CB8AC3E}">
        <p14:creationId xmlns:p14="http://schemas.microsoft.com/office/powerpoint/2010/main" val="103007853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0C9DB326-0FB7-0F67-1E15-C40250C73B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8738E6-1C36-BB1B-982B-6823714CEB17}"/>
              </a:ext>
            </a:extLst>
          </p:cNvPr>
          <p:cNvSpPr>
            <a:spLocks noGrp="1"/>
          </p:cNvSpPr>
          <p:nvPr>
            <p:ph type="title"/>
          </p:nvPr>
        </p:nvSpPr>
        <p:spPr>
          <a:xfrm>
            <a:off x="6021355" y="4836913"/>
            <a:ext cx="5698944" cy="1153236"/>
          </a:xfrm>
        </p:spPr>
        <p:txBody>
          <a:bodyPr/>
          <a:lstStyle/>
          <a:p>
            <a:r>
              <a:rPr lang="en-US" sz="3600" dirty="0"/>
              <a:t>Why did I choose the “GeeksforGeeks” website?</a:t>
            </a:r>
          </a:p>
        </p:txBody>
      </p:sp>
      <p:sp>
        <p:nvSpPr>
          <p:cNvPr id="4" name="Content Placeholder 3">
            <a:extLst>
              <a:ext uri="{FF2B5EF4-FFF2-40B4-BE49-F238E27FC236}">
                <a16:creationId xmlns:a16="http://schemas.microsoft.com/office/drawing/2014/main" id="{9A47859B-D508-F7CF-BE0C-CA300C558BC4}"/>
              </a:ext>
            </a:extLst>
          </p:cNvPr>
          <p:cNvSpPr>
            <a:spLocks noGrp="1"/>
          </p:cNvSpPr>
          <p:nvPr>
            <p:ph sz="quarter" idx="14"/>
          </p:nvPr>
        </p:nvSpPr>
        <p:spPr>
          <a:xfrm>
            <a:off x="603886" y="457201"/>
            <a:ext cx="4406654" cy="5047860"/>
          </a:xfrm>
        </p:spPr>
        <p:txBody>
          <a:bodyPr>
            <a:normAutofit lnSpcReduction="10000"/>
          </a:bodyPr>
          <a:lstStyle/>
          <a:p>
            <a:pPr marL="0" indent="0">
              <a:buNone/>
            </a:pPr>
            <a:endParaRPr lang="en-US" dirty="0"/>
          </a:p>
          <a:p>
            <a:pPr marL="0" indent="0">
              <a:buNone/>
            </a:pPr>
            <a:r>
              <a:rPr lang="en-US" dirty="0"/>
              <a:t>I selected the "GeeksforGeeks" website for our project due to its profound impact on my academic and professional journey. As a computer science student, I extensively relied on this platform for study materials and solving practice questions. </a:t>
            </a:r>
          </a:p>
          <a:p>
            <a:pPr marL="0" indent="0">
              <a:buNone/>
            </a:pPr>
            <a:r>
              <a:rPr lang="en-US" dirty="0"/>
              <a:t>Even beyond graduation, I continued to utilize its resources, particularly when preparing for job interviews. </a:t>
            </a:r>
          </a:p>
          <a:p>
            <a:pPr marL="0" indent="0">
              <a:buNone/>
            </a:pPr>
            <a:r>
              <a:rPr lang="en-US" dirty="0"/>
              <a:t>Therefore, based on my personal experience and trust in its effectiveness, I believe "GeeksforGeeks" is an ideal choice for our automation project.</a:t>
            </a:r>
          </a:p>
        </p:txBody>
      </p:sp>
      <p:pic>
        <p:nvPicPr>
          <p:cNvPr id="7" name="Picture 6">
            <a:extLst>
              <a:ext uri="{FF2B5EF4-FFF2-40B4-BE49-F238E27FC236}">
                <a16:creationId xmlns:a16="http://schemas.microsoft.com/office/drawing/2014/main" id="{FA6BF570-9893-6A75-C0E4-D483C1725B3A}"/>
              </a:ext>
            </a:extLst>
          </p:cNvPr>
          <p:cNvPicPr>
            <a:picLocks noChangeAspect="1"/>
          </p:cNvPicPr>
          <p:nvPr/>
        </p:nvPicPr>
        <p:blipFill>
          <a:blip r:embed="rId3"/>
          <a:stretch>
            <a:fillRect/>
          </a:stretch>
        </p:blipFill>
        <p:spPr>
          <a:xfrm>
            <a:off x="6193166" y="0"/>
            <a:ext cx="5998834" cy="4211948"/>
          </a:xfrm>
          <a:prstGeom prst="rect">
            <a:avLst/>
          </a:prstGeom>
        </p:spPr>
      </p:pic>
    </p:spTree>
    <p:extLst>
      <p:ext uri="{BB962C8B-B14F-4D97-AF65-F5344CB8AC3E}">
        <p14:creationId xmlns:p14="http://schemas.microsoft.com/office/powerpoint/2010/main" val="429365185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FD3C1A-9FAD-C298-3B68-C5E55E125B6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276C810-797C-F6B4-9D6B-48AAEED56B24}"/>
              </a:ext>
            </a:extLst>
          </p:cNvPr>
          <p:cNvSpPr>
            <a:spLocks noGrp="1"/>
          </p:cNvSpPr>
          <p:nvPr>
            <p:ph type="title"/>
          </p:nvPr>
        </p:nvSpPr>
        <p:spPr>
          <a:xfrm>
            <a:off x="594360" y="102875"/>
            <a:ext cx="10873740" cy="1680205"/>
          </a:xfrm>
        </p:spPr>
        <p:txBody>
          <a:bodyPr/>
          <a:lstStyle/>
          <a:p>
            <a:r>
              <a:rPr lang="en-US" dirty="0"/>
              <a:t>What does GeeksforGeeks offer?</a:t>
            </a:r>
          </a:p>
        </p:txBody>
      </p:sp>
      <p:sp>
        <p:nvSpPr>
          <p:cNvPr id="7" name="Text Placeholder 6">
            <a:extLst>
              <a:ext uri="{FF2B5EF4-FFF2-40B4-BE49-F238E27FC236}">
                <a16:creationId xmlns:a16="http://schemas.microsoft.com/office/drawing/2014/main" id="{77B51036-5C02-2C50-9677-4250313F0C19}"/>
              </a:ext>
            </a:extLst>
          </p:cNvPr>
          <p:cNvSpPr>
            <a:spLocks noGrp="1"/>
          </p:cNvSpPr>
          <p:nvPr>
            <p:ph sz="quarter" idx="13"/>
          </p:nvPr>
        </p:nvSpPr>
        <p:spPr>
          <a:xfrm>
            <a:off x="3657600" y="2598479"/>
            <a:ext cx="7810500" cy="3700462"/>
          </a:xfrm>
        </p:spPr>
        <p:txBody>
          <a:bodyPr>
            <a:normAutofit/>
          </a:bodyPr>
          <a:lstStyle/>
          <a:p>
            <a:r>
              <a:rPr lang="en-US" dirty="0"/>
              <a:t>Learning resources: Comprehensive tutorials, articles, and videos covering various programming concepts.</a:t>
            </a:r>
          </a:p>
          <a:p>
            <a:r>
              <a:rPr lang="en-US" b="0" i="0" dirty="0">
                <a:solidFill>
                  <a:srgbClr val="0D0D0D"/>
                </a:solidFill>
                <a:effectLst/>
                <a:latin typeface="Söhne"/>
              </a:rPr>
              <a:t>Code execution: Online compilers and interpreters to run and test code snippets in multiple programming languages.</a:t>
            </a:r>
          </a:p>
          <a:p>
            <a:r>
              <a:rPr lang="en-US" b="0" i="0" dirty="0">
                <a:solidFill>
                  <a:srgbClr val="0D0D0D"/>
                </a:solidFill>
                <a:effectLst/>
                <a:latin typeface="Söhne"/>
              </a:rPr>
              <a:t>Interview preparation: Resources for practicing coding interview questions and preparing for technical interviews.</a:t>
            </a:r>
            <a:endParaRPr lang="en-US" dirty="0">
              <a:solidFill>
                <a:srgbClr val="0D0D0D"/>
              </a:solidFill>
              <a:latin typeface="Söhne"/>
            </a:endParaRPr>
          </a:p>
          <a:p>
            <a:pPr marL="0" indent="0">
              <a:buNone/>
            </a:pPr>
            <a:endParaRPr lang="en-US" dirty="0"/>
          </a:p>
        </p:txBody>
      </p:sp>
      <p:grpSp>
        <p:nvGrpSpPr>
          <p:cNvPr id="19" name="Group 18">
            <a:extLst>
              <a:ext uri="{FF2B5EF4-FFF2-40B4-BE49-F238E27FC236}">
                <a16:creationId xmlns:a16="http://schemas.microsoft.com/office/drawing/2014/main" id="{3275C8AE-5446-1578-6235-AA95A88A11A7}"/>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DDB1506B-BB38-6D92-5656-3728F045929D}"/>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369E989-242C-5E1B-13F0-D1E9C44C0ACD}"/>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C175CDF-59F4-7751-E655-196B826C85C2}"/>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2623925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B4EBA-ADDE-77CE-205D-8B8630498196}"/>
              </a:ext>
            </a:extLst>
          </p:cNvPr>
          <p:cNvSpPr>
            <a:spLocks noGrp="1"/>
          </p:cNvSpPr>
          <p:nvPr>
            <p:ph type="title"/>
          </p:nvPr>
        </p:nvSpPr>
        <p:spPr>
          <a:xfrm>
            <a:off x="594360" y="189572"/>
            <a:ext cx="8456334" cy="1593507"/>
          </a:xfrm>
        </p:spPr>
        <p:txBody>
          <a:bodyPr/>
          <a:lstStyle/>
          <a:p>
            <a:r>
              <a:rPr lang="en-US" i="0" dirty="0">
                <a:solidFill>
                  <a:srgbClr val="0D0D0D"/>
                </a:solidFill>
                <a:effectLst/>
                <a:latin typeface="Söhne"/>
              </a:rPr>
              <a:t>Why is "GeeksforGeeks" is an excellent fit for automating testing</a:t>
            </a:r>
            <a:endParaRPr lang="en-US" dirty="0"/>
          </a:p>
        </p:txBody>
      </p:sp>
      <p:sp>
        <p:nvSpPr>
          <p:cNvPr id="3" name="Content Placeholder 2">
            <a:extLst>
              <a:ext uri="{FF2B5EF4-FFF2-40B4-BE49-F238E27FC236}">
                <a16:creationId xmlns:a16="http://schemas.microsoft.com/office/drawing/2014/main" id="{21D1C9F1-C29E-FD66-465A-B8778D2D0813}"/>
              </a:ext>
            </a:extLst>
          </p:cNvPr>
          <p:cNvSpPr>
            <a:spLocks noGrp="1"/>
          </p:cNvSpPr>
          <p:nvPr>
            <p:ph sz="quarter" idx="13"/>
          </p:nvPr>
        </p:nvSpPr>
        <p:spPr>
          <a:xfrm>
            <a:off x="594360" y="2543175"/>
            <a:ext cx="9762621" cy="3708517"/>
          </a:xfrm>
        </p:spPr>
        <p:txBody>
          <a:bodyPr>
            <a:normAutofit/>
          </a:bodyPr>
          <a:lstStyle/>
          <a:p>
            <a:r>
              <a:rPr lang="en-US" sz="1800" b="0" dirty="0">
                <a:solidFill>
                  <a:schemeClr val="bg1"/>
                </a:solidFill>
              </a:rPr>
              <a:t>Abundant Features: Offering a wide range of features such as coding practice, articles, tutorials, and discussion forums, "GeeksforGeeks" provides diverse testing scenarios and resources for comprehensive test coverage.</a:t>
            </a:r>
          </a:p>
          <a:p>
            <a:r>
              <a:rPr lang="en-US" sz="1800" b="0" dirty="0">
                <a:solidFill>
                  <a:schemeClr val="bg1"/>
                </a:solidFill>
              </a:rPr>
              <a:t>Regular Updates: The website continuously updates its content to reflect the latest developments in programming languages, algorithms, and technologies, ensuring relevance and accuracy in testing procedures.</a:t>
            </a:r>
          </a:p>
          <a:p>
            <a:r>
              <a:rPr lang="en-US" sz="1800" b="0" dirty="0">
                <a:solidFill>
                  <a:schemeClr val="bg1"/>
                </a:solidFill>
              </a:rPr>
              <a:t>Quality Source Code: The website's well-written and reliable code snippets serve as valuable references for creating robust and accurate test scripts, reducing the time and effort required for test development.</a:t>
            </a:r>
          </a:p>
        </p:txBody>
      </p:sp>
    </p:spTree>
    <p:extLst>
      <p:ext uri="{BB962C8B-B14F-4D97-AF65-F5344CB8AC3E}">
        <p14:creationId xmlns:p14="http://schemas.microsoft.com/office/powerpoint/2010/main" val="341987446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9EA174-536A-2E39-168E-E01B0580483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F22BF61-B072-B00D-4909-C29E413A215B}"/>
              </a:ext>
            </a:extLst>
          </p:cNvPr>
          <p:cNvSpPr>
            <a:spLocks noGrp="1"/>
          </p:cNvSpPr>
          <p:nvPr>
            <p:ph type="title"/>
          </p:nvPr>
        </p:nvSpPr>
        <p:spPr>
          <a:xfrm>
            <a:off x="594360" y="102875"/>
            <a:ext cx="10873740" cy="1680205"/>
          </a:xfrm>
        </p:spPr>
        <p:txBody>
          <a:bodyPr/>
          <a:lstStyle/>
          <a:p>
            <a:r>
              <a:rPr lang="en-US" dirty="0"/>
              <a:t>Definitions and examples:</a:t>
            </a:r>
          </a:p>
        </p:txBody>
      </p:sp>
      <p:grpSp>
        <p:nvGrpSpPr>
          <p:cNvPr id="19" name="Group 18">
            <a:extLst>
              <a:ext uri="{FF2B5EF4-FFF2-40B4-BE49-F238E27FC236}">
                <a16:creationId xmlns:a16="http://schemas.microsoft.com/office/drawing/2014/main" id="{80D54B7D-50BB-E083-368A-8F19561774A7}"/>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63CC7C83-4CB8-718B-719A-1B073DB45BEA}"/>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F50AF9D5-DB30-5E30-7D00-82BEA50689A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AE88628B-1B11-74AE-3516-64ACA105EBC1}"/>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6" name="Picture 5">
            <a:extLst>
              <a:ext uri="{FF2B5EF4-FFF2-40B4-BE49-F238E27FC236}">
                <a16:creationId xmlns:a16="http://schemas.microsoft.com/office/drawing/2014/main" id="{E0781818-A3BC-3965-1C5D-C3B32E81A1DD}"/>
              </a:ext>
            </a:extLst>
          </p:cNvPr>
          <p:cNvPicPr>
            <a:picLocks noChangeAspect="1"/>
          </p:cNvPicPr>
          <p:nvPr/>
        </p:nvPicPr>
        <p:blipFill>
          <a:blip r:embed="rId3"/>
          <a:stretch>
            <a:fillRect/>
          </a:stretch>
        </p:blipFill>
        <p:spPr>
          <a:xfrm rot="10800000">
            <a:off x="9235184" y="0"/>
            <a:ext cx="2956816" cy="2956816"/>
          </a:xfrm>
          <a:prstGeom prst="rect">
            <a:avLst/>
          </a:prstGeom>
        </p:spPr>
      </p:pic>
      <p:sp>
        <p:nvSpPr>
          <p:cNvPr id="4" name="Content Placeholder 2">
            <a:extLst>
              <a:ext uri="{FF2B5EF4-FFF2-40B4-BE49-F238E27FC236}">
                <a16:creationId xmlns:a16="http://schemas.microsoft.com/office/drawing/2014/main" id="{48B3B6D4-2E93-8387-890A-8040EA8BA220}"/>
              </a:ext>
            </a:extLst>
          </p:cNvPr>
          <p:cNvSpPr txBox="1">
            <a:spLocks/>
          </p:cNvSpPr>
          <p:nvPr/>
        </p:nvSpPr>
        <p:spPr>
          <a:xfrm>
            <a:off x="967436" y="1761501"/>
            <a:ext cx="10630204" cy="5096499"/>
          </a:xfrm>
          <a:prstGeom prst="rect">
            <a:avLst/>
          </a:prstGeom>
        </p:spPr>
        <p:txBody>
          <a:bodyPr vert="horz" lIns="0" tIns="228600" rIns="0" bIns="0" rtlCol="0">
            <a:normAutofit/>
          </a:bodyPr>
          <a:lstStyle>
            <a:lvl1pPr marL="283464"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1pPr>
            <a:lvl2pPr marL="6858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2pPr>
            <a:lvl3pPr marL="11430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4pPr>
            <a:lvl5pPr marL="20574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rgbClr val="0D0D0D"/>
              </a:solidFill>
              <a:latin typeface="Söhne"/>
            </a:endParaRPr>
          </a:p>
          <a:p>
            <a:r>
              <a:rPr lang="en-US" b="1" dirty="0">
                <a:solidFill>
                  <a:srgbClr val="0D0D0D"/>
                </a:solidFill>
                <a:latin typeface="Söhne"/>
              </a:rPr>
              <a:t>Functional tests </a:t>
            </a:r>
            <a:r>
              <a:rPr lang="en-US" dirty="0">
                <a:solidFill>
                  <a:srgbClr val="0D0D0D"/>
                </a:solidFill>
                <a:latin typeface="Söhne"/>
              </a:rPr>
              <a:t>verify that the software functions as expected, based on its specifications and requirements.</a:t>
            </a:r>
          </a:p>
          <a:p>
            <a:pPr marL="402336" lvl="1" indent="0">
              <a:buNone/>
            </a:pPr>
            <a:r>
              <a:rPr lang="en-US" b="1" dirty="0">
                <a:solidFill>
                  <a:srgbClr val="0D0D0D"/>
                </a:solidFill>
                <a:latin typeface="Söhne"/>
              </a:rPr>
              <a:t>Example</a:t>
            </a:r>
            <a:r>
              <a:rPr lang="en-US" dirty="0">
                <a:solidFill>
                  <a:srgbClr val="0D0D0D"/>
                </a:solidFill>
                <a:latin typeface="Söhne"/>
              </a:rPr>
              <a:t> : Verify that the login functionality of GeeksforGeeks allows a registered user to log in successfully using valid credentials</a:t>
            </a:r>
          </a:p>
          <a:p>
            <a:r>
              <a:rPr lang="en-US" b="1" dirty="0">
                <a:solidFill>
                  <a:srgbClr val="0D0D0D"/>
                </a:solidFill>
                <a:latin typeface="Söhne"/>
              </a:rPr>
              <a:t>Non-functional tests </a:t>
            </a:r>
            <a:r>
              <a:rPr lang="en-US" dirty="0">
                <a:solidFill>
                  <a:srgbClr val="0D0D0D"/>
                </a:solidFill>
                <a:latin typeface="Söhne"/>
              </a:rPr>
              <a:t>evaluate aspects like performance, usability, and security, ensuring the software meets user expectations beyond its basic functionality.</a:t>
            </a:r>
          </a:p>
          <a:p>
            <a:pPr marL="402336" lvl="1" indent="0">
              <a:buNone/>
            </a:pPr>
            <a:r>
              <a:rPr lang="en-US" b="1" i="0" dirty="0">
                <a:solidFill>
                  <a:srgbClr val="0D0D0D"/>
                </a:solidFill>
                <a:effectLst/>
                <a:latin typeface="Söhne"/>
              </a:rPr>
              <a:t>Example: (Performance</a:t>
            </a:r>
            <a:r>
              <a:rPr lang="en-US" dirty="0">
                <a:solidFill>
                  <a:srgbClr val="0D0D0D"/>
                </a:solidFill>
                <a:latin typeface="Söhne"/>
              </a:rPr>
              <a:t>)</a:t>
            </a:r>
            <a:r>
              <a:rPr lang="en-US" b="0" i="0" dirty="0">
                <a:solidFill>
                  <a:srgbClr val="0D0D0D"/>
                </a:solidFill>
                <a:effectLst/>
                <a:latin typeface="Söhne"/>
              </a:rPr>
              <a:t>Evaluate the time taken for the code to execute and produce the output.</a:t>
            </a:r>
            <a:endParaRPr lang="en-US" dirty="0">
              <a:solidFill>
                <a:srgbClr val="0D0D0D"/>
              </a:solidFill>
              <a:latin typeface="Söhne"/>
            </a:endParaRPr>
          </a:p>
          <a:p>
            <a:r>
              <a:rPr lang="en-US" b="1" dirty="0">
                <a:solidFill>
                  <a:srgbClr val="0D0D0D"/>
                </a:solidFill>
                <a:latin typeface="Söhne"/>
              </a:rPr>
              <a:t>Negative tests </a:t>
            </a:r>
            <a:r>
              <a:rPr lang="en-US" dirty="0">
                <a:solidFill>
                  <a:srgbClr val="0D0D0D"/>
                </a:solidFill>
                <a:latin typeface="Söhne"/>
              </a:rPr>
              <a:t>focus on intentionally breaking the software by providing invalid inputs or unexpected scenarios, validating its resilience and error-handling capabilities.</a:t>
            </a:r>
          </a:p>
          <a:p>
            <a:pPr marL="402336" lvl="1" indent="0">
              <a:buNone/>
            </a:pPr>
            <a:r>
              <a:rPr lang="en-US" b="1" dirty="0">
                <a:solidFill>
                  <a:srgbClr val="0D0D0D"/>
                </a:solidFill>
                <a:latin typeface="Söhne"/>
              </a:rPr>
              <a:t>Example</a:t>
            </a:r>
            <a:r>
              <a:rPr lang="en-US" dirty="0">
                <a:solidFill>
                  <a:srgbClr val="0D0D0D"/>
                </a:solidFill>
                <a:latin typeface="Söhne"/>
              </a:rPr>
              <a:t>: entering</a:t>
            </a:r>
            <a:r>
              <a:rPr lang="en-US" b="0" i="0" dirty="0">
                <a:solidFill>
                  <a:srgbClr val="0D0D0D"/>
                </a:solidFill>
                <a:effectLst/>
                <a:latin typeface="Söhne"/>
              </a:rPr>
              <a:t> an invalid search query and verifying that the system displays an appropriate error message</a:t>
            </a:r>
            <a:r>
              <a:rPr lang="en-US" dirty="0">
                <a:solidFill>
                  <a:srgbClr val="0D0D0D"/>
                </a:solidFill>
                <a:latin typeface="Söhne"/>
              </a:rPr>
              <a:t>.</a:t>
            </a:r>
            <a:endParaRPr lang="en-US" dirty="0"/>
          </a:p>
          <a:p>
            <a:endParaRPr lang="en-US" dirty="0"/>
          </a:p>
        </p:txBody>
      </p:sp>
    </p:spTree>
    <p:extLst>
      <p:ext uri="{BB962C8B-B14F-4D97-AF65-F5344CB8AC3E}">
        <p14:creationId xmlns:p14="http://schemas.microsoft.com/office/powerpoint/2010/main" val="186780648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63A93-AFCE-A10B-379F-F7AEA6108319}"/>
              </a:ext>
            </a:extLst>
          </p:cNvPr>
          <p:cNvSpPr>
            <a:spLocks noGrp="1"/>
          </p:cNvSpPr>
          <p:nvPr>
            <p:ph type="title"/>
          </p:nvPr>
        </p:nvSpPr>
        <p:spPr/>
        <p:txBody>
          <a:bodyPr/>
          <a:lstStyle/>
          <a:p>
            <a:r>
              <a:rPr lang="en-US" dirty="0"/>
              <a:t>THE STP FILE</a:t>
            </a:r>
          </a:p>
        </p:txBody>
      </p:sp>
      <p:sp>
        <p:nvSpPr>
          <p:cNvPr id="3" name="Content Placeholder 2">
            <a:extLst>
              <a:ext uri="{FF2B5EF4-FFF2-40B4-BE49-F238E27FC236}">
                <a16:creationId xmlns:a16="http://schemas.microsoft.com/office/drawing/2014/main" id="{704DFEA8-DFAA-5081-925C-EEB81098ED3B}"/>
              </a:ext>
            </a:extLst>
          </p:cNvPr>
          <p:cNvSpPr>
            <a:spLocks noGrp="1"/>
          </p:cNvSpPr>
          <p:nvPr>
            <p:ph sz="quarter" idx="13"/>
          </p:nvPr>
        </p:nvSpPr>
        <p:spPr>
          <a:xfrm>
            <a:off x="594360" y="2459199"/>
            <a:ext cx="6459584" cy="3708517"/>
          </a:xfrm>
        </p:spPr>
        <p:txBody>
          <a:bodyPr>
            <a:normAutofit/>
          </a:bodyPr>
          <a:lstStyle/>
          <a:p>
            <a:r>
              <a:rPr lang="en-US" sz="2200" b="0" dirty="0"/>
              <a:t>The purpose of the document is to define a framework program for testing This framework plan will include all relevant topics for planning and performing the tests, such as the test topics and types of tests, the schedule, and the planned work method for testing the system.</a:t>
            </a:r>
          </a:p>
        </p:txBody>
      </p:sp>
      <p:pic>
        <p:nvPicPr>
          <p:cNvPr id="7" name="Picture 6">
            <a:extLst>
              <a:ext uri="{FF2B5EF4-FFF2-40B4-BE49-F238E27FC236}">
                <a16:creationId xmlns:a16="http://schemas.microsoft.com/office/drawing/2014/main" id="{682FBB9E-65D9-2CC5-7196-6D8C9386D9D8}"/>
              </a:ext>
            </a:extLst>
          </p:cNvPr>
          <p:cNvPicPr>
            <a:picLocks noChangeAspect="1"/>
          </p:cNvPicPr>
          <p:nvPr/>
        </p:nvPicPr>
        <p:blipFill>
          <a:blip r:embed="rId2"/>
          <a:stretch>
            <a:fillRect/>
          </a:stretch>
        </p:blipFill>
        <p:spPr>
          <a:xfrm>
            <a:off x="7382107" y="617300"/>
            <a:ext cx="4476881" cy="5623399"/>
          </a:xfrm>
          <a:prstGeom prst="rect">
            <a:avLst/>
          </a:prstGeom>
        </p:spPr>
      </p:pic>
      <p:pic>
        <p:nvPicPr>
          <p:cNvPr id="8" name="Picture 7">
            <a:extLst>
              <a:ext uri="{FF2B5EF4-FFF2-40B4-BE49-F238E27FC236}">
                <a16:creationId xmlns:a16="http://schemas.microsoft.com/office/drawing/2014/main" id="{CE38CE88-B56F-0446-4E34-E3D7619EEF2F}"/>
              </a:ext>
            </a:extLst>
          </p:cNvPr>
          <p:cNvPicPr>
            <a:picLocks noChangeAspect="1"/>
          </p:cNvPicPr>
          <p:nvPr/>
        </p:nvPicPr>
        <p:blipFill>
          <a:blip r:embed="rId3"/>
          <a:stretch>
            <a:fillRect/>
          </a:stretch>
        </p:blipFill>
        <p:spPr>
          <a:xfrm>
            <a:off x="0" y="3901184"/>
            <a:ext cx="2956816" cy="2956816"/>
          </a:xfrm>
          <a:prstGeom prst="rect">
            <a:avLst/>
          </a:prstGeom>
        </p:spPr>
      </p:pic>
    </p:spTree>
    <p:extLst>
      <p:ext uri="{BB962C8B-B14F-4D97-AF65-F5344CB8AC3E}">
        <p14:creationId xmlns:p14="http://schemas.microsoft.com/office/powerpoint/2010/main" val="499376681"/>
      </p:ext>
    </p:extLst>
  </p:cSld>
  <p:clrMapOvr>
    <a:masterClrMapping/>
  </p:clrMapOvr>
  <p:transition spd="slow">
    <p:push dir="u"/>
  </p:transition>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21FFAC0-05A2-416A-B06C-C248395482C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AUTOMATION TESTING PROJECT</Template>
  <TotalTime>1</TotalTime>
  <Words>942</Words>
  <Application>Microsoft Office PowerPoint</Application>
  <PresentationFormat>Widescreen</PresentationFormat>
  <Paragraphs>86</Paragraphs>
  <Slides>20</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Franklin Gothic Book</vt:lpstr>
      <vt:lpstr>Franklin Gothic Demi</vt:lpstr>
      <vt:lpstr>Söhne</vt:lpstr>
      <vt:lpstr>Custom</vt:lpstr>
      <vt:lpstr>AUTOMATION TESTING PROJECT</vt:lpstr>
      <vt:lpstr>About me</vt:lpstr>
      <vt:lpstr>Agenda</vt:lpstr>
      <vt:lpstr>Introduction</vt:lpstr>
      <vt:lpstr>Why did I choose the “GeeksforGeeks” website?</vt:lpstr>
      <vt:lpstr>What does GeeksforGeeks offer?</vt:lpstr>
      <vt:lpstr>Why is "GeeksforGeeks" is an excellent fit for automating testing</vt:lpstr>
      <vt:lpstr>Definitions and examples:</vt:lpstr>
      <vt:lpstr>THE STP FILE</vt:lpstr>
      <vt:lpstr>Planned Schedule</vt:lpstr>
      <vt:lpstr>Starting and exiting Criteria</vt:lpstr>
      <vt:lpstr>TESTING TREE</vt:lpstr>
      <vt:lpstr>THE STD FILE</vt:lpstr>
      <vt:lpstr>Test cases</vt:lpstr>
      <vt:lpstr>Test case example</vt:lpstr>
      <vt:lpstr>Power of communication</vt:lpstr>
      <vt:lpstr>Challenges faced</vt:lpstr>
      <vt:lpstr>Lessons learned</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AUTOMATION TESTING PROJECT</dc:title>
  <dc:creator>mhmd huss</dc:creator>
  <cp:lastModifiedBy>mhmd huss</cp:lastModifiedBy>
  <cp:revision>1</cp:revision>
  <dcterms:created xsi:type="dcterms:W3CDTF">2024-03-03T21:05:16Z</dcterms:created>
  <dcterms:modified xsi:type="dcterms:W3CDTF">2024-03-03T21:06:26Z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