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6" r:id="rId4"/>
    <p:sldId id="289" r:id="rId5"/>
    <p:sldId id="291" r:id="rId6"/>
    <p:sldId id="290" r:id="rId7"/>
    <p:sldId id="292" r:id="rId8"/>
    <p:sldId id="294" r:id="rId9"/>
    <p:sldId id="293" r:id="rId10"/>
    <p:sldId id="301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68C"/>
    <a:srgbClr val="E3118D"/>
    <a:srgbClr val="26ABE5"/>
    <a:srgbClr val="F3C7E6"/>
    <a:srgbClr val="21A5E1"/>
    <a:srgbClr val="26AADC"/>
    <a:srgbClr val="26ABE4"/>
    <a:srgbClr val="26ACE2"/>
    <a:srgbClr val="E70187"/>
    <a:srgbClr val="E10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3FF8-47A8-46C6-AD3D-922E30AC7D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DAEA-E784-4AF4-BC72-465C47E818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3FF8-47A8-46C6-AD3D-922E30AC7D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DAEA-E784-4AF4-BC72-465C47E818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3FF8-47A8-46C6-AD3D-922E30AC7D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DAEA-E784-4AF4-BC72-465C47E818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3FF8-47A8-46C6-AD3D-922E30AC7D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DAEA-E784-4AF4-BC72-465C47E818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3FF8-47A8-46C6-AD3D-922E30AC7D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DAEA-E784-4AF4-BC72-465C47E818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3FF8-47A8-46C6-AD3D-922E30AC7D8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DAEA-E784-4AF4-BC72-465C47E818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3FF8-47A8-46C6-AD3D-922E30AC7D8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DAEA-E784-4AF4-BC72-465C47E818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3FF8-47A8-46C6-AD3D-922E30AC7D8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DAEA-E784-4AF4-BC72-465C47E818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3FF8-47A8-46C6-AD3D-922E30AC7D8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DAEA-E784-4AF4-BC72-465C47E818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3FF8-47A8-46C6-AD3D-922E30AC7D8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DAEA-E784-4AF4-BC72-465C47E818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3FF8-47A8-46C6-AD3D-922E30AC7D8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DAEA-E784-4AF4-BC72-465C47E818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3FF8-47A8-46C6-AD3D-922E30AC7D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DAEA-E784-4AF4-BC72-465C47E818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-2556771" y="0"/>
            <a:ext cx="8328212" cy="6858000"/>
          </a:xfrm>
          <a:prstGeom prst="trapezoid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845" y="669925"/>
            <a:ext cx="2139950" cy="604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KG Second Chances Solid" panose="02000000000000000000" pitchFamily="2" charset="0"/>
              </a:rPr>
              <a:t> </a:t>
            </a:r>
            <a:endParaRPr lang="en-US" dirty="0">
              <a:solidFill>
                <a:schemeClr val="bg1"/>
              </a:solidFill>
              <a:latin typeface="KG Second Chances Soli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FINAL PROJECT JCDS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Predictions of Average Cost for Two and Recommendation System for Similar Restaurant in Zomato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7943" y="5505038"/>
            <a:ext cx="61002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MUHAMMAD IRFAN</a:t>
            </a:r>
            <a:endParaRPr lang="en-US" sz="36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Content Placeholder 12" descr="Zomat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81600" y="669925"/>
            <a:ext cx="6750685" cy="31686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390672" y="6337230"/>
            <a:ext cx="3724977" cy="58232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www.zomato.com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20199"/>
            <a:ext cx="10171497" cy="14437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36968"/>
            <a:ext cx="10171497" cy="144379"/>
          </a:xfrm>
          <a:prstGeom prst="rect">
            <a:avLst/>
          </a:prstGeom>
          <a:ln>
            <a:solidFill>
              <a:srgbClr val="E7018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12770" y="999457"/>
            <a:ext cx="5604814" cy="7981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+mn-ea"/>
              </a:rPr>
              <a:t>Machine Learning Model</a:t>
            </a:r>
            <a:endParaRPr lang="en-US" dirty="0"/>
          </a:p>
        </p:txBody>
      </p:sp>
      <p:pic>
        <p:nvPicPr>
          <p:cNvPr id="12" name="Content Placeholder 11" descr="zom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265" y="184785"/>
            <a:ext cx="1249045" cy="1249045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1829435" y="2733675"/>
          <a:ext cx="8532495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124"/>
                <a:gridCol w="2133124"/>
                <a:gridCol w="2133123"/>
                <a:gridCol w="2133124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MAE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RMSE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R2 Score</a:t>
                      </a:r>
                      <a:endParaRPr 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Linear Regression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1.202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1.496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0.814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Lasso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2.668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3.456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0.000</a:t>
                      </a:r>
                      <a:endParaRPr lang="en-US"/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DecisionTreeRegressor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1.200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1.496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0.810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RandomForestRegressor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1.476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1.972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0.672</a:t>
                      </a:r>
                      <a:endParaRPr lang="en-US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GradientBoostingRegressor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1.238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1.574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0.790</a:t>
                      </a:r>
                      <a:endParaRPr 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Ridge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1.162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1.468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0.820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390672" y="6337230"/>
            <a:ext cx="3724977" cy="58232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www.zomato.com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20199"/>
            <a:ext cx="10171497" cy="14437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36968"/>
            <a:ext cx="10171497" cy="144379"/>
          </a:xfrm>
          <a:prstGeom prst="rect">
            <a:avLst/>
          </a:prstGeom>
          <a:ln>
            <a:solidFill>
              <a:srgbClr val="E7018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12770" y="999457"/>
            <a:ext cx="5604814" cy="7981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+mn-ea"/>
              </a:rPr>
              <a:t>Machine Learning Model</a:t>
            </a:r>
            <a:endParaRPr lang="en-US" dirty="0"/>
          </a:p>
        </p:txBody>
      </p:sp>
      <p:pic>
        <p:nvPicPr>
          <p:cNvPr id="12" name="Content Placeholder 11" descr="zom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265" y="184785"/>
            <a:ext cx="1249045" cy="1249045"/>
          </a:xfrm>
          <a:prstGeom prst="rect">
            <a:avLst/>
          </a:prstGeom>
        </p:spPr>
      </p:pic>
      <p:pic>
        <p:nvPicPr>
          <p:cNvPr id="2" name="Picture 1" descr="gradi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605" y="2092325"/>
            <a:ext cx="5805805" cy="3982720"/>
          </a:xfrm>
          <a:prstGeom prst="rect">
            <a:avLst/>
          </a:prstGeom>
        </p:spPr>
      </p:pic>
      <p:sp>
        <p:nvSpPr>
          <p:cNvPr id="5" name="Snip Same Side Corner Rectangle 4"/>
          <p:cNvSpPr/>
          <p:nvPr/>
        </p:nvSpPr>
        <p:spPr>
          <a:xfrm>
            <a:off x="800100" y="2410460"/>
            <a:ext cx="4017010" cy="284289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(GRADIENT BOOSTING REGRESSOR)</a:t>
            </a:r>
            <a:endParaRPr lang="en-US">
              <a:sym typeface="+mn-ea"/>
            </a:endParaRPr>
          </a:p>
          <a:p>
            <a:pPr algn="ctr"/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MAE: 1.0667213072812751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MSE: 1.6886021483918485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RMSE: 1.2994622535463847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R2 Score: 0.8575102319615816</a:t>
            </a:r>
            <a:endParaRPr 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390037" y="6337230"/>
            <a:ext cx="3724977" cy="58232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www.zomato.com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" y="520199"/>
            <a:ext cx="10171497" cy="14437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" y="736968"/>
            <a:ext cx="10171497" cy="144379"/>
          </a:xfrm>
          <a:prstGeom prst="rect">
            <a:avLst/>
          </a:prstGeom>
          <a:ln>
            <a:solidFill>
              <a:srgbClr val="E7018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2" name="Content Placeholder 11" descr="zom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900" y="184785"/>
            <a:ext cx="1249045" cy="1249045"/>
          </a:xfrm>
          <a:prstGeom prst="rect">
            <a:avLst/>
          </a:prstGeom>
        </p:spPr>
      </p:pic>
      <p:pic>
        <p:nvPicPr>
          <p:cNvPr id="3" name="Picture 2" descr="feature impor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0" y="1823720"/>
            <a:ext cx="8382635" cy="4100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170" y="881380"/>
            <a:ext cx="9409430" cy="82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IMPORTANCES</a:t>
            </a:r>
            <a:endParaRPr lang="en-US" altLang="zh-CN" sz="48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390037" y="6337230"/>
            <a:ext cx="3724977" cy="58232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www.zomato.com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4720" y="478155"/>
            <a:ext cx="9409430" cy="82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altLang="zh-CN" sz="4800" b="1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 descr="indih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" y="419100"/>
            <a:ext cx="5755005" cy="3253105"/>
          </a:xfrm>
          <a:prstGeom prst="rect">
            <a:avLst/>
          </a:prstGeom>
        </p:spPr>
      </p:pic>
      <p:pic>
        <p:nvPicPr>
          <p:cNvPr id="14" name="Picture 13" descr="indih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546100"/>
            <a:ext cx="5755005" cy="3253105"/>
          </a:xfrm>
          <a:prstGeom prst="rect">
            <a:avLst/>
          </a:prstGeom>
        </p:spPr>
      </p:pic>
      <p:pic>
        <p:nvPicPr>
          <p:cNvPr id="15" name="Picture 14" descr="indih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" y="673100"/>
            <a:ext cx="5755005" cy="3253105"/>
          </a:xfrm>
          <a:prstGeom prst="rect">
            <a:avLst/>
          </a:prstGeom>
        </p:spPr>
      </p:pic>
      <p:pic>
        <p:nvPicPr>
          <p:cNvPr id="16" name="Picture 15" descr="indih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800100"/>
            <a:ext cx="5755005" cy="3253105"/>
          </a:xfrm>
          <a:prstGeom prst="rect">
            <a:avLst/>
          </a:prstGeom>
        </p:spPr>
      </p:pic>
      <p:pic>
        <p:nvPicPr>
          <p:cNvPr id="17" name="Picture 16" descr="indih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927100"/>
            <a:ext cx="5755005" cy="3253105"/>
          </a:xfrm>
          <a:prstGeom prst="rect">
            <a:avLst/>
          </a:prstGeom>
        </p:spPr>
      </p:pic>
      <p:pic>
        <p:nvPicPr>
          <p:cNvPr id="18" name="Picture 17" descr="indih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" y="1054100"/>
            <a:ext cx="5755005" cy="3253105"/>
          </a:xfrm>
          <a:prstGeom prst="rect">
            <a:avLst/>
          </a:prstGeom>
        </p:spPr>
      </p:pic>
      <p:pic>
        <p:nvPicPr>
          <p:cNvPr id="19" name="Picture 18" descr="indih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1181100"/>
            <a:ext cx="5755005" cy="3253105"/>
          </a:xfrm>
          <a:prstGeom prst="rect">
            <a:avLst/>
          </a:prstGeom>
        </p:spPr>
      </p:pic>
      <p:pic>
        <p:nvPicPr>
          <p:cNvPr id="20" name="Picture 19" descr="indih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735" y="1308100"/>
            <a:ext cx="5755005" cy="3253105"/>
          </a:xfrm>
          <a:prstGeom prst="rect">
            <a:avLst/>
          </a:prstGeom>
        </p:spPr>
      </p:pic>
      <p:pic>
        <p:nvPicPr>
          <p:cNvPr id="36" name="Picture 35" descr="in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30" y="1503045"/>
            <a:ext cx="6531610" cy="4355465"/>
          </a:xfrm>
          <a:prstGeom prst="rect">
            <a:avLst/>
          </a:prstGeom>
        </p:spPr>
      </p:pic>
      <p:pic>
        <p:nvPicPr>
          <p:cNvPr id="45" name="Picture 44" descr="in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630" y="1630045"/>
            <a:ext cx="6531610" cy="4355465"/>
          </a:xfrm>
          <a:prstGeom prst="rect">
            <a:avLst/>
          </a:prstGeom>
        </p:spPr>
      </p:pic>
      <p:pic>
        <p:nvPicPr>
          <p:cNvPr id="46" name="Picture 45" descr="in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630" y="1757045"/>
            <a:ext cx="6531610" cy="4355465"/>
          </a:xfrm>
          <a:prstGeom prst="rect">
            <a:avLst/>
          </a:prstGeom>
        </p:spPr>
      </p:pic>
      <p:pic>
        <p:nvPicPr>
          <p:cNvPr id="47" name="Picture 46" descr="in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630" y="1884045"/>
            <a:ext cx="6531610" cy="4355465"/>
          </a:xfrm>
          <a:prstGeom prst="rect">
            <a:avLst/>
          </a:prstGeom>
        </p:spPr>
      </p:pic>
      <p:pic>
        <p:nvPicPr>
          <p:cNvPr id="48" name="Picture 47" descr="in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630" y="2011045"/>
            <a:ext cx="6531610" cy="4355465"/>
          </a:xfrm>
          <a:prstGeom prst="rect">
            <a:avLst/>
          </a:prstGeom>
        </p:spPr>
      </p:pic>
      <p:pic>
        <p:nvPicPr>
          <p:cNvPr id="49" name="Picture 48" descr="in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630" y="2138045"/>
            <a:ext cx="6531610" cy="4355465"/>
          </a:xfrm>
          <a:prstGeom prst="rect">
            <a:avLst/>
          </a:prstGeom>
        </p:spPr>
      </p:pic>
      <p:pic>
        <p:nvPicPr>
          <p:cNvPr id="50" name="Picture 49" descr="in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630" y="2265045"/>
            <a:ext cx="6531610" cy="4355465"/>
          </a:xfrm>
          <a:prstGeom prst="rect">
            <a:avLst/>
          </a:prstGeom>
        </p:spPr>
      </p:pic>
      <p:pic>
        <p:nvPicPr>
          <p:cNvPr id="51" name="Picture 50" descr="in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30" y="2392045"/>
            <a:ext cx="6531610" cy="4355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390672" y="6347390"/>
            <a:ext cx="3724977" cy="58232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www.zomato.com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20199"/>
            <a:ext cx="10171497" cy="14437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36968"/>
            <a:ext cx="10171497" cy="144379"/>
          </a:xfrm>
          <a:prstGeom prst="rect">
            <a:avLst/>
          </a:prstGeom>
          <a:ln>
            <a:solidFill>
              <a:srgbClr val="E7018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973422"/>
            <a:ext cx="5604814" cy="7981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42447" y="2967616"/>
            <a:ext cx="297105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Predict prices as a benchmark price from the owner and buyer side</a:t>
            </a:r>
            <a:endParaRPr lang="en-US" sz="2400" smtClean="0"/>
          </a:p>
        </p:txBody>
      </p:sp>
      <p:sp>
        <p:nvSpPr>
          <p:cNvPr id="22" name="TextBox 21"/>
          <p:cNvSpPr txBox="1"/>
          <p:nvPr/>
        </p:nvSpPr>
        <p:spPr>
          <a:xfrm>
            <a:off x="9281944" y="3035599"/>
            <a:ext cx="2321859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Looking for alternative choices for users based on the similarity of food sold and the location of the restaurant</a:t>
            </a:r>
            <a:endParaRPr lang="en-US" sz="2000" smtClean="0"/>
          </a:p>
        </p:txBody>
      </p:sp>
      <p:pic>
        <p:nvPicPr>
          <p:cNvPr id="12" name="Content Placeholder 11" descr="zom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265" y="184785"/>
            <a:ext cx="1249045" cy="1249045"/>
          </a:xfrm>
          <a:prstGeom prst="rect">
            <a:avLst/>
          </a:prstGeom>
        </p:spPr>
      </p:pic>
      <p:pic>
        <p:nvPicPr>
          <p:cNvPr id="3" name="Picture 2" descr="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10" y="2969895"/>
            <a:ext cx="2438400" cy="2438400"/>
          </a:xfrm>
          <a:prstGeom prst="rect">
            <a:avLst/>
          </a:prstGeom>
        </p:spPr>
      </p:pic>
      <p:pic>
        <p:nvPicPr>
          <p:cNvPr id="6" name="Picture 5" descr="free-target-icon-777-thum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" y="2242820"/>
            <a:ext cx="2742565" cy="2742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5" grpId="0" bldLvl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390672" y="6347390"/>
            <a:ext cx="3724977" cy="58232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www.zomato.com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20199"/>
            <a:ext cx="10171497" cy="14437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36968"/>
            <a:ext cx="10171497" cy="144379"/>
          </a:xfrm>
          <a:prstGeom prst="rect">
            <a:avLst/>
          </a:prstGeom>
          <a:ln>
            <a:solidFill>
              <a:srgbClr val="E7018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963262"/>
            <a:ext cx="5604814" cy="7981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6765" y="1433830"/>
            <a:ext cx="5794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indent="0">
              <a:buFont typeface="Arial" panose="020B0604020202020204" pitchFamily="34" charset="0"/>
              <a:buNone/>
            </a:pPr>
            <a:r>
              <a:rPr lang="en-US" smtClean="0"/>
              <a:t>Data is taken from Kaggle and obtained from the Zomato API</a:t>
            </a:r>
            <a:endParaRPr lang="en-US" smtClean="0"/>
          </a:p>
        </p:txBody>
      </p:sp>
      <p:pic>
        <p:nvPicPr>
          <p:cNvPr id="12" name="Content Placeholder 11" descr="zom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265" y="184785"/>
            <a:ext cx="1249045" cy="1249045"/>
          </a:xfrm>
          <a:prstGeom prst="rect">
            <a:avLst/>
          </a:prstGeom>
        </p:spPr>
      </p:pic>
      <p:pic>
        <p:nvPicPr>
          <p:cNvPr id="2" name="Picture 1" descr="Annotation 2020-05-13 021344"/>
          <p:cNvPicPr>
            <a:picLocks noChangeAspect="1"/>
          </p:cNvPicPr>
          <p:nvPr/>
        </p:nvPicPr>
        <p:blipFill>
          <a:blip r:embed="rId2"/>
          <a:srcRect r="51205" b="3873"/>
          <a:stretch>
            <a:fillRect/>
          </a:stretch>
        </p:blipFill>
        <p:spPr>
          <a:xfrm>
            <a:off x="497205" y="2228215"/>
            <a:ext cx="11038205" cy="3756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5" grpId="0" bldLvl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390672" y="6347390"/>
            <a:ext cx="3724977" cy="58232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www.zomato.com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20199"/>
            <a:ext cx="10171497" cy="14437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36968"/>
            <a:ext cx="10171497" cy="144379"/>
          </a:xfrm>
          <a:prstGeom prst="rect">
            <a:avLst/>
          </a:prstGeom>
          <a:ln>
            <a:solidFill>
              <a:srgbClr val="E7018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963262"/>
            <a:ext cx="5604814" cy="7981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6765" y="1433830"/>
            <a:ext cx="5794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indent="0">
              <a:buFont typeface="Arial" panose="020B0604020202020204" pitchFamily="34" charset="0"/>
              <a:buNone/>
            </a:pPr>
            <a:r>
              <a:rPr lang="en-US" smtClean="0"/>
              <a:t>Data is taken from Kaggle and obtained from the Zomato API</a:t>
            </a:r>
            <a:endParaRPr lang="en-US" smtClean="0"/>
          </a:p>
        </p:txBody>
      </p:sp>
      <p:pic>
        <p:nvPicPr>
          <p:cNvPr id="12" name="Content Placeholder 11" descr="zom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265" y="184785"/>
            <a:ext cx="1249045" cy="1249045"/>
          </a:xfrm>
          <a:prstGeom prst="rect">
            <a:avLst/>
          </a:prstGeom>
        </p:spPr>
      </p:pic>
      <p:pic>
        <p:nvPicPr>
          <p:cNvPr id="3" name="Picture 2" descr="Annotation 2020-05-13 021344"/>
          <p:cNvPicPr>
            <a:picLocks noChangeAspect="1"/>
          </p:cNvPicPr>
          <p:nvPr/>
        </p:nvPicPr>
        <p:blipFill>
          <a:blip r:embed="rId2"/>
          <a:srcRect l="48597" b="-3961"/>
          <a:stretch>
            <a:fillRect/>
          </a:stretch>
        </p:blipFill>
        <p:spPr>
          <a:xfrm>
            <a:off x="633730" y="2129790"/>
            <a:ext cx="10079355" cy="3521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5" grpId="0" bldLvl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390672" y="6337230"/>
            <a:ext cx="3724977" cy="58232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www.zomato.com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20199"/>
            <a:ext cx="10171497" cy="14437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36968"/>
            <a:ext cx="10171497" cy="144379"/>
          </a:xfrm>
          <a:prstGeom prst="rect">
            <a:avLst/>
          </a:prstGeom>
          <a:ln>
            <a:solidFill>
              <a:srgbClr val="E7018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22930" y="1009617"/>
            <a:ext cx="5604814" cy="7981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550" y="2202815"/>
            <a:ext cx="48450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/>
              <a:t>Fill NaN values (using modes &amp; mean)</a:t>
            </a:r>
            <a:endParaRPr lang="en-US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/>
              <a:t>Drop item</a:t>
            </a:r>
            <a:endParaRPr lang="en-US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/>
              <a:t>Convert currencies</a:t>
            </a:r>
            <a:endParaRPr lang="en-US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/>
              <a:t>New columns for Location and Total Cuisine Variety</a:t>
            </a:r>
            <a:endParaRPr lang="en-US" sz="3200" smtClean="0"/>
          </a:p>
        </p:txBody>
      </p:sp>
      <p:pic>
        <p:nvPicPr>
          <p:cNvPr id="12" name="Content Placeholder 11" descr="zom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265" y="184785"/>
            <a:ext cx="1249045" cy="1249045"/>
          </a:xfrm>
          <a:prstGeom prst="rect">
            <a:avLst/>
          </a:prstGeom>
        </p:spPr>
      </p:pic>
      <p:pic>
        <p:nvPicPr>
          <p:cNvPr id="2" name="Picture 1" descr="Tour-India-Culinary-Cuisine-Food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95" y="3256915"/>
            <a:ext cx="7400925" cy="3602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5" grpId="0" bldLvl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390672" y="6337230"/>
            <a:ext cx="3724977" cy="58232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www.zomato.com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20199"/>
            <a:ext cx="10171497" cy="14437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36968"/>
            <a:ext cx="10171497" cy="144379"/>
          </a:xfrm>
          <a:prstGeom prst="rect">
            <a:avLst/>
          </a:prstGeom>
          <a:ln>
            <a:solidFill>
              <a:srgbClr val="E7018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22930" y="1009617"/>
            <a:ext cx="5604814" cy="7981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550" y="2202815"/>
            <a:ext cx="48450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/>
              <a:t>Fill NaN values (using modes &amp; mean)</a:t>
            </a:r>
            <a:endParaRPr lang="en-US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/>
              <a:t>Drop item</a:t>
            </a:r>
            <a:endParaRPr lang="en-US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/>
              <a:t>Convert currencies</a:t>
            </a:r>
            <a:endParaRPr lang="en-US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/>
              <a:t>New columns for Location and Total Cuisine Variety</a:t>
            </a:r>
            <a:endParaRPr lang="en-US" sz="3200" smtClean="0"/>
          </a:p>
        </p:txBody>
      </p:sp>
      <p:pic>
        <p:nvPicPr>
          <p:cNvPr id="12" name="Content Placeholder 11" descr="zom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265" y="184785"/>
            <a:ext cx="1249045" cy="1249045"/>
          </a:xfrm>
          <a:prstGeom prst="rect">
            <a:avLst/>
          </a:prstGeom>
        </p:spPr>
      </p:pic>
      <p:pic>
        <p:nvPicPr>
          <p:cNvPr id="2" name="Picture 1" descr="Tour-India-Culinary-Cuisine-Food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95" y="3256915"/>
            <a:ext cx="7400925" cy="3602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5" grpId="0" bldLvl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390672" y="6337230"/>
            <a:ext cx="3724977" cy="58232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www.zomato.com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20199"/>
            <a:ext cx="10171497" cy="14437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36968"/>
            <a:ext cx="10171497" cy="144379"/>
          </a:xfrm>
          <a:prstGeom prst="rect">
            <a:avLst/>
          </a:prstGeom>
          <a:ln>
            <a:solidFill>
              <a:srgbClr val="E7018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22930" y="1009617"/>
            <a:ext cx="5604814" cy="7981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Statistic Test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09550" y="2202815"/>
            <a:ext cx="58623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200" smtClean="0"/>
              <a:t>From anderson test, i assume  that data not normal dist.</a:t>
            </a:r>
            <a:endParaRPr lang="en-US" sz="3200" smtClean="0"/>
          </a:p>
        </p:txBody>
      </p:sp>
      <p:pic>
        <p:nvPicPr>
          <p:cNvPr id="12" name="Content Placeholder 11" descr="zom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265" y="184785"/>
            <a:ext cx="1249045" cy="12490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0535" y="3771265"/>
            <a:ext cx="34709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{'Anderson': {15.0: 0.576,</a:t>
            </a:r>
            <a:endParaRPr lang="en-US"/>
          </a:p>
          <a:p>
            <a:r>
              <a:rPr lang="en-US"/>
              <a:t>  10.0: 0.656,</a:t>
            </a:r>
            <a:endParaRPr lang="en-US"/>
          </a:p>
          <a:p>
            <a:r>
              <a:rPr lang="en-US"/>
              <a:t>  5.0: 0.787,</a:t>
            </a:r>
            <a:endParaRPr lang="en-US"/>
          </a:p>
          <a:p>
            <a:r>
              <a:rPr lang="en-US"/>
              <a:t>  2.5: 0.918,</a:t>
            </a:r>
            <a:endParaRPr lang="en-US"/>
          </a:p>
          <a:p>
            <a:r>
              <a:rPr lang="en-US"/>
              <a:t>  1.0: 1.092,</a:t>
            </a:r>
            <a:endParaRPr lang="en-US"/>
          </a:p>
          <a:p>
            <a:r>
              <a:rPr lang="en-US"/>
              <a:t>  'stat': 544.8807074813303}}</a:t>
            </a:r>
            <a:endParaRPr lang="en-US"/>
          </a:p>
        </p:txBody>
      </p:sp>
      <p:pic>
        <p:nvPicPr>
          <p:cNvPr id="4" name="Picture 3" descr="statist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35" y="2197100"/>
            <a:ext cx="4838700" cy="332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5" grpId="0" bldLvl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390672" y="6337230"/>
            <a:ext cx="3724977" cy="58232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www.zomato.com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20199"/>
            <a:ext cx="10171497" cy="14437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36968"/>
            <a:ext cx="10171497" cy="144379"/>
          </a:xfrm>
          <a:prstGeom prst="rect">
            <a:avLst/>
          </a:prstGeom>
          <a:ln>
            <a:solidFill>
              <a:srgbClr val="E7018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12770" y="999457"/>
            <a:ext cx="5604814" cy="7981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+mn-ea"/>
              </a:rPr>
              <a:t>Statistic Test</a:t>
            </a:r>
            <a:endParaRPr lang="en-US" dirty="0"/>
          </a:p>
        </p:txBody>
      </p:sp>
      <p:pic>
        <p:nvPicPr>
          <p:cNvPr id="12" name="Content Placeholder 11" descr="zom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265" y="184785"/>
            <a:ext cx="1249045" cy="12490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580640" y="3244850"/>
            <a:ext cx="7228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47185" y="2683510"/>
            <a:ext cx="66097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</a:t>
            </a:r>
            <a:endParaRPr lang="en-US"/>
          </a:p>
        </p:txBody>
      </p:sp>
      <p:pic>
        <p:nvPicPr>
          <p:cNvPr id="6" name="Picture 5" descr="q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5" y="3470275"/>
            <a:ext cx="3649345" cy="2642235"/>
          </a:xfrm>
          <a:prstGeom prst="rect">
            <a:avLst/>
          </a:prstGeom>
        </p:spPr>
      </p:pic>
      <p:pic>
        <p:nvPicPr>
          <p:cNvPr id="7" name="Picture 6" descr="qq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45" y="3470275"/>
            <a:ext cx="3572510" cy="2573655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1278255" y="2239010"/>
          <a:ext cx="853122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Source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ddof1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p-unc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Kruskal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Total Cuisines Variety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158.287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7.355946e-31</a:t>
                      </a:r>
                      <a:endParaRPr 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delh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86180"/>
            <a:ext cx="7270115" cy="48469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-390672" y="6337230"/>
            <a:ext cx="3724977" cy="58232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www.zomato.com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20199"/>
            <a:ext cx="10171497" cy="14437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36968"/>
            <a:ext cx="10171497" cy="144379"/>
          </a:xfrm>
          <a:prstGeom prst="rect">
            <a:avLst/>
          </a:prstGeom>
          <a:ln>
            <a:solidFill>
              <a:srgbClr val="E7018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409815" y="1518920"/>
            <a:ext cx="4328160" cy="758825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+mn-ea"/>
              </a:rPr>
              <a:t>Recommendation System (Content Based)</a:t>
            </a:r>
            <a:endParaRPr lang="en-US" sz="2800" dirty="0">
              <a:sym typeface="+mn-ea"/>
            </a:endParaRPr>
          </a:p>
        </p:txBody>
      </p:sp>
      <p:pic>
        <p:nvPicPr>
          <p:cNvPr id="12" name="Content Placeholder 11" descr="zomat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9265" y="184785"/>
            <a:ext cx="1249045" cy="12490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81580" y="3244850"/>
            <a:ext cx="7228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47185" y="2683510"/>
            <a:ext cx="66097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</a:t>
            </a:r>
            <a:endParaRPr lang="en-US"/>
          </a:p>
        </p:txBody>
      </p:sp>
      <p:graphicFrame>
        <p:nvGraphicFramePr>
          <p:cNvPr id="11" name="Table 10"/>
          <p:cNvGraphicFramePr/>
          <p:nvPr/>
        </p:nvGraphicFramePr>
        <p:xfrm>
          <a:off x="7320280" y="2683510"/>
          <a:ext cx="4697730" cy="157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7730"/>
              </a:tblGrid>
              <a:tr h="542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Using Count Vectorizer</a:t>
                      </a:r>
                      <a:endParaRPr lang="en-US" sz="32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15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Cosine SImilarity by Location and Cuisine</a:t>
                      </a:r>
                      <a:endParaRPr lang="en-US" sz="3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Predict the distance of the Restaurants</a:t>
                      </a:r>
                      <a:endParaRPr lang="en-US" sz="3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5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1693</Words>
  <Application>WPS Presentation</Application>
  <PresentationFormat>Widescreen</PresentationFormat>
  <Paragraphs>175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KG Second Chances Solid</vt:lpstr>
      <vt:lpstr>Verdana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Irfan</dc:creator>
  <cp:lastModifiedBy>ASUS</cp:lastModifiedBy>
  <cp:revision>54</cp:revision>
  <dcterms:created xsi:type="dcterms:W3CDTF">2019-05-06T08:18:00Z</dcterms:created>
  <dcterms:modified xsi:type="dcterms:W3CDTF">2020-05-19T18:39:00Z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