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63" r:id="rId3"/>
    <p:sldId id="296" r:id="rId4"/>
    <p:sldId id="269" r:id="rId5"/>
    <p:sldId id="297" r:id="rId6"/>
    <p:sldId id="265" r:id="rId7"/>
    <p:sldId id="273" r:id="rId8"/>
    <p:sldId id="277" r:id="rId9"/>
    <p:sldId id="279" r:id="rId10"/>
    <p:sldId id="280" r:id="rId11"/>
    <p:sldId id="281" r:id="rId12"/>
    <p:sldId id="298" r:id="rId13"/>
    <p:sldId id="284" r:id="rId14"/>
    <p:sldId id="285" r:id="rId15"/>
    <p:sldId id="286" r:id="rId16"/>
    <p:sldId id="288" r:id="rId17"/>
    <p:sldId id="289" r:id="rId18"/>
    <p:sldId id="291" r:id="rId19"/>
    <p:sldId id="292" r:id="rId20"/>
    <p:sldId id="293" r:id="rId21"/>
    <p:sldId id="299" r:id="rId22"/>
    <p:sldId id="295" r:id="rId23"/>
    <p:sldId id="266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C33B"/>
    <a:srgbClr val="226C85"/>
    <a:srgbClr val="38A470"/>
    <a:srgbClr val="92BD39"/>
    <a:srgbClr val="A99A1A"/>
    <a:srgbClr val="447126"/>
    <a:srgbClr val="A87B00"/>
    <a:srgbClr val="204485"/>
    <a:srgbClr val="3E6722"/>
    <a:srgbClr val="A6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2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5546B-3056-40E1-87F8-E6A6A3D47668}" type="doc">
      <dgm:prSet loTypeId="urn:microsoft.com/office/officeart/2005/8/layout/chart3" loCatId="cycle" qsTypeId="urn:microsoft.com/office/officeart/2005/8/quickstyle/simple1" qsCatId="simple" csTypeId="urn:microsoft.com/office/officeart/2005/8/colors/accent2_3" csCatId="accent2" phldr="1"/>
      <dgm:spPr/>
    </dgm:pt>
    <dgm:pt modelId="{643C8E48-D873-4FF3-874D-7B16FB5C250D}">
      <dgm:prSet phldrT="[טקסט]"/>
      <dgm:spPr>
        <a:solidFill>
          <a:srgbClr val="4D74FF"/>
        </a:solidFill>
      </dgm:spPr>
      <dgm:t>
        <a:bodyPr/>
        <a:lstStyle/>
        <a:p>
          <a:pPr rtl="1"/>
          <a:r>
            <a:rPr lang="en-US" dirty="0">
              <a:solidFill>
                <a:schemeClr val="bg1"/>
              </a:solidFill>
            </a:rPr>
            <a:t>Problem</a:t>
          </a:r>
          <a:endParaRPr lang="he-IL" dirty="0">
            <a:solidFill>
              <a:schemeClr val="bg1"/>
            </a:solidFill>
          </a:endParaRPr>
        </a:p>
      </dgm:t>
    </dgm:pt>
    <dgm:pt modelId="{1672299A-4F48-4B59-9D3E-3F38A395DB4C}" type="parTrans" cxnId="{CE5A9164-B75B-4FAB-8F1A-8DF9D60B52A3}">
      <dgm:prSet/>
      <dgm:spPr/>
      <dgm:t>
        <a:bodyPr/>
        <a:lstStyle/>
        <a:p>
          <a:pPr rtl="1"/>
          <a:endParaRPr lang="he-IL"/>
        </a:p>
      </dgm:t>
    </dgm:pt>
    <dgm:pt modelId="{58B04D2C-194F-4588-A5A6-64576EF504DA}" type="sibTrans" cxnId="{CE5A9164-B75B-4FAB-8F1A-8DF9D60B52A3}">
      <dgm:prSet/>
      <dgm:spPr/>
      <dgm:t>
        <a:bodyPr/>
        <a:lstStyle/>
        <a:p>
          <a:pPr rtl="1"/>
          <a:endParaRPr lang="he-IL"/>
        </a:p>
      </dgm:t>
    </dgm:pt>
    <dgm:pt modelId="{82E8BD24-BECF-4DB1-83E7-9AA40A81A8F2}">
      <dgm:prSet phldrT="[טקסט]"/>
      <dgm:spPr>
        <a:solidFill>
          <a:srgbClr val="21E9C5"/>
        </a:solidFill>
      </dgm:spPr>
      <dgm:t>
        <a:bodyPr/>
        <a:lstStyle/>
        <a:p>
          <a:pPr rtl="1"/>
          <a:r>
            <a:rPr lang="en-US" dirty="0"/>
            <a:t>Goal</a:t>
          </a:r>
          <a:endParaRPr lang="he-IL" dirty="0"/>
        </a:p>
      </dgm:t>
    </dgm:pt>
    <dgm:pt modelId="{275E91D5-C085-411C-9996-86D9D795DBF9}" type="parTrans" cxnId="{7952B638-DEBD-4421-BD4F-10D8601ACE3E}">
      <dgm:prSet/>
      <dgm:spPr/>
      <dgm:t>
        <a:bodyPr/>
        <a:lstStyle/>
        <a:p>
          <a:pPr rtl="1"/>
          <a:endParaRPr lang="he-IL"/>
        </a:p>
      </dgm:t>
    </dgm:pt>
    <dgm:pt modelId="{32C5AD2E-270C-4DBA-B2AF-EF702413AAB2}" type="sibTrans" cxnId="{7952B638-DEBD-4421-BD4F-10D8601ACE3E}">
      <dgm:prSet/>
      <dgm:spPr/>
      <dgm:t>
        <a:bodyPr/>
        <a:lstStyle/>
        <a:p>
          <a:pPr rtl="1"/>
          <a:endParaRPr lang="he-IL"/>
        </a:p>
      </dgm:t>
    </dgm:pt>
    <dgm:pt modelId="{638931E9-9EF6-4B5E-BB7B-76E63D048DF9}">
      <dgm:prSet phldrT="[טקסט]"/>
      <dgm:spPr>
        <a:solidFill>
          <a:srgbClr val="B165FB"/>
        </a:solidFill>
      </dgm:spPr>
      <dgm:t>
        <a:bodyPr/>
        <a:lstStyle/>
        <a:p>
          <a:pPr rtl="1"/>
          <a:r>
            <a:rPr lang="en-US" dirty="0"/>
            <a:t>Approach</a:t>
          </a:r>
          <a:endParaRPr lang="he-IL" dirty="0"/>
        </a:p>
      </dgm:t>
    </dgm:pt>
    <dgm:pt modelId="{87CE2732-741B-4575-85C3-A8DAB5833D59}" type="parTrans" cxnId="{420E1EC1-EABD-4263-AFFB-2E928BFBAD5B}">
      <dgm:prSet/>
      <dgm:spPr/>
      <dgm:t>
        <a:bodyPr/>
        <a:lstStyle/>
        <a:p>
          <a:pPr rtl="1"/>
          <a:endParaRPr lang="he-IL"/>
        </a:p>
      </dgm:t>
    </dgm:pt>
    <dgm:pt modelId="{F83E7B32-62F5-4ABB-96CC-250473EA7507}" type="sibTrans" cxnId="{420E1EC1-EABD-4263-AFFB-2E928BFBAD5B}">
      <dgm:prSet/>
      <dgm:spPr/>
      <dgm:t>
        <a:bodyPr/>
        <a:lstStyle/>
        <a:p>
          <a:pPr rtl="1"/>
          <a:endParaRPr lang="he-IL"/>
        </a:p>
      </dgm:t>
    </dgm:pt>
    <dgm:pt modelId="{0F2B1A77-27A4-4D88-9C01-C56960BBCEB1}" type="pres">
      <dgm:prSet presAssocID="{2F05546B-3056-40E1-87F8-E6A6A3D47668}" presName="compositeShape" presStyleCnt="0">
        <dgm:presLayoutVars>
          <dgm:chMax val="7"/>
          <dgm:dir/>
          <dgm:resizeHandles val="exact"/>
        </dgm:presLayoutVars>
      </dgm:prSet>
      <dgm:spPr/>
    </dgm:pt>
    <dgm:pt modelId="{DC38C803-04C5-4E31-BAA7-4F17060F3999}" type="pres">
      <dgm:prSet presAssocID="{2F05546B-3056-40E1-87F8-E6A6A3D47668}" presName="wedge1" presStyleLbl="node1" presStyleIdx="0" presStyleCnt="3" custLinFactNeighborY="-511"/>
      <dgm:spPr/>
      <dgm:t>
        <a:bodyPr/>
        <a:lstStyle/>
        <a:p>
          <a:pPr rtl="1"/>
          <a:endParaRPr lang="he-IL"/>
        </a:p>
      </dgm:t>
    </dgm:pt>
    <dgm:pt modelId="{B54877DF-6D30-45DD-AB70-D3B8FA231C7A}" type="pres">
      <dgm:prSet presAssocID="{2F05546B-3056-40E1-87F8-E6A6A3D4766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FBEEDC9-22D4-4EE0-AF94-6C21BF7FE868}" type="pres">
      <dgm:prSet presAssocID="{2F05546B-3056-40E1-87F8-E6A6A3D47668}" presName="wedge2" presStyleLbl="node1" presStyleIdx="1" presStyleCnt="3" custLinFactNeighborX="256" custLinFactNeighborY="4603"/>
      <dgm:spPr/>
      <dgm:t>
        <a:bodyPr/>
        <a:lstStyle/>
        <a:p>
          <a:pPr rtl="1"/>
          <a:endParaRPr lang="he-IL"/>
        </a:p>
      </dgm:t>
    </dgm:pt>
    <dgm:pt modelId="{65059BF7-2A63-4B8F-BD5F-403EAFCBB92C}" type="pres">
      <dgm:prSet presAssocID="{2F05546B-3056-40E1-87F8-E6A6A3D4766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4EAB1BB-E5E0-4525-A36B-016936DB8E29}" type="pres">
      <dgm:prSet presAssocID="{2F05546B-3056-40E1-87F8-E6A6A3D47668}" presName="wedge3" presStyleLbl="node1" presStyleIdx="2" presStyleCnt="3" custLinFactNeighborX="-4671" custLinFactNeighborY="-3324"/>
      <dgm:spPr/>
      <dgm:t>
        <a:bodyPr/>
        <a:lstStyle/>
        <a:p>
          <a:pPr rtl="1"/>
          <a:endParaRPr lang="he-IL"/>
        </a:p>
      </dgm:t>
    </dgm:pt>
    <dgm:pt modelId="{888AA3FA-A8C3-47F2-A589-7F3F1A24C563}" type="pres">
      <dgm:prSet presAssocID="{2F05546B-3056-40E1-87F8-E6A6A3D4766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420E1EC1-EABD-4263-AFFB-2E928BFBAD5B}" srcId="{2F05546B-3056-40E1-87F8-E6A6A3D47668}" destId="{638931E9-9EF6-4B5E-BB7B-76E63D048DF9}" srcOrd="2" destOrd="0" parTransId="{87CE2732-741B-4575-85C3-A8DAB5833D59}" sibTransId="{F83E7B32-62F5-4ABB-96CC-250473EA7507}"/>
    <dgm:cxn modelId="{5F2F4629-7A0E-43F2-9A93-CD533E858C2A}" type="presOf" srcId="{638931E9-9EF6-4B5E-BB7B-76E63D048DF9}" destId="{888AA3FA-A8C3-47F2-A589-7F3F1A24C563}" srcOrd="1" destOrd="0" presId="urn:microsoft.com/office/officeart/2005/8/layout/chart3"/>
    <dgm:cxn modelId="{ED6E95E0-9DA1-4839-B591-E11B0B5039EC}" type="presOf" srcId="{82E8BD24-BECF-4DB1-83E7-9AA40A81A8F2}" destId="{AFBEEDC9-22D4-4EE0-AF94-6C21BF7FE868}" srcOrd="0" destOrd="0" presId="urn:microsoft.com/office/officeart/2005/8/layout/chart3"/>
    <dgm:cxn modelId="{E54797C1-3C3F-4B9B-AFB7-ED22EF32689F}" type="presOf" srcId="{643C8E48-D873-4FF3-874D-7B16FB5C250D}" destId="{B54877DF-6D30-45DD-AB70-D3B8FA231C7A}" srcOrd="1" destOrd="0" presId="urn:microsoft.com/office/officeart/2005/8/layout/chart3"/>
    <dgm:cxn modelId="{49808C1E-C5E4-46E1-BA75-308AE07764FC}" type="presOf" srcId="{2F05546B-3056-40E1-87F8-E6A6A3D47668}" destId="{0F2B1A77-27A4-4D88-9C01-C56960BBCEB1}" srcOrd="0" destOrd="0" presId="urn:microsoft.com/office/officeart/2005/8/layout/chart3"/>
    <dgm:cxn modelId="{A9D1673A-5F5A-49E3-B95D-16D56CA8DEA0}" type="presOf" srcId="{638931E9-9EF6-4B5E-BB7B-76E63D048DF9}" destId="{14EAB1BB-E5E0-4525-A36B-016936DB8E29}" srcOrd="0" destOrd="0" presId="urn:microsoft.com/office/officeart/2005/8/layout/chart3"/>
    <dgm:cxn modelId="{CE5A9164-B75B-4FAB-8F1A-8DF9D60B52A3}" srcId="{2F05546B-3056-40E1-87F8-E6A6A3D47668}" destId="{643C8E48-D873-4FF3-874D-7B16FB5C250D}" srcOrd="0" destOrd="0" parTransId="{1672299A-4F48-4B59-9D3E-3F38A395DB4C}" sibTransId="{58B04D2C-194F-4588-A5A6-64576EF504DA}"/>
    <dgm:cxn modelId="{EE472303-AF5E-4E44-9352-9717382B3759}" type="presOf" srcId="{82E8BD24-BECF-4DB1-83E7-9AA40A81A8F2}" destId="{65059BF7-2A63-4B8F-BD5F-403EAFCBB92C}" srcOrd="1" destOrd="0" presId="urn:microsoft.com/office/officeart/2005/8/layout/chart3"/>
    <dgm:cxn modelId="{6720AF5A-4B17-49AA-9F7F-24448291B948}" type="presOf" srcId="{643C8E48-D873-4FF3-874D-7B16FB5C250D}" destId="{DC38C803-04C5-4E31-BAA7-4F17060F3999}" srcOrd="0" destOrd="0" presId="urn:microsoft.com/office/officeart/2005/8/layout/chart3"/>
    <dgm:cxn modelId="{7952B638-DEBD-4421-BD4F-10D8601ACE3E}" srcId="{2F05546B-3056-40E1-87F8-E6A6A3D47668}" destId="{82E8BD24-BECF-4DB1-83E7-9AA40A81A8F2}" srcOrd="1" destOrd="0" parTransId="{275E91D5-C085-411C-9996-86D9D795DBF9}" sibTransId="{32C5AD2E-270C-4DBA-B2AF-EF702413AAB2}"/>
    <dgm:cxn modelId="{032AB991-2F6E-4131-99E0-4AF51A674CC8}" type="presParOf" srcId="{0F2B1A77-27A4-4D88-9C01-C56960BBCEB1}" destId="{DC38C803-04C5-4E31-BAA7-4F17060F3999}" srcOrd="0" destOrd="0" presId="urn:microsoft.com/office/officeart/2005/8/layout/chart3"/>
    <dgm:cxn modelId="{374DF4C5-06FA-41D8-B19D-572B857FA284}" type="presParOf" srcId="{0F2B1A77-27A4-4D88-9C01-C56960BBCEB1}" destId="{B54877DF-6D30-45DD-AB70-D3B8FA231C7A}" srcOrd="1" destOrd="0" presId="urn:microsoft.com/office/officeart/2005/8/layout/chart3"/>
    <dgm:cxn modelId="{8228B9B7-D953-4196-BAA9-2DAC27DC6AC7}" type="presParOf" srcId="{0F2B1A77-27A4-4D88-9C01-C56960BBCEB1}" destId="{AFBEEDC9-22D4-4EE0-AF94-6C21BF7FE868}" srcOrd="2" destOrd="0" presId="urn:microsoft.com/office/officeart/2005/8/layout/chart3"/>
    <dgm:cxn modelId="{388079D4-21F6-4023-B8B6-E8C7FDB830A0}" type="presParOf" srcId="{0F2B1A77-27A4-4D88-9C01-C56960BBCEB1}" destId="{65059BF7-2A63-4B8F-BD5F-403EAFCBB92C}" srcOrd="3" destOrd="0" presId="urn:microsoft.com/office/officeart/2005/8/layout/chart3"/>
    <dgm:cxn modelId="{DDC5BEA2-8C1A-4E92-86CF-A234C4F3C396}" type="presParOf" srcId="{0F2B1A77-27A4-4D88-9C01-C56960BBCEB1}" destId="{14EAB1BB-E5E0-4525-A36B-016936DB8E29}" srcOrd="4" destOrd="0" presId="urn:microsoft.com/office/officeart/2005/8/layout/chart3"/>
    <dgm:cxn modelId="{CC2E111F-00EE-4358-9268-CB9EC92A1D44}" type="presParOf" srcId="{0F2B1A77-27A4-4D88-9C01-C56960BBCEB1}" destId="{888AA3FA-A8C3-47F2-A589-7F3F1A24C563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8C803-04C5-4E31-BAA7-4F17060F3999}">
      <dsp:nvSpPr>
        <dsp:cNvPr id="0" name=""/>
        <dsp:cNvSpPr/>
      </dsp:nvSpPr>
      <dsp:spPr>
        <a:xfrm>
          <a:off x="1245042" y="280290"/>
          <a:ext cx="3724932" cy="3724932"/>
        </a:xfrm>
        <a:prstGeom prst="pie">
          <a:avLst>
            <a:gd name="adj1" fmla="val 16200000"/>
            <a:gd name="adj2" fmla="val 1800000"/>
          </a:avLst>
        </a:prstGeom>
        <a:solidFill>
          <a:srgbClr val="4D74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Problem</a:t>
          </a:r>
          <a:endParaRPr lang="he-IL" sz="2400" kern="1200" dirty="0">
            <a:solidFill>
              <a:schemeClr val="bg1"/>
            </a:solidFill>
          </a:endParaRPr>
        </a:p>
      </dsp:txBody>
      <dsp:txXfrm>
        <a:off x="3270252" y="967629"/>
        <a:ext cx="1263816" cy="1241644"/>
      </dsp:txXfrm>
    </dsp:sp>
    <dsp:sp modelId="{AFBEEDC9-22D4-4EE0-AF94-6C21BF7FE868}">
      <dsp:nvSpPr>
        <dsp:cNvPr id="0" name=""/>
        <dsp:cNvSpPr/>
      </dsp:nvSpPr>
      <dsp:spPr>
        <a:xfrm>
          <a:off x="1062566" y="581644"/>
          <a:ext cx="3724932" cy="3724932"/>
        </a:xfrm>
        <a:prstGeom prst="pie">
          <a:avLst>
            <a:gd name="adj1" fmla="val 1800000"/>
            <a:gd name="adj2" fmla="val 9000000"/>
          </a:avLst>
        </a:prstGeom>
        <a:solidFill>
          <a:srgbClr val="21E9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Goal</a:t>
          </a:r>
          <a:endParaRPr lang="he-IL" sz="2400" kern="1200" dirty="0"/>
        </a:p>
      </dsp:txBody>
      <dsp:txXfrm>
        <a:off x="2082488" y="2931900"/>
        <a:ext cx="1685088" cy="1152955"/>
      </dsp:txXfrm>
    </dsp:sp>
    <dsp:sp modelId="{14EAB1BB-E5E0-4525-A36B-016936DB8E29}">
      <dsp:nvSpPr>
        <dsp:cNvPr id="0" name=""/>
        <dsp:cNvSpPr/>
      </dsp:nvSpPr>
      <dsp:spPr>
        <a:xfrm>
          <a:off x="879039" y="286369"/>
          <a:ext cx="3724932" cy="3724932"/>
        </a:xfrm>
        <a:prstGeom prst="pie">
          <a:avLst>
            <a:gd name="adj1" fmla="val 9000000"/>
            <a:gd name="adj2" fmla="val 16200000"/>
          </a:avLst>
        </a:prstGeom>
        <a:solidFill>
          <a:srgbClr val="B165F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Approach</a:t>
          </a:r>
          <a:endParaRPr lang="he-IL" sz="2400" kern="1200" dirty="0"/>
        </a:p>
      </dsp:txBody>
      <dsp:txXfrm>
        <a:off x="1278139" y="1018052"/>
        <a:ext cx="1263816" cy="1241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BF9-03D5-419D-BD5B-C773F5748951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552A-DE6E-4CB8-A949-B8F49CF70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581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BF9-03D5-419D-BD5B-C773F5748951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552A-DE6E-4CB8-A949-B8F49CF70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11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BF9-03D5-419D-BD5B-C773F5748951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552A-DE6E-4CB8-A949-B8F49CF70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246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BF9-03D5-419D-BD5B-C773F5748951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552A-DE6E-4CB8-A949-B8F49CF70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696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BF9-03D5-419D-BD5B-C773F5748951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552A-DE6E-4CB8-A949-B8F49CF70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495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BF9-03D5-419D-BD5B-C773F5748951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552A-DE6E-4CB8-A949-B8F49CF70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140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BF9-03D5-419D-BD5B-C773F5748951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552A-DE6E-4CB8-A949-B8F49CF70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92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BF9-03D5-419D-BD5B-C773F5748951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552A-DE6E-4CB8-A949-B8F49CF70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516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BF9-03D5-419D-BD5B-C773F5748951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552A-DE6E-4CB8-A949-B8F49CF70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470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BF9-03D5-419D-BD5B-C773F5748951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552A-DE6E-4CB8-A949-B8F49CF70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081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9BF9-03D5-419D-BD5B-C773F5748951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552A-DE6E-4CB8-A949-B8F49CF70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5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F9BF9-03D5-419D-BD5B-C773F5748951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552A-DE6E-4CB8-A949-B8F49CF70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56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hmdkh1905/EEG-recordings.git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3702" y="4172592"/>
            <a:ext cx="1039011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</a:rPr>
              <a:t>Authors:- </a:t>
            </a:r>
            <a:r>
              <a:rPr lang="en-US" dirty="0">
                <a:solidFill>
                  <a:schemeClr val="bg1"/>
                </a:solidFill>
              </a:rPr>
              <a:t>Mohammad Khateeb , </a:t>
            </a:r>
            <a:r>
              <a:rPr lang="en-US" dirty="0" err="1">
                <a:solidFill>
                  <a:schemeClr val="bg1"/>
                </a:solidFill>
              </a:rPr>
              <a:t>Jad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Taha</a:t>
            </a:r>
            <a:endParaRPr lang="en-US" dirty="0">
              <a:solidFill>
                <a:schemeClr val="bg1"/>
              </a:solidFill>
            </a:endParaRPr>
          </a:p>
          <a:p>
            <a:pPr algn="ctr" rtl="0"/>
            <a:r>
              <a:rPr lang="en-US" b="1" dirty="0">
                <a:solidFill>
                  <a:schemeClr val="bg1"/>
                </a:solidFill>
              </a:rPr>
              <a:t>Advisors:- </a:t>
            </a:r>
            <a:r>
              <a:rPr lang="en-US" dirty="0">
                <a:solidFill>
                  <a:schemeClr val="bg1"/>
                </a:solidFill>
              </a:rPr>
              <a:t>Dr. </a:t>
            </a:r>
            <a:r>
              <a:rPr lang="en-US" dirty="0" err="1">
                <a:solidFill>
                  <a:schemeClr val="bg1"/>
                </a:solidFill>
              </a:rPr>
              <a:t>Samah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Idrees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Ghazawi</a:t>
            </a:r>
            <a:r>
              <a:rPr lang="en-US" dirty="0">
                <a:solidFill>
                  <a:schemeClr val="bg1"/>
                </a:solidFill>
              </a:rPr>
              <a:t> ,Dr. </a:t>
            </a:r>
            <a:r>
              <a:rPr lang="en-US" dirty="0" err="1">
                <a:solidFill>
                  <a:schemeClr val="bg1"/>
                </a:solidFill>
              </a:rPr>
              <a:t>Anat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Dahan</a:t>
            </a:r>
            <a:endParaRPr lang="en-US" dirty="0">
              <a:solidFill>
                <a:schemeClr val="bg1"/>
              </a:solidFill>
            </a:endParaRPr>
          </a:p>
          <a:p>
            <a:pPr algn="ctr" rtl="0"/>
            <a:r>
              <a:rPr lang="en-US" b="1" dirty="0">
                <a:solidFill>
                  <a:schemeClr val="bg1"/>
                </a:solidFill>
              </a:rPr>
              <a:t>Link to </a:t>
            </a:r>
            <a:r>
              <a:rPr lang="en-US" b="1" dirty="0" err="1">
                <a:solidFill>
                  <a:schemeClr val="bg1"/>
                </a:solidFill>
              </a:rPr>
              <a:t>Github</a:t>
            </a:r>
            <a:r>
              <a:rPr lang="en-US" b="1" dirty="0">
                <a:solidFill>
                  <a:schemeClr val="bg1"/>
                </a:solidFill>
              </a:rPr>
              <a:t>:-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https://github.com/mhmdkh1905/EEG-recordings.git</a:t>
            </a:r>
            <a:endParaRPr lang="en-US" u="sng" dirty="0">
              <a:solidFill>
                <a:schemeClr val="bg1"/>
              </a:solidFill>
            </a:endParaRPr>
          </a:p>
          <a:p>
            <a:pPr algn="ctr" rtl="0"/>
            <a:r>
              <a:rPr lang="en-US" b="1" dirty="0">
                <a:solidFill>
                  <a:schemeClr val="bg1"/>
                </a:solidFill>
              </a:rPr>
              <a:t>Code Project:- 25-1-R-2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מחבר ישר 5"/>
          <p:cNvCxnSpPr/>
          <p:nvPr/>
        </p:nvCxnSpPr>
        <p:spPr>
          <a:xfrm>
            <a:off x="6092859" y="6067425"/>
            <a:ext cx="6283" cy="79057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אליפסה 3"/>
          <p:cNvSpPr/>
          <p:nvPr/>
        </p:nvSpPr>
        <p:spPr>
          <a:xfrm>
            <a:off x="5822859" y="5642667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/>
          <p:cNvSpPr txBox="1"/>
          <p:nvPr/>
        </p:nvSpPr>
        <p:spPr>
          <a:xfrm>
            <a:off x="2422172" y="2030048"/>
            <a:ext cx="7493177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b="1" dirty="0">
                <a:solidFill>
                  <a:srgbClr val="FFC000"/>
                </a:solidFill>
              </a:rPr>
              <a:t>EEG CLASSIFACTION USING TEXT COMPRESION</a:t>
            </a:r>
            <a:endParaRPr lang="he-IL" sz="3600" b="1" dirty="0">
              <a:solidFill>
                <a:srgbClr val="FFC000"/>
              </a:solidFill>
            </a:endParaRPr>
          </a:p>
        </p:txBody>
      </p:sp>
      <p:pic>
        <p:nvPicPr>
          <p:cNvPr id="1026" name="Picture 2" descr="https://lh7-rt.googleusercontent.com/docsz/AD_4nXfHHHE3BVu2C-4iAjNVHiiLnVlvPwmCnv6Skzg5kcoduVty7JucpxMJE3azjDBB2quaCAfNjQtMXyRyYq0KmdRENyYJV4nV545skNdb_84sPC3701eE8Jrv3z9ijwVP7du2Th0CCg?key=yoYCEntLhHyWlNv6KCMv8U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735" y="400580"/>
            <a:ext cx="573405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מחבר ישר 10"/>
          <p:cNvCxnSpPr/>
          <p:nvPr/>
        </p:nvCxnSpPr>
        <p:spPr>
          <a:xfrm>
            <a:off x="2422960" y="3893256"/>
            <a:ext cx="7491600" cy="3898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קבוצה 6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8" name="אליפסה 7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3220" y="215914"/>
              <a:ext cx="2941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1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96963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42388" y="1136612"/>
            <a:ext cx="450722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>
                <a:solidFill>
                  <a:srgbClr val="FFC000"/>
                </a:solidFill>
              </a:rPr>
              <a:t>Dataset Overview</a:t>
            </a:r>
            <a:endParaRPr lang="he-IL" sz="2000" b="1" dirty="0">
              <a:solidFill>
                <a:srgbClr val="FFC000"/>
              </a:solidFill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11207500" y="3159000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2"/>
          <p:cNvGrpSpPr/>
          <p:nvPr/>
        </p:nvGrpSpPr>
        <p:grpSpPr>
          <a:xfrm rot="5400000">
            <a:off x="5603750" y="222250"/>
            <a:ext cx="984500" cy="540000"/>
            <a:chOff x="0" y="3159000"/>
            <a:chExt cx="984500" cy="540000"/>
          </a:xfrm>
        </p:grpSpPr>
        <p:cxnSp>
          <p:nvCxnSpPr>
            <p:cNvPr id="11" name="מחבר ישר 10"/>
            <p:cNvCxnSpPr/>
            <p:nvPr/>
          </p:nvCxnSpPr>
          <p:spPr>
            <a:xfrm flipH="1">
              <a:off x="0" y="3429000"/>
              <a:ext cx="4445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אליפסה 11"/>
            <p:cNvSpPr/>
            <p:nvPr/>
          </p:nvSpPr>
          <p:spPr>
            <a:xfrm>
              <a:off x="444500" y="3159000"/>
              <a:ext cx="540000" cy="540000"/>
            </a:xfrm>
            <a:prstGeom prst="ellipse">
              <a:avLst/>
            </a:prstGeom>
            <a:solidFill>
              <a:srgbClr val="FFC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4" name="מחבר ישר 13"/>
          <p:cNvCxnSpPr/>
          <p:nvPr/>
        </p:nvCxnSpPr>
        <p:spPr>
          <a:xfrm flipH="1">
            <a:off x="11747500" y="3429000"/>
            <a:ext cx="4445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קבוצה 36"/>
          <p:cNvGrpSpPr/>
          <p:nvPr/>
        </p:nvGrpSpPr>
        <p:grpSpPr>
          <a:xfrm>
            <a:off x="4031339" y="1864300"/>
            <a:ext cx="4129322" cy="998808"/>
            <a:chOff x="2379678" y="1940779"/>
            <a:chExt cx="4129322" cy="998808"/>
          </a:xfrm>
        </p:grpSpPr>
        <p:cxnSp>
          <p:nvCxnSpPr>
            <p:cNvPr id="28" name="מחבר ישר 27"/>
            <p:cNvCxnSpPr>
              <a:stCxn id="25" idx="2"/>
            </p:cNvCxnSpPr>
            <p:nvPr/>
          </p:nvCxnSpPr>
          <p:spPr>
            <a:xfrm flipH="1" flipV="1">
              <a:off x="3283200" y="2665445"/>
              <a:ext cx="2685800" cy="4142"/>
            </a:xfrm>
            <a:prstGeom prst="line">
              <a:avLst/>
            </a:prstGeom>
            <a:ln w="254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379678" y="1940779"/>
              <a:ext cx="126704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>
                  <a:solidFill>
                    <a:schemeClr val="bg1"/>
                  </a:solidFill>
                </a:rPr>
                <a:t>Participant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2743200" y="2399587"/>
              <a:ext cx="540000" cy="540000"/>
            </a:xfrm>
            <a:prstGeom prst="ellipse">
              <a:avLst/>
            </a:prstGeom>
            <a:solidFill>
              <a:srgbClr val="4D74FF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200" y="2480779"/>
              <a:ext cx="41423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25" name="אליפסה 24"/>
            <p:cNvSpPr/>
            <p:nvPr/>
          </p:nvSpPr>
          <p:spPr>
            <a:xfrm>
              <a:off x="5969000" y="2399587"/>
              <a:ext cx="540000" cy="540000"/>
            </a:xfrm>
            <a:prstGeom prst="ellipse">
              <a:avLst/>
            </a:prstGeom>
            <a:solidFill>
              <a:srgbClr val="4D74FF">
                <a:alpha val="30000"/>
              </a:srgb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אליפסה 22"/>
            <p:cNvSpPr/>
            <p:nvPr/>
          </p:nvSpPr>
          <p:spPr>
            <a:xfrm>
              <a:off x="4356100" y="2399587"/>
              <a:ext cx="540000" cy="540000"/>
            </a:xfrm>
            <a:prstGeom prst="ellipse">
              <a:avLst/>
            </a:prstGeom>
            <a:solidFill>
              <a:srgbClr val="4D74FF">
                <a:alpha val="30000"/>
              </a:srgb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16629"/>
              </p:ext>
            </p:extLst>
          </p:nvPr>
        </p:nvGraphicFramePr>
        <p:xfrm>
          <a:off x="1982289" y="3635248"/>
          <a:ext cx="8590944" cy="1952688"/>
        </p:xfrm>
        <a:graphic>
          <a:graphicData uri="http://schemas.openxmlformats.org/drawingml/2006/table">
            <a:tbl>
              <a:tblPr rtl="1" firstRow="1" bandRow="1">
                <a:tableStyleId>{6E25E649-3F16-4E02-A733-19D2CDBF48F0}</a:tableStyleId>
              </a:tblPr>
              <a:tblGrid>
                <a:gridCol w="2147736">
                  <a:extLst>
                    <a:ext uri="{9D8B030D-6E8A-4147-A177-3AD203B41FA5}">
                      <a16:colId xmlns:a16="http://schemas.microsoft.com/office/drawing/2014/main" val="3987515612"/>
                    </a:ext>
                  </a:extLst>
                </a:gridCol>
                <a:gridCol w="2147736">
                  <a:extLst>
                    <a:ext uri="{9D8B030D-6E8A-4147-A177-3AD203B41FA5}">
                      <a16:colId xmlns:a16="http://schemas.microsoft.com/office/drawing/2014/main" val="1231974352"/>
                    </a:ext>
                  </a:extLst>
                </a:gridCol>
                <a:gridCol w="2147736">
                  <a:extLst>
                    <a:ext uri="{9D8B030D-6E8A-4147-A177-3AD203B41FA5}">
                      <a16:colId xmlns:a16="http://schemas.microsoft.com/office/drawing/2014/main" val="2239538276"/>
                    </a:ext>
                  </a:extLst>
                </a:gridCol>
                <a:gridCol w="2147736">
                  <a:extLst>
                    <a:ext uri="{9D8B030D-6E8A-4147-A177-3AD203B41FA5}">
                      <a16:colId xmlns:a16="http://schemas.microsoft.com/office/drawing/2014/main" val="3222560569"/>
                    </a:ext>
                  </a:extLst>
                </a:gridCol>
              </a:tblGrid>
              <a:tr h="757042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Medication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Age Range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Participants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Group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85168"/>
                  </a:ext>
                </a:extLst>
              </a:tr>
              <a:tr h="757042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Ritalin (up to 6 months)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7-12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ADHD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89737"/>
                  </a:ext>
                </a:extLst>
              </a:tr>
              <a:tr h="43860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None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7-12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Healthy Controls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44747"/>
                  </a:ext>
                </a:extLst>
              </a:tr>
            </a:tbl>
          </a:graphicData>
        </a:graphic>
      </p:graphicFrame>
      <p:grpSp>
        <p:nvGrpSpPr>
          <p:cNvPr id="16" name="קבוצה 15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17" name="אליפסה 16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760" y="215914"/>
              <a:ext cx="4171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10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75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42389" y="511527"/>
            <a:ext cx="450722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>
                <a:solidFill>
                  <a:srgbClr val="FFC000"/>
                </a:solidFill>
              </a:rPr>
              <a:t>Dataset Overview</a:t>
            </a:r>
            <a:endParaRPr lang="he-IL" sz="2000" b="1" dirty="0">
              <a:solidFill>
                <a:srgbClr val="FFC000"/>
              </a:solidFill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11207500" y="3159000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2"/>
          <p:cNvGrpSpPr/>
          <p:nvPr/>
        </p:nvGrpSpPr>
        <p:grpSpPr>
          <a:xfrm>
            <a:off x="0" y="3159000"/>
            <a:ext cx="984500" cy="540000"/>
            <a:chOff x="0" y="3159000"/>
            <a:chExt cx="984500" cy="540000"/>
          </a:xfrm>
        </p:grpSpPr>
        <p:cxnSp>
          <p:nvCxnSpPr>
            <p:cNvPr id="11" name="מחבר ישר 10"/>
            <p:cNvCxnSpPr/>
            <p:nvPr/>
          </p:nvCxnSpPr>
          <p:spPr>
            <a:xfrm flipH="1">
              <a:off x="0" y="3429000"/>
              <a:ext cx="4445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אליפסה 11"/>
            <p:cNvSpPr/>
            <p:nvPr/>
          </p:nvSpPr>
          <p:spPr>
            <a:xfrm>
              <a:off x="444500" y="3159000"/>
              <a:ext cx="540000" cy="540000"/>
            </a:xfrm>
            <a:prstGeom prst="ellipse">
              <a:avLst/>
            </a:prstGeom>
            <a:solidFill>
              <a:srgbClr val="FFC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4" name="מחבר ישר 13"/>
          <p:cNvCxnSpPr/>
          <p:nvPr/>
        </p:nvCxnSpPr>
        <p:spPr>
          <a:xfrm flipH="1">
            <a:off x="11747500" y="3429000"/>
            <a:ext cx="4445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קבוצה 36"/>
          <p:cNvGrpSpPr/>
          <p:nvPr/>
        </p:nvGrpSpPr>
        <p:grpSpPr>
          <a:xfrm>
            <a:off x="4213100" y="1403338"/>
            <a:ext cx="3765800" cy="1300744"/>
            <a:chOff x="2743200" y="1638843"/>
            <a:chExt cx="3765800" cy="1300744"/>
          </a:xfrm>
        </p:grpSpPr>
        <p:cxnSp>
          <p:nvCxnSpPr>
            <p:cNvPr id="28" name="מחבר ישר 27"/>
            <p:cNvCxnSpPr>
              <a:stCxn id="25" idx="2"/>
              <a:endCxn id="23" idx="6"/>
            </p:cNvCxnSpPr>
            <p:nvPr/>
          </p:nvCxnSpPr>
          <p:spPr>
            <a:xfrm flipH="1">
              <a:off x="4896100" y="2669587"/>
              <a:ext cx="1072900" cy="0"/>
            </a:xfrm>
            <a:prstGeom prst="line">
              <a:avLst/>
            </a:prstGeom>
            <a:ln w="254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אליפסה 22"/>
            <p:cNvSpPr/>
            <p:nvPr/>
          </p:nvSpPr>
          <p:spPr>
            <a:xfrm>
              <a:off x="4356100" y="2399587"/>
              <a:ext cx="540000" cy="540000"/>
            </a:xfrm>
            <a:prstGeom prst="ellipse">
              <a:avLst/>
            </a:prstGeom>
            <a:solidFill>
              <a:srgbClr val="4D74FF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77805" y="1638843"/>
              <a:ext cx="229659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>
                  <a:solidFill>
                    <a:schemeClr val="bg1"/>
                  </a:solidFill>
                </a:rPr>
                <a:t>EEG Recording Details for each participant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2743200" y="2399587"/>
              <a:ext cx="540000" cy="540000"/>
            </a:xfrm>
            <a:prstGeom prst="ellipse">
              <a:avLst/>
            </a:prstGeom>
            <a:solidFill>
              <a:srgbClr val="4D74FF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אליפסה 24"/>
            <p:cNvSpPr/>
            <p:nvPr/>
          </p:nvSpPr>
          <p:spPr>
            <a:xfrm>
              <a:off x="5969000" y="2399587"/>
              <a:ext cx="540000" cy="540000"/>
            </a:xfrm>
            <a:prstGeom prst="ellipse">
              <a:avLst/>
            </a:prstGeom>
            <a:solidFill>
              <a:srgbClr val="4D74FF">
                <a:alpha val="30000"/>
              </a:srgb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6100" y="2455842"/>
              <a:ext cx="41423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מחבר ישר 26"/>
            <p:cNvCxnSpPr/>
            <p:nvPr/>
          </p:nvCxnSpPr>
          <p:spPr>
            <a:xfrm flipH="1">
              <a:off x="3283200" y="2669587"/>
              <a:ext cx="1169453" cy="0"/>
            </a:xfrm>
            <a:prstGeom prst="line">
              <a:avLst/>
            </a:prstGeom>
            <a:ln w="25400">
              <a:solidFill>
                <a:srgbClr val="4D7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81"/>
          <a:stretch/>
        </p:blipFill>
        <p:spPr>
          <a:xfrm>
            <a:off x="2600325" y="2899719"/>
            <a:ext cx="6991350" cy="4074898"/>
          </a:xfrm>
          <a:prstGeom prst="rect">
            <a:avLst/>
          </a:prstGeom>
        </p:spPr>
      </p:pic>
      <p:grpSp>
        <p:nvGrpSpPr>
          <p:cNvPr id="18" name="קבוצה 17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19" name="אליפסה 18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760" y="215914"/>
              <a:ext cx="4171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11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1708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5"/>
          <a:stretch/>
        </p:blipFill>
        <p:spPr>
          <a:xfrm>
            <a:off x="2775508" y="2949146"/>
            <a:ext cx="6410325" cy="39952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2389" y="511527"/>
            <a:ext cx="450722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>
                <a:solidFill>
                  <a:srgbClr val="FFC000"/>
                </a:solidFill>
              </a:rPr>
              <a:t>Dataset Overview</a:t>
            </a:r>
            <a:endParaRPr lang="he-IL" sz="2000" b="1" dirty="0">
              <a:solidFill>
                <a:srgbClr val="FFC000"/>
              </a:solidFill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11207500" y="3159000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2"/>
          <p:cNvGrpSpPr/>
          <p:nvPr/>
        </p:nvGrpSpPr>
        <p:grpSpPr>
          <a:xfrm>
            <a:off x="0" y="3159000"/>
            <a:ext cx="984500" cy="540000"/>
            <a:chOff x="0" y="3159000"/>
            <a:chExt cx="984500" cy="540000"/>
          </a:xfrm>
        </p:grpSpPr>
        <p:cxnSp>
          <p:nvCxnSpPr>
            <p:cNvPr id="11" name="מחבר ישר 10"/>
            <p:cNvCxnSpPr/>
            <p:nvPr/>
          </p:nvCxnSpPr>
          <p:spPr>
            <a:xfrm flipH="1">
              <a:off x="0" y="3429000"/>
              <a:ext cx="4445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אליפסה 11"/>
            <p:cNvSpPr/>
            <p:nvPr/>
          </p:nvSpPr>
          <p:spPr>
            <a:xfrm>
              <a:off x="444500" y="3159000"/>
              <a:ext cx="540000" cy="540000"/>
            </a:xfrm>
            <a:prstGeom prst="ellipse">
              <a:avLst/>
            </a:prstGeom>
            <a:solidFill>
              <a:srgbClr val="FFC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4" name="מחבר ישר 13"/>
          <p:cNvCxnSpPr/>
          <p:nvPr/>
        </p:nvCxnSpPr>
        <p:spPr>
          <a:xfrm flipH="1">
            <a:off x="11747500" y="3429000"/>
            <a:ext cx="4445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קבוצה 36"/>
          <p:cNvGrpSpPr/>
          <p:nvPr/>
        </p:nvGrpSpPr>
        <p:grpSpPr>
          <a:xfrm>
            <a:off x="3915804" y="1491597"/>
            <a:ext cx="4360393" cy="1212485"/>
            <a:chOff x="2743200" y="1727102"/>
            <a:chExt cx="4360393" cy="1212485"/>
          </a:xfrm>
        </p:grpSpPr>
        <p:sp>
          <p:nvSpPr>
            <p:cNvPr id="23" name="אליפסה 22"/>
            <p:cNvSpPr/>
            <p:nvPr/>
          </p:nvSpPr>
          <p:spPr>
            <a:xfrm>
              <a:off x="4356100" y="2399587"/>
              <a:ext cx="540000" cy="540000"/>
            </a:xfrm>
            <a:prstGeom prst="ellipse">
              <a:avLst/>
            </a:prstGeom>
            <a:solidFill>
              <a:srgbClr val="4D74FF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74407" y="1727102"/>
              <a:ext cx="172918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>
                  <a:solidFill>
                    <a:schemeClr val="bg1"/>
                  </a:solidFill>
                </a:rPr>
                <a:t>Visual Attention Task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2743200" y="2399587"/>
              <a:ext cx="540000" cy="540000"/>
            </a:xfrm>
            <a:prstGeom prst="ellipse">
              <a:avLst/>
            </a:prstGeom>
            <a:solidFill>
              <a:srgbClr val="4D74FF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אליפסה 24"/>
            <p:cNvSpPr/>
            <p:nvPr/>
          </p:nvSpPr>
          <p:spPr>
            <a:xfrm>
              <a:off x="5969000" y="2399587"/>
              <a:ext cx="540000" cy="540000"/>
            </a:xfrm>
            <a:prstGeom prst="ellipse">
              <a:avLst/>
            </a:prstGeom>
            <a:solidFill>
              <a:srgbClr val="4D74FF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69000" y="2484921"/>
              <a:ext cx="41423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מחבר ישר 26"/>
            <p:cNvCxnSpPr>
              <a:stCxn id="13" idx="1"/>
            </p:cNvCxnSpPr>
            <p:nvPr/>
          </p:nvCxnSpPr>
          <p:spPr>
            <a:xfrm flipH="1">
              <a:off x="3283201" y="2669587"/>
              <a:ext cx="2685799" cy="0"/>
            </a:xfrm>
            <a:prstGeom prst="line">
              <a:avLst/>
            </a:prstGeom>
            <a:ln w="25400">
              <a:solidFill>
                <a:srgbClr val="4D7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7-rt.googleusercontent.com/docsz/AD_4nXeqNvLKqLEvYvE3PbmDIPUu9MeqCrdHLgdxuO1zwdlRKTvxWPvX5Ec0W2PenM1qyxw0MxIAm6qx6FwNx-wH_FKcjKTHUl10_rRWcF8kJiTAI7FtcxbtUXNUF8S6lj9QV3KdW8zDpQ?key=yoYCEntLhHyWlNv6KCMv8U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621" y="-14506"/>
            <a:ext cx="3605379" cy="252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775508" y="3328188"/>
            <a:ext cx="226290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task was designed to stimulate cognitive processing and test attention.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43665" y="3682626"/>
            <a:ext cx="3063833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Children were shown images of cartoon characters and asked to count the characters in each image.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43665" y="5404334"/>
            <a:ext cx="2754993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This task ensured a robust dataset for analyzing attention and focus in children with ADHD.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75508" y="5404334"/>
            <a:ext cx="268027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activity was adjusted to each child’s response speed for engagement and consistent data collection.</a:t>
            </a:r>
          </a:p>
        </p:txBody>
      </p:sp>
      <p:grpSp>
        <p:nvGrpSpPr>
          <p:cNvPr id="31" name="קבוצה 30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32" name="אליפסה 31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0760" y="215914"/>
              <a:ext cx="4171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12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56699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66000" y="2890391"/>
            <a:ext cx="3313459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>
                <a:solidFill>
                  <a:srgbClr val="FFC000"/>
                </a:solidFill>
              </a:rPr>
              <a:t>Introduction to Text Compression</a:t>
            </a:r>
            <a:endParaRPr lang="he-IL" sz="2000" b="1" dirty="0">
              <a:solidFill>
                <a:srgbClr val="FFC000"/>
              </a:solidFill>
            </a:endParaRPr>
          </a:p>
        </p:txBody>
      </p:sp>
      <p:cxnSp>
        <p:nvCxnSpPr>
          <p:cNvPr id="11" name="מחבר ישר 10"/>
          <p:cNvCxnSpPr/>
          <p:nvPr/>
        </p:nvCxnSpPr>
        <p:spPr>
          <a:xfrm flipH="1">
            <a:off x="1" y="3429000"/>
            <a:ext cx="609599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קבוצה 1"/>
          <p:cNvGrpSpPr/>
          <p:nvPr/>
        </p:nvGrpSpPr>
        <p:grpSpPr>
          <a:xfrm>
            <a:off x="5826000" y="3159000"/>
            <a:ext cx="540000" cy="3699000"/>
            <a:chOff x="5150999" y="3159000"/>
            <a:chExt cx="540000" cy="3699000"/>
          </a:xfrm>
        </p:grpSpPr>
        <p:cxnSp>
          <p:nvCxnSpPr>
            <p:cNvPr id="13" name="מחבר ישר 12"/>
            <p:cNvCxnSpPr/>
            <p:nvPr/>
          </p:nvCxnSpPr>
          <p:spPr>
            <a:xfrm>
              <a:off x="5420999" y="3429000"/>
              <a:ext cx="0" cy="3429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אליפסה 11"/>
            <p:cNvSpPr/>
            <p:nvPr/>
          </p:nvSpPr>
          <p:spPr>
            <a:xfrm>
              <a:off x="5150999" y="3159000"/>
              <a:ext cx="540000" cy="540000"/>
            </a:xfrm>
            <a:prstGeom prst="ellipse">
              <a:avLst/>
            </a:prstGeom>
            <a:solidFill>
              <a:srgbClr val="FFC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" name="קבוצה 7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9" name="אליפסה 8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760" y="215914"/>
              <a:ext cx="4171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13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3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91689" y="1100532"/>
            <a:ext cx="600862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>
                <a:solidFill>
                  <a:srgbClr val="FFC000"/>
                </a:solidFill>
              </a:rPr>
              <a:t>Introduction to Text Compression</a:t>
            </a:r>
            <a:endParaRPr lang="he-IL" sz="2000" b="1" dirty="0">
              <a:solidFill>
                <a:srgbClr val="FFC000"/>
              </a:solidFill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11207500" y="3159000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2"/>
          <p:cNvGrpSpPr/>
          <p:nvPr/>
        </p:nvGrpSpPr>
        <p:grpSpPr>
          <a:xfrm rot="5400000">
            <a:off x="5603750" y="222250"/>
            <a:ext cx="984500" cy="540000"/>
            <a:chOff x="0" y="3159000"/>
            <a:chExt cx="984500" cy="540000"/>
          </a:xfrm>
        </p:grpSpPr>
        <p:cxnSp>
          <p:nvCxnSpPr>
            <p:cNvPr id="11" name="מחבר ישר 10"/>
            <p:cNvCxnSpPr/>
            <p:nvPr/>
          </p:nvCxnSpPr>
          <p:spPr>
            <a:xfrm flipH="1">
              <a:off x="0" y="3429000"/>
              <a:ext cx="4445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אליפסה 11"/>
            <p:cNvSpPr/>
            <p:nvPr/>
          </p:nvSpPr>
          <p:spPr>
            <a:xfrm>
              <a:off x="444500" y="3159000"/>
              <a:ext cx="540000" cy="540000"/>
            </a:xfrm>
            <a:prstGeom prst="ellipse">
              <a:avLst/>
            </a:prstGeom>
            <a:solidFill>
              <a:srgbClr val="FFC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4" name="מחבר ישר 13"/>
          <p:cNvCxnSpPr/>
          <p:nvPr/>
        </p:nvCxnSpPr>
        <p:spPr>
          <a:xfrm flipH="1">
            <a:off x="11747500" y="3429000"/>
            <a:ext cx="4445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קבוצה 36"/>
          <p:cNvGrpSpPr/>
          <p:nvPr/>
        </p:nvGrpSpPr>
        <p:grpSpPr>
          <a:xfrm>
            <a:off x="3902914" y="1801339"/>
            <a:ext cx="4386172" cy="1194615"/>
            <a:chOff x="2122828" y="1744972"/>
            <a:chExt cx="4386172" cy="1194615"/>
          </a:xfrm>
        </p:grpSpPr>
        <p:cxnSp>
          <p:nvCxnSpPr>
            <p:cNvPr id="28" name="מחבר ישר 27"/>
            <p:cNvCxnSpPr>
              <a:stCxn id="25" idx="2"/>
            </p:cNvCxnSpPr>
            <p:nvPr/>
          </p:nvCxnSpPr>
          <p:spPr>
            <a:xfrm flipH="1" flipV="1">
              <a:off x="3283200" y="2665445"/>
              <a:ext cx="2685800" cy="4142"/>
            </a:xfrm>
            <a:prstGeom prst="line">
              <a:avLst/>
            </a:prstGeom>
            <a:ln w="254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122828" y="1744972"/>
              <a:ext cx="178074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>
                  <a:solidFill>
                    <a:schemeClr val="bg1"/>
                  </a:solidFill>
                </a:rPr>
                <a:t>What is Text Compression?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2743200" y="2399587"/>
              <a:ext cx="540000" cy="540000"/>
            </a:xfrm>
            <a:prstGeom prst="ellipse">
              <a:avLst/>
            </a:prstGeom>
            <a:solidFill>
              <a:srgbClr val="4D74FF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200" y="2480779"/>
              <a:ext cx="41423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25" name="אליפסה 24"/>
            <p:cNvSpPr/>
            <p:nvPr/>
          </p:nvSpPr>
          <p:spPr>
            <a:xfrm>
              <a:off x="5969000" y="2399587"/>
              <a:ext cx="540000" cy="540000"/>
            </a:xfrm>
            <a:prstGeom prst="ellipse">
              <a:avLst/>
            </a:prstGeom>
            <a:solidFill>
              <a:srgbClr val="4D74FF">
                <a:alpha val="30000"/>
              </a:srgb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אליפסה 22"/>
            <p:cNvSpPr/>
            <p:nvPr/>
          </p:nvSpPr>
          <p:spPr>
            <a:xfrm>
              <a:off x="4356100" y="2399587"/>
              <a:ext cx="540000" cy="540000"/>
            </a:xfrm>
            <a:prstGeom prst="ellipse">
              <a:avLst/>
            </a:prstGeom>
            <a:solidFill>
              <a:srgbClr val="4D74FF">
                <a:alpha val="30000"/>
              </a:srgb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86455" y="3262833"/>
            <a:ext cx="7619089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Definition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 method to reduce the size of text files or data while keeping the content intact.</a:t>
            </a:r>
          </a:p>
          <a:p>
            <a:pPr lvl="1" algn="l" rtl="0"/>
            <a:endParaRPr lang="en-US" sz="1600" dirty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Benefits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Saves storage space.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Allows faster data transmission.</a:t>
            </a:r>
          </a:p>
          <a:p>
            <a:pPr lvl="1" algn="l" rtl="0"/>
            <a:endParaRPr lang="en-US" sz="1600" dirty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Why It’s Important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Especially useful for handling large datasets.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Improves speed and efficiency.</a:t>
            </a:r>
          </a:p>
        </p:txBody>
      </p:sp>
      <p:grpSp>
        <p:nvGrpSpPr>
          <p:cNvPr id="16" name="קבוצה 15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18" name="אליפסה 17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0760" y="215914"/>
              <a:ext cx="4171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14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61171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אליפסה 8"/>
          <p:cNvSpPr/>
          <p:nvPr/>
        </p:nvSpPr>
        <p:spPr>
          <a:xfrm>
            <a:off x="11207500" y="3159000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2"/>
          <p:cNvGrpSpPr/>
          <p:nvPr/>
        </p:nvGrpSpPr>
        <p:grpSpPr>
          <a:xfrm>
            <a:off x="0" y="3159000"/>
            <a:ext cx="984500" cy="540000"/>
            <a:chOff x="0" y="3159000"/>
            <a:chExt cx="984500" cy="540000"/>
          </a:xfrm>
        </p:grpSpPr>
        <p:cxnSp>
          <p:nvCxnSpPr>
            <p:cNvPr id="11" name="מחבר ישר 10"/>
            <p:cNvCxnSpPr/>
            <p:nvPr/>
          </p:nvCxnSpPr>
          <p:spPr>
            <a:xfrm flipH="1">
              <a:off x="0" y="3429000"/>
              <a:ext cx="4445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אליפסה 11"/>
            <p:cNvSpPr/>
            <p:nvPr/>
          </p:nvSpPr>
          <p:spPr>
            <a:xfrm>
              <a:off x="444500" y="3159000"/>
              <a:ext cx="540000" cy="540000"/>
            </a:xfrm>
            <a:prstGeom prst="ellipse">
              <a:avLst/>
            </a:prstGeom>
            <a:solidFill>
              <a:srgbClr val="FFC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4" name="מחבר ישר 13"/>
          <p:cNvCxnSpPr/>
          <p:nvPr/>
        </p:nvCxnSpPr>
        <p:spPr>
          <a:xfrm flipH="1">
            <a:off x="11747500" y="3429000"/>
            <a:ext cx="4445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קבוצה 36"/>
          <p:cNvGrpSpPr/>
          <p:nvPr/>
        </p:nvGrpSpPr>
        <p:grpSpPr>
          <a:xfrm>
            <a:off x="4213100" y="1475726"/>
            <a:ext cx="3765800" cy="1228356"/>
            <a:chOff x="2743200" y="1711231"/>
            <a:chExt cx="3765800" cy="1228356"/>
          </a:xfrm>
        </p:grpSpPr>
        <p:cxnSp>
          <p:nvCxnSpPr>
            <p:cNvPr id="28" name="מחבר ישר 27"/>
            <p:cNvCxnSpPr>
              <a:stCxn id="25" idx="2"/>
              <a:endCxn id="23" idx="6"/>
            </p:cNvCxnSpPr>
            <p:nvPr/>
          </p:nvCxnSpPr>
          <p:spPr>
            <a:xfrm flipH="1">
              <a:off x="4896100" y="2669587"/>
              <a:ext cx="1072900" cy="0"/>
            </a:xfrm>
            <a:prstGeom prst="line">
              <a:avLst/>
            </a:prstGeom>
            <a:ln w="254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אליפסה 22"/>
            <p:cNvSpPr/>
            <p:nvPr/>
          </p:nvSpPr>
          <p:spPr>
            <a:xfrm>
              <a:off x="4356100" y="2399587"/>
              <a:ext cx="540000" cy="540000"/>
            </a:xfrm>
            <a:prstGeom prst="ellipse">
              <a:avLst/>
            </a:prstGeom>
            <a:solidFill>
              <a:srgbClr val="4D74FF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61507" y="1711231"/>
              <a:ext cx="172918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>
                  <a:solidFill>
                    <a:schemeClr val="bg1"/>
                  </a:solidFill>
                </a:rPr>
                <a:t>Beyond Compression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2743200" y="2399587"/>
              <a:ext cx="540000" cy="540000"/>
            </a:xfrm>
            <a:prstGeom prst="ellipse">
              <a:avLst/>
            </a:prstGeom>
            <a:solidFill>
              <a:srgbClr val="4D74FF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אליפסה 24"/>
            <p:cNvSpPr/>
            <p:nvPr/>
          </p:nvSpPr>
          <p:spPr>
            <a:xfrm>
              <a:off x="5969000" y="2399587"/>
              <a:ext cx="540000" cy="540000"/>
            </a:xfrm>
            <a:prstGeom prst="ellipse">
              <a:avLst/>
            </a:prstGeom>
            <a:solidFill>
              <a:srgbClr val="4D74FF">
                <a:alpha val="30000"/>
              </a:srgb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6100" y="2455842"/>
              <a:ext cx="41423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מחבר ישר 26"/>
            <p:cNvCxnSpPr/>
            <p:nvPr/>
          </p:nvCxnSpPr>
          <p:spPr>
            <a:xfrm flipH="1">
              <a:off x="3283200" y="2669587"/>
              <a:ext cx="1169453" cy="0"/>
            </a:xfrm>
            <a:prstGeom prst="line">
              <a:avLst/>
            </a:prstGeom>
            <a:ln w="25400">
              <a:solidFill>
                <a:srgbClr val="4D7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286455" y="3159000"/>
            <a:ext cx="7619089" cy="2800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More than Space Saving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Text compression can compare different types of data (e.g., text, signals, sequences).</a:t>
            </a:r>
          </a:p>
          <a:p>
            <a:pPr lvl="1" algn="l" rtl="0"/>
            <a:endParaRPr lang="en-US" sz="1600" dirty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How It Works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Measures how compressible two objects are together to determine their similarity.</a:t>
            </a:r>
          </a:p>
          <a:p>
            <a:pPr lvl="1" algn="l" rtl="0"/>
            <a:endParaRPr lang="en-US" sz="1600" dirty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Applications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Helps solve problems like classification, clustering, and pattern recognition by identifying shared patterns in data.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91689" y="568643"/>
            <a:ext cx="600862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>
                <a:solidFill>
                  <a:srgbClr val="FFC000"/>
                </a:solidFill>
              </a:rPr>
              <a:t>Introduction to Text Compression</a:t>
            </a:r>
            <a:endParaRPr lang="he-IL" sz="2000" b="1" dirty="0">
              <a:solidFill>
                <a:srgbClr val="FFC000"/>
              </a:solidFill>
            </a:endParaRPr>
          </a:p>
        </p:txBody>
      </p:sp>
      <p:grpSp>
        <p:nvGrpSpPr>
          <p:cNvPr id="19" name="קבוצה 18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20" name="אליפסה 19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0760" y="215914"/>
              <a:ext cx="4171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15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7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אליפסה 8"/>
          <p:cNvSpPr/>
          <p:nvPr/>
        </p:nvSpPr>
        <p:spPr>
          <a:xfrm>
            <a:off x="11207500" y="3159000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2"/>
          <p:cNvGrpSpPr/>
          <p:nvPr/>
        </p:nvGrpSpPr>
        <p:grpSpPr>
          <a:xfrm>
            <a:off x="0" y="3159000"/>
            <a:ext cx="984500" cy="540000"/>
            <a:chOff x="0" y="3159000"/>
            <a:chExt cx="984500" cy="540000"/>
          </a:xfrm>
        </p:grpSpPr>
        <p:cxnSp>
          <p:nvCxnSpPr>
            <p:cNvPr id="11" name="מחבר ישר 10"/>
            <p:cNvCxnSpPr/>
            <p:nvPr/>
          </p:nvCxnSpPr>
          <p:spPr>
            <a:xfrm flipH="1">
              <a:off x="0" y="3429000"/>
              <a:ext cx="4445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אליפסה 11"/>
            <p:cNvSpPr/>
            <p:nvPr/>
          </p:nvSpPr>
          <p:spPr>
            <a:xfrm>
              <a:off x="444500" y="3159000"/>
              <a:ext cx="540000" cy="540000"/>
            </a:xfrm>
            <a:prstGeom prst="ellipse">
              <a:avLst/>
            </a:prstGeom>
            <a:solidFill>
              <a:srgbClr val="FFC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4" name="מחבר ישר 13"/>
          <p:cNvCxnSpPr/>
          <p:nvPr/>
        </p:nvCxnSpPr>
        <p:spPr>
          <a:xfrm flipH="1">
            <a:off x="11747500" y="3429000"/>
            <a:ext cx="4445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קבוצה 36"/>
          <p:cNvGrpSpPr/>
          <p:nvPr/>
        </p:nvGrpSpPr>
        <p:grpSpPr>
          <a:xfrm>
            <a:off x="3915804" y="1729440"/>
            <a:ext cx="4360393" cy="974642"/>
            <a:chOff x="2743200" y="1964945"/>
            <a:chExt cx="4360393" cy="974642"/>
          </a:xfrm>
        </p:grpSpPr>
        <p:sp>
          <p:nvSpPr>
            <p:cNvPr id="23" name="אליפסה 22"/>
            <p:cNvSpPr/>
            <p:nvPr/>
          </p:nvSpPr>
          <p:spPr>
            <a:xfrm>
              <a:off x="4356100" y="2399587"/>
              <a:ext cx="540000" cy="540000"/>
            </a:xfrm>
            <a:prstGeom prst="ellipse">
              <a:avLst/>
            </a:prstGeom>
            <a:solidFill>
              <a:srgbClr val="4D74FF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74407" y="1964945"/>
              <a:ext cx="172918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>
                  <a:solidFill>
                    <a:schemeClr val="bg1"/>
                  </a:solidFill>
                </a:rPr>
                <a:t>Formulas Used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2743200" y="2399587"/>
              <a:ext cx="540000" cy="540000"/>
            </a:xfrm>
            <a:prstGeom prst="ellipse">
              <a:avLst/>
            </a:prstGeom>
            <a:solidFill>
              <a:srgbClr val="4D74FF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אליפסה 24"/>
            <p:cNvSpPr/>
            <p:nvPr/>
          </p:nvSpPr>
          <p:spPr>
            <a:xfrm>
              <a:off x="5969000" y="2399587"/>
              <a:ext cx="540000" cy="540000"/>
            </a:xfrm>
            <a:prstGeom prst="ellipse">
              <a:avLst/>
            </a:prstGeom>
            <a:solidFill>
              <a:srgbClr val="4D74FF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69000" y="2458139"/>
              <a:ext cx="41423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מחבר ישר 26"/>
            <p:cNvCxnSpPr>
              <a:stCxn id="25" idx="2"/>
            </p:cNvCxnSpPr>
            <p:nvPr/>
          </p:nvCxnSpPr>
          <p:spPr>
            <a:xfrm flipH="1">
              <a:off x="3216490" y="2669587"/>
              <a:ext cx="2752510" cy="9603"/>
            </a:xfrm>
            <a:prstGeom prst="line">
              <a:avLst/>
            </a:prstGeom>
            <a:ln w="25400">
              <a:solidFill>
                <a:srgbClr val="4D7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259160" y="5305123"/>
            <a:ext cx="761908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measures the similarity between two objects based on how much information they share. A lower value means the objects are more similar.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91689" y="459594"/>
            <a:ext cx="600862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>
                <a:solidFill>
                  <a:srgbClr val="FFC000"/>
                </a:solidFill>
              </a:rPr>
              <a:t>Introduction to Text Compression</a:t>
            </a:r>
            <a:endParaRPr lang="he-IL" sz="2000" b="1" dirty="0">
              <a:solidFill>
                <a:srgbClr val="FFC000"/>
              </a:solidFill>
            </a:endParaRPr>
          </a:p>
        </p:txBody>
      </p:sp>
      <p:pic>
        <p:nvPicPr>
          <p:cNvPr id="1026" name="Picture 2" descr="https://lh7-rt.googleusercontent.com/docsz/AD_4nXeC0CdZhLelYN-BRoMs51oDQiNxAnbhxUnBTa61jfmWew3fy-U_yPsvKNCPgUaX9Psww2HWs8STiXpZdE4JlY33gKerIHEIH4HQgaCUHkfL85wT9TTRPkjjeAlut7NjrbmZql23?key=yoYCEntLhHyWlNv6KCMv8U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651" y="3699000"/>
            <a:ext cx="6192105" cy="117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679348" y="3193533"/>
            <a:ext cx="37605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</a:rPr>
              <a:t>Normalized Compression Distance</a:t>
            </a:r>
            <a:endParaRPr lang="he-IL" b="1" dirty="0">
              <a:solidFill>
                <a:schemeClr val="bg1"/>
              </a:solidFill>
            </a:endParaRPr>
          </a:p>
        </p:txBody>
      </p:sp>
      <p:grpSp>
        <p:nvGrpSpPr>
          <p:cNvPr id="20" name="קבוצה 19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24" name="אליפסה 23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760" y="215914"/>
              <a:ext cx="4171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16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90577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96318" y="3114225"/>
            <a:ext cx="331345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>
                <a:solidFill>
                  <a:srgbClr val="FFC000"/>
                </a:solidFill>
              </a:rPr>
              <a:t>Our solution</a:t>
            </a:r>
            <a:endParaRPr lang="he-IL" sz="2000" b="1" dirty="0">
              <a:solidFill>
                <a:srgbClr val="FFC000"/>
              </a:solidFill>
            </a:endParaRPr>
          </a:p>
        </p:txBody>
      </p:sp>
      <p:cxnSp>
        <p:nvCxnSpPr>
          <p:cNvPr id="11" name="מחבר ישר 10"/>
          <p:cNvCxnSpPr/>
          <p:nvPr/>
        </p:nvCxnSpPr>
        <p:spPr>
          <a:xfrm flipH="1">
            <a:off x="1" y="3429000"/>
            <a:ext cx="609599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קבוצה 1"/>
          <p:cNvGrpSpPr/>
          <p:nvPr/>
        </p:nvGrpSpPr>
        <p:grpSpPr>
          <a:xfrm>
            <a:off x="5826000" y="3159000"/>
            <a:ext cx="540000" cy="3699000"/>
            <a:chOff x="5150999" y="3159000"/>
            <a:chExt cx="540000" cy="3699000"/>
          </a:xfrm>
        </p:grpSpPr>
        <p:cxnSp>
          <p:nvCxnSpPr>
            <p:cNvPr id="13" name="מחבר ישר 12"/>
            <p:cNvCxnSpPr/>
            <p:nvPr/>
          </p:nvCxnSpPr>
          <p:spPr>
            <a:xfrm>
              <a:off x="5420999" y="3429000"/>
              <a:ext cx="0" cy="3429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אליפסה 11"/>
            <p:cNvSpPr/>
            <p:nvPr/>
          </p:nvSpPr>
          <p:spPr>
            <a:xfrm>
              <a:off x="5150999" y="3159000"/>
              <a:ext cx="540000" cy="540000"/>
            </a:xfrm>
            <a:prstGeom prst="ellipse">
              <a:avLst/>
            </a:prstGeom>
            <a:solidFill>
              <a:srgbClr val="FFC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" name="קבוצה 7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9" name="אליפסה 8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760" y="215914"/>
              <a:ext cx="4171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17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77489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אליפסה 8"/>
          <p:cNvSpPr/>
          <p:nvPr/>
        </p:nvSpPr>
        <p:spPr>
          <a:xfrm>
            <a:off x="11207500" y="3159000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מחבר ישר 10"/>
          <p:cNvCxnSpPr/>
          <p:nvPr/>
        </p:nvCxnSpPr>
        <p:spPr>
          <a:xfrm flipH="1">
            <a:off x="0" y="3429000"/>
            <a:ext cx="4445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אליפסה 11"/>
          <p:cNvSpPr/>
          <p:nvPr/>
        </p:nvSpPr>
        <p:spPr>
          <a:xfrm>
            <a:off x="444500" y="3159000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ישר 13"/>
          <p:cNvCxnSpPr/>
          <p:nvPr/>
        </p:nvCxnSpPr>
        <p:spPr>
          <a:xfrm flipH="1">
            <a:off x="11747500" y="3429000"/>
            <a:ext cx="4445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97200" y="3187404"/>
            <a:ext cx="619760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Clean raw EEG recordings to ensure data quality.</a:t>
            </a:r>
          </a:p>
          <a:p>
            <a:pPr lvl="1" algn="l" rtl="0"/>
            <a:endParaRPr lang="en-US" sz="1600" dirty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Noise Reduction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Remove noise and artifacts while preserving important brain signals.</a:t>
            </a:r>
          </a:p>
          <a:p>
            <a:pPr lvl="1" algn="l" rtl="0"/>
            <a:endParaRPr lang="en-US" sz="1600" dirty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Goal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Prepare the data for accurate analysis by maintaining the integrity of the original signals.</a:t>
            </a:r>
          </a:p>
        </p:txBody>
      </p:sp>
      <p:grpSp>
        <p:nvGrpSpPr>
          <p:cNvPr id="37" name="קבוצה 36"/>
          <p:cNvGrpSpPr/>
          <p:nvPr/>
        </p:nvGrpSpPr>
        <p:grpSpPr>
          <a:xfrm>
            <a:off x="3970275" y="1550774"/>
            <a:ext cx="4251450" cy="998808"/>
            <a:chOff x="3870450" y="1940779"/>
            <a:chExt cx="4251450" cy="998808"/>
          </a:xfrm>
        </p:grpSpPr>
        <p:cxnSp>
          <p:nvCxnSpPr>
            <p:cNvPr id="28" name="מחבר ישר 27"/>
            <p:cNvCxnSpPr>
              <a:stCxn id="26" idx="2"/>
              <a:endCxn id="23" idx="6"/>
            </p:cNvCxnSpPr>
            <p:nvPr/>
          </p:nvCxnSpPr>
          <p:spPr>
            <a:xfrm flipH="1">
              <a:off x="4896100" y="2669587"/>
              <a:ext cx="2685800" cy="0"/>
            </a:xfrm>
            <a:prstGeom prst="line">
              <a:avLst/>
            </a:prstGeom>
            <a:ln w="254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אליפסה 22"/>
            <p:cNvSpPr/>
            <p:nvPr/>
          </p:nvSpPr>
          <p:spPr>
            <a:xfrm>
              <a:off x="4356100" y="2399587"/>
              <a:ext cx="540000" cy="540000"/>
            </a:xfrm>
            <a:prstGeom prst="ellipse">
              <a:avLst/>
            </a:prstGeom>
            <a:solidFill>
              <a:srgbClr val="4D74FF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אליפסה 24"/>
            <p:cNvSpPr/>
            <p:nvPr/>
          </p:nvSpPr>
          <p:spPr>
            <a:xfrm>
              <a:off x="5969000" y="2399587"/>
              <a:ext cx="540000" cy="540000"/>
            </a:xfrm>
            <a:prstGeom prst="ellipse">
              <a:avLst/>
            </a:prstGeom>
            <a:solidFill>
              <a:srgbClr val="4D74FF">
                <a:alpha val="30000"/>
              </a:srgb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אליפסה 25"/>
            <p:cNvSpPr/>
            <p:nvPr/>
          </p:nvSpPr>
          <p:spPr>
            <a:xfrm>
              <a:off x="7581900" y="2399587"/>
              <a:ext cx="540000" cy="540000"/>
            </a:xfrm>
            <a:prstGeom prst="ellipse">
              <a:avLst/>
            </a:prstGeom>
            <a:solidFill>
              <a:srgbClr val="4D74FF">
                <a:alpha val="30000"/>
              </a:srgb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70105" y="2480779"/>
              <a:ext cx="41423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70450" y="1940779"/>
              <a:ext cx="15113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Preprocessing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012071" y="584509"/>
            <a:ext cx="416785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>
                <a:solidFill>
                  <a:srgbClr val="FFC000"/>
                </a:solidFill>
              </a:rPr>
              <a:t>Our solution</a:t>
            </a:r>
            <a:endParaRPr lang="he-IL" sz="2000" b="1" dirty="0">
              <a:solidFill>
                <a:srgbClr val="FFC000"/>
              </a:solidFill>
            </a:endParaRPr>
          </a:p>
        </p:txBody>
      </p:sp>
      <p:grpSp>
        <p:nvGrpSpPr>
          <p:cNvPr id="15" name="קבוצה 14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16" name="אליפסה 15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0760" y="215914"/>
              <a:ext cx="4171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18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02748869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אליפסה 8"/>
          <p:cNvSpPr/>
          <p:nvPr/>
        </p:nvSpPr>
        <p:spPr>
          <a:xfrm>
            <a:off x="11207500" y="3159000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מחבר ישר 10"/>
          <p:cNvCxnSpPr/>
          <p:nvPr/>
        </p:nvCxnSpPr>
        <p:spPr>
          <a:xfrm flipH="1">
            <a:off x="0" y="3429000"/>
            <a:ext cx="4445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אליפסה 11"/>
          <p:cNvSpPr/>
          <p:nvPr/>
        </p:nvSpPr>
        <p:spPr>
          <a:xfrm>
            <a:off x="444500" y="3159000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ישר 13"/>
          <p:cNvCxnSpPr/>
          <p:nvPr/>
        </p:nvCxnSpPr>
        <p:spPr>
          <a:xfrm flipH="1">
            <a:off x="11747500" y="3429000"/>
            <a:ext cx="4445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05927" y="2947497"/>
            <a:ext cx="7479957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Process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Build a 120x120 similarity matrix for each of the 19 EEG channels.</a:t>
            </a:r>
          </a:p>
          <a:p>
            <a:pPr lvl="1" algn="l" rtl="0"/>
            <a:endParaRPr lang="en-US" sz="1600" dirty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Matrix Details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Each cell in the matrix shows the similarity score between two signals.</a:t>
            </a:r>
          </a:p>
          <a:p>
            <a:pPr lvl="1" algn="l" rtl="0"/>
            <a:endParaRPr lang="en-US" sz="1600" dirty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How It Works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Compare signals using a text compression algorithm.</a:t>
            </a:r>
          </a:p>
          <a:p>
            <a:pPr lvl="1" algn="l" rtl="0"/>
            <a:endParaRPr lang="en-US" sz="1600" dirty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Output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 19 matrices, each representing the relationships within a specific channel.</a:t>
            </a:r>
            <a:endParaRPr lang="he-IL" sz="1600" dirty="0">
              <a:solidFill>
                <a:schemeClr val="bg1"/>
              </a:solidFill>
            </a:endParaRPr>
          </a:p>
        </p:txBody>
      </p:sp>
      <p:grpSp>
        <p:nvGrpSpPr>
          <p:cNvPr id="37" name="קבוצה 36"/>
          <p:cNvGrpSpPr/>
          <p:nvPr/>
        </p:nvGrpSpPr>
        <p:grpSpPr>
          <a:xfrm>
            <a:off x="4213100" y="1405832"/>
            <a:ext cx="3765800" cy="1271665"/>
            <a:chOff x="4356100" y="1667922"/>
            <a:chExt cx="3765800" cy="1271665"/>
          </a:xfrm>
        </p:grpSpPr>
        <p:cxnSp>
          <p:nvCxnSpPr>
            <p:cNvPr id="28" name="מחבר ישר 27"/>
            <p:cNvCxnSpPr>
              <a:stCxn id="26" idx="2"/>
              <a:endCxn id="25" idx="6"/>
            </p:cNvCxnSpPr>
            <p:nvPr/>
          </p:nvCxnSpPr>
          <p:spPr>
            <a:xfrm flipH="1">
              <a:off x="6509000" y="2669587"/>
              <a:ext cx="1072900" cy="0"/>
            </a:xfrm>
            <a:prstGeom prst="line">
              <a:avLst/>
            </a:prstGeom>
            <a:ln w="254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אליפסה 22"/>
            <p:cNvSpPr/>
            <p:nvPr/>
          </p:nvSpPr>
          <p:spPr>
            <a:xfrm>
              <a:off x="4356100" y="2399587"/>
              <a:ext cx="540000" cy="540000"/>
            </a:xfrm>
            <a:prstGeom prst="ellipse">
              <a:avLst/>
            </a:prstGeom>
            <a:solidFill>
              <a:srgbClr val="4D74FF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אליפסה 24"/>
            <p:cNvSpPr/>
            <p:nvPr/>
          </p:nvSpPr>
          <p:spPr>
            <a:xfrm>
              <a:off x="5969000" y="2399587"/>
              <a:ext cx="540000" cy="540000"/>
            </a:xfrm>
            <a:prstGeom prst="ellipse">
              <a:avLst/>
            </a:prstGeom>
            <a:solidFill>
              <a:srgbClr val="4D74FF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אליפסה 25"/>
            <p:cNvSpPr/>
            <p:nvPr/>
          </p:nvSpPr>
          <p:spPr>
            <a:xfrm>
              <a:off x="7581900" y="2399587"/>
              <a:ext cx="540000" cy="540000"/>
            </a:xfrm>
            <a:prstGeom prst="ellipse">
              <a:avLst/>
            </a:prstGeom>
            <a:solidFill>
              <a:srgbClr val="4D74FF">
                <a:alpha val="30000"/>
              </a:srgb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69000" y="2484921"/>
              <a:ext cx="41423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40803" y="1667922"/>
              <a:ext cx="2396393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>
                  <a:solidFill>
                    <a:schemeClr val="bg1"/>
                  </a:solidFill>
                </a:rPr>
                <a:t>Similarity Matrix Construction</a:t>
              </a:r>
            </a:p>
          </p:txBody>
        </p:sp>
        <p:cxnSp>
          <p:nvCxnSpPr>
            <p:cNvPr id="38" name="מחבר ישר 37"/>
            <p:cNvCxnSpPr>
              <a:stCxn id="29" idx="1"/>
              <a:endCxn id="23" idx="6"/>
            </p:cNvCxnSpPr>
            <p:nvPr/>
          </p:nvCxnSpPr>
          <p:spPr>
            <a:xfrm flipH="1">
              <a:off x="4896100" y="2669587"/>
              <a:ext cx="1072900" cy="0"/>
            </a:xfrm>
            <a:prstGeom prst="line">
              <a:avLst/>
            </a:prstGeom>
            <a:ln w="25400">
              <a:solidFill>
                <a:srgbClr val="4D7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012071" y="420036"/>
            <a:ext cx="416785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>
                <a:solidFill>
                  <a:srgbClr val="FFC000"/>
                </a:solidFill>
              </a:rPr>
              <a:t>Our solution</a:t>
            </a:r>
            <a:endParaRPr lang="he-IL" sz="2000" b="1" dirty="0">
              <a:solidFill>
                <a:srgbClr val="FFC000"/>
              </a:solidFill>
            </a:endParaRPr>
          </a:p>
        </p:txBody>
      </p:sp>
      <p:pic>
        <p:nvPicPr>
          <p:cNvPr id="2052" name="Picture 4" descr="https://lh7-rt.googleusercontent.com/docsz/AD_4nXd_8RIvGPyrk7_kGgfnG0PXPkxn5FAB_rTmNnykoeOS8v5hDeE1B8s4NI-SRGm1ikKj016AbzirY1HukX7w0zizhudn6M7kR0K0BBSn2GnAWBXmtaPCHcLfFabzgHYUl9a44QZ1jA?key=yoYCEntLhHyWlNv6KCMv8UD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46" y="2967759"/>
            <a:ext cx="2985427" cy="29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קבוצה 16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18" name="אליפסה 17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0760" y="215914"/>
              <a:ext cx="4171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19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7510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מחבר ישר 9"/>
          <p:cNvCxnSpPr/>
          <p:nvPr/>
        </p:nvCxnSpPr>
        <p:spPr>
          <a:xfrm flipH="1">
            <a:off x="10477894" y="3429000"/>
            <a:ext cx="171410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/>
          <p:cNvCxnSpPr/>
          <p:nvPr/>
        </p:nvCxnSpPr>
        <p:spPr>
          <a:xfrm flipH="1">
            <a:off x="6092857" y="1330"/>
            <a:ext cx="3" cy="6749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אליפסה 3"/>
          <p:cNvSpPr/>
          <p:nvPr/>
        </p:nvSpPr>
        <p:spPr>
          <a:xfrm>
            <a:off x="5822857" y="465917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014273" y="1092707"/>
            <a:ext cx="215716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>
                <a:solidFill>
                  <a:srgbClr val="FFC000"/>
                </a:solidFill>
              </a:rPr>
              <a:t>Abstract</a:t>
            </a:r>
            <a:endParaRPr lang="he-IL" sz="2000" b="1" dirty="0">
              <a:solidFill>
                <a:srgbClr val="FFC000"/>
              </a:solidFill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10207893" y="3159000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" name="דיאגרמה 1"/>
          <p:cNvGraphicFramePr/>
          <p:nvPr>
            <p:extLst>
              <p:ext uri="{D42A27DB-BD31-4B8C-83A1-F6EECF244321}">
                <p14:modId xmlns:p14="http://schemas.microsoft.com/office/powerpoint/2010/main" val="3460605568"/>
              </p:ext>
            </p:extLst>
          </p:nvPr>
        </p:nvGraphicFramePr>
        <p:xfrm>
          <a:off x="3081353" y="1764272"/>
          <a:ext cx="6023006" cy="4434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53768" y="2000610"/>
            <a:ext cx="252412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rgbClr val="4D74FF"/>
                </a:solidFill>
              </a:rPr>
              <a:t>ADHD affects attention and behavior, making diagnosis essential.</a:t>
            </a:r>
            <a:endParaRPr lang="he-IL" dirty="0">
              <a:solidFill>
                <a:srgbClr val="4D74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7074" y="2690336"/>
            <a:ext cx="2524125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rgbClr val="B165FB"/>
                </a:solidFill>
              </a:rPr>
              <a:t>Use EEG recordings and text compression methods to classify ADHD-related brain activity.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88923" y="5233447"/>
            <a:ext cx="252412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rgbClr val="21E9C5"/>
                </a:solidFill>
              </a:rPr>
              <a:t>Improve the accuracy of ADHD classification and contribute to better diagnostic tools.</a:t>
            </a:r>
            <a:endParaRPr lang="he-IL" dirty="0">
              <a:solidFill>
                <a:srgbClr val="21E9C5"/>
              </a:solidFill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2602" y="3613333"/>
            <a:ext cx="736321" cy="736321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199" y="3613333"/>
            <a:ext cx="898051" cy="898051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92075" y="5025081"/>
            <a:ext cx="679365" cy="679365"/>
          </a:xfrm>
          <a:prstGeom prst="rect">
            <a:avLst/>
          </a:prstGeom>
        </p:spPr>
      </p:pic>
      <p:grpSp>
        <p:nvGrpSpPr>
          <p:cNvPr id="14" name="קבוצה 13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15" name="אליפסה 14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3220" y="215914"/>
              <a:ext cx="2941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2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0783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5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אליפסה 8"/>
          <p:cNvSpPr/>
          <p:nvPr/>
        </p:nvSpPr>
        <p:spPr>
          <a:xfrm>
            <a:off x="11207500" y="3159000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מחבר ישר 10"/>
          <p:cNvCxnSpPr/>
          <p:nvPr/>
        </p:nvCxnSpPr>
        <p:spPr>
          <a:xfrm flipH="1">
            <a:off x="0" y="3429000"/>
            <a:ext cx="4445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אליפסה 11"/>
          <p:cNvSpPr/>
          <p:nvPr/>
        </p:nvSpPr>
        <p:spPr>
          <a:xfrm>
            <a:off x="444500" y="3159000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ישר 13"/>
          <p:cNvCxnSpPr/>
          <p:nvPr/>
        </p:nvCxnSpPr>
        <p:spPr>
          <a:xfrm flipH="1">
            <a:off x="11747500" y="3429000"/>
            <a:ext cx="4445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82443" y="3159000"/>
            <a:ext cx="7876746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Pattern Analysis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Analyze patterns in the similarity matrices to classify signals.</a:t>
            </a:r>
          </a:p>
          <a:p>
            <a:pPr lvl="1" algn="l" rtl="0"/>
            <a:endParaRPr lang="en-US" sz="1600" dirty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Group Classification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Group signals with similar patterns to identify if a participant belongs to the ADHD or Typically Developing group.</a:t>
            </a:r>
          </a:p>
          <a:p>
            <a:pPr lvl="1" algn="l" rtl="0"/>
            <a:endParaRPr lang="en-US" sz="1600" dirty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Comprehensive Process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Repeat the classification across all 19 EEG channels for consistency.</a:t>
            </a:r>
          </a:p>
          <a:p>
            <a:pPr lvl="1" algn="l" rtl="0"/>
            <a:endParaRPr lang="en-US" sz="1600" dirty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Final Step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Combine the results from all channels to make an accurate final classification.</a:t>
            </a:r>
          </a:p>
        </p:txBody>
      </p:sp>
      <p:grpSp>
        <p:nvGrpSpPr>
          <p:cNvPr id="37" name="קבוצה 36"/>
          <p:cNvGrpSpPr/>
          <p:nvPr/>
        </p:nvGrpSpPr>
        <p:grpSpPr>
          <a:xfrm>
            <a:off x="4001718" y="1598682"/>
            <a:ext cx="4188565" cy="1068704"/>
            <a:chOff x="4356100" y="1870883"/>
            <a:chExt cx="4188565" cy="1068704"/>
          </a:xfrm>
        </p:grpSpPr>
        <p:sp>
          <p:nvSpPr>
            <p:cNvPr id="23" name="אליפסה 22"/>
            <p:cNvSpPr/>
            <p:nvPr/>
          </p:nvSpPr>
          <p:spPr>
            <a:xfrm>
              <a:off x="4356100" y="2399587"/>
              <a:ext cx="540000" cy="540000"/>
            </a:xfrm>
            <a:prstGeom prst="ellipse">
              <a:avLst/>
            </a:prstGeom>
            <a:solidFill>
              <a:srgbClr val="4D74FF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אליפסה 24"/>
            <p:cNvSpPr/>
            <p:nvPr/>
          </p:nvSpPr>
          <p:spPr>
            <a:xfrm>
              <a:off x="5969000" y="2399587"/>
              <a:ext cx="540000" cy="540000"/>
            </a:xfrm>
            <a:prstGeom prst="ellipse">
              <a:avLst/>
            </a:prstGeom>
            <a:solidFill>
              <a:srgbClr val="4D74FF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אליפסה 25"/>
            <p:cNvSpPr/>
            <p:nvPr/>
          </p:nvSpPr>
          <p:spPr>
            <a:xfrm>
              <a:off x="7581900" y="2399587"/>
              <a:ext cx="540000" cy="540000"/>
            </a:xfrm>
            <a:prstGeom prst="ellipse">
              <a:avLst/>
            </a:prstGeom>
            <a:solidFill>
              <a:srgbClr val="4D74FF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1900" y="2484921"/>
              <a:ext cx="41423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33365" y="1870883"/>
              <a:ext cx="15113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Classification</a:t>
              </a:r>
            </a:p>
          </p:txBody>
        </p:sp>
        <p:cxnSp>
          <p:nvCxnSpPr>
            <p:cNvPr id="38" name="מחבר ישר 37"/>
            <p:cNvCxnSpPr>
              <a:stCxn id="29" idx="1"/>
              <a:endCxn id="23" idx="6"/>
            </p:cNvCxnSpPr>
            <p:nvPr/>
          </p:nvCxnSpPr>
          <p:spPr>
            <a:xfrm flipH="1">
              <a:off x="4896100" y="2669587"/>
              <a:ext cx="2685800" cy="0"/>
            </a:xfrm>
            <a:prstGeom prst="line">
              <a:avLst/>
            </a:prstGeom>
            <a:ln w="25400">
              <a:solidFill>
                <a:srgbClr val="4D7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012071" y="409925"/>
            <a:ext cx="416785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>
                <a:solidFill>
                  <a:srgbClr val="FFC000"/>
                </a:solidFill>
              </a:rPr>
              <a:t>Our solution</a:t>
            </a:r>
            <a:endParaRPr lang="he-IL" sz="2000" b="1" dirty="0">
              <a:solidFill>
                <a:srgbClr val="FFC000"/>
              </a:solidFill>
            </a:endParaRPr>
          </a:p>
        </p:txBody>
      </p:sp>
      <p:grpSp>
        <p:nvGrpSpPr>
          <p:cNvPr id="15" name="קבוצה 14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16" name="אליפסה 15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0760" y="215914"/>
              <a:ext cx="4171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20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50726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04EFE2-F740-6090-74EA-96BB78A5C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8363F4BC-26C5-2242-099F-AD7B0F212C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75" y="-191751"/>
            <a:ext cx="9101649" cy="7049751"/>
          </a:xfrm>
          <a:prstGeom prst="rect">
            <a:avLst/>
          </a:prstGeom>
        </p:spPr>
      </p:pic>
      <p:grpSp>
        <p:nvGrpSpPr>
          <p:cNvPr id="3" name="קבוצה 2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4" name="אליפסה 3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760" y="215914"/>
              <a:ext cx="4171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21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48999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75489" y="420452"/>
            <a:ext cx="424102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>
                <a:solidFill>
                  <a:srgbClr val="FFC000"/>
                </a:solidFill>
              </a:rPr>
              <a:t>Anticipated Outcomes</a:t>
            </a:r>
            <a:endParaRPr lang="he-IL" sz="3600" b="1" dirty="0">
              <a:solidFill>
                <a:srgbClr val="FFC000"/>
              </a:solidFill>
            </a:endParaRPr>
          </a:p>
        </p:txBody>
      </p:sp>
      <p:cxnSp>
        <p:nvCxnSpPr>
          <p:cNvPr id="11" name="מחבר ישר 10"/>
          <p:cNvCxnSpPr/>
          <p:nvPr/>
        </p:nvCxnSpPr>
        <p:spPr>
          <a:xfrm flipH="1">
            <a:off x="1" y="3429000"/>
            <a:ext cx="609599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קבוצה 1"/>
          <p:cNvGrpSpPr/>
          <p:nvPr/>
        </p:nvGrpSpPr>
        <p:grpSpPr>
          <a:xfrm>
            <a:off x="5826000" y="3159000"/>
            <a:ext cx="540000" cy="3699000"/>
            <a:chOff x="5150999" y="3159000"/>
            <a:chExt cx="540000" cy="3699000"/>
          </a:xfrm>
        </p:grpSpPr>
        <p:cxnSp>
          <p:nvCxnSpPr>
            <p:cNvPr id="13" name="מחבר ישר 12"/>
            <p:cNvCxnSpPr/>
            <p:nvPr/>
          </p:nvCxnSpPr>
          <p:spPr>
            <a:xfrm>
              <a:off x="5420999" y="3429000"/>
              <a:ext cx="0" cy="3429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אליפסה 11"/>
            <p:cNvSpPr/>
            <p:nvPr/>
          </p:nvSpPr>
          <p:spPr>
            <a:xfrm>
              <a:off x="5150999" y="3159000"/>
              <a:ext cx="540000" cy="540000"/>
            </a:xfrm>
            <a:prstGeom prst="ellipse">
              <a:avLst/>
            </a:prstGeom>
            <a:solidFill>
              <a:srgbClr val="FFC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31856" y="1758616"/>
            <a:ext cx="5003007" cy="2800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High Accuracy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Classifies EEG recordings with precision by identifying unique patterns.</a:t>
            </a:r>
          </a:p>
          <a:p>
            <a:pPr lvl="1" algn="l" rtl="0"/>
            <a:endParaRPr lang="en-US" sz="1600" dirty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Reduced Misdiagnoses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Preserving raw EEG details minimizes errors in diagnosis.</a:t>
            </a:r>
          </a:p>
          <a:p>
            <a:pPr lvl="1" algn="l" rtl="0"/>
            <a:endParaRPr lang="en-US" sz="1600" dirty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Broader Applications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Useful for medical diagnosis, cognitive research, and brain-computer interfaces.</a:t>
            </a:r>
          </a:p>
        </p:txBody>
      </p:sp>
      <p:grpSp>
        <p:nvGrpSpPr>
          <p:cNvPr id="8" name="קבוצה 7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10" name="אליפסה 9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0760" y="215914"/>
              <a:ext cx="4171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22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52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5826000" y="0"/>
            <a:ext cx="540000" cy="1891410"/>
            <a:chOff x="5160424" y="0"/>
            <a:chExt cx="540000" cy="1891410"/>
          </a:xfrm>
        </p:grpSpPr>
        <p:cxnSp>
          <p:nvCxnSpPr>
            <p:cNvPr id="13" name="מחבר ישר 12"/>
            <p:cNvCxnSpPr/>
            <p:nvPr/>
          </p:nvCxnSpPr>
          <p:spPr>
            <a:xfrm>
              <a:off x="5430424" y="0"/>
              <a:ext cx="0" cy="162141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אליפסה 11"/>
            <p:cNvSpPr/>
            <p:nvPr/>
          </p:nvSpPr>
          <p:spPr>
            <a:xfrm>
              <a:off x="5160424" y="1351410"/>
              <a:ext cx="540000" cy="540000"/>
            </a:xfrm>
            <a:prstGeom prst="ellipse">
              <a:avLst/>
            </a:prstGeom>
            <a:solidFill>
              <a:srgbClr val="FFC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007963" y="2890391"/>
            <a:ext cx="4176075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>
                <a:solidFill>
                  <a:srgbClr val="FFC000"/>
                </a:solidFill>
              </a:rPr>
              <a:t>THANK YOU</a:t>
            </a:r>
          </a:p>
          <a:p>
            <a:pPr algn="ctr" rtl="0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FOR YOUR ATTENTION</a:t>
            </a:r>
            <a:endParaRPr lang="he-IL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" name="קבוצה 5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7" name="אליפסה 6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0760" y="215914"/>
              <a:ext cx="4171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23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8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12071" y="328202"/>
            <a:ext cx="4167858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>
                <a:solidFill>
                  <a:srgbClr val="FFC000"/>
                </a:solidFill>
              </a:rPr>
              <a:t>Introduction to EEG</a:t>
            </a:r>
          </a:p>
          <a:p>
            <a:pPr algn="ctr" rtl="0"/>
            <a:r>
              <a:rPr lang="en-US" sz="2000" dirty="0">
                <a:solidFill>
                  <a:schemeClr val="bg1"/>
                </a:solidFill>
              </a:rPr>
              <a:t>Electroencephalography</a:t>
            </a:r>
            <a:endParaRPr lang="he-IL" sz="2800" b="1" dirty="0">
              <a:solidFill>
                <a:schemeClr val="bg1"/>
              </a:solidFill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11207500" y="3159000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מחבר ישר 10"/>
          <p:cNvCxnSpPr/>
          <p:nvPr/>
        </p:nvCxnSpPr>
        <p:spPr>
          <a:xfrm flipH="1">
            <a:off x="0" y="3429000"/>
            <a:ext cx="4445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אליפסה 11"/>
          <p:cNvSpPr/>
          <p:nvPr/>
        </p:nvSpPr>
        <p:spPr>
          <a:xfrm>
            <a:off x="444500" y="3159000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ישר 13"/>
          <p:cNvCxnSpPr/>
          <p:nvPr/>
        </p:nvCxnSpPr>
        <p:spPr>
          <a:xfrm flipH="1">
            <a:off x="11747500" y="3429000"/>
            <a:ext cx="4445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צורה חופשית 58"/>
          <p:cNvSpPr/>
          <p:nvPr/>
        </p:nvSpPr>
        <p:spPr>
          <a:xfrm rot="-2700000">
            <a:off x="4906402" y="4422258"/>
            <a:ext cx="2379195" cy="2463444"/>
          </a:xfrm>
          <a:custGeom>
            <a:avLst/>
            <a:gdLst>
              <a:gd name="connsiteX0" fmla="*/ 1416028 w 2379195"/>
              <a:gd name="connsiteY0" fmla="*/ 1 h 2463444"/>
              <a:gd name="connsiteX1" fmla="*/ 2379195 w 2379195"/>
              <a:gd name="connsiteY1" fmla="*/ 1 h 2463444"/>
              <a:gd name="connsiteX2" fmla="*/ 2379195 w 2379195"/>
              <a:gd name="connsiteY2" fmla="*/ 963168 h 2463444"/>
              <a:gd name="connsiteX3" fmla="*/ 1170287 w 2379195"/>
              <a:gd name="connsiteY3" fmla="*/ 0 h 2463444"/>
              <a:gd name="connsiteX4" fmla="*/ 1416027 w 2379195"/>
              <a:gd name="connsiteY4" fmla="*/ 0 h 2463444"/>
              <a:gd name="connsiteX5" fmla="*/ 2379194 w 2379195"/>
              <a:gd name="connsiteY5" fmla="*/ 963167 h 2463444"/>
              <a:gd name="connsiteX6" fmla="*/ 2379194 w 2379195"/>
              <a:gd name="connsiteY6" fmla="*/ 1377407 h 2463444"/>
              <a:gd name="connsiteX7" fmla="*/ 1293157 w 2379195"/>
              <a:gd name="connsiteY7" fmla="*/ 2463444 h 2463444"/>
              <a:gd name="connsiteX8" fmla="*/ 0 w 2379195"/>
              <a:gd name="connsiteY8" fmla="*/ 1170287 h 246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9195" h="2463444">
                <a:moveTo>
                  <a:pt x="1416028" y="1"/>
                </a:moveTo>
                <a:lnTo>
                  <a:pt x="2379195" y="1"/>
                </a:lnTo>
                <a:lnTo>
                  <a:pt x="2379195" y="963168"/>
                </a:lnTo>
                <a:close/>
                <a:moveTo>
                  <a:pt x="1170287" y="0"/>
                </a:moveTo>
                <a:lnTo>
                  <a:pt x="1416027" y="0"/>
                </a:lnTo>
                <a:lnTo>
                  <a:pt x="2379194" y="963167"/>
                </a:lnTo>
                <a:lnTo>
                  <a:pt x="2379194" y="1377407"/>
                </a:lnTo>
                <a:lnTo>
                  <a:pt x="1293157" y="2463444"/>
                </a:lnTo>
                <a:lnTo>
                  <a:pt x="0" y="1170287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צורה חופשית 57"/>
          <p:cNvSpPr/>
          <p:nvPr/>
        </p:nvSpPr>
        <p:spPr>
          <a:xfrm rot="16200000">
            <a:off x="6237876" y="1307455"/>
            <a:ext cx="2491572" cy="2463444"/>
          </a:xfrm>
          <a:custGeom>
            <a:avLst/>
            <a:gdLst>
              <a:gd name="connsiteX0" fmla="*/ 1075545 w 2491572"/>
              <a:gd name="connsiteY0" fmla="*/ 0 h 2463444"/>
              <a:gd name="connsiteX1" fmla="*/ 1321285 w 2491572"/>
              <a:gd name="connsiteY1" fmla="*/ 0 h 2463444"/>
              <a:gd name="connsiteX2" fmla="*/ 2491572 w 2491572"/>
              <a:gd name="connsiteY2" fmla="*/ 1170287 h 2463444"/>
              <a:gd name="connsiteX3" fmla="*/ 1198415 w 2491572"/>
              <a:gd name="connsiteY3" fmla="*/ 2463444 h 2463444"/>
              <a:gd name="connsiteX4" fmla="*/ 0 w 2491572"/>
              <a:gd name="connsiteY4" fmla="*/ 1265029 h 2463444"/>
              <a:gd name="connsiteX5" fmla="*/ 0 w 2491572"/>
              <a:gd name="connsiteY5" fmla="*/ 1075545 h 2463444"/>
              <a:gd name="connsiteX6" fmla="*/ 1 w 2491572"/>
              <a:gd name="connsiteY6" fmla="*/ 1075544 h 2463444"/>
              <a:gd name="connsiteX7" fmla="*/ 1 w 2491572"/>
              <a:gd name="connsiteY7" fmla="*/ 1 h 2463444"/>
              <a:gd name="connsiteX8" fmla="*/ 1075544 w 2491572"/>
              <a:gd name="connsiteY8" fmla="*/ 1 h 246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1572" h="2463444">
                <a:moveTo>
                  <a:pt x="1075545" y="0"/>
                </a:moveTo>
                <a:lnTo>
                  <a:pt x="1321285" y="0"/>
                </a:lnTo>
                <a:lnTo>
                  <a:pt x="2491572" y="1170287"/>
                </a:lnTo>
                <a:lnTo>
                  <a:pt x="1198415" y="2463444"/>
                </a:lnTo>
                <a:lnTo>
                  <a:pt x="0" y="1265029"/>
                </a:lnTo>
                <a:lnTo>
                  <a:pt x="0" y="1075545"/>
                </a:lnTo>
                <a:lnTo>
                  <a:pt x="1" y="1075544"/>
                </a:lnTo>
                <a:lnTo>
                  <a:pt x="1" y="1"/>
                </a:lnTo>
                <a:lnTo>
                  <a:pt x="1075544" y="1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6490795" y="2211969"/>
            <a:ext cx="1985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/>
              <a:t>How EEG Works?</a:t>
            </a:r>
            <a:endParaRPr lang="he-IL" dirty="0"/>
          </a:p>
        </p:txBody>
      </p:sp>
      <p:sp>
        <p:nvSpPr>
          <p:cNvPr id="61" name="TextBox 60"/>
          <p:cNvSpPr txBox="1"/>
          <p:nvPr/>
        </p:nvSpPr>
        <p:spPr>
          <a:xfrm>
            <a:off x="5103132" y="4556654"/>
            <a:ext cx="1985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/>
              <a:t>Purpose</a:t>
            </a:r>
            <a:endParaRPr lang="he-IL" dirty="0"/>
          </a:p>
        </p:txBody>
      </p:sp>
      <p:grpSp>
        <p:nvGrpSpPr>
          <p:cNvPr id="17" name="קבוצה 16"/>
          <p:cNvGrpSpPr/>
          <p:nvPr/>
        </p:nvGrpSpPr>
        <p:grpSpPr>
          <a:xfrm>
            <a:off x="3509686" y="1377640"/>
            <a:ext cx="4103796" cy="2423723"/>
            <a:chOff x="3509686" y="1377640"/>
            <a:chExt cx="4103796" cy="2423723"/>
          </a:xfrm>
        </p:grpSpPr>
        <p:sp>
          <p:nvSpPr>
            <p:cNvPr id="56" name="צורה חופשית 55"/>
            <p:cNvSpPr/>
            <p:nvPr/>
          </p:nvSpPr>
          <p:spPr>
            <a:xfrm>
              <a:off x="3509686" y="1377640"/>
              <a:ext cx="2379195" cy="2407323"/>
            </a:xfrm>
            <a:custGeom>
              <a:avLst/>
              <a:gdLst>
                <a:gd name="connsiteX0" fmla="*/ 2379195 w 2379195"/>
                <a:gd name="connsiteY0" fmla="*/ 1500278 h 2407323"/>
                <a:gd name="connsiteX1" fmla="*/ 2379195 w 2379195"/>
                <a:gd name="connsiteY1" fmla="*/ 2407323 h 2407323"/>
                <a:gd name="connsiteX2" fmla="*/ 1472150 w 2379195"/>
                <a:gd name="connsiteY2" fmla="*/ 2407323 h 2407323"/>
                <a:gd name="connsiteX3" fmla="*/ 1293157 w 2379195"/>
                <a:gd name="connsiteY3" fmla="*/ 0 h 2407323"/>
                <a:gd name="connsiteX4" fmla="*/ 2379194 w 2379195"/>
                <a:gd name="connsiteY4" fmla="*/ 1086037 h 2407323"/>
                <a:gd name="connsiteX5" fmla="*/ 2379194 w 2379195"/>
                <a:gd name="connsiteY5" fmla="*/ 1500277 h 2407323"/>
                <a:gd name="connsiteX6" fmla="*/ 1472149 w 2379195"/>
                <a:gd name="connsiteY6" fmla="*/ 2407322 h 2407323"/>
                <a:gd name="connsiteX7" fmla="*/ 1114165 w 2379195"/>
                <a:gd name="connsiteY7" fmla="*/ 2407322 h 2407323"/>
                <a:gd name="connsiteX8" fmla="*/ 0 w 2379195"/>
                <a:gd name="connsiteY8" fmla="*/ 1293157 h 24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9195" h="2407323">
                  <a:moveTo>
                    <a:pt x="2379195" y="1500278"/>
                  </a:moveTo>
                  <a:lnTo>
                    <a:pt x="2379195" y="2407323"/>
                  </a:lnTo>
                  <a:lnTo>
                    <a:pt x="1472150" y="2407323"/>
                  </a:lnTo>
                  <a:close/>
                  <a:moveTo>
                    <a:pt x="1293157" y="0"/>
                  </a:moveTo>
                  <a:lnTo>
                    <a:pt x="2379194" y="1086037"/>
                  </a:lnTo>
                  <a:lnTo>
                    <a:pt x="2379194" y="1500277"/>
                  </a:lnTo>
                  <a:lnTo>
                    <a:pt x="1472149" y="2407322"/>
                  </a:lnTo>
                  <a:lnTo>
                    <a:pt x="1114165" y="2407322"/>
                  </a:lnTo>
                  <a:lnTo>
                    <a:pt x="0" y="1293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4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4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02470" y="2216011"/>
              <a:ext cx="167228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/>
                <a:t>What is EEG?</a:t>
              </a:r>
            </a:p>
            <a:p>
              <a:pPr algn="ctr" rtl="0"/>
              <a:endParaRPr lang="he-IL" dirty="0"/>
            </a:p>
          </p:txBody>
        </p:sp>
        <p:pic>
          <p:nvPicPr>
            <p:cNvPr id="16" name="תמונה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8387" y="2506268"/>
              <a:ext cx="1295095" cy="1295095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1747573" y="1316036"/>
            <a:ext cx="14086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latin typeface="Agency FB" panose="020B0503020202020204" pitchFamily="34" charset="0"/>
              </a:rPr>
              <a:t>01</a:t>
            </a:r>
            <a:endParaRPr lang="he-IL" sz="3600" b="1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4316" y="2215303"/>
            <a:ext cx="301347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EEG measures electrical activity in the brain.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It is non-invasive, requiring no surgery or direct contact with brain tissue.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85211" y="1876037"/>
            <a:ext cx="136780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chemeClr val="bg1"/>
                </a:solidFill>
              </a:rPr>
              <a:t>What is EEG?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12652" y="1316036"/>
            <a:ext cx="14086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latin typeface="Agency FB" panose="020B0503020202020204" pitchFamily="34" charset="0"/>
              </a:rPr>
              <a:t>02</a:t>
            </a:r>
            <a:endParaRPr lang="he-IL" sz="3600" b="1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79395" y="2215303"/>
            <a:ext cx="301347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Electrodes on the Scalp: Detect electrical signals from neurons.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Signal Detection: Captures tiny signals and processes them.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Data Processing: Signals are amplified and displayed as waveforms.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160424" y="1876037"/>
            <a:ext cx="171312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chemeClr val="bg1"/>
                </a:solidFill>
              </a:rPr>
              <a:t>How EEG Works?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80830" y="4418155"/>
            <a:ext cx="14086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latin typeface="Agency FB" panose="020B0503020202020204" pitchFamily="34" charset="0"/>
              </a:rPr>
              <a:t>03</a:t>
            </a:r>
            <a:endParaRPr lang="he-IL" sz="3600" b="1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47573" y="5317422"/>
            <a:ext cx="301347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Helps understand brain activity and diagnose neurological conditions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18468" y="4978156"/>
            <a:ext cx="136780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chemeClr val="bg1"/>
                </a:solidFill>
              </a:rPr>
              <a:t>Purpose</a:t>
            </a:r>
          </a:p>
        </p:txBody>
      </p:sp>
      <p:pic>
        <p:nvPicPr>
          <p:cNvPr id="71" name="תמונה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598" y="5082871"/>
            <a:ext cx="1212799" cy="1212799"/>
          </a:xfrm>
          <a:prstGeom prst="rect">
            <a:avLst/>
          </a:prstGeom>
        </p:spPr>
      </p:pic>
      <p:pic>
        <p:nvPicPr>
          <p:cNvPr id="73" name="תמונה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33" y="2524020"/>
            <a:ext cx="1273383" cy="1273383"/>
          </a:xfrm>
          <a:prstGeom prst="rect">
            <a:avLst/>
          </a:prstGeom>
        </p:spPr>
      </p:pic>
      <p:grpSp>
        <p:nvGrpSpPr>
          <p:cNvPr id="26" name="קבוצה 25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27" name="אליפסה 26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3220" y="215914"/>
              <a:ext cx="2941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3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91604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60" grpId="0"/>
      <p:bldP spid="61" grpId="0"/>
      <p:bldP spid="18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אליפסה 8"/>
          <p:cNvSpPr/>
          <p:nvPr/>
        </p:nvSpPr>
        <p:spPr>
          <a:xfrm>
            <a:off x="11207500" y="3159000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מחבר ישר 10"/>
          <p:cNvCxnSpPr/>
          <p:nvPr/>
        </p:nvCxnSpPr>
        <p:spPr>
          <a:xfrm flipH="1">
            <a:off x="0" y="3429000"/>
            <a:ext cx="4445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אליפסה 11"/>
          <p:cNvSpPr/>
          <p:nvPr/>
        </p:nvSpPr>
        <p:spPr>
          <a:xfrm>
            <a:off x="444500" y="3159000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ישר 13"/>
          <p:cNvCxnSpPr/>
          <p:nvPr/>
        </p:nvCxnSpPr>
        <p:spPr>
          <a:xfrm flipH="1">
            <a:off x="11747500" y="3429000"/>
            <a:ext cx="4445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23542" y="3177177"/>
            <a:ext cx="61976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Ensures accurate and consistent electrode placement for EEG.</a:t>
            </a:r>
          </a:p>
          <a:p>
            <a:pPr algn="l" rtl="0"/>
            <a:endParaRPr lang="en-US" sz="1600" dirty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Landmarks</a:t>
            </a:r>
            <a:r>
              <a:rPr lang="en-US" sz="1600" dirty="0">
                <a:solidFill>
                  <a:schemeClr val="bg1"/>
                </a:solidFill>
              </a:rPr>
              <a:t>: Uses head features like the bridge of the nose, back of the head, and points near the ears.</a:t>
            </a:r>
          </a:p>
          <a:p>
            <a:pPr algn="l" rtl="0"/>
            <a:endParaRPr lang="en-US" sz="1600" dirty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Benefit</a:t>
            </a:r>
            <a:r>
              <a:rPr lang="en-US" sz="1600" dirty="0">
                <a:solidFill>
                  <a:schemeClr val="bg1"/>
                </a:solidFill>
              </a:rPr>
              <a:t>: Provides a clear and structured view of brain activity.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12071" y="257552"/>
            <a:ext cx="4167858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>
                <a:solidFill>
                  <a:srgbClr val="FFC000"/>
                </a:solidFill>
              </a:rPr>
              <a:t>Introduction to EEG</a:t>
            </a:r>
          </a:p>
          <a:p>
            <a:pPr algn="ctr" rtl="0"/>
            <a:r>
              <a:rPr lang="en-US" sz="2000" dirty="0">
                <a:solidFill>
                  <a:schemeClr val="bg1"/>
                </a:solidFill>
              </a:rPr>
              <a:t>Electroencephalography</a:t>
            </a:r>
            <a:endParaRPr lang="he-IL" sz="2800" b="1" dirty="0">
              <a:solidFill>
                <a:schemeClr val="bg1"/>
              </a:solidFill>
            </a:endParaRPr>
          </a:p>
        </p:txBody>
      </p:sp>
      <p:grpSp>
        <p:nvGrpSpPr>
          <p:cNvPr id="30" name="קבוצה 29"/>
          <p:cNvGrpSpPr/>
          <p:nvPr/>
        </p:nvGrpSpPr>
        <p:grpSpPr>
          <a:xfrm>
            <a:off x="8041848" y="2385783"/>
            <a:ext cx="3008650" cy="2321572"/>
            <a:chOff x="2822713" y="3151333"/>
            <a:chExt cx="4614483" cy="3631130"/>
          </a:xfrm>
        </p:grpSpPr>
        <p:sp>
          <p:nvSpPr>
            <p:cNvPr id="31" name="מלבן 30"/>
            <p:cNvSpPr/>
            <p:nvPr/>
          </p:nvSpPr>
          <p:spPr>
            <a:xfrm>
              <a:off x="2822713" y="3159000"/>
              <a:ext cx="4614483" cy="36234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2" name="תמונה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5094" y="3151333"/>
              <a:ext cx="4029720" cy="3605917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7771848" y="4765330"/>
            <a:ext cx="3975652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F</a:t>
            </a:r>
            <a:r>
              <a:rPr lang="en-US" sz="1600" dirty="0">
                <a:solidFill>
                  <a:schemeClr val="bg1"/>
                </a:solidFill>
              </a:rPr>
              <a:t> (Frontal), </a:t>
            </a:r>
            <a:r>
              <a:rPr lang="en-US" sz="1600" b="1" dirty="0">
                <a:solidFill>
                  <a:schemeClr val="bg1"/>
                </a:solidFill>
              </a:rPr>
              <a:t>T</a:t>
            </a:r>
            <a:r>
              <a:rPr lang="en-US" sz="1600" dirty="0">
                <a:solidFill>
                  <a:schemeClr val="bg1"/>
                </a:solidFill>
              </a:rPr>
              <a:t> (Temporal), </a:t>
            </a:r>
            <a:r>
              <a:rPr lang="en-US" sz="1600" b="1" dirty="0">
                <a:solidFill>
                  <a:schemeClr val="bg1"/>
                </a:solidFill>
              </a:rPr>
              <a:t>C</a:t>
            </a:r>
            <a:r>
              <a:rPr lang="en-US" sz="1600" dirty="0">
                <a:solidFill>
                  <a:schemeClr val="bg1"/>
                </a:solidFill>
              </a:rPr>
              <a:t> (Central), </a:t>
            </a:r>
          </a:p>
          <a:p>
            <a:pPr algn="l" rtl="0"/>
            <a:r>
              <a:rPr lang="en-US" sz="1600" b="1" dirty="0">
                <a:solidFill>
                  <a:schemeClr val="bg1"/>
                </a:solidFill>
              </a:rPr>
              <a:t>      P</a:t>
            </a:r>
            <a:r>
              <a:rPr lang="en-US" sz="1600" dirty="0">
                <a:solidFill>
                  <a:schemeClr val="bg1"/>
                </a:solidFill>
              </a:rPr>
              <a:t> (Parietal), </a:t>
            </a:r>
            <a:r>
              <a:rPr lang="en-US" sz="1600" b="1" dirty="0">
                <a:solidFill>
                  <a:schemeClr val="bg1"/>
                </a:solidFill>
              </a:rPr>
              <a:t>O</a:t>
            </a:r>
            <a:r>
              <a:rPr lang="en-US" sz="1600" dirty="0">
                <a:solidFill>
                  <a:schemeClr val="bg1"/>
                </a:solidFill>
              </a:rPr>
              <a:t> (Occipital).</a:t>
            </a:r>
          </a:p>
          <a:p>
            <a:pPr algn="l" rtl="0"/>
            <a:endParaRPr lang="en-US" sz="1600" dirty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Odd = Left hemisphere, Even = Right hemisphere, Z = Midline.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27412" y="2035670"/>
            <a:ext cx="351206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</a:rPr>
              <a:t>The 10-20 Electrode Placement System</a:t>
            </a:r>
          </a:p>
        </p:txBody>
      </p:sp>
      <p:grpSp>
        <p:nvGrpSpPr>
          <p:cNvPr id="13" name="קבוצה 12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15" name="אליפסה 14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3220" y="215914"/>
              <a:ext cx="2941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4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65015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אליפסה 8"/>
          <p:cNvSpPr/>
          <p:nvPr/>
        </p:nvSpPr>
        <p:spPr>
          <a:xfrm>
            <a:off x="11207500" y="3159000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מחבר ישר 10"/>
          <p:cNvCxnSpPr/>
          <p:nvPr/>
        </p:nvCxnSpPr>
        <p:spPr>
          <a:xfrm flipH="1">
            <a:off x="0" y="3429000"/>
            <a:ext cx="4445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אליפסה 11"/>
          <p:cNvSpPr/>
          <p:nvPr/>
        </p:nvSpPr>
        <p:spPr>
          <a:xfrm>
            <a:off x="444500" y="3159000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ישר 13"/>
          <p:cNvCxnSpPr/>
          <p:nvPr/>
        </p:nvCxnSpPr>
        <p:spPr>
          <a:xfrm flipH="1">
            <a:off x="11747500" y="3429000"/>
            <a:ext cx="4445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2071" y="409925"/>
            <a:ext cx="4167858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>
                <a:solidFill>
                  <a:srgbClr val="FFC000"/>
                </a:solidFill>
              </a:rPr>
              <a:t>Introduction to EEG</a:t>
            </a:r>
          </a:p>
          <a:p>
            <a:pPr algn="ctr" rtl="0"/>
            <a:r>
              <a:rPr lang="en-US" sz="2000" dirty="0">
                <a:solidFill>
                  <a:schemeClr val="bg1"/>
                </a:solidFill>
              </a:rPr>
              <a:t>Electroencephalography</a:t>
            </a:r>
            <a:endParaRPr lang="he-IL" sz="2800" b="1" dirty="0">
              <a:solidFill>
                <a:schemeClr val="bg1"/>
              </a:solidFill>
            </a:endParaRPr>
          </a:p>
        </p:txBody>
      </p:sp>
      <p:grpSp>
        <p:nvGrpSpPr>
          <p:cNvPr id="7" name="קבוצה 6"/>
          <p:cNvGrpSpPr/>
          <p:nvPr/>
        </p:nvGrpSpPr>
        <p:grpSpPr>
          <a:xfrm>
            <a:off x="1145097" y="2012549"/>
            <a:ext cx="2323107" cy="4678294"/>
            <a:chOff x="1290607" y="1750341"/>
            <a:chExt cx="2323107" cy="4678294"/>
          </a:xfrm>
        </p:grpSpPr>
        <p:sp>
          <p:nvSpPr>
            <p:cNvPr id="34" name="צורה חופשית 33"/>
            <p:cNvSpPr/>
            <p:nvPr/>
          </p:nvSpPr>
          <p:spPr>
            <a:xfrm>
              <a:off x="1813714" y="2829487"/>
              <a:ext cx="1800000" cy="3593150"/>
            </a:xfrm>
            <a:custGeom>
              <a:avLst/>
              <a:gdLst>
                <a:gd name="connsiteX0" fmla="*/ 1800000 w 1800000"/>
                <a:gd name="connsiteY0" fmla="*/ 0 h 3593150"/>
                <a:gd name="connsiteX1" fmla="*/ 1800000 w 1800000"/>
                <a:gd name="connsiteY1" fmla="*/ 1440000 h 3593150"/>
                <a:gd name="connsiteX2" fmla="*/ 720000 w 1800000"/>
                <a:gd name="connsiteY2" fmla="*/ 2520000 h 3593150"/>
                <a:gd name="connsiteX3" fmla="*/ 1582342 w 1800000"/>
                <a:gd name="connsiteY3" fmla="*/ 3578058 h 3593150"/>
                <a:gd name="connsiteX4" fmla="*/ 1681224 w 1800000"/>
                <a:gd name="connsiteY4" fmla="*/ 3593150 h 3593150"/>
                <a:gd name="connsiteX5" fmla="*/ 1607606 w 1800000"/>
                <a:gd name="connsiteY5" fmla="*/ 3589432 h 3593150"/>
                <a:gd name="connsiteX6" fmla="*/ 1437237 w 1800000"/>
                <a:gd name="connsiteY6" fmla="*/ 3563430 h 3593150"/>
                <a:gd name="connsiteX7" fmla="*/ 0 w 1800000"/>
                <a:gd name="connsiteY7" fmla="*/ 1800000 h 3593150"/>
                <a:gd name="connsiteX8" fmla="*/ 1800000 w 1800000"/>
                <a:gd name="connsiteY8" fmla="*/ 0 h 359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000" h="3593150">
                  <a:moveTo>
                    <a:pt x="1800000" y="0"/>
                  </a:moveTo>
                  <a:lnTo>
                    <a:pt x="1800000" y="1440000"/>
                  </a:lnTo>
                  <a:cubicBezTo>
                    <a:pt x="1203532" y="1440000"/>
                    <a:pt x="720000" y="1923532"/>
                    <a:pt x="720000" y="2520000"/>
                  </a:cubicBezTo>
                  <a:cubicBezTo>
                    <a:pt x="720000" y="3041910"/>
                    <a:pt x="1090204" y="3477353"/>
                    <a:pt x="1582342" y="3578058"/>
                  </a:cubicBezTo>
                  <a:lnTo>
                    <a:pt x="1681224" y="3593150"/>
                  </a:lnTo>
                  <a:lnTo>
                    <a:pt x="1607606" y="3589432"/>
                  </a:lnTo>
                  <a:lnTo>
                    <a:pt x="1437237" y="3563430"/>
                  </a:lnTo>
                  <a:cubicBezTo>
                    <a:pt x="617007" y="3395587"/>
                    <a:pt x="0" y="2669849"/>
                    <a:pt x="0" y="1800000"/>
                  </a:cubicBezTo>
                  <a:cubicBezTo>
                    <a:pt x="0" y="805887"/>
                    <a:pt x="805887" y="0"/>
                    <a:pt x="1800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צורה חופשית 27"/>
            <p:cNvSpPr/>
            <p:nvPr/>
          </p:nvSpPr>
          <p:spPr>
            <a:xfrm>
              <a:off x="1290607" y="1750341"/>
              <a:ext cx="2323107" cy="4668579"/>
            </a:xfrm>
            <a:custGeom>
              <a:avLst/>
              <a:gdLst>
                <a:gd name="connsiteX0" fmla="*/ 2323107 w 2323107"/>
                <a:gd name="connsiteY0" fmla="*/ 0 h 4668579"/>
                <a:gd name="connsiteX1" fmla="*/ 2323107 w 2323107"/>
                <a:gd name="connsiteY1" fmla="*/ 1079147 h 4668579"/>
                <a:gd name="connsiteX2" fmla="*/ 523107 w 2323107"/>
                <a:gd name="connsiteY2" fmla="*/ 2879147 h 4668579"/>
                <a:gd name="connsiteX3" fmla="*/ 1960344 w 2323107"/>
                <a:gd name="connsiteY3" fmla="*/ 4642577 h 4668579"/>
                <a:gd name="connsiteX4" fmla="*/ 2130713 w 2323107"/>
                <a:gd name="connsiteY4" fmla="*/ 4668579 h 4668579"/>
                <a:gd name="connsiteX5" fmla="*/ 2100749 w 2323107"/>
                <a:gd name="connsiteY5" fmla="*/ 4667066 h 4668579"/>
                <a:gd name="connsiteX6" fmla="*/ 0 w 2323107"/>
                <a:gd name="connsiteY6" fmla="*/ 2339147 h 4668579"/>
                <a:gd name="connsiteX7" fmla="*/ 2100749 w 2323107"/>
                <a:gd name="connsiteY7" fmla="*/ 11228 h 4668579"/>
                <a:gd name="connsiteX8" fmla="*/ 2323107 w 2323107"/>
                <a:gd name="connsiteY8" fmla="*/ 0 h 4668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3107" h="4668579">
                  <a:moveTo>
                    <a:pt x="2323107" y="0"/>
                  </a:moveTo>
                  <a:lnTo>
                    <a:pt x="2323107" y="1079147"/>
                  </a:lnTo>
                  <a:cubicBezTo>
                    <a:pt x="1328994" y="1079147"/>
                    <a:pt x="523107" y="1885034"/>
                    <a:pt x="523107" y="2879147"/>
                  </a:cubicBezTo>
                  <a:cubicBezTo>
                    <a:pt x="523107" y="3748996"/>
                    <a:pt x="1140114" y="4474734"/>
                    <a:pt x="1960344" y="4642577"/>
                  </a:cubicBezTo>
                  <a:lnTo>
                    <a:pt x="2130713" y="4668579"/>
                  </a:lnTo>
                  <a:lnTo>
                    <a:pt x="2100749" y="4667066"/>
                  </a:lnTo>
                  <a:cubicBezTo>
                    <a:pt x="920790" y="4547235"/>
                    <a:pt x="0" y="3550722"/>
                    <a:pt x="0" y="2339147"/>
                  </a:cubicBezTo>
                  <a:cubicBezTo>
                    <a:pt x="0" y="1127573"/>
                    <a:pt x="920790" y="131060"/>
                    <a:pt x="2100749" y="11228"/>
                  </a:cubicBezTo>
                  <a:lnTo>
                    <a:pt x="232310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צורה חופשית 25"/>
            <p:cNvSpPr/>
            <p:nvPr/>
          </p:nvSpPr>
          <p:spPr>
            <a:xfrm>
              <a:off x="2533714" y="4269488"/>
              <a:ext cx="1080000" cy="2159147"/>
            </a:xfrm>
            <a:custGeom>
              <a:avLst/>
              <a:gdLst>
                <a:gd name="connsiteX0" fmla="*/ 1080000 w 1080000"/>
                <a:gd name="connsiteY0" fmla="*/ 0 h 2159147"/>
                <a:gd name="connsiteX1" fmla="*/ 1080000 w 1080000"/>
                <a:gd name="connsiteY1" fmla="*/ 2159147 h 2159147"/>
                <a:gd name="connsiteX2" fmla="*/ 961224 w 1080000"/>
                <a:gd name="connsiteY2" fmla="*/ 2153150 h 2159147"/>
                <a:gd name="connsiteX3" fmla="*/ 862342 w 1080000"/>
                <a:gd name="connsiteY3" fmla="*/ 2138058 h 2159147"/>
                <a:gd name="connsiteX4" fmla="*/ 0 w 1080000"/>
                <a:gd name="connsiteY4" fmla="*/ 1080000 h 2159147"/>
                <a:gd name="connsiteX5" fmla="*/ 1080000 w 1080000"/>
                <a:gd name="connsiteY5" fmla="*/ 0 h 215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000" h="2159147">
                  <a:moveTo>
                    <a:pt x="1080000" y="0"/>
                  </a:moveTo>
                  <a:lnTo>
                    <a:pt x="1080000" y="2159147"/>
                  </a:lnTo>
                  <a:lnTo>
                    <a:pt x="961224" y="2153150"/>
                  </a:lnTo>
                  <a:lnTo>
                    <a:pt x="862342" y="2138058"/>
                  </a:lnTo>
                  <a:cubicBezTo>
                    <a:pt x="370204" y="2037353"/>
                    <a:pt x="0" y="1601910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221976" y="1905791"/>
            <a:ext cx="14086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solidFill>
                  <a:srgbClr val="204585"/>
                </a:solidFill>
                <a:latin typeface="Agency FB" panose="020B0503020202020204" pitchFamily="34" charset="0"/>
              </a:rPr>
              <a:t>01</a:t>
            </a:r>
            <a:endParaRPr lang="he-IL" sz="3600" b="1" dirty="0">
              <a:solidFill>
                <a:srgbClr val="204585"/>
              </a:solidFill>
              <a:latin typeface="Agency FB" panose="020B0503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21976" y="3085697"/>
            <a:ext cx="14086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solidFill>
                  <a:srgbClr val="A67900"/>
                </a:solidFill>
                <a:latin typeface="Agency FB" panose="020B0503020202020204" pitchFamily="34" charset="0"/>
              </a:rPr>
              <a:t>02</a:t>
            </a:r>
            <a:endParaRPr lang="he-IL" sz="3600" b="1" dirty="0">
              <a:solidFill>
                <a:srgbClr val="A67900"/>
              </a:solidFill>
              <a:latin typeface="Agency FB" panose="020B0503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21976" y="4560246"/>
            <a:ext cx="14086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solidFill>
                  <a:srgbClr val="3E6722"/>
                </a:solidFill>
                <a:latin typeface="Agency FB" panose="020B0503020202020204" pitchFamily="34" charset="0"/>
              </a:rPr>
              <a:t>03</a:t>
            </a:r>
            <a:endParaRPr lang="he-IL" sz="3600" b="1" dirty="0">
              <a:solidFill>
                <a:srgbClr val="3E6722"/>
              </a:solidFill>
              <a:latin typeface="Agency FB" panose="020B0503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01111" y="1948863"/>
            <a:ext cx="13678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solidFill>
                  <a:srgbClr val="204485"/>
                </a:solidFill>
              </a:rPr>
              <a:t>Clinical Use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11194" y="3127654"/>
            <a:ext cx="16417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solidFill>
                  <a:srgbClr val="A87B00"/>
                </a:solidFill>
              </a:rPr>
              <a:t>Research Use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01111" y="4614487"/>
            <a:ext cx="16911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solidFill>
                  <a:srgbClr val="447126"/>
                </a:solidFill>
              </a:rPr>
              <a:t>Emerging Fields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24019" y="2256090"/>
            <a:ext cx="53213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Diagnoses conditions like epilepsy, ADHD, and sleep disorders.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24019" y="3680828"/>
            <a:ext cx="53213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Studies brain activity during tasks like memory recall and decision-making.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24019" y="5140207"/>
            <a:ext cx="53213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Brain-computer interfaces for direct communication between the brain and machines.</a:t>
            </a:r>
          </a:p>
        </p:txBody>
      </p:sp>
      <p:grpSp>
        <p:nvGrpSpPr>
          <p:cNvPr id="46" name="קבוצה 45"/>
          <p:cNvGrpSpPr/>
          <p:nvPr/>
        </p:nvGrpSpPr>
        <p:grpSpPr>
          <a:xfrm>
            <a:off x="9145375" y="-529998"/>
            <a:ext cx="3875592" cy="3384705"/>
            <a:chOff x="7483756" y="3429000"/>
            <a:chExt cx="3875592" cy="338470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7" name="משושה 46"/>
            <p:cNvSpPr/>
            <p:nvPr/>
          </p:nvSpPr>
          <p:spPr>
            <a:xfrm>
              <a:off x="8726505" y="3429000"/>
              <a:ext cx="1392345" cy="103963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משושה 47"/>
            <p:cNvSpPr/>
            <p:nvPr/>
          </p:nvSpPr>
          <p:spPr>
            <a:xfrm>
              <a:off x="9967003" y="3975027"/>
              <a:ext cx="1392345" cy="103963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משושה 54"/>
            <p:cNvSpPr/>
            <p:nvPr/>
          </p:nvSpPr>
          <p:spPr>
            <a:xfrm>
              <a:off x="7499162" y="3975027"/>
              <a:ext cx="1392345" cy="103963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משושה 55"/>
            <p:cNvSpPr/>
            <p:nvPr/>
          </p:nvSpPr>
          <p:spPr>
            <a:xfrm>
              <a:off x="8726504" y="4620408"/>
              <a:ext cx="1392345" cy="103963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" name="משושה 56"/>
            <p:cNvSpPr/>
            <p:nvPr/>
          </p:nvSpPr>
          <p:spPr>
            <a:xfrm>
              <a:off x="7483756" y="5166435"/>
              <a:ext cx="1392345" cy="103963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משושה 57"/>
            <p:cNvSpPr/>
            <p:nvPr/>
          </p:nvSpPr>
          <p:spPr>
            <a:xfrm>
              <a:off x="9967003" y="5175455"/>
              <a:ext cx="1392345" cy="103963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משושה 58"/>
            <p:cNvSpPr/>
            <p:nvPr/>
          </p:nvSpPr>
          <p:spPr>
            <a:xfrm>
              <a:off x="8725380" y="5774072"/>
              <a:ext cx="1392345" cy="103963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3" name="תמונה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1756" y="2212576"/>
            <a:ext cx="691088" cy="691088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275" y="3380340"/>
            <a:ext cx="816922" cy="816922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00970" y="4832667"/>
            <a:ext cx="767234" cy="767234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372844" y="1454338"/>
            <a:ext cx="2223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Applications of EEG</a:t>
            </a:r>
            <a:endParaRPr lang="he-IL" dirty="0">
              <a:solidFill>
                <a:schemeClr val="bg1"/>
              </a:solidFill>
            </a:endParaRPr>
          </a:p>
        </p:txBody>
      </p:sp>
      <p:grpSp>
        <p:nvGrpSpPr>
          <p:cNvPr id="32" name="קבוצה 31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33" name="אליפסה 32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3220" y="215914"/>
              <a:ext cx="2941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5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7124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66000" y="2890391"/>
            <a:ext cx="2850549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>
                <a:solidFill>
                  <a:srgbClr val="FFC000"/>
                </a:solidFill>
              </a:rPr>
              <a:t>Introduction to ADHD</a:t>
            </a:r>
            <a:endParaRPr lang="he-IL" sz="2000" b="1" dirty="0">
              <a:solidFill>
                <a:srgbClr val="FFC000"/>
              </a:solidFill>
            </a:endParaRPr>
          </a:p>
        </p:txBody>
      </p:sp>
      <p:cxnSp>
        <p:nvCxnSpPr>
          <p:cNvPr id="11" name="מחבר ישר 10"/>
          <p:cNvCxnSpPr/>
          <p:nvPr/>
        </p:nvCxnSpPr>
        <p:spPr>
          <a:xfrm flipH="1">
            <a:off x="1" y="3429000"/>
            <a:ext cx="609599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קבוצה 1"/>
          <p:cNvGrpSpPr/>
          <p:nvPr/>
        </p:nvGrpSpPr>
        <p:grpSpPr>
          <a:xfrm>
            <a:off x="5826000" y="3159000"/>
            <a:ext cx="540000" cy="3699000"/>
            <a:chOff x="5150999" y="3159000"/>
            <a:chExt cx="540000" cy="3699000"/>
          </a:xfrm>
        </p:grpSpPr>
        <p:cxnSp>
          <p:nvCxnSpPr>
            <p:cNvPr id="13" name="מחבר ישר 12"/>
            <p:cNvCxnSpPr/>
            <p:nvPr/>
          </p:nvCxnSpPr>
          <p:spPr>
            <a:xfrm>
              <a:off x="5420999" y="3429000"/>
              <a:ext cx="0" cy="3429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אליפסה 11"/>
            <p:cNvSpPr/>
            <p:nvPr/>
          </p:nvSpPr>
          <p:spPr>
            <a:xfrm>
              <a:off x="5150999" y="3159000"/>
              <a:ext cx="540000" cy="540000"/>
            </a:xfrm>
            <a:prstGeom prst="ellipse">
              <a:avLst/>
            </a:prstGeom>
            <a:solidFill>
              <a:srgbClr val="FFC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" name="קבוצה 7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9" name="אליפסה 8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220" y="215914"/>
              <a:ext cx="2941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6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9688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42389" y="1034820"/>
            <a:ext cx="4507223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>
                <a:solidFill>
                  <a:srgbClr val="FFC000"/>
                </a:solidFill>
              </a:rPr>
              <a:t>Introduction to ADHD</a:t>
            </a:r>
          </a:p>
          <a:p>
            <a:pPr algn="ctr" rtl="0"/>
            <a:r>
              <a:rPr lang="en-US" sz="2000" dirty="0">
                <a:solidFill>
                  <a:schemeClr val="bg1"/>
                </a:solidFill>
              </a:rPr>
              <a:t>Attention-Deficit/Hyperactivity Disorder</a:t>
            </a:r>
            <a:endParaRPr lang="he-IL" sz="2800" b="1" dirty="0">
              <a:solidFill>
                <a:schemeClr val="bg1"/>
              </a:solidFill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11207500" y="3159000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2"/>
          <p:cNvGrpSpPr/>
          <p:nvPr/>
        </p:nvGrpSpPr>
        <p:grpSpPr>
          <a:xfrm rot="5400000">
            <a:off x="5603750" y="222250"/>
            <a:ext cx="984500" cy="540000"/>
            <a:chOff x="0" y="3159000"/>
            <a:chExt cx="984500" cy="540000"/>
          </a:xfrm>
        </p:grpSpPr>
        <p:cxnSp>
          <p:nvCxnSpPr>
            <p:cNvPr id="11" name="מחבר ישר 10"/>
            <p:cNvCxnSpPr/>
            <p:nvPr/>
          </p:nvCxnSpPr>
          <p:spPr>
            <a:xfrm flipH="1">
              <a:off x="0" y="3429000"/>
              <a:ext cx="4445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אליפסה 11"/>
            <p:cNvSpPr/>
            <p:nvPr/>
          </p:nvSpPr>
          <p:spPr>
            <a:xfrm>
              <a:off x="444500" y="3159000"/>
              <a:ext cx="540000" cy="540000"/>
            </a:xfrm>
            <a:prstGeom prst="ellipse">
              <a:avLst/>
            </a:prstGeom>
            <a:solidFill>
              <a:srgbClr val="FFC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4" name="מחבר ישר 13"/>
          <p:cNvCxnSpPr/>
          <p:nvPr/>
        </p:nvCxnSpPr>
        <p:spPr>
          <a:xfrm flipH="1">
            <a:off x="11747500" y="3429000"/>
            <a:ext cx="4445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7244" y="2529651"/>
            <a:ext cx="61976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What is ADHD?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Definition: A condition affecting focus, activity levels, and impulse control.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Common Symptoms: Trouble paying attention, being overly active, acting without thinking.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Impact: Challenges daily tasks, school, and work.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0" y="4701591"/>
            <a:ext cx="5919902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Prevalence of ADHD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Common Disorder: ADHD affects about 5% of kids and teens worldwide.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Lifelong Condition: Often continues into adulthood.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Effects: Influences education, work, and relationships.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236" y="1843288"/>
            <a:ext cx="2932672" cy="263142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3" name="קבוצה 12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15" name="אליפסה 14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3220" y="215914"/>
              <a:ext cx="2941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7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73510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63100" y="439516"/>
            <a:ext cx="4507223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>
                <a:solidFill>
                  <a:srgbClr val="FFC000"/>
                </a:solidFill>
              </a:rPr>
              <a:t>Introduction to ADHD</a:t>
            </a:r>
          </a:p>
          <a:p>
            <a:pPr algn="ctr" rtl="0"/>
            <a:r>
              <a:rPr lang="en-US" sz="2000" dirty="0">
                <a:solidFill>
                  <a:schemeClr val="bg1"/>
                </a:solidFill>
              </a:rPr>
              <a:t>Attention-Deficit/Hyperactivity Disorder</a:t>
            </a:r>
            <a:endParaRPr lang="he-IL" sz="2800" b="1" dirty="0">
              <a:solidFill>
                <a:schemeClr val="bg1"/>
              </a:solidFill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11207500" y="3159000"/>
            <a:ext cx="540000" cy="540000"/>
          </a:xfrm>
          <a:prstGeom prst="ellipse">
            <a:avLst/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2"/>
          <p:cNvGrpSpPr/>
          <p:nvPr/>
        </p:nvGrpSpPr>
        <p:grpSpPr>
          <a:xfrm>
            <a:off x="0" y="3159000"/>
            <a:ext cx="984500" cy="540000"/>
            <a:chOff x="0" y="3159000"/>
            <a:chExt cx="984500" cy="540000"/>
          </a:xfrm>
        </p:grpSpPr>
        <p:cxnSp>
          <p:nvCxnSpPr>
            <p:cNvPr id="11" name="מחבר ישר 10"/>
            <p:cNvCxnSpPr/>
            <p:nvPr/>
          </p:nvCxnSpPr>
          <p:spPr>
            <a:xfrm flipH="1">
              <a:off x="0" y="3429000"/>
              <a:ext cx="4445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אליפסה 11"/>
            <p:cNvSpPr/>
            <p:nvPr/>
          </p:nvSpPr>
          <p:spPr>
            <a:xfrm>
              <a:off x="444500" y="3159000"/>
              <a:ext cx="540000" cy="540000"/>
            </a:xfrm>
            <a:prstGeom prst="ellipse">
              <a:avLst/>
            </a:prstGeom>
            <a:solidFill>
              <a:srgbClr val="FFC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4" name="מחבר ישר 13"/>
          <p:cNvCxnSpPr/>
          <p:nvPr/>
        </p:nvCxnSpPr>
        <p:spPr>
          <a:xfrm flipH="1">
            <a:off x="11747500" y="3429000"/>
            <a:ext cx="4445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82173" y="1367741"/>
            <a:ext cx="43591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bg1"/>
                </a:solidFill>
              </a:rPr>
              <a:t>EEG and ADHD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4"/>
          <a:stretch/>
        </p:blipFill>
        <p:spPr>
          <a:xfrm>
            <a:off x="3457575" y="1482810"/>
            <a:ext cx="5276850" cy="55000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9657" y="2067339"/>
            <a:ext cx="270344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A99A1A"/>
                </a:solidFill>
              </a:rPr>
              <a:t>Measures brain activity.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A99A1A"/>
                </a:solidFill>
              </a:rPr>
              <a:t>Helps study ADHD and its effects.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16570" y="2081782"/>
            <a:ext cx="324643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8A470"/>
                </a:solidFill>
              </a:rPr>
              <a:t>Different </a:t>
            </a:r>
            <a:r>
              <a:rPr lang="en-US" sz="1600" dirty="0">
                <a:solidFill>
                  <a:srgbClr val="38A470"/>
                </a:solidFill>
              </a:rPr>
              <a:t>patterns in ADHD brains.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8A470"/>
                </a:solidFill>
              </a:rPr>
              <a:t>Regions interact differently compared to non-ADHD brains.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47748" y="4778807"/>
            <a:ext cx="324643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6C85"/>
                </a:solidFill>
              </a:rPr>
              <a:t>Improves ADHD understanding</a:t>
            </a:r>
            <a:r>
              <a:rPr lang="en-US" sz="1600" dirty="0" smtClean="0">
                <a:solidFill>
                  <a:srgbClr val="226C85"/>
                </a:solidFill>
              </a:rPr>
              <a:t>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6C85"/>
                </a:solidFill>
              </a:rPr>
              <a:t>Supports better diagnosis and treatment.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10952" y="4778807"/>
            <a:ext cx="324643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7C33B"/>
                </a:solidFill>
              </a:rPr>
              <a:t>Increased theta wave activity in ADHD</a:t>
            </a:r>
            <a:r>
              <a:rPr lang="en-US" sz="1600" dirty="0" smtClean="0">
                <a:solidFill>
                  <a:srgbClr val="97C33B"/>
                </a:solidFill>
              </a:rPr>
              <a:t>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7C33B"/>
                </a:solidFill>
              </a:rPr>
              <a:t>Theta linked to relaxation and daydreaming.</a:t>
            </a:r>
          </a:p>
        </p:txBody>
      </p:sp>
      <p:grpSp>
        <p:nvGrpSpPr>
          <p:cNvPr id="21" name="קבוצה 20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22" name="אליפסה 21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220" y="215914"/>
              <a:ext cx="2941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8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04501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66000" y="2890391"/>
            <a:ext cx="2850549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>
                <a:solidFill>
                  <a:srgbClr val="FFC000"/>
                </a:solidFill>
              </a:rPr>
              <a:t>Dataset Overview</a:t>
            </a:r>
            <a:endParaRPr lang="he-IL" sz="2000" b="1" dirty="0">
              <a:solidFill>
                <a:srgbClr val="FFC000"/>
              </a:solidFill>
            </a:endParaRPr>
          </a:p>
        </p:txBody>
      </p:sp>
      <p:cxnSp>
        <p:nvCxnSpPr>
          <p:cNvPr id="11" name="מחבר ישר 10"/>
          <p:cNvCxnSpPr/>
          <p:nvPr/>
        </p:nvCxnSpPr>
        <p:spPr>
          <a:xfrm flipH="1">
            <a:off x="1" y="3429000"/>
            <a:ext cx="609599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קבוצה 1"/>
          <p:cNvGrpSpPr/>
          <p:nvPr/>
        </p:nvGrpSpPr>
        <p:grpSpPr>
          <a:xfrm>
            <a:off x="5826000" y="3159000"/>
            <a:ext cx="540000" cy="3699000"/>
            <a:chOff x="5150999" y="3159000"/>
            <a:chExt cx="540000" cy="3699000"/>
          </a:xfrm>
        </p:grpSpPr>
        <p:cxnSp>
          <p:nvCxnSpPr>
            <p:cNvPr id="13" name="מחבר ישר 12"/>
            <p:cNvCxnSpPr/>
            <p:nvPr/>
          </p:nvCxnSpPr>
          <p:spPr>
            <a:xfrm>
              <a:off x="5420999" y="3429000"/>
              <a:ext cx="0" cy="3429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אליפסה 11"/>
            <p:cNvSpPr/>
            <p:nvPr/>
          </p:nvSpPr>
          <p:spPr>
            <a:xfrm>
              <a:off x="5150999" y="3159000"/>
              <a:ext cx="540000" cy="540000"/>
            </a:xfrm>
            <a:prstGeom prst="ellipse">
              <a:avLst/>
            </a:prstGeom>
            <a:solidFill>
              <a:srgbClr val="FFC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" name="קבוצה 7"/>
          <p:cNvGrpSpPr/>
          <p:nvPr/>
        </p:nvGrpSpPr>
        <p:grpSpPr>
          <a:xfrm>
            <a:off x="250319" y="130580"/>
            <a:ext cx="540000" cy="540000"/>
            <a:chOff x="250319" y="130580"/>
            <a:chExt cx="540000" cy="540000"/>
          </a:xfrm>
        </p:grpSpPr>
        <p:sp>
          <p:nvSpPr>
            <p:cNvPr id="9" name="אליפסה 8"/>
            <p:cNvSpPr/>
            <p:nvPr/>
          </p:nvSpPr>
          <p:spPr>
            <a:xfrm>
              <a:off x="250319" y="130580"/>
              <a:ext cx="540000" cy="540000"/>
            </a:xfrm>
            <a:prstGeom prst="ellipse">
              <a:avLst/>
            </a:prstGeom>
            <a:solidFill>
              <a:srgbClr val="97C33B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220" y="215914"/>
              <a:ext cx="2941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9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13035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lef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6CCE1AF-8C35-4A14-B43B-A4D6BE40DF01}">
  <we:reference id="wa104381063" version="1.0.0.1" store="he-IL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962</Words>
  <Application>Microsoft Office PowerPoint</Application>
  <PresentationFormat>מסך רחב</PresentationFormat>
  <Paragraphs>207</Paragraphs>
  <Slides>23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29" baseType="lpstr">
      <vt:lpstr>Agency FB</vt:lpstr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מוחמד חטיב</dc:creator>
  <cp:lastModifiedBy>מוחמד חטיב</cp:lastModifiedBy>
  <cp:revision>73</cp:revision>
  <dcterms:created xsi:type="dcterms:W3CDTF">2025-01-25T14:17:37Z</dcterms:created>
  <dcterms:modified xsi:type="dcterms:W3CDTF">2025-02-03T23:10:18Z</dcterms:modified>
</cp:coreProperties>
</file>