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eg"/>
  <Override PartName="/ppt/notesSlides/notesSlide3.xml" ContentType="application/vnd.openxmlformats-officedocument.presentationml.notesSlide+xml"/>
  <Override PartName="/ppt/media/image7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366" autoAdjust="0"/>
  </p:normalViewPr>
  <p:slideViewPr>
    <p:cSldViewPr snapToGrid="0">
      <p:cViewPr varScale="1">
        <p:scale>
          <a:sx n="115" d="100"/>
          <a:sy n="115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64DECD-F09F-4224-ACE7-5EFBF52FB719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548A225-EB5A-4286-BBC9-5D1330C734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81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8A225-EB5A-4286-BBC9-5D1330C7345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749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8A225-EB5A-4286-BBC9-5D1330C7345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103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8A225-EB5A-4286-BBC9-5D1330C7345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931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8A225-EB5A-4286-BBC9-5D1330C7345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28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8A225-EB5A-4286-BBC9-5D1330C7345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496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8A225-EB5A-4286-BBC9-5D1330C7345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569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\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8A225-EB5A-4286-BBC9-5D1330C7345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83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8A225-EB5A-4286-BBC9-5D1330C7345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422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8A225-EB5A-4286-BBC9-5D1330C7345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690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8A225-EB5A-4286-BBC9-5D1330C7345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53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8A225-EB5A-4286-BBC9-5D1330C7345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183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mcD4UgMV7tpfPcznOs8BdE50iS5ZKm5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Yigal</a:t>
            </a:r>
            <a:r>
              <a:rPr lang="en-US" dirty="0" smtClean="0"/>
              <a:t> </a:t>
            </a:r>
            <a:r>
              <a:rPr lang="en-US" dirty="0" err="1" smtClean="0"/>
              <a:t>Allon</a:t>
            </a:r>
            <a:r>
              <a:rPr lang="en-US" dirty="0" smtClean="0"/>
              <a:t> AR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 smtClean="0"/>
              <a:t>שמות:- מוחמד חטיב</a:t>
            </a:r>
          </a:p>
          <a:p>
            <a:pPr algn="r"/>
            <a:r>
              <a:rPr lang="he-IL" dirty="0"/>
              <a:t>	</a:t>
            </a:r>
            <a:r>
              <a:rPr lang="he-IL" dirty="0" err="1" smtClean="0"/>
              <a:t>גאד</a:t>
            </a:r>
            <a:r>
              <a:rPr lang="he-IL" dirty="0" smtClean="0"/>
              <a:t> </a:t>
            </a:r>
            <a:r>
              <a:rPr lang="he-IL" dirty="0" err="1" smtClean="0"/>
              <a:t>טאהא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9908771" y="4305992"/>
            <a:ext cx="5735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 smtClean="0"/>
              <a:t>1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3443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קישור לסרטון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03648" y="2121408"/>
            <a:ext cx="6324600" cy="4050792"/>
          </a:xfrm>
        </p:spPr>
        <p:txBody>
          <a:bodyPr/>
          <a:lstStyle/>
          <a:p>
            <a:r>
              <a:rPr lang="he-IL" dirty="0" smtClean="0"/>
              <a:t>קישור לתיקייה שכוללת שלוש סרטונים , כל סרטון בשפה אחרת.</a:t>
            </a:r>
          </a:p>
          <a:p>
            <a:r>
              <a:rPr lang="en-US" dirty="0">
                <a:hlinkClick r:id="rId3"/>
              </a:rPr>
              <a:t>https://drive.google.com/drive/folders/1mcD4UgMV7tpfPcznOs8BdE50iS5ZKm5o</a:t>
            </a:r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r>
              <a:rPr lang="he-IL" dirty="0"/>
              <a:t>הסרטון בשם:- </a:t>
            </a:r>
            <a:r>
              <a:rPr lang="en-US"/>
              <a:t>YigalAllonARVideo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346873" y="6172200"/>
            <a:ext cx="5735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 smtClean="0"/>
              <a:t>10</a:t>
            </a:r>
            <a:endParaRPr lang="he-IL" sz="3200" b="1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18616" y="1825752"/>
            <a:ext cx="10058400" cy="1609344"/>
          </a:xfrm>
        </p:spPr>
        <p:txBody>
          <a:bodyPr/>
          <a:lstStyle/>
          <a:p>
            <a:pPr algn="ctr"/>
            <a:r>
              <a:rPr lang="he-IL" dirty="0" smtClean="0"/>
              <a:t>תודה על ההקשבה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346873" y="6172200"/>
            <a:ext cx="5735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 smtClean="0"/>
              <a:t>11</a:t>
            </a:r>
            <a:endParaRPr lang="he-IL" sz="3200" b="1" dirty="0"/>
          </a:p>
        </p:txBody>
      </p:sp>
      <p:sp>
        <p:nvSpPr>
          <p:cNvPr id="5" name="פרצוף מחייך 4"/>
          <p:cNvSpPr/>
          <p:nvPr/>
        </p:nvSpPr>
        <p:spPr>
          <a:xfrm>
            <a:off x="4608576" y="3340608"/>
            <a:ext cx="3267456" cy="2938272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48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מיקום גאוגרפי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/>
              <a:t>איפה מתרחש הסיפור?</a:t>
            </a:r>
            <a:endParaRPr lang="he-IL" dirty="0"/>
          </a:p>
          <a:p>
            <a:r>
              <a:rPr lang="he-IL" dirty="0"/>
              <a:t>האפליקציה מדמה סיור במוזיאון "בית יגאל אלון" בקיבוץ גינוסר, סמוך לכנרת</a:t>
            </a:r>
            <a:r>
              <a:rPr lang="he-IL" dirty="0" smtClean="0"/>
              <a:t>.</a:t>
            </a:r>
          </a:p>
          <a:p>
            <a:r>
              <a:rPr lang="he-IL" dirty="0"/>
              <a:t>המקום כולל תערוכות על יגאל אלון, חייו ופועלו.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7" y="3039081"/>
            <a:ext cx="4510000" cy="3382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89" y="3545563"/>
            <a:ext cx="3950242" cy="2654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11346873" y="6172200"/>
            <a:ext cx="5735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 smtClean="0"/>
              <a:t>2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2205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 היסטורי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מי היה יגאל אלון</a:t>
            </a:r>
            <a:r>
              <a:rPr lang="he-IL" dirty="0" smtClean="0"/>
              <a:t>?</a:t>
            </a:r>
          </a:p>
          <a:p>
            <a:r>
              <a:rPr lang="he-IL" dirty="0"/>
              <a:t>מפקד הפלמ"ח, מדינאי, שר החינוך ושר החוץ</a:t>
            </a:r>
            <a:r>
              <a:rPr lang="he-IL" dirty="0" smtClean="0"/>
              <a:t>.</a:t>
            </a:r>
          </a:p>
          <a:p>
            <a:r>
              <a:rPr lang="he-IL" dirty="0"/>
              <a:t>לחם למען הקמת מדינת ישראל והיה שותף בעיצוב גבולותיה</a:t>
            </a:r>
            <a:r>
              <a:rPr lang="he-IL" dirty="0" smtClean="0"/>
              <a:t>.</a:t>
            </a:r>
          </a:p>
          <a:p>
            <a:r>
              <a:rPr lang="he-IL" dirty="0"/>
              <a:t>פעל רבות בגליל ובבקעת הירדן.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4" y="731519"/>
            <a:ext cx="3790528" cy="5702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1346873" y="6172200"/>
            <a:ext cx="5735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 smtClean="0"/>
              <a:t>3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31263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דרישות הפרויקט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1800" b="1" dirty="0" smtClean="0"/>
              <a:t>דרישות פונקציונליות:-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1600" dirty="0"/>
              <a:t>האפליקציה מאפשרת למשתמש לבחור שפה מתוך שלוש אפשרויות: עברית, ערבית, אנגלית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1600" dirty="0"/>
              <a:t>האפליקציה מאפשרת ניווט בין סצנות שונות דרך תפריט ראשי הכולל ארבעה כפתורים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1600" dirty="0"/>
              <a:t>האפליקציה מאפשרת השמעת קובץ שמע מותאם לשפה הנבחרת עם שליטה בהפעלה, עצירה וחזרה וקדימה של 10 שניות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1600" dirty="0"/>
              <a:t>האפליקציה מציגה כתוביות המתאימות לתוכן השמע בהתאם לשפה שנבחרה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1600" dirty="0"/>
              <a:t>האפליקציה מאפשרת למשתמש להציג 5 תמונות</a:t>
            </a:r>
            <a:r>
              <a:rPr lang="en-US" sz="1600" dirty="0"/>
              <a:t> AR </a:t>
            </a:r>
            <a:r>
              <a:rPr lang="he-IL" sz="1600" dirty="0"/>
              <a:t>בחלל החדר באמצעות לחיצה על המסך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1600" dirty="0"/>
              <a:t>האפליקציה מאפשרת צפייה בסרטון וידאו המתאר את סיפור חייו של יגאל אלון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1600" dirty="0"/>
              <a:t>האפליקציה מאפשרת זיהוי של תמונות על הקיר באמצעות מצלמת המכשיר, והצגת טקסט מסביר מתאים לכל תמונה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1600" dirty="0"/>
              <a:t>האפליקציה מאפשרת מענה על שאלון טריוויה בן 10 שאלות המתבסס על התוכן שהוצג בסצנת </a:t>
            </a:r>
            <a:r>
              <a:rPr lang="he-IL" sz="1600" dirty="0" smtClean="0"/>
              <a:t>המשימה.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1600" dirty="0"/>
              <a:t>האפליקציה מחשבת ניקוד לפי מספר תשובות נכונות, כאשר כל תשובה מזכה ב־10 נקודות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1600" dirty="0"/>
              <a:t>האפליקציה מתרגמת הממשק, התוכן והשמע בהתאם לשפה שנבחרה בתחילת השימוש</a:t>
            </a:r>
            <a:r>
              <a:rPr lang="en-US" sz="1600" dirty="0"/>
              <a:t>.</a:t>
            </a:r>
            <a:endParaRPr lang="he-IL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1346873" y="6172200"/>
            <a:ext cx="5735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 smtClean="0"/>
              <a:t>4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30437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דרישות הפרויקט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69848" y="1838775"/>
            <a:ext cx="10058400" cy="4611901"/>
          </a:xfrm>
        </p:spPr>
        <p:txBody>
          <a:bodyPr>
            <a:normAutofit fontScale="70000" lnSpcReduction="20000"/>
          </a:bodyPr>
          <a:lstStyle/>
          <a:p>
            <a:r>
              <a:rPr lang="he-IL" sz="2600" b="1" dirty="0"/>
              <a:t>דרישות </a:t>
            </a:r>
            <a:r>
              <a:rPr lang="he-IL" sz="2600" b="1" dirty="0" smtClean="0"/>
              <a:t>לא פונקציונליות:-</a:t>
            </a:r>
          </a:p>
          <a:p>
            <a:pPr lvl="1" indent="-45720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/>
              <a:t>Usability</a:t>
            </a:r>
            <a:r>
              <a:rPr lang="he-IL" sz="2300" dirty="0"/>
              <a:t> (שמישות</a:t>
            </a:r>
            <a:r>
              <a:rPr lang="he-IL" sz="2300" dirty="0" smtClean="0"/>
              <a:t>):-</a:t>
            </a:r>
          </a:p>
          <a:p>
            <a:pPr marL="445770" lvl="2" indent="-171450">
              <a:spcBef>
                <a:spcPts val="1200"/>
              </a:spcBef>
              <a:spcAft>
                <a:spcPts val="0"/>
              </a:spcAft>
            </a:pPr>
            <a:r>
              <a:rPr lang="he-IL" sz="2300" dirty="0"/>
              <a:t>הממשק חייב להיות אינטואיטיבי ופשוט לשימוש עבור ילדים ומבוגרים</a:t>
            </a:r>
            <a:r>
              <a:rPr lang="en-US" sz="2300" dirty="0" smtClean="0"/>
              <a:t>.</a:t>
            </a:r>
            <a:endParaRPr lang="he-IL" sz="2300" dirty="0"/>
          </a:p>
          <a:p>
            <a:pPr lvl="1" indent="-45720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/>
              <a:t>Performance</a:t>
            </a:r>
            <a:r>
              <a:rPr lang="he-IL" sz="2300" dirty="0"/>
              <a:t> (ביצועים</a:t>
            </a:r>
            <a:r>
              <a:rPr lang="he-IL" sz="2300" dirty="0" smtClean="0"/>
              <a:t>):-</a:t>
            </a:r>
          </a:p>
          <a:p>
            <a:pPr marL="445770" lvl="2" indent="-171450">
              <a:spcBef>
                <a:spcPts val="1200"/>
              </a:spcBef>
              <a:spcAft>
                <a:spcPts val="0"/>
              </a:spcAft>
            </a:pPr>
            <a:r>
              <a:rPr lang="he-IL" sz="2300" dirty="0"/>
              <a:t>זמן טעינה של כל סצנה לא יעלה על 3 </a:t>
            </a:r>
            <a:r>
              <a:rPr lang="he-IL" sz="2300" dirty="0" smtClean="0"/>
              <a:t>שניות</a:t>
            </a:r>
          </a:p>
          <a:p>
            <a:pPr marL="445770" lvl="2" indent="-171450">
              <a:spcBef>
                <a:spcPts val="1200"/>
              </a:spcBef>
              <a:spcAft>
                <a:spcPts val="0"/>
              </a:spcAft>
            </a:pPr>
            <a:r>
              <a:rPr lang="he-IL" sz="2300" dirty="0"/>
              <a:t>עיבוד תמונות בזיהוי</a:t>
            </a:r>
            <a:r>
              <a:rPr lang="en-US" sz="2300" dirty="0"/>
              <a:t> AR </a:t>
            </a:r>
            <a:r>
              <a:rPr lang="he-IL" sz="2300" dirty="0"/>
              <a:t>יתבצע בפחות מ-1 שנייה מזיהוי</a:t>
            </a:r>
            <a:r>
              <a:rPr lang="en-US" sz="2300" dirty="0" smtClean="0"/>
              <a:t>.</a:t>
            </a:r>
            <a:endParaRPr lang="en-US" sz="2300" dirty="0"/>
          </a:p>
          <a:p>
            <a:pPr lvl="1" indent="-45720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/>
              <a:t>Reliability</a:t>
            </a:r>
            <a:r>
              <a:rPr lang="he-IL" sz="2300" dirty="0"/>
              <a:t> (אמינות</a:t>
            </a:r>
            <a:r>
              <a:rPr lang="he-IL" sz="2300" dirty="0" smtClean="0"/>
              <a:t>):-</a:t>
            </a:r>
          </a:p>
          <a:p>
            <a:pPr marL="445770" lvl="2" indent="-171450">
              <a:spcBef>
                <a:spcPts val="1200"/>
              </a:spcBef>
              <a:spcAft>
                <a:spcPts val="0"/>
              </a:spcAft>
            </a:pPr>
            <a:r>
              <a:rPr lang="he-IL" sz="2300" dirty="0"/>
              <a:t>המערכת תפעל ללא קריסות בכל שלבי </a:t>
            </a:r>
            <a:r>
              <a:rPr lang="he-IL" sz="2300" dirty="0" smtClean="0"/>
              <a:t>השימוש.</a:t>
            </a:r>
            <a:endParaRPr lang="en-US" sz="2300" dirty="0"/>
          </a:p>
          <a:p>
            <a:pPr lvl="1" indent="-45720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/>
              <a:t>Portability</a:t>
            </a:r>
            <a:r>
              <a:rPr lang="he-IL" sz="2300" dirty="0"/>
              <a:t> (ניידות</a:t>
            </a:r>
            <a:r>
              <a:rPr lang="he-IL" sz="2300" dirty="0" smtClean="0"/>
              <a:t>):-</a:t>
            </a:r>
          </a:p>
          <a:p>
            <a:pPr marL="445770" lvl="2" indent="-171450">
              <a:spcBef>
                <a:spcPts val="1200"/>
              </a:spcBef>
              <a:spcAft>
                <a:spcPts val="0"/>
              </a:spcAft>
            </a:pPr>
            <a:r>
              <a:rPr lang="he-IL" sz="2300" dirty="0"/>
              <a:t>האפליקציה תפעל על מכשירי</a:t>
            </a:r>
            <a:r>
              <a:rPr lang="en-US" sz="2300" dirty="0"/>
              <a:t> Android </a:t>
            </a:r>
            <a:r>
              <a:rPr lang="he-IL" sz="2300" dirty="0"/>
              <a:t>התומכים ב- </a:t>
            </a:r>
            <a:r>
              <a:rPr lang="en-US" sz="2300" dirty="0"/>
              <a:t>AR</a:t>
            </a:r>
            <a:r>
              <a:rPr lang="he-IL" sz="2300" dirty="0"/>
              <a:t>.</a:t>
            </a:r>
            <a:endParaRPr lang="en-US" sz="2300" dirty="0"/>
          </a:p>
          <a:p>
            <a:pPr marL="445770" lvl="2" indent="-171450">
              <a:spcBef>
                <a:spcPts val="1200"/>
              </a:spcBef>
              <a:spcAft>
                <a:spcPts val="0"/>
              </a:spcAft>
            </a:pPr>
            <a:r>
              <a:rPr lang="he-IL" sz="2300" dirty="0"/>
              <a:t>ניתן יהיה להתקין את האפליקציה כ־</a:t>
            </a:r>
            <a:r>
              <a:rPr lang="en-US" sz="2300" dirty="0"/>
              <a:t>APK </a:t>
            </a:r>
            <a:r>
              <a:rPr lang="he-IL" sz="2300" dirty="0" smtClean="0"/>
              <a:t>.</a:t>
            </a:r>
            <a:endParaRPr lang="en-US" sz="2300" dirty="0"/>
          </a:p>
          <a:p>
            <a:pPr lvl="1" indent="-45720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/>
              <a:t>Maintainability</a:t>
            </a:r>
            <a:r>
              <a:rPr lang="he-IL" sz="2300" dirty="0"/>
              <a:t> (תחזוקה</a:t>
            </a:r>
            <a:r>
              <a:rPr lang="he-IL" sz="2300" dirty="0" smtClean="0"/>
              <a:t>):-</a:t>
            </a:r>
          </a:p>
          <a:p>
            <a:pPr marL="445770" lvl="2" indent="-171450">
              <a:spcBef>
                <a:spcPts val="1200"/>
              </a:spcBef>
              <a:spcAft>
                <a:spcPts val="0"/>
              </a:spcAft>
            </a:pPr>
            <a:r>
              <a:rPr lang="he-IL" sz="2300" dirty="0"/>
              <a:t>קבצי התוכן (שמע, טקסטים, תמונות) מופרדים מהקוד וניתנים לעדכון </a:t>
            </a:r>
            <a:r>
              <a:rPr lang="he-IL" sz="2300" dirty="0" smtClean="0"/>
              <a:t>בקלות.</a:t>
            </a:r>
          </a:p>
          <a:p>
            <a:pPr marL="445770" lvl="2" indent="-171450">
              <a:spcBef>
                <a:spcPts val="1200"/>
              </a:spcBef>
              <a:spcAft>
                <a:spcPts val="0"/>
              </a:spcAft>
            </a:pPr>
            <a:r>
              <a:rPr lang="he-IL" sz="2300" dirty="0"/>
              <a:t>קוד מתועד בתגובות מסודרות</a:t>
            </a:r>
            <a:r>
              <a:rPr lang="he-IL" sz="2300" dirty="0" smtClean="0"/>
              <a:t>.</a:t>
            </a:r>
            <a:endParaRPr lang="en-US" sz="2300" dirty="0"/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346873" y="6172200"/>
            <a:ext cx="5735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 smtClean="0"/>
              <a:t>5</a:t>
            </a:r>
            <a:endParaRPr lang="he-IL" sz="3200" b="1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1" y="1700696"/>
            <a:ext cx="4479621" cy="34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דרישות הפרויקט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-228600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600" dirty="0"/>
              <a:t>Security</a:t>
            </a:r>
            <a:r>
              <a:rPr lang="he-IL" sz="1600" dirty="0"/>
              <a:t> (אבטחה</a:t>
            </a:r>
            <a:r>
              <a:rPr lang="he-IL" sz="1600" dirty="0" smtClean="0"/>
              <a:t>):-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</a:pPr>
            <a:r>
              <a:rPr lang="he-IL" dirty="0"/>
              <a:t>המערכת לא שומרת מידע אישי של המשתמש</a:t>
            </a:r>
            <a:r>
              <a:rPr lang="en-US" dirty="0" smtClean="0"/>
              <a:t>.</a:t>
            </a:r>
            <a:endParaRPr lang="en-US" dirty="0"/>
          </a:p>
          <a:p>
            <a:pPr marL="228600" lvl="1" indent="-228600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600" dirty="0"/>
              <a:t>Scalability</a:t>
            </a:r>
            <a:r>
              <a:rPr lang="he-IL" sz="1600" dirty="0"/>
              <a:t> (יכולת גידול</a:t>
            </a:r>
            <a:r>
              <a:rPr lang="he-IL" sz="1600" dirty="0" smtClean="0"/>
              <a:t>):-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</a:pPr>
            <a:r>
              <a:rPr lang="he-IL" dirty="0"/>
              <a:t>המערכת יכולה להתרחב ולכלול סצנות נוספות בעתיד</a:t>
            </a:r>
            <a:r>
              <a:rPr lang="en-US" dirty="0"/>
              <a:t>.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</a:pPr>
            <a:r>
              <a:rPr lang="he-IL" dirty="0"/>
              <a:t>ניתן להוסיף שפות נוספות דרך קובצי תרגום</a:t>
            </a:r>
            <a:r>
              <a:rPr lang="en-US" dirty="0" smtClean="0"/>
              <a:t>.</a:t>
            </a:r>
            <a:endParaRPr lang="en-US" dirty="0"/>
          </a:p>
          <a:p>
            <a:pPr marL="228600" lvl="1" indent="-228600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600" dirty="0"/>
              <a:t>Localization</a:t>
            </a:r>
            <a:r>
              <a:rPr lang="he-IL" sz="1600" dirty="0"/>
              <a:t> (התאמה לשפה</a:t>
            </a:r>
            <a:r>
              <a:rPr lang="he-IL" sz="1600" dirty="0" smtClean="0"/>
              <a:t>):-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</a:pPr>
            <a:r>
              <a:rPr lang="he-IL" dirty="0"/>
              <a:t>כל הטקסטים והאודיו יתורגמו באופן מלא לשלוש השפות</a:t>
            </a:r>
            <a:r>
              <a:rPr lang="en-US" dirty="0"/>
              <a:t>.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</a:pPr>
            <a:r>
              <a:rPr lang="he-IL" dirty="0"/>
              <a:t>תשתמש בטבלאות לוקליזציה של</a:t>
            </a:r>
            <a:r>
              <a:rPr lang="en-US" dirty="0"/>
              <a:t> Unity </a:t>
            </a:r>
            <a:r>
              <a:rPr lang="he-IL" dirty="0" smtClean="0"/>
              <a:t>.</a:t>
            </a:r>
            <a:endParaRPr lang="en-US" dirty="0"/>
          </a:p>
          <a:p>
            <a:pPr marL="228600" lvl="1" indent="-228600">
              <a:spcBef>
                <a:spcPts val="120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600" dirty="0"/>
              <a:t>Accessibility</a:t>
            </a:r>
            <a:r>
              <a:rPr lang="he-IL" sz="1600" dirty="0"/>
              <a:t> (נגישות</a:t>
            </a:r>
            <a:r>
              <a:rPr lang="he-IL" sz="1600" dirty="0" smtClean="0"/>
              <a:t>):-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</a:pPr>
            <a:r>
              <a:rPr lang="he-IL" dirty="0"/>
              <a:t>ניתן לקרוא את הטקסטים המוצגים עם </a:t>
            </a:r>
            <a:r>
              <a:rPr lang="he-IL" dirty="0" smtClean="0"/>
              <a:t>שמע.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</a:pPr>
            <a:r>
              <a:rPr lang="he-IL" dirty="0"/>
              <a:t>הממשק כולל כפתורים ברורים ובולטים</a:t>
            </a:r>
            <a:r>
              <a:rPr lang="en-US" dirty="0" smtClean="0"/>
              <a:t>.</a:t>
            </a:r>
            <a:endParaRPr lang="en-US" dirty="0"/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1346873" y="6172200"/>
            <a:ext cx="5735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 smtClean="0"/>
              <a:t>6</a:t>
            </a:r>
            <a:endParaRPr lang="he-IL" sz="3200" b="1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23" y="2093976"/>
            <a:ext cx="432495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75262" y="512064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ארכיטקטורת המערכת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69847" y="2121408"/>
            <a:ext cx="10617847" cy="405079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cs typeface="+mj-cs"/>
              </a:rPr>
              <a:t>Unity </a:t>
            </a:r>
            <a:r>
              <a:rPr lang="en-US" sz="1800" dirty="0" smtClean="0">
                <a:cs typeface="+mj-cs"/>
              </a:rPr>
              <a:t>Engine</a:t>
            </a:r>
            <a:r>
              <a:rPr lang="he-IL" sz="1800" dirty="0">
                <a:cs typeface="+mj-cs"/>
              </a:rPr>
              <a:t> </a:t>
            </a:r>
            <a:endParaRPr lang="he-IL" sz="1800" dirty="0" smtClean="0">
              <a:cs typeface="+mj-cs"/>
            </a:endParaRPr>
          </a:p>
          <a:p>
            <a:pPr lvl="1"/>
            <a:r>
              <a:rPr lang="he-IL" sz="1600" dirty="0" smtClean="0">
                <a:cs typeface="+mj-cs"/>
              </a:rPr>
              <a:t> </a:t>
            </a:r>
            <a:r>
              <a:rPr lang="he-IL" dirty="0"/>
              <a:t>מנוע המשחק המרכזי </a:t>
            </a:r>
            <a:endParaRPr lang="he-IL" dirty="0" smtClean="0"/>
          </a:p>
          <a:p>
            <a:pPr lvl="1"/>
            <a:r>
              <a:rPr lang="he-IL" dirty="0" smtClean="0"/>
              <a:t> אחראי </a:t>
            </a:r>
            <a:r>
              <a:rPr lang="he-IL" dirty="0"/>
              <a:t>על הרצת הסצנות </a:t>
            </a:r>
            <a:r>
              <a:rPr lang="he-IL" dirty="0" smtClean="0"/>
              <a:t>והתוכן.</a:t>
            </a:r>
            <a:endParaRPr lang="en-US" dirty="0" smtClean="0"/>
          </a:p>
          <a:p>
            <a:r>
              <a:rPr lang="en-US" dirty="0"/>
              <a:t>AR </a:t>
            </a:r>
            <a:r>
              <a:rPr lang="en-US" dirty="0" smtClean="0"/>
              <a:t>Foundation</a:t>
            </a:r>
            <a:r>
              <a:rPr lang="he-IL" dirty="0" smtClean="0"/>
              <a:t> </a:t>
            </a:r>
          </a:p>
          <a:p>
            <a:pPr lvl="1"/>
            <a:r>
              <a:rPr lang="he-IL" dirty="0" smtClean="0"/>
              <a:t> </a:t>
            </a:r>
            <a:r>
              <a:rPr lang="he-IL" dirty="0"/>
              <a:t>מאפשר זיהוי משטחים ואלמנטים במציאות רבודה</a:t>
            </a:r>
            <a:r>
              <a:rPr lang="he-IL" dirty="0" smtClean="0"/>
              <a:t>.</a:t>
            </a:r>
          </a:p>
          <a:p>
            <a:r>
              <a:rPr lang="en-US" dirty="0" err="1"/>
              <a:t>Vuforia</a:t>
            </a:r>
            <a:r>
              <a:rPr lang="en-US" dirty="0"/>
              <a:t> </a:t>
            </a:r>
            <a:r>
              <a:rPr lang="en-US" dirty="0" smtClean="0"/>
              <a:t>Engine</a:t>
            </a:r>
            <a:r>
              <a:rPr lang="he-IL" dirty="0" smtClean="0"/>
              <a:t> </a:t>
            </a:r>
          </a:p>
          <a:p>
            <a:pPr lvl="1"/>
            <a:r>
              <a:rPr lang="he-IL" dirty="0" smtClean="0"/>
              <a:t> </a:t>
            </a:r>
            <a:r>
              <a:rPr lang="he-IL" dirty="0"/>
              <a:t>מזהה תמונות בעולם </a:t>
            </a:r>
            <a:r>
              <a:rPr lang="he-IL" dirty="0" err="1"/>
              <a:t>האמיתי</a:t>
            </a:r>
            <a:r>
              <a:rPr lang="he-IL" dirty="0"/>
              <a:t> ומפעיל תכנים בהתאם</a:t>
            </a:r>
            <a:r>
              <a:rPr lang="he-IL" dirty="0" smtClean="0"/>
              <a:t>.</a:t>
            </a:r>
          </a:p>
          <a:p>
            <a:r>
              <a:rPr lang="en-US" dirty="0"/>
              <a:t>Multimedia </a:t>
            </a:r>
            <a:r>
              <a:rPr lang="en-US" dirty="0" smtClean="0"/>
              <a:t>Manager</a:t>
            </a:r>
            <a:r>
              <a:rPr lang="he-IL" dirty="0" smtClean="0"/>
              <a:t> </a:t>
            </a:r>
          </a:p>
          <a:p>
            <a:pPr lvl="1"/>
            <a:r>
              <a:rPr lang="he-IL" dirty="0" smtClean="0"/>
              <a:t> </a:t>
            </a:r>
            <a:r>
              <a:rPr lang="he-IL" dirty="0"/>
              <a:t>מנהל את השמע, כתוביות ווידאו בהתאם לשפה </a:t>
            </a:r>
            <a:r>
              <a:rPr lang="he-IL" dirty="0" smtClean="0"/>
              <a:t>וסצנה.</a:t>
            </a:r>
          </a:p>
          <a:p>
            <a:r>
              <a:rPr lang="en-US" dirty="0"/>
              <a:t>Localization </a:t>
            </a:r>
            <a:r>
              <a:rPr lang="en-US" dirty="0" smtClean="0"/>
              <a:t>System</a:t>
            </a:r>
            <a:r>
              <a:rPr lang="he-IL" dirty="0" smtClean="0"/>
              <a:t> </a:t>
            </a:r>
          </a:p>
          <a:p>
            <a:pPr lvl="1"/>
            <a:r>
              <a:rPr lang="he-IL" dirty="0" smtClean="0"/>
              <a:t> </a:t>
            </a:r>
            <a:r>
              <a:rPr lang="he-IL" dirty="0"/>
              <a:t>תומך בהצגת תוכן בשפות: עברית, ערבית </a:t>
            </a:r>
            <a:r>
              <a:rPr lang="he-IL" dirty="0" smtClean="0"/>
              <a:t>ואנגלית.</a:t>
            </a:r>
          </a:p>
          <a:p>
            <a:r>
              <a:rPr lang="en-US" dirty="0"/>
              <a:t>Scene </a:t>
            </a:r>
            <a:r>
              <a:rPr lang="en-US" dirty="0" smtClean="0"/>
              <a:t>Manager</a:t>
            </a:r>
            <a:r>
              <a:rPr lang="he-IL" dirty="0" smtClean="0"/>
              <a:t> </a:t>
            </a:r>
          </a:p>
          <a:p>
            <a:pPr lvl="1"/>
            <a:r>
              <a:rPr lang="he-IL" dirty="0" smtClean="0"/>
              <a:t> </a:t>
            </a:r>
            <a:r>
              <a:rPr lang="he-IL" dirty="0"/>
              <a:t>אחראי על מעבר בין הסצנות השונות של </a:t>
            </a:r>
            <a:r>
              <a:rPr lang="he-IL" dirty="0" smtClean="0"/>
              <a:t>האפליקציה.</a:t>
            </a:r>
            <a:endParaRPr lang="he-IL" sz="1600" dirty="0"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6873" y="6172200"/>
            <a:ext cx="5735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 smtClean="0"/>
              <a:t>7</a:t>
            </a:r>
            <a:endParaRPr lang="he-IL" sz="3200" b="1" dirty="0"/>
          </a:p>
        </p:txBody>
      </p:sp>
      <p:pic>
        <p:nvPicPr>
          <p:cNvPr id="5" name="תמונה 4" descr="C:\Users\10\Desktop\סמסטר 8\מציאות רבודה\_דיאגרמה ללא שם_.drawio (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2" y="1015746"/>
            <a:ext cx="5216132" cy="5156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פירוט הסצנות באפליקציה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69848" y="1963467"/>
            <a:ext cx="10058400" cy="405079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sz="1800" dirty="0"/>
              <a:t>סצנת </a:t>
            </a:r>
            <a:r>
              <a:rPr lang="he-IL" sz="1800" dirty="0" smtClean="0"/>
              <a:t>פתיחה (</a:t>
            </a:r>
            <a:r>
              <a:rPr lang="en-US" sz="1800" dirty="0" smtClean="0"/>
              <a:t>Welcome</a:t>
            </a:r>
            <a:r>
              <a:rPr lang="he-IL" sz="1800" dirty="0" smtClean="0"/>
              <a:t>):-</a:t>
            </a:r>
          </a:p>
          <a:p>
            <a:pPr marL="274320" lvl="1" indent="0">
              <a:buNone/>
            </a:pPr>
            <a:r>
              <a:rPr lang="he-IL" sz="1600" dirty="0" smtClean="0"/>
              <a:t>	כותרת</a:t>
            </a:r>
            <a:r>
              <a:rPr lang="he-IL" sz="1600" dirty="0"/>
              <a:t>, בחירת שפה, מעבר לתפריט.</a:t>
            </a:r>
            <a:endParaRPr lang="he-I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1800" dirty="0"/>
              <a:t>סצנת </a:t>
            </a:r>
            <a:r>
              <a:rPr lang="he-IL" sz="1800" dirty="0" smtClean="0"/>
              <a:t>תפריט (</a:t>
            </a:r>
            <a:r>
              <a:rPr lang="en-US" sz="1800" dirty="0" smtClean="0"/>
              <a:t>Menu</a:t>
            </a:r>
            <a:r>
              <a:rPr lang="he-IL" sz="1800" dirty="0" smtClean="0"/>
              <a:t>):-</a:t>
            </a:r>
          </a:p>
          <a:p>
            <a:pPr marL="274320" lvl="1" indent="0">
              <a:buNone/>
            </a:pPr>
            <a:r>
              <a:rPr lang="he-IL" sz="1600" dirty="0"/>
              <a:t>	ניווט לסצנות: משימה, </a:t>
            </a:r>
            <a:r>
              <a:rPr lang="he-IL" sz="1600" dirty="0" smtClean="0"/>
              <a:t>וידאו.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1800" dirty="0"/>
              <a:t>סצנת </a:t>
            </a:r>
            <a:r>
              <a:rPr lang="he-IL" sz="1800" dirty="0" smtClean="0"/>
              <a:t>אודיו (</a:t>
            </a:r>
            <a:r>
              <a:rPr lang="en-US" sz="1800" dirty="0" smtClean="0"/>
              <a:t>Subtitle</a:t>
            </a:r>
            <a:r>
              <a:rPr lang="he-IL" sz="1800" dirty="0" smtClean="0"/>
              <a:t>):-</a:t>
            </a:r>
          </a:p>
          <a:p>
            <a:pPr marL="274320" lvl="1" indent="0">
              <a:buNone/>
            </a:pPr>
            <a:r>
              <a:rPr lang="he-IL" sz="1600" dirty="0"/>
              <a:t>	תמונה של יגאל אלון</a:t>
            </a:r>
            <a:r>
              <a:rPr lang="he-IL" sz="1600" dirty="0" smtClean="0"/>
              <a:t>.</a:t>
            </a:r>
          </a:p>
          <a:p>
            <a:pPr marL="274320" lvl="1" indent="0">
              <a:buNone/>
            </a:pPr>
            <a:r>
              <a:rPr lang="he-IL" sz="1600" dirty="0"/>
              <a:t>	כפתורי </a:t>
            </a:r>
            <a:r>
              <a:rPr lang="he-IL" sz="1600" dirty="0" smtClean="0"/>
              <a:t>הפעלה/מעבר קדימה/חזרה אחורה.</a:t>
            </a:r>
          </a:p>
          <a:p>
            <a:pPr marL="274320" lvl="1" indent="0">
              <a:buNone/>
            </a:pPr>
            <a:r>
              <a:rPr lang="he-IL" sz="1600" dirty="0"/>
              <a:t>	</a:t>
            </a:r>
            <a:r>
              <a:rPr lang="he-IL" sz="1600" dirty="0" smtClean="0"/>
              <a:t>זיהוי תמונות והצגת טקסט והפעלת אודיו מותאמים לכל תמונה לפי השפה והנבחרת.</a:t>
            </a:r>
          </a:p>
          <a:p>
            <a:pPr marL="274320" lvl="1" indent="0">
              <a:buNone/>
            </a:pPr>
            <a:r>
              <a:rPr lang="he-IL" sz="1600" dirty="0"/>
              <a:t>	</a:t>
            </a:r>
            <a:r>
              <a:rPr lang="he-IL" sz="1600" dirty="0" smtClean="0"/>
              <a:t>מעבר </a:t>
            </a:r>
            <a:r>
              <a:rPr lang="he-IL" sz="1600" dirty="0" err="1" smtClean="0"/>
              <a:t>לחדון</a:t>
            </a:r>
            <a:r>
              <a:rPr lang="he-IL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1800" dirty="0"/>
              <a:t>סצנת </a:t>
            </a:r>
            <a:r>
              <a:rPr lang="he-IL" sz="1800" dirty="0" smtClean="0"/>
              <a:t>וידאו (</a:t>
            </a:r>
            <a:r>
              <a:rPr lang="en-US" sz="1800" dirty="0" smtClean="0"/>
              <a:t>Video</a:t>
            </a:r>
            <a:r>
              <a:rPr lang="he-IL" sz="1800" dirty="0" smtClean="0"/>
              <a:t>):-</a:t>
            </a:r>
          </a:p>
          <a:p>
            <a:pPr marL="274320" lvl="1" indent="0">
              <a:buNone/>
            </a:pPr>
            <a:r>
              <a:rPr lang="he-IL" sz="1600" dirty="0"/>
              <a:t>	צפייה בסרטון קצר על חייו של אלון.</a:t>
            </a:r>
            <a:endParaRPr lang="he-I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1800" dirty="0" smtClean="0"/>
              <a:t>סצנת חידון (</a:t>
            </a:r>
            <a:r>
              <a:rPr lang="en-US" sz="1800" dirty="0" smtClean="0"/>
              <a:t>Quiz</a:t>
            </a:r>
            <a:r>
              <a:rPr lang="he-IL" sz="1800" dirty="0" smtClean="0"/>
              <a:t>):-</a:t>
            </a:r>
          </a:p>
          <a:p>
            <a:pPr marL="274320" lvl="1" indent="0">
              <a:buNone/>
            </a:pPr>
            <a:r>
              <a:rPr lang="he-IL" sz="1600" dirty="0"/>
              <a:t>	10 שאלות רב ברירה, ניקוד</a:t>
            </a:r>
            <a:r>
              <a:rPr lang="he-IL" sz="1600" dirty="0" smtClean="0"/>
              <a:t>, </a:t>
            </a:r>
            <a:r>
              <a:rPr lang="he-IL" sz="1600" dirty="0"/>
              <a:t>משוב </a:t>
            </a:r>
            <a:r>
              <a:rPr lang="he-IL" sz="1600" dirty="0" err="1"/>
              <a:t>מיידי</a:t>
            </a:r>
            <a:r>
              <a:rPr lang="he-IL" sz="1600" dirty="0"/>
              <a:t>.</a:t>
            </a:r>
            <a:endParaRPr lang="he-IL" sz="1600" dirty="0" smtClean="0"/>
          </a:p>
        </p:txBody>
      </p:sp>
      <p:pic>
        <p:nvPicPr>
          <p:cNvPr id="7" name="תמונה 6"/>
          <p:cNvPicPr/>
          <p:nvPr/>
        </p:nvPicPr>
        <p:blipFill>
          <a:blip r:embed="rId3"/>
          <a:stretch>
            <a:fillRect/>
          </a:stretch>
        </p:blipFill>
        <p:spPr>
          <a:xfrm>
            <a:off x="748146" y="4170473"/>
            <a:ext cx="1489969" cy="2337146"/>
          </a:xfrm>
          <a:prstGeom prst="rect">
            <a:avLst/>
          </a:prstGeom>
        </p:spPr>
      </p:pic>
      <p:pic>
        <p:nvPicPr>
          <p:cNvPr id="8" name="תמונה 7"/>
          <p:cNvPicPr/>
          <p:nvPr/>
        </p:nvPicPr>
        <p:blipFill>
          <a:blip r:embed="rId4"/>
          <a:stretch>
            <a:fillRect/>
          </a:stretch>
        </p:blipFill>
        <p:spPr>
          <a:xfrm>
            <a:off x="2435628" y="4170473"/>
            <a:ext cx="1489969" cy="2337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46873" y="6172200"/>
            <a:ext cx="5735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 smtClean="0"/>
              <a:t>8</a:t>
            </a:r>
            <a:endParaRPr lang="he-IL" sz="3200" b="1" dirty="0"/>
          </a:p>
        </p:txBody>
      </p:sp>
      <p:pic>
        <p:nvPicPr>
          <p:cNvPr id="10" name="תמונה 9"/>
          <p:cNvPicPr/>
          <p:nvPr/>
        </p:nvPicPr>
        <p:blipFill>
          <a:blip r:embed="rId5"/>
          <a:stretch>
            <a:fillRect/>
          </a:stretch>
        </p:blipFill>
        <p:spPr>
          <a:xfrm>
            <a:off x="756458" y="1651717"/>
            <a:ext cx="1481657" cy="2337146"/>
          </a:xfrm>
          <a:prstGeom prst="rect">
            <a:avLst/>
          </a:prstGeom>
        </p:spPr>
      </p:pic>
      <p:pic>
        <p:nvPicPr>
          <p:cNvPr id="11" name="תמונה 10"/>
          <p:cNvPicPr/>
          <p:nvPr/>
        </p:nvPicPr>
        <p:blipFill>
          <a:blip r:embed="rId6"/>
          <a:stretch>
            <a:fillRect/>
          </a:stretch>
        </p:blipFill>
        <p:spPr>
          <a:xfrm>
            <a:off x="2497722" y="1651717"/>
            <a:ext cx="1481656" cy="2337146"/>
          </a:xfrm>
          <a:prstGeom prst="rect">
            <a:avLst/>
          </a:prstGeom>
        </p:spPr>
      </p:pic>
      <p:pic>
        <p:nvPicPr>
          <p:cNvPr id="12" name="תמונה 11"/>
          <p:cNvPicPr/>
          <p:nvPr/>
        </p:nvPicPr>
        <p:blipFill>
          <a:blip r:embed="rId7"/>
          <a:stretch>
            <a:fillRect/>
          </a:stretch>
        </p:blipFill>
        <p:spPr>
          <a:xfrm>
            <a:off x="4238985" y="1651717"/>
            <a:ext cx="1481656" cy="23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פיצ'רים מעניינים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סנכרון כתוביות עם שמע - הצגת כתוביות בזמן אמת תואם לשפה שנבחרה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he-IL" dirty="0" smtClean="0"/>
          </a:p>
          <a:p>
            <a:r>
              <a:rPr lang="he-IL" dirty="0"/>
              <a:t>תמיכה מלאה בשלוש שפות - אנגלית, עברית וערבית, כולל גופנים מותאמים, כתוביות, </a:t>
            </a:r>
            <a:r>
              <a:rPr lang="he-IL" dirty="0" smtClean="0"/>
              <a:t>טקסטים.</a:t>
            </a:r>
          </a:p>
          <a:p>
            <a:pPr marL="0" indent="0">
              <a:buNone/>
            </a:pPr>
            <a:endParaRPr lang="he-IL" dirty="0" smtClean="0"/>
          </a:p>
          <a:p>
            <a:r>
              <a:rPr lang="he-IL" dirty="0"/>
              <a:t>חידון אינטראקטיבי עם משוב </a:t>
            </a:r>
            <a:r>
              <a:rPr lang="he-IL" dirty="0" err="1" smtClean="0"/>
              <a:t>מיידי</a:t>
            </a:r>
            <a:r>
              <a:rPr lang="he-IL" dirty="0"/>
              <a:t> - שאלות משתנות לפי שפה, ציון בזמן אמת, ומשוב חזותי בצבעים </a:t>
            </a:r>
            <a:r>
              <a:rPr lang="he-IL" dirty="0" smtClean="0"/>
              <a:t>(לפי תשובה </a:t>
            </a:r>
            <a:r>
              <a:rPr lang="he-IL" dirty="0"/>
              <a:t>נכונה/שגויה</a:t>
            </a:r>
            <a:r>
              <a:rPr lang="he-IL" dirty="0" smtClean="0"/>
              <a:t>).</a:t>
            </a:r>
          </a:p>
          <a:p>
            <a:pPr marL="0" indent="0">
              <a:buNone/>
            </a:pPr>
            <a:endParaRPr lang="he-IL" dirty="0" smtClean="0"/>
          </a:p>
          <a:p>
            <a:r>
              <a:rPr lang="en-US" dirty="0"/>
              <a:t>Image </a:t>
            </a:r>
            <a:r>
              <a:rPr lang="en-US" dirty="0" smtClean="0"/>
              <a:t>Tracking</a:t>
            </a:r>
            <a:r>
              <a:rPr lang="he-IL" dirty="0"/>
              <a:t> - שימוש </a:t>
            </a:r>
            <a:r>
              <a:rPr lang="he-IL" dirty="0" smtClean="0"/>
              <a:t>בטכנולוגיית </a:t>
            </a:r>
            <a:r>
              <a:rPr lang="en-US" dirty="0" smtClean="0"/>
              <a:t>AR</a:t>
            </a:r>
            <a:r>
              <a:rPr lang="he-IL" dirty="0"/>
              <a:t> לזיהוי תמונות פיזיות במוזיאון והצגת מידע תואם בסביבת המשתמש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he-IL" dirty="0" smtClean="0"/>
          </a:p>
          <a:p>
            <a:r>
              <a:rPr lang="he-IL" dirty="0"/>
              <a:t>שליטה מלאה על וידאו - כולל כפתורי הפעלה, הפסקה, דילוג קדימה/אחורה, וסרגל זמן עם זמן נוכחי וסך הכול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346873" y="6172200"/>
            <a:ext cx="5735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 smtClean="0"/>
              <a:t>9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23267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TM03090434[[fn=סוג עץ]]</Template>
  <TotalTime>130</TotalTime>
  <Words>617</Words>
  <Application>Microsoft Office PowerPoint</Application>
  <PresentationFormat>מסך רחב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Arial</vt:lpstr>
      <vt:lpstr>Calibri</vt:lpstr>
      <vt:lpstr>David</vt:lpstr>
      <vt:lpstr>Rockwell</vt:lpstr>
      <vt:lpstr>Rockwell Condensed</vt:lpstr>
      <vt:lpstr>Wingdings</vt:lpstr>
      <vt:lpstr>סוג עץ</vt:lpstr>
      <vt:lpstr>Yigal Allon AR</vt:lpstr>
      <vt:lpstr>מיקום גאוגרפי</vt:lpstr>
      <vt:lpstr>רקע היסטורי</vt:lpstr>
      <vt:lpstr>דרישות הפרויקט</vt:lpstr>
      <vt:lpstr>דרישות הפרויקט</vt:lpstr>
      <vt:lpstr>דרישות הפרויקט</vt:lpstr>
      <vt:lpstr>ארכיטקטורת המערכת</vt:lpstr>
      <vt:lpstr>פירוט הסצנות באפליקציה</vt:lpstr>
      <vt:lpstr>פיצ'רים מעניינים</vt:lpstr>
      <vt:lpstr>קישור לסרטון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Yigal Allon AR</dc:title>
  <dc:creator>מוחמד חטיב</dc:creator>
  <cp:lastModifiedBy>מוחמד חטיב</cp:lastModifiedBy>
  <cp:revision>20</cp:revision>
  <dcterms:created xsi:type="dcterms:W3CDTF">2025-06-25T21:35:16Z</dcterms:created>
  <dcterms:modified xsi:type="dcterms:W3CDTF">2025-07-12T15:35:37Z</dcterms:modified>
</cp:coreProperties>
</file>