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ora" panose="020B0604020202020204" charset="0"/>
      <p:regular r:id="rId14"/>
      <p:bold r:id="rId15"/>
      <p:italic r:id="rId16"/>
      <p:boldItalic r:id="rId17"/>
    </p:embeddedFont>
    <p:embeddedFont>
      <p:font typeface="Quattrocento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108E57-4839-4C73-8023-D558C00CFAAA}">
  <a:tblStyle styleId="{CA108E57-4839-4C73-8023-D558C00CFA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9ffb8b695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9ffb8b695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5a3b4cb5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5a3b4cb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9ffb8b695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9ffb8b695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5a3b4cb58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5a3b4cb58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5a3b4cb5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5a3b4cb5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5" y="2003900"/>
            <a:ext cx="6096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 Project: </a:t>
            </a:r>
            <a:r>
              <a:rPr lang="en">
                <a:highlight>
                  <a:schemeClr val="accent1"/>
                </a:highlight>
              </a:rPr>
              <a:t>Laptop Price Estimation</a:t>
            </a:r>
            <a:endParaRPr>
              <a:highlight>
                <a:schemeClr val="accent1"/>
              </a:highlight>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2"/>
          <p:cNvSpPr txBox="1"/>
          <p:nvPr/>
        </p:nvSpPr>
        <p:spPr>
          <a:xfrm>
            <a:off x="4240050" y="4452575"/>
            <a:ext cx="468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Quattrocento Sans"/>
                <a:ea typeface="Quattrocento Sans"/>
                <a:cs typeface="Quattrocento Sans"/>
                <a:sym typeface="Quattrocento Sans"/>
              </a:rPr>
              <a:t>By Rana Dbouk, Mohamad Khalifeh, and Omar Al Itani</a:t>
            </a:r>
            <a:endParaRPr b="1">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body" idx="1"/>
          </p:nvPr>
        </p:nvSpPr>
        <p:spPr>
          <a:xfrm>
            <a:off x="1381250" y="1616475"/>
            <a:ext cx="7347600" cy="311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100"/>
              <a:t>Work across all phases was evenly distributed.</a:t>
            </a:r>
            <a:endParaRPr sz="2100"/>
          </a:p>
          <a:p>
            <a:pPr marL="457200" lvl="0" indent="-361950" algn="l" rtl="0">
              <a:spcBef>
                <a:spcPts val="600"/>
              </a:spcBef>
              <a:spcAft>
                <a:spcPts val="0"/>
              </a:spcAft>
              <a:buClr>
                <a:schemeClr val="accent1"/>
              </a:buClr>
              <a:buSzPts val="2100"/>
              <a:buChar char="◉"/>
            </a:pPr>
            <a:r>
              <a:rPr lang="en" sz="2100"/>
              <a:t>Omar: Data cleaning &amp; transformation, Random Forest model fitting.</a:t>
            </a:r>
            <a:endParaRPr sz="2100"/>
          </a:p>
          <a:p>
            <a:pPr marL="457200" lvl="0" indent="-361950" algn="l" rtl="0">
              <a:spcBef>
                <a:spcPts val="0"/>
              </a:spcBef>
              <a:spcAft>
                <a:spcPts val="0"/>
              </a:spcAft>
              <a:buClr>
                <a:schemeClr val="accent1"/>
              </a:buClr>
              <a:buSzPts val="2100"/>
              <a:buChar char="◉"/>
            </a:pPr>
            <a:r>
              <a:rPr lang="en" sz="2100"/>
              <a:t>Mohamad: Feature selection, Data Visualization, SVR model fitting. </a:t>
            </a:r>
            <a:endParaRPr sz="2100"/>
          </a:p>
          <a:p>
            <a:pPr marL="457200" lvl="0" indent="-361950" algn="l" rtl="0">
              <a:spcBef>
                <a:spcPts val="0"/>
              </a:spcBef>
              <a:spcAft>
                <a:spcPts val="0"/>
              </a:spcAft>
              <a:buClr>
                <a:schemeClr val="accent1"/>
              </a:buClr>
              <a:buSzPts val="2100"/>
              <a:buChar char="◉"/>
            </a:pPr>
            <a:r>
              <a:rPr lang="en" sz="2100"/>
              <a:t>Rana: Data Visualization, LR and KNN model fitting.</a:t>
            </a:r>
            <a:endParaRPr sz="2100"/>
          </a:p>
          <a:p>
            <a:pPr marL="457200" lvl="0" indent="-368300" algn="l" rtl="0">
              <a:spcBef>
                <a:spcPts val="0"/>
              </a:spcBef>
              <a:spcAft>
                <a:spcPts val="0"/>
              </a:spcAft>
              <a:buClr>
                <a:schemeClr val="accent1"/>
              </a:buClr>
              <a:buSzPts val="2200"/>
              <a:buChar char="◉"/>
            </a:pPr>
            <a:r>
              <a:rPr lang="en" sz="2200"/>
              <a:t>Everyone contributed in the Discussion &amp; Results section. </a:t>
            </a:r>
            <a:endParaRPr sz="2200"/>
          </a:p>
          <a:p>
            <a:pPr marL="0" lvl="0" indent="0" algn="l" rtl="0">
              <a:spcBef>
                <a:spcPts val="600"/>
              </a:spcBef>
              <a:spcAft>
                <a:spcPts val="0"/>
              </a:spcAft>
              <a:buNone/>
            </a:pPr>
            <a:endParaRPr sz="2200"/>
          </a:p>
          <a:p>
            <a:pPr marL="0" lvl="0" indent="0" algn="l" rtl="0">
              <a:spcBef>
                <a:spcPts val="600"/>
              </a:spcBef>
              <a:spcAft>
                <a:spcPts val="0"/>
              </a:spcAft>
              <a:buNone/>
            </a:pPr>
            <a:endParaRPr sz="2200"/>
          </a:p>
        </p:txBody>
      </p:sp>
      <p:sp>
        <p:nvSpPr>
          <p:cNvPr id="213" name="Google Shape;213;p2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Contributions</a:t>
            </a:r>
            <a:endParaRPr>
              <a:highlight>
                <a:schemeClr val="accent1"/>
              </a:highlight>
            </a:endParaRPr>
          </a:p>
        </p:txBody>
      </p:sp>
      <p:grpSp>
        <p:nvGrpSpPr>
          <p:cNvPr id="214" name="Google Shape;214;p21"/>
          <p:cNvGrpSpPr/>
          <p:nvPr/>
        </p:nvGrpSpPr>
        <p:grpSpPr>
          <a:xfrm>
            <a:off x="916458" y="1019750"/>
            <a:ext cx="214625" cy="214625"/>
            <a:chOff x="2594050" y="1631825"/>
            <a:chExt cx="439625" cy="439625"/>
          </a:xfrm>
        </p:grpSpPr>
        <p:sp>
          <p:nvSpPr>
            <p:cNvPr id="215" name="Google Shape;215;p2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latin typeface="Lora"/>
                <a:ea typeface="Lora"/>
                <a:cs typeface="Lora"/>
                <a:sym typeface="Lora"/>
              </a:rPr>
              <a:t>Any </a:t>
            </a:r>
            <a:r>
              <a:rPr lang="en" sz="3600" b="1" i="1">
                <a:highlight>
                  <a:schemeClr val="accent1"/>
                </a:highlight>
                <a:latin typeface="Lora"/>
                <a:ea typeface="Lora"/>
                <a:cs typeface="Lora"/>
                <a:sym typeface="Lora"/>
              </a:rPr>
              <a:t>questions</a:t>
            </a:r>
            <a:r>
              <a:rPr lang="en" sz="3600" b="1" i="1">
                <a:latin typeface="Lora"/>
                <a:ea typeface="Lora"/>
                <a:cs typeface="Lora"/>
                <a:sym typeface="Lora"/>
              </a:rPr>
              <a:t> ?</a:t>
            </a:r>
            <a:endParaRPr sz="3600" b="1" i="1">
              <a:latin typeface="Lora"/>
              <a:ea typeface="Lora"/>
              <a:cs typeface="Lora"/>
              <a:sym typeface="Lora"/>
            </a:endParaRPr>
          </a:p>
          <a:p>
            <a:pPr marL="0" lvl="0" indent="0" algn="l" rtl="0">
              <a:spcBef>
                <a:spcPts val="600"/>
              </a:spcBef>
              <a:spcAft>
                <a:spcPts val="0"/>
              </a:spcAft>
              <a:buNone/>
            </a:pPr>
            <a:endParaRPr b="1"/>
          </a:p>
        </p:txBody>
      </p:sp>
      <p:cxnSp>
        <p:nvCxnSpPr>
          <p:cNvPr id="225" name="Google Shape;225;p22"/>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226" name="Google Shape;226;p22"/>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227" name="Google Shape;227;p22"/>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228" name="Google Shape;228;p22"/>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2"/>
          <p:cNvGrpSpPr/>
          <p:nvPr/>
        </p:nvGrpSpPr>
        <p:grpSpPr>
          <a:xfrm>
            <a:off x="1148888" y="1190759"/>
            <a:ext cx="505722" cy="475767"/>
            <a:chOff x="5972700" y="2330200"/>
            <a:chExt cx="411625" cy="387275"/>
          </a:xfrm>
        </p:grpSpPr>
        <p:sp>
          <p:nvSpPr>
            <p:cNvPr id="230" name="Google Shape;230;p2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a:spLocks noGrp="1"/>
          </p:cNvSpPr>
          <p:nvPr>
            <p:ph type="title"/>
          </p:nvPr>
        </p:nvSpPr>
        <p:spPr>
          <a:xfrm>
            <a:off x="1289125" y="90927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 </a:t>
            </a:r>
            <a:endParaRPr/>
          </a:p>
        </p:txBody>
      </p:sp>
      <p:grpSp>
        <p:nvGrpSpPr>
          <p:cNvPr id="88" name="Google Shape;88;p13"/>
          <p:cNvGrpSpPr/>
          <p:nvPr/>
        </p:nvGrpSpPr>
        <p:grpSpPr>
          <a:xfrm>
            <a:off x="916458" y="1019750"/>
            <a:ext cx="214625" cy="214625"/>
            <a:chOff x="2594050" y="1631825"/>
            <a:chExt cx="439625" cy="439625"/>
          </a:xfrm>
        </p:grpSpPr>
        <p:sp>
          <p:nvSpPr>
            <p:cNvPr id="89" name="Google Shape;89;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3"/>
          <p:cNvSpPr txBox="1"/>
          <p:nvPr/>
        </p:nvSpPr>
        <p:spPr>
          <a:xfrm>
            <a:off x="1131075" y="1608400"/>
            <a:ext cx="5681400" cy="2555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Quattrocento Sans"/>
              <a:buChar char="●"/>
            </a:pPr>
            <a:r>
              <a:rPr lang="en">
                <a:solidFill>
                  <a:schemeClr val="dk1"/>
                </a:solidFill>
                <a:latin typeface="Quattrocento Sans"/>
                <a:ea typeface="Quattrocento Sans"/>
                <a:cs typeface="Quattrocento Sans"/>
                <a:sym typeface="Quattrocento Sans"/>
              </a:rPr>
              <a:t>Ever felt confused when buying a laptop?</a:t>
            </a:r>
            <a:endParaRPr>
              <a:latin typeface="Quattrocento Sans"/>
              <a:ea typeface="Quattrocento Sans"/>
              <a:cs typeface="Quattrocento Sans"/>
              <a:sym typeface="Quattrocento Sans"/>
            </a:endParaRPr>
          </a:p>
          <a:p>
            <a:pPr marL="457200" lvl="0" indent="0" algn="l" rtl="0">
              <a:lnSpc>
                <a:spcPct val="115000"/>
              </a:lnSpc>
              <a:spcBef>
                <a:spcPts val="1200"/>
              </a:spcBef>
              <a:spcAft>
                <a:spcPts val="0"/>
              </a:spcAft>
              <a:buNone/>
            </a:pPr>
            <a:endParaRPr>
              <a:latin typeface="Quattrocento Sans"/>
              <a:ea typeface="Quattrocento Sans"/>
              <a:cs typeface="Quattrocento Sans"/>
              <a:sym typeface="Quattrocento Sans"/>
            </a:endParaRPr>
          </a:p>
          <a:p>
            <a:pPr marL="457200" lvl="0" indent="-317500" algn="l" rtl="0">
              <a:lnSpc>
                <a:spcPct val="115000"/>
              </a:lnSpc>
              <a:spcBef>
                <a:spcPts val="1200"/>
              </a:spcBef>
              <a:spcAft>
                <a:spcPts val="0"/>
              </a:spcAft>
              <a:buSzPts val="1400"/>
              <a:buFont typeface="Quattrocento Sans"/>
              <a:buChar char="●"/>
            </a:pPr>
            <a:r>
              <a:rPr lang="en">
                <a:solidFill>
                  <a:schemeClr val="dk1"/>
                </a:solidFill>
                <a:latin typeface="Quattrocento Sans"/>
                <a:ea typeface="Quattrocento Sans"/>
                <a:cs typeface="Quattrocento Sans"/>
                <a:sym typeface="Quattrocento Sans"/>
              </a:rPr>
              <a:t>How is the price of a laptop affected by its specs?</a:t>
            </a:r>
            <a:endParaRPr>
              <a:latin typeface="Quattrocento Sans"/>
              <a:ea typeface="Quattrocento Sans"/>
              <a:cs typeface="Quattrocento Sans"/>
              <a:sym typeface="Quattrocento Sans"/>
            </a:endParaRPr>
          </a:p>
          <a:p>
            <a:pPr marL="457200" lvl="0" indent="0" algn="l" rtl="0">
              <a:lnSpc>
                <a:spcPct val="115000"/>
              </a:lnSpc>
              <a:spcBef>
                <a:spcPts val="1200"/>
              </a:spcBef>
              <a:spcAft>
                <a:spcPts val="0"/>
              </a:spcAft>
              <a:buNone/>
            </a:pPr>
            <a:endParaRPr>
              <a:latin typeface="Quattrocento Sans"/>
              <a:ea typeface="Quattrocento Sans"/>
              <a:cs typeface="Quattrocento Sans"/>
              <a:sym typeface="Quattrocento Sans"/>
            </a:endParaRPr>
          </a:p>
          <a:p>
            <a:pPr marL="457200" lvl="0" indent="-317500" algn="l" rtl="0">
              <a:lnSpc>
                <a:spcPct val="115000"/>
              </a:lnSpc>
              <a:spcBef>
                <a:spcPts val="120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How can we, as computer science students, help people with no technical background when looking for a laptop?</a:t>
            </a:r>
            <a:endParaRPr>
              <a:solidFill>
                <a:schemeClr val="dk1"/>
              </a:solidFill>
              <a:latin typeface="Quattrocento Sans"/>
              <a:ea typeface="Quattrocento Sans"/>
              <a:cs typeface="Quattrocento Sans"/>
              <a:sym typeface="Quattrocento Sans"/>
            </a:endParaRPr>
          </a:p>
          <a:p>
            <a:pPr marL="457200" lvl="0" indent="0" algn="l" rtl="0">
              <a:lnSpc>
                <a:spcPct val="115000"/>
              </a:lnSpc>
              <a:spcBef>
                <a:spcPts val="1200"/>
              </a:spcBef>
              <a:spcAft>
                <a:spcPts val="0"/>
              </a:spcAft>
              <a:buNone/>
            </a:pPr>
            <a:endParaRPr sz="1200">
              <a:latin typeface="Quattrocento Sans"/>
              <a:ea typeface="Quattrocento Sans"/>
              <a:cs typeface="Quattrocento Sans"/>
              <a:sym typeface="Quattrocento Sans"/>
            </a:endParaRPr>
          </a:p>
          <a:p>
            <a:pPr marL="457200" lvl="0" indent="0" algn="l" rtl="0">
              <a:lnSpc>
                <a:spcPct val="115000"/>
              </a:lnSpc>
              <a:spcBef>
                <a:spcPts val="1200"/>
              </a:spcBef>
              <a:spcAft>
                <a:spcPts val="0"/>
              </a:spcAft>
              <a:buNone/>
            </a:pPr>
            <a:endParaRPr sz="1200">
              <a:latin typeface="Quattrocento Sans"/>
              <a:ea typeface="Quattrocento Sans"/>
              <a:cs typeface="Quattrocento Sans"/>
              <a:sym typeface="Quattrocento Sans"/>
            </a:endParaRPr>
          </a:p>
          <a:p>
            <a:pPr marL="0" lvl="0" indent="0" algn="l" rtl="0">
              <a:spcBef>
                <a:spcPts val="1200"/>
              </a:spcBef>
              <a:spcAft>
                <a:spcPts val="0"/>
              </a:spcAft>
              <a:buNone/>
            </a:pPr>
            <a:endParaRPr sz="1200">
              <a:latin typeface="Quattrocento Sans"/>
              <a:ea typeface="Quattrocento Sans"/>
              <a:cs typeface="Quattrocento Sans"/>
              <a:sym typeface="Quattrocento Sans"/>
            </a:endParaRPr>
          </a:p>
        </p:txBody>
      </p:sp>
      <p:sp>
        <p:nvSpPr>
          <p:cNvPr id="94" name="Google Shape;94;p1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6" name="Google Shape;96;p13"/>
          <p:cNvSpPr txBox="1"/>
          <p:nvPr/>
        </p:nvSpPr>
        <p:spPr>
          <a:xfrm>
            <a:off x="6144000" y="293750"/>
            <a:ext cx="30000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200">
              <a:solidFill>
                <a:schemeClr val="dk1"/>
              </a:solidFill>
              <a:latin typeface="Quattrocento Sans"/>
              <a:ea typeface="Quattrocento Sans"/>
              <a:cs typeface="Quattrocento Sans"/>
              <a:sym typeface="Quattrocento Sans"/>
            </a:endParaRPr>
          </a:p>
          <a:p>
            <a:pPr marL="0" lvl="0" indent="0" algn="l" rtl="0">
              <a:spcBef>
                <a:spcPts val="1200"/>
              </a:spcBef>
              <a:spcAft>
                <a:spcPts val="0"/>
              </a:spcAft>
              <a:buNone/>
            </a:pPr>
            <a:endParaRPr sz="1200">
              <a:solidFill>
                <a:schemeClr val="dk1"/>
              </a:solidFill>
              <a:latin typeface="Quattrocento Sans"/>
              <a:ea typeface="Quattrocento Sans"/>
              <a:cs typeface="Quattrocento Sans"/>
              <a:sym typeface="Quattrocento Sans"/>
            </a:endParaRPr>
          </a:p>
          <a:p>
            <a:pPr marL="0" lvl="0" indent="0" algn="l" rtl="0">
              <a:spcBef>
                <a:spcPts val="600"/>
              </a:spcBef>
              <a:spcAft>
                <a:spcPts val="0"/>
              </a:spcAft>
              <a:buNone/>
            </a:pP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Preprocessing Methods</a:t>
            </a:r>
            <a:endParaRPr/>
          </a:p>
        </p:txBody>
      </p:sp>
      <p:sp>
        <p:nvSpPr>
          <p:cNvPr id="102" name="Google Shape;102;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3" name="Google Shape;103;p14"/>
          <p:cNvSpPr/>
          <p:nvPr/>
        </p:nvSpPr>
        <p:spPr>
          <a:xfrm>
            <a:off x="6475668" y="2884389"/>
            <a:ext cx="1277700" cy="4761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6</a:t>
            </a:r>
            <a:endParaRPr sz="1000">
              <a:solidFill>
                <a:schemeClr val="lt1"/>
              </a:solidFill>
              <a:latin typeface="Quattrocento Sans"/>
              <a:ea typeface="Quattrocento Sans"/>
              <a:cs typeface="Quattrocento Sans"/>
              <a:sym typeface="Quattrocento Sans"/>
            </a:endParaRPr>
          </a:p>
        </p:txBody>
      </p:sp>
      <p:sp>
        <p:nvSpPr>
          <p:cNvPr id="104" name="Google Shape;104;p14"/>
          <p:cNvSpPr/>
          <p:nvPr/>
        </p:nvSpPr>
        <p:spPr>
          <a:xfrm>
            <a:off x="5450856" y="2884389"/>
            <a:ext cx="1277700" cy="4761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5</a:t>
            </a:r>
            <a:endParaRPr sz="1000">
              <a:solidFill>
                <a:schemeClr val="lt1"/>
              </a:solidFill>
              <a:latin typeface="Quattrocento Sans"/>
              <a:ea typeface="Quattrocento Sans"/>
              <a:cs typeface="Quattrocento Sans"/>
              <a:sym typeface="Quattrocento Sans"/>
            </a:endParaRPr>
          </a:p>
        </p:txBody>
      </p:sp>
      <p:sp>
        <p:nvSpPr>
          <p:cNvPr id="105" name="Google Shape;105;p14"/>
          <p:cNvSpPr/>
          <p:nvPr/>
        </p:nvSpPr>
        <p:spPr>
          <a:xfrm>
            <a:off x="4426044" y="2884389"/>
            <a:ext cx="1277700" cy="4761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4</a:t>
            </a:r>
            <a:endParaRPr sz="1000">
              <a:solidFill>
                <a:schemeClr val="lt1"/>
              </a:solidFill>
              <a:latin typeface="Quattrocento Sans"/>
              <a:ea typeface="Quattrocento Sans"/>
              <a:cs typeface="Quattrocento Sans"/>
              <a:sym typeface="Quattrocento Sans"/>
            </a:endParaRPr>
          </a:p>
        </p:txBody>
      </p:sp>
      <p:sp>
        <p:nvSpPr>
          <p:cNvPr id="106" name="Google Shape;106;p14"/>
          <p:cNvSpPr/>
          <p:nvPr/>
        </p:nvSpPr>
        <p:spPr>
          <a:xfrm>
            <a:off x="3401232" y="2884389"/>
            <a:ext cx="1277700" cy="4761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3</a:t>
            </a:r>
            <a:endParaRPr sz="1000">
              <a:solidFill>
                <a:schemeClr val="lt1"/>
              </a:solidFill>
              <a:latin typeface="Quattrocento Sans"/>
              <a:ea typeface="Quattrocento Sans"/>
              <a:cs typeface="Quattrocento Sans"/>
              <a:sym typeface="Quattrocento Sans"/>
            </a:endParaRPr>
          </a:p>
        </p:txBody>
      </p:sp>
      <p:sp>
        <p:nvSpPr>
          <p:cNvPr id="107" name="Google Shape;107;p14"/>
          <p:cNvSpPr/>
          <p:nvPr/>
        </p:nvSpPr>
        <p:spPr>
          <a:xfrm>
            <a:off x="2376420" y="2884389"/>
            <a:ext cx="1277700" cy="4761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2</a:t>
            </a:r>
            <a:endParaRPr sz="1000">
              <a:solidFill>
                <a:schemeClr val="lt1"/>
              </a:solidFill>
              <a:latin typeface="Quattrocento Sans"/>
              <a:ea typeface="Quattrocento Sans"/>
              <a:cs typeface="Quattrocento Sans"/>
              <a:sym typeface="Quattrocento Sans"/>
            </a:endParaRPr>
          </a:p>
        </p:txBody>
      </p:sp>
      <p:sp>
        <p:nvSpPr>
          <p:cNvPr id="108" name="Google Shape;108;p14"/>
          <p:cNvSpPr/>
          <p:nvPr/>
        </p:nvSpPr>
        <p:spPr>
          <a:xfrm>
            <a:off x="1351608" y="2884389"/>
            <a:ext cx="1277700" cy="4761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Quattrocento Sans"/>
                <a:ea typeface="Quattrocento Sans"/>
                <a:cs typeface="Quattrocento Sans"/>
                <a:sym typeface="Quattrocento Sans"/>
              </a:rPr>
              <a:t>1</a:t>
            </a:r>
            <a:endParaRPr sz="1000">
              <a:solidFill>
                <a:schemeClr val="lt1"/>
              </a:solidFill>
              <a:latin typeface="Quattrocento Sans"/>
              <a:ea typeface="Quattrocento Sans"/>
              <a:cs typeface="Quattrocento Sans"/>
              <a:sym typeface="Quattrocento Sans"/>
            </a:endParaRPr>
          </a:p>
        </p:txBody>
      </p:sp>
      <p:cxnSp>
        <p:nvCxnSpPr>
          <p:cNvPr id="109" name="Google Shape;109;p14"/>
          <p:cNvCxnSpPr/>
          <p:nvPr/>
        </p:nvCxnSpPr>
        <p:spPr>
          <a:xfrm rot="10800000">
            <a:off x="1809050" y="2311116"/>
            <a:ext cx="0" cy="603000"/>
          </a:xfrm>
          <a:prstGeom prst="straightConnector1">
            <a:avLst/>
          </a:prstGeom>
          <a:noFill/>
          <a:ln w="9525" cap="flat" cmpd="sng">
            <a:solidFill>
              <a:schemeClr val="lt2"/>
            </a:solidFill>
            <a:prstDash val="solid"/>
            <a:round/>
            <a:headEnd type="oval" w="med" len="med"/>
            <a:tailEnd type="oval" w="med" len="med"/>
          </a:ln>
        </p:spPr>
      </p:cxnSp>
      <p:sp>
        <p:nvSpPr>
          <p:cNvPr id="110" name="Google Shape;110;p14"/>
          <p:cNvSpPr txBox="1"/>
          <p:nvPr/>
        </p:nvSpPr>
        <p:spPr>
          <a:xfrm>
            <a:off x="1745361" y="1640225"/>
            <a:ext cx="1939800" cy="6450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100">
                <a:solidFill>
                  <a:schemeClr val="dk1"/>
                </a:solidFill>
                <a:latin typeface="Quattrocento Sans"/>
                <a:ea typeface="Quattrocento Sans"/>
                <a:cs typeface="Quattrocento Sans"/>
                <a:sym typeface="Quattrocento Sans"/>
              </a:rPr>
              <a:t>Data Observation</a:t>
            </a:r>
            <a:endParaRPr sz="1100">
              <a:solidFill>
                <a:schemeClr val="dk1"/>
              </a:solidFill>
              <a:latin typeface="Quattrocento Sans"/>
              <a:ea typeface="Quattrocento Sans"/>
              <a:cs typeface="Quattrocento Sans"/>
              <a:sym typeface="Quattrocento Sans"/>
            </a:endParaRPr>
          </a:p>
        </p:txBody>
      </p:sp>
      <p:cxnSp>
        <p:nvCxnSpPr>
          <p:cNvPr id="111" name="Google Shape;111;p14"/>
          <p:cNvCxnSpPr/>
          <p:nvPr/>
        </p:nvCxnSpPr>
        <p:spPr>
          <a:xfrm rot="10800000">
            <a:off x="3860330" y="2311116"/>
            <a:ext cx="0" cy="603000"/>
          </a:xfrm>
          <a:prstGeom prst="straightConnector1">
            <a:avLst/>
          </a:prstGeom>
          <a:noFill/>
          <a:ln w="9525" cap="flat" cmpd="sng">
            <a:solidFill>
              <a:schemeClr val="lt2"/>
            </a:solidFill>
            <a:prstDash val="solid"/>
            <a:round/>
            <a:headEnd type="oval" w="med" len="med"/>
            <a:tailEnd type="oval" w="med" len="med"/>
          </a:ln>
        </p:spPr>
      </p:cxnSp>
      <p:sp>
        <p:nvSpPr>
          <p:cNvPr id="112" name="Google Shape;112;p14"/>
          <p:cNvSpPr txBox="1"/>
          <p:nvPr/>
        </p:nvSpPr>
        <p:spPr>
          <a:xfrm>
            <a:off x="3860325" y="2067000"/>
            <a:ext cx="1348500" cy="2145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100">
                <a:solidFill>
                  <a:schemeClr val="dk1"/>
                </a:solidFill>
                <a:latin typeface="Quattrocento Sans"/>
                <a:ea typeface="Quattrocento Sans"/>
                <a:cs typeface="Quattrocento Sans"/>
                <a:sym typeface="Quattrocento Sans"/>
              </a:rPr>
              <a:t>One Hot Encoding</a:t>
            </a:r>
            <a:endParaRPr sz="1100">
              <a:solidFill>
                <a:schemeClr val="dk1"/>
              </a:solidFill>
              <a:latin typeface="Quattrocento Sans"/>
              <a:ea typeface="Quattrocento Sans"/>
              <a:cs typeface="Quattrocento Sans"/>
              <a:sym typeface="Quattrocento Sans"/>
            </a:endParaRPr>
          </a:p>
        </p:txBody>
      </p:sp>
      <p:cxnSp>
        <p:nvCxnSpPr>
          <p:cNvPr id="113" name="Google Shape;113;p14"/>
          <p:cNvCxnSpPr/>
          <p:nvPr/>
        </p:nvCxnSpPr>
        <p:spPr>
          <a:xfrm rot="10800000">
            <a:off x="5911610" y="2311116"/>
            <a:ext cx="0" cy="603000"/>
          </a:xfrm>
          <a:prstGeom prst="straightConnector1">
            <a:avLst/>
          </a:prstGeom>
          <a:noFill/>
          <a:ln w="9525" cap="flat" cmpd="sng">
            <a:solidFill>
              <a:schemeClr val="lt2"/>
            </a:solidFill>
            <a:prstDash val="solid"/>
            <a:round/>
            <a:headEnd type="oval" w="med" len="med"/>
            <a:tailEnd type="oval" w="med" len="med"/>
          </a:ln>
        </p:spPr>
      </p:cxnSp>
      <p:sp>
        <p:nvSpPr>
          <p:cNvPr id="114" name="Google Shape;114;p14"/>
          <p:cNvSpPr txBox="1"/>
          <p:nvPr/>
        </p:nvSpPr>
        <p:spPr>
          <a:xfrm>
            <a:off x="5852600" y="1640225"/>
            <a:ext cx="1939800" cy="6450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1100">
                <a:solidFill>
                  <a:schemeClr val="dk1"/>
                </a:solidFill>
                <a:latin typeface="Quattrocento Sans"/>
                <a:ea typeface="Quattrocento Sans"/>
                <a:cs typeface="Quattrocento Sans"/>
                <a:sym typeface="Quattrocento Sans"/>
              </a:rPr>
              <a:t>Train Test Split</a:t>
            </a:r>
            <a:endParaRPr sz="1100">
              <a:solidFill>
                <a:schemeClr val="dk1"/>
              </a:solidFill>
              <a:latin typeface="Quattrocento Sans"/>
              <a:ea typeface="Quattrocento Sans"/>
              <a:cs typeface="Quattrocento Sans"/>
              <a:sym typeface="Quattrocento Sans"/>
            </a:endParaRPr>
          </a:p>
        </p:txBody>
      </p:sp>
      <p:cxnSp>
        <p:nvCxnSpPr>
          <p:cNvPr id="115" name="Google Shape;115;p14"/>
          <p:cNvCxnSpPr/>
          <p:nvPr/>
        </p:nvCxnSpPr>
        <p:spPr>
          <a:xfrm rot="10800000">
            <a:off x="2850443" y="3330682"/>
            <a:ext cx="0" cy="603000"/>
          </a:xfrm>
          <a:prstGeom prst="straightConnector1">
            <a:avLst/>
          </a:prstGeom>
          <a:noFill/>
          <a:ln w="9525" cap="flat" cmpd="sng">
            <a:solidFill>
              <a:schemeClr val="lt2"/>
            </a:solidFill>
            <a:prstDash val="solid"/>
            <a:round/>
            <a:headEnd type="oval" w="med" len="med"/>
            <a:tailEnd type="oval" w="med" len="med"/>
          </a:ln>
        </p:spPr>
      </p:cxnSp>
      <p:sp>
        <p:nvSpPr>
          <p:cNvPr id="116" name="Google Shape;116;p14"/>
          <p:cNvSpPr txBox="1"/>
          <p:nvPr/>
        </p:nvSpPr>
        <p:spPr>
          <a:xfrm>
            <a:off x="2741549" y="3963409"/>
            <a:ext cx="1939800" cy="645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a:solidFill>
                  <a:schemeClr val="dk1"/>
                </a:solidFill>
                <a:latin typeface="Quattrocento Sans"/>
                <a:ea typeface="Quattrocento Sans"/>
                <a:cs typeface="Quattrocento Sans"/>
                <a:sym typeface="Quattrocento Sans"/>
              </a:rPr>
              <a:t>Data Cleaning</a:t>
            </a:r>
            <a:endParaRPr sz="1100">
              <a:solidFill>
                <a:schemeClr val="dk1"/>
              </a:solidFill>
              <a:latin typeface="Quattrocento Sans"/>
              <a:ea typeface="Quattrocento Sans"/>
              <a:cs typeface="Quattrocento Sans"/>
              <a:sym typeface="Quattrocento Sans"/>
            </a:endParaRPr>
          </a:p>
        </p:txBody>
      </p:sp>
      <p:cxnSp>
        <p:nvCxnSpPr>
          <p:cNvPr id="117" name="Google Shape;117;p14"/>
          <p:cNvCxnSpPr/>
          <p:nvPr/>
        </p:nvCxnSpPr>
        <p:spPr>
          <a:xfrm rot="10800000">
            <a:off x="4901723" y="3330682"/>
            <a:ext cx="0" cy="603000"/>
          </a:xfrm>
          <a:prstGeom prst="straightConnector1">
            <a:avLst/>
          </a:prstGeom>
          <a:noFill/>
          <a:ln w="9525" cap="flat" cmpd="sng">
            <a:solidFill>
              <a:schemeClr val="lt2"/>
            </a:solidFill>
            <a:prstDash val="solid"/>
            <a:round/>
            <a:headEnd type="oval" w="med" len="med"/>
            <a:tailEnd type="oval" w="med" len="med"/>
          </a:ln>
        </p:spPr>
      </p:cxnSp>
      <p:sp>
        <p:nvSpPr>
          <p:cNvPr id="118" name="Google Shape;118;p14"/>
          <p:cNvSpPr txBox="1"/>
          <p:nvPr/>
        </p:nvSpPr>
        <p:spPr>
          <a:xfrm>
            <a:off x="4807050" y="3963406"/>
            <a:ext cx="1939800" cy="26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a:solidFill>
                  <a:schemeClr val="dk1"/>
                </a:solidFill>
                <a:latin typeface="Quattrocento Sans"/>
                <a:ea typeface="Quattrocento Sans"/>
                <a:cs typeface="Quattrocento Sans"/>
                <a:sym typeface="Quattrocento Sans"/>
              </a:rPr>
              <a:t>Feature Scaling</a:t>
            </a:r>
            <a:endParaRPr sz="1100">
              <a:solidFill>
                <a:schemeClr val="dk1"/>
              </a:solidFill>
              <a:latin typeface="Quattrocento Sans"/>
              <a:ea typeface="Quattrocento Sans"/>
              <a:cs typeface="Quattrocento Sans"/>
              <a:sym typeface="Quattrocento Sans"/>
            </a:endParaRPr>
          </a:p>
        </p:txBody>
      </p:sp>
      <p:cxnSp>
        <p:nvCxnSpPr>
          <p:cNvPr id="119" name="Google Shape;119;p14"/>
          <p:cNvCxnSpPr/>
          <p:nvPr/>
        </p:nvCxnSpPr>
        <p:spPr>
          <a:xfrm rot="10800000">
            <a:off x="6953003" y="3330682"/>
            <a:ext cx="0" cy="603000"/>
          </a:xfrm>
          <a:prstGeom prst="straightConnector1">
            <a:avLst/>
          </a:prstGeom>
          <a:noFill/>
          <a:ln w="9525" cap="flat" cmpd="sng">
            <a:solidFill>
              <a:schemeClr val="lt2"/>
            </a:solidFill>
            <a:prstDash val="solid"/>
            <a:round/>
            <a:headEnd type="oval" w="med" len="med"/>
            <a:tailEnd type="oval" w="med" len="med"/>
          </a:ln>
        </p:spPr>
      </p:cxnSp>
      <p:grpSp>
        <p:nvGrpSpPr>
          <p:cNvPr id="120" name="Google Shape;120;p14"/>
          <p:cNvGrpSpPr/>
          <p:nvPr/>
        </p:nvGrpSpPr>
        <p:grpSpPr>
          <a:xfrm>
            <a:off x="916458" y="1019750"/>
            <a:ext cx="214625" cy="214625"/>
            <a:chOff x="2594050" y="1631825"/>
            <a:chExt cx="439625" cy="439625"/>
          </a:xfrm>
        </p:grpSpPr>
        <p:sp>
          <p:nvSpPr>
            <p:cNvPr id="121" name="Google Shape;121;p1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4"/>
          <p:cNvSpPr txBox="1"/>
          <p:nvPr/>
        </p:nvSpPr>
        <p:spPr>
          <a:xfrm>
            <a:off x="6728552" y="4019272"/>
            <a:ext cx="1939800" cy="645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100">
                <a:solidFill>
                  <a:schemeClr val="dk1"/>
                </a:solidFill>
                <a:latin typeface="Quattrocento Sans"/>
                <a:ea typeface="Quattrocento Sans"/>
                <a:cs typeface="Quattrocento Sans"/>
                <a:sym typeface="Quattrocento Sans"/>
              </a:rPr>
              <a:t>K-Fold Cross Validation</a:t>
            </a:r>
            <a:endParaRPr sz="11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1381250" y="896100"/>
            <a:ext cx="33477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Trends in Data</a:t>
            </a:r>
            <a:endParaRPr/>
          </a:p>
        </p:txBody>
      </p:sp>
      <p:sp>
        <p:nvSpPr>
          <p:cNvPr id="131" name="Google Shape;131;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32" name="Google Shape;132;p15"/>
          <p:cNvGrpSpPr/>
          <p:nvPr/>
        </p:nvGrpSpPr>
        <p:grpSpPr>
          <a:xfrm>
            <a:off x="916458" y="1019750"/>
            <a:ext cx="214625" cy="214625"/>
            <a:chOff x="2594050" y="1631825"/>
            <a:chExt cx="439625" cy="439625"/>
          </a:xfrm>
        </p:grpSpPr>
        <p:sp>
          <p:nvSpPr>
            <p:cNvPr id="133" name="Google Shape;133;p1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7" name="Google Shape;137;p15"/>
          <p:cNvPicPr preferRelativeResize="0"/>
          <p:nvPr/>
        </p:nvPicPr>
        <p:blipFill>
          <a:blip r:embed="rId3">
            <a:alphaModFix/>
          </a:blip>
          <a:stretch>
            <a:fillRect/>
          </a:stretch>
        </p:blipFill>
        <p:spPr>
          <a:xfrm>
            <a:off x="652700" y="1468563"/>
            <a:ext cx="4076249" cy="3036150"/>
          </a:xfrm>
          <a:prstGeom prst="rect">
            <a:avLst/>
          </a:prstGeom>
          <a:noFill/>
          <a:ln>
            <a:noFill/>
          </a:ln>
        </p:spPr>
      </p:pic>
      <p:sp>
        <p:nvSpPr>
          <p:cNvPr id="138" name="Google Shape;138;p15"/>
          <p:cNvSpPr txBox="1"/>
          <p:nvPr/>
        </p:nvSpPr>
        <p:spPr>
          <a:xfrm>
            <a:off x="5155025" y="2599525"/>
            <a:ext cx="3731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Quattrocento Sans"/>
                <a:ea typeface="Quattrocento Sans"/>
                <a:cs typeface="Quattrocento Sans"/>
                <a:sym typeface="Quattrocento Sans"/>
              </a:rPr>
              <a:t>Figure1 : Discovering Linear Relationship between Number of Cores and Price</a:t>
            </a:r>
            <a:endParaRPr sz="1500" b="1">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Modeling Methods</a:t>
            </a:r>
            <a:endParaRPr/>
          </a:p>
        </p:txBody>
      </p:sp>
      <p:sp>
        <p:nvSpPr>
          <p:cNvPr id="144" name="Google Shape;144;p16"/>
          <p:cNvSpPr txBox="1">
            <a:spLocks noGrp="1"/>
          </p:cNvSpPr>
          <p:nvPr>
            <p:ph type="body" idx="1"/>
          </p:nvPr>
        </p:nvSpPr>
        <p:spPr>
          <a:xfrm>
            <a:off x="2153475" y="1331575"/>
            <a:ext cx="2011500" cy="34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K-NN</a:t>
            </a:r>
            <a:endParaRPr b="1">
              <a:highlight>
                <a:schemeClr val="accent1"/>
              </a:highlight>
            </a:endParaRPr>
          </a:p>
          <a:p>
            <a:pPr marL="0" lvl="0" indent="0" algn="l" rtl="0">
              <a:spcBef>
                <a:spcPts val="600"/>
              </a:spcBef>
              <a:spcAft>
                <a:spcPts val="0"/>
              </a:spcAft>
              <a:buNone/>
            </a:pPr>
            <a:r>
              <a:rPr lang="en"/>
              <a:t>Training is memorizing the data so that it can find the average values of the k-neighbors during prediction of a new point.</a:t>
            </a:r>
            <a:endParaRPr/>
          </a:p>
        </p:txBody>
      </p:sp>
      <p:sp>
        <p:nvSpPr>
          <p:cNvPr id="145" name="Google Shape;145;p16"/>
          <p:cNvSpPr txBox="1">
            <a:spLocks noGrp="1"/>
          </p:cNvSpPr>
          <p:nvPr>
            <p:ph type="body" idx="2"/>
          </p:nvPr>
        </p:nvSpPr>
        <p:spPr>
          <a:xfrm>
            <a:off x="4099450" y="1331575"/>
            <a:ext cx="2333700" cy="34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SVR</a:t>
            </a:r>
            <a:endParaRPr b="1">
              <a:highlight>
                <a:schemeClr val="accent1"/>
              </a:highlight>
            </a:endParaRPr>
          </a:p>
          <a:p>
            <a:pPr marL="0" lvl="0" indent="0" algn="l" rtl="0">
              <a:spcBef>
                <a:spcPts val="600"/>
              </a:spcBef>
              <a:spcAft>
                <a:spcPts val="0"/>
              </a:spcAft>
              <a:buNone/>
            </a:pPr>
            <a:r>
              <a:rPr lang="en"/>
              <a:t>Finds the best fit line is the hyperplane that has the maximum number of points, within a threshold value. The threshold value is the distance between the hyperplane and boundary line.</a:t>
            </a:r>
            <a:endParaRPr/>
          </a:p>
          <a:p>
            <a:pPr marL="0" lvl="0" indent="0" algn="l" rtl="0">
              <a:spcBef>
                <a:spcPts val="600"/>
              </a:spcBef>
              <a:spcAft>
                <a:spcPts val="0"/>
              </a:spcAft>
              <a:buNone/>
            </a:pPr>
            <a:endParaRPr/>
          </a:p>
        </p:txBody>
      </p:sp>
      <p:sp>
        <p:nvSpPr>
          <p:cNvPr id="146" name="Google Shape;146;p16"/>
          <p:cNvSpPr txBox="1">
            <a:spLocks noGrp="1"/>
          </p:cNvSpPr>
          <p:nvPr>
            <p:ph type="body" idx="3"/>
          </p:nvPr>
        </p:nvSpPr>
        <p:spPr>
          <a:xfrm>
            <a:off x="6433150" y="1331700"/>
            <a:ext cx="2710800" cy="331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chemeClr val="accent1"/>
                </a:highlight>
              </a:rPr>
              <a:t>Random Forest</a:t>
            </a:r>
            <a:endParaRPr b="1">
              <a:highlight>
                <a:schemeClr val="accent1"/>
              </a:highlight>
            </a:endParaRPr>
          </a:p>
          <a:p>
            <a:pPr marL="0" lvl="0" indent="0" algn="l" rtl="0">
              <a:spcBef>
                <a:spcPts val="600"/>
              </a:spcBef>
              <a:spcAft>
                <a:spcPts val="0"/>
              </a:spcAft>
              <a:buNone/>
            </a:pPr>
            <a:r>
              <a:rPr lang="en"/>
              <a:t>Random Forest grows multiple decision trees that are merged. It uses bagging and feature randomness when building each tree to find uncorrelated forest of trees whose prediction by committee is more accurate than that of any individual tree.</a:t>
            </a:r>
            <a:endParaRPr/>
          </a:p>
        </p:txBody>
      </p:sp>
      <p:grpSp>
        <p:nvGrpSpPr>
          <p:cNvPr id="147" name="Google Shape;147;p16"/>
          <p:cNvGrpSpPr/>
          <p:nvPr/>
        </p:nvGrpSpPr>
        <p:grpSpPr>
          <a:xfrm>
            <a:off x="916458" y="1019750"/>
            <a:ext cx="214625" cy="214625"/>
            <a:chOff x="2594050" y="1631825"/>
            <a:chExt cx="439625" cy="439625"/>
          </a:xfrm>
        </p:grpSpPr>
        <p:sp>
          <p:nvSpPr>
            <p:cNvPr id="148" name="Google Shape;148;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6"/>
          <p:cNvSpPr txBox="1"/>
          <p:nvPr/>
        </p:nvSpPr>
        <p:spPr>
          <a:xfrm>
            <a:off x="141975" y="1427900"/>
            <a:ext cx="2011500" cy="30324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800" b="1">
                <a:solidFill>
                  <a:schemeClr val="dk1"/>
                </a:solidFill>
                <a:highlight>
                  <a:schemeClr val="accent1"/>
                </a:highlight>
                <a:latin typeface="Quattrocento Sans"/>
                <a:ea typeface="Quattrocento Sans"/>
                <a:cs typeface="Quattrocento Sans"/>
                <a:sym typeface="Quattrocento Sans"/>
              </a:rPr>
              <a:t>Linear Regression</a:t>
            </a:r>
            <a:endParaRPr sz="1800" b="1">
              <a:solidFill>
                <a:schemeClr val="dk1"/>
              </a:solidFill>
              <a:highlight>
                <a:schemeClr val="accent1"/>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800">
                <a:solidFill>
                  <a:schemeClr val="dk1"/>
                </a:solidFill>
                <a:latin typeface="Quattrocento Sans"/>
                <a:ea typeface="Quattrocento Sans"/>
                <a:cs typeface="Quattrocento Sans"/>
                <a:sym typeface="Quattrocento Sans"/>
              </a:rPr>
              <a:t>Parametric regression algorithm that assumes a linear relationship between multiple independent variables and the output.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Results: Regression Scores</a:t>
            </a:r>
            <a:endParaRPr/>
          </a:p>
        </p:txBody>
      </p:sp>
      <p:sp>
        <p:nvSpPr>
          <p:cNvPr id="158" name="Google Shape;158;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59" name="Google Shape;159;p17"/>
          <p:cNvGraphicFramePr/>
          <p:nvPr/>
        </p:nvGraphicFramePr>
        <p:xfrm>
          <a:off x="1453225" y="1535625"/>
          <a:ext cx="3000000" cy="3000000"/>
        </p:xfrm>
        <a:graphic>
          <a:graphicData uri="http://schemas.openxmlformats.org/drawingml/2006/table">
            <a:tbl>
              <a:tblPr>
                <a:noFill/>
                <a:tableStyleId>{CA108E57-4839-4C73-8023-D558C00CFAAA}</a:tableStyleId>
              </a:tblPr>
              <a:tblGrid>
                <a:gridCol w="1044400">
                  <a:extLst>
                    <a:ext uri="{9D8B030D-6E8A-4147-A177-3AD203B41FA5}">
                      <a16:colId xmlns:a16="http://schemas.microsoft.com/office/drawing/2014/main" val="20000"/>
                    </a:ext>
                  </a:extLst>
                </a:gridCol>
                <a:gridCol w="1197100">
                  <a:extLst>
                    <a:ext uri="{9D8B030D-6E8A-4147-A177-3AD203B41FA5}">
                      <a16:colId xmlns:a16="http://schemas.microsoft.com/office/drawing/2014/main" val="20001"/>
                    </a:ext>
                  </a:extLst>
                </a:gridCol>
                <a:gridCol w="1197100">
                  <a:extLst>
                    <a:ext uri="{9D8B030D-6E8A-4147-A177-3AD203B41FA5}">
                      <a16:colId xmlns:a16="http://schemas.microsoft.com/office/drawing/2014/main" val="20002"/>
                    </a:ext>
                  </a:extLst>
                </a:gridCol>
                <a:gridCol w="1197100">
                  <a:extLst>
                    <a:ext uri="{9D8B030D-6E8A-4147-A177-3AD203B41FA5}">
                      <a16:colId xmlns:a16="http://schemas.microsoft.com/office/drawing/2014/main" val="20003"/>
                    </a:ext>
                  </a:extLst>
                </a:gridCol>
                <a:gridCol w="1197100">
                  <a:extLst>
                    <a:ext uri="{9D8B030D-6E8A-4147-A177-3AD203B41FA5}">
                      <a16:colId xmlns:a16="http://schemas.microsoft.com/office/drawing/2014/main" val="20004"/>
                    </a:ext>
                  </a:extLst>
                </a:gridCol>
              </a:tblGrid>
              <a:tr h="639125">
                <a:tc>
                  <a:txBody>
                    <a:bodyPr/>
                    <a:lstStyle/>
                    <a:p>
                      <a:pPr marL="0" lvl="0" indent="0" algn="r" rtl="0">
                        <a:spcBef>
                          <a:spcPts val="0"/>
                        </a:spcBef>
                        <a:spcAft>
                          <a:spcPts val="0"/>
                        </a:spcAft>
                        <a:buNone/>
                      </a:pPr>
                      <a:endParaRPr sz="12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lt1"/>
                          </a:solidFill>
                          <a:latin typeface="Quattrocento Sans"/>
                          <a:ea typeface="Quattrocento Sans"/>
                          <a:cs typeface="Quattrocento Sans"/>
                          <a:sym typeface="Quattrocento Sans"/>
                        </a:rPr>
                        <a:t>Linear Regression</a:t>
                      </a:r>
                      <a:endParaRPr sz="11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a:solidFill>
                            <a:schemeClr val="lt1"/>
                          </a:solidFill>
                          <a:latin typeface="Quattrocento Sans"/>
                          <a:ea typeface="Quattrocento Sans"/>
                          <a:cs typeface="Quattrocento Sans"/>
                          <a:sym typeface="Quattrocento Sans"/>
                        </a:rPr>
                        <a:t>KNN (K=4)</a:t>
                      </a:r>
                      <a:endParaRPr sz="11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a:solidFill>
                            <a:schemeClr val="lt1"/>
                          </a:solidFill>
                          <a:latin typeface="Quattrocento Sans"/>
                          <a:ea typeface="Quattrocento Sans"/>
                          <a:cs typeface="Quattrocento Sans"/>
                          <a:sym typeface="Quattrocento Sans"/>
                        </a:rPr>
                        <a:t>Random Forests</a:t>
                      </a:r>
                      <a:endParaRPr sz="11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a:solidFill>
                            <a:schemeClr val="lt1"/>
                          </a:solidFill>
                          <a:latin typeface="Quattrocento Sans"/>
                          <a:ea typeface="Quattrocento Sans"/>
                          <a:cs typeface="Quattrocento Sans"/>
                          <a:sym typeface="Quattrocento Sans"/>
                        </a:rPr>
                        <a:t>SVR (linear kernel)</a:t>
                      </a:r>
                      <a:endParaRPr sz="1100">
                        <a:solidFill>
                          <a:schemeClr val="lt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49050">
                <a:tc>
                  <a:txBody>
                    <a:bodyPr/>
                    <a:lstStyle/>
                    <a:p>
                      <a:pPr marL="0" lvl="0" indent="0" algn="r" rtl="0">
                        <a:spcBef>
                          <a:spcPts val="0"/>
                        </a:spcBef>
                        <a:spcAft>
                          <a:spcPts val="0"/>
                        </a:spcAft>
                        <a:buNone/>
                      </a:pPr>
                      <a:r>
                        <a:rPr lang="en" sz="1200">
                          <a:solidFill>
                            <a:schemeClr val="dk2"/>
                          </a:solidFill>
                          <a:latin typeface="Quattrocento Sans"/>
                          <a:ea typeface="Quattrocento Sans"/>
                          <a:cs typeface="Quattrocento Sans"/>
                          <a:sym typeface="Quattrocento Sans"/>
                        </a:rPr>
                        <a:t>MSE</a:t>
                      </a:r>
                      <a:endParaRPr sz="12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101124</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79524</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57259</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85729</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841575">
                <a:tc>
                  <a:txBody>
                    <a:bodyPr/>
                    <a:lstStyle/>
                    <a:p>
                      <a:pPr marL="0" lvl="0" indent="0" algn="r" rtl="0">
                        <a:spcBef>
                          <a:spcPts val="0"/>
                        </a:spcBef>
                        <a:spcAft>
                          <a:spcPts val="0"/>
                        </a:spcAft>
                        <a:buNone/>
                      </a:pPr>
                      <a:r>
                        <a:rPr lang="en" sz="1200">
                          <a:solidFill>
                            <a:schemeClr val="dk2"/>
                          </a:solidFill>
                          <a:latin typeface="Quattrocento Sans"/>
                          <a:ea typeface="Quattrocento Sans"/>
                          <a:cs typeface="Quattrocento Sans"/>
                          <a:sym typeface="Quattrocento Sans"/>
                        </a:rPr>
                        <a:t>RMSE</a:t>
                      </a:r>
                      <a:endParaRPr sz="12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318</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282</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239</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293</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749050">
                <a:tc>
                  <a:txBody>
                    <a:bodyPr/>
                    <a:lstStyle/>
                    <a:p>
                      <a:pPr marL="0" lvl="0" indent="0" algn="r" rtl="0">
                        <a:spcBef>
                          <a:spcPts val="0"/>
                        </a:spcBef>
                        <a:spcAft>
                          <a:spcPts val="0"/>
                        </a:spcAft>
                        <a:buNone/>
                      </a:pPr>
                      <a:r>
                        <a:rPr lang="en" sz="1200">
                          <a:solidFill>
                            <a:schemeClr val="dk2"/>
                          </a:solidFill>
                          <a:latin typeface="Quattrocento Sans"/>
                          <a:ea typeface="Quattrocento Sans"/>
                          <a:cs typeface="Quattrocento Sans"/>
                          <a:sym typeface="Quattrocento Sans"/>
                        </a:rPr>
                        <a:t>R-Squared</a:t>
                      </a:r>
                      <a:endParaRPr sz="1200">
                        <a:solidFill>
                          <a:schemeClr val="dk2"/>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Quattrocento Sans"/>
                          <a:ea typeface="Quattrocento Sans"/>
                          <a:cs typeface="Quattrocento Sans"/>
                          <a:sym typeface="Quattrocento Sans"/>
                        </a:rPr>
                        <a:t>0.73</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0.74</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0.81</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Sans"/>
                          <a:ea typeface="Quattrocento Sans"/>
                          <a:cs typeface="Quattrocento Sans"/>
                          <a:sym typeface="Quattrocento Sans"/>
                        </a:rPr>
                        <a:t>0.66</a:t>
                      </a:r>
                      <a:endParaRPr sz="1200">
                        <a:solidFill>
                          <a:schemeClr val="dk1"/>
                        </a:solidFill>
                        <a:latin typeface="Quattrocento Sans"/>
                        <a:ea typeface="Quattrocento Sans"/>
                        <a:cs typeface="Quattrocento Sans"/>
                        <a:sym typeface="Quattrocento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60" name="Google Shape;160;p17"/>
          <p:cNvGrpSpPr/>
          <p:nvPr/>
        </p:nvGrpSpPr>
        <p:grpSpPr>
          <a:xfrm>
            <a:off x="916458" y="1019750"/>
            <a:ext cx="214625" cy="214625"/>
            <a:chOff x="2594050" y="1631825"/>
            <a:chExt cx="439625" cy="439625"/>
          </a:xfrm>
        </p:grpSpPr>
        <p:sp>
          <p:nvSpPr>
            <p:cNvPr id="161" name="Google Shape;161;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Visualizations</a:t>
            </a:r>
            <a:endParaRPr/>
          </a:p>
        </p:txBody>
      </p:sp>
      <p:sp>
        <p:nvSpPr>
          <p:cNvPr id="170" name="Google Shape;170;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71" name="Google Shape;171;p18"/>
          <p:cNvGrpSpPr/>
          <p:nvPr/>
        </p:nvGrpSpPr>
        <p:grpSpPr>
          <a:xfrm>
            <a:off x="916458" y="1019750"/>
            <a:ext cx="214625" cy="214625"/>
            <a:chOff x="2594050" y="1631825"/>
            <a:chExt cx="439625" cy="439625"/>
          </a:xfrm>
        </p:grpSpPr>
        <p:sp>
          <p:nvSpPr>
            <p:cNvPr id="172" name="Google Shape;172;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6" name="Google Shape;176;p18"/>
          <p:cNvPicPr preferRelativeResize="0"/>
          <p:nvPr/>
        </p:nvPicPr>
        <p:blipFill rotWithShape="1">
          <a:blip r:embed="rId3">
            <a:alphaModFix/>
          </a:blip>
          <a:srcRect t="2629" r="4168"/>
          <a:stretch/>
        </p:blipFill>
        <p:spPr>
          <a:xfrm>
            <a:off x="0" y="1612150"/>
            <a:ext cx="3004400" cy="2800825"/>
          </a:xfrm>
          <a:prstGeom prst="rect">
            <a:avLst/>
          </a:prstGeom>
          <a:noFill/>
          <a:ln>
            <a:noFill/>
          </a:ln>
        </p:spPr>
      </p:pic>
      <p:pic>
        <p:nvPicPr>
          <p:cNvPr id="177" name="Google Shape;177;p18"/>
          <p:cNvPicPr preferRelativeResize="0"/>
          <p:nvPr/>
        </p:nvPicPr>
        <p:blipFill>
          <a:blip r:embed="rId4">
            <a:alphaModFix/>
          </a:blip>
          <a:stretch>
            <a:fillRect/>
          </a:stretch>
        </p:blipFill>
        <p:spPr>
          <a:xfrm>
            <a:off x="3069800" y="1608484"/>
            <a:ext cx="3004400" cy="2857016"/>
          </a:xfrm>
          <a:prstGeom prst="rect">
            <a:avLst/>
          </a:prstGeom>
          <a:noFill/>
          <a:ln>
            <a:noFill/>
          </a:ln>
        </p:spPr>
      </p:pic>
      <p:pic>
        <p:nvPicPr>
          <p:cNvPr id="178" name="Google Shape;178;p18"/>
          <p:cNvPicPr preferRelativeResize="0"/>
          <p:nvPr/>
        </p:nvPicPr>
        <p:blipFill>
          <a:blip r:embed="rId5">
            <a:alphaModFix/>
          </a:blip>
          <a:stretch>
            <a:fillRect/>
          </a:stretch>
        </p:blipFill>
        <p:spPr>
          <a:xfrm>
            <a:off x="6008800" y="1617440"/>
            <a:ext cx="3004401" cy="28390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Discussion</a:t>
            </a:r>
            <a:endParaRPr/>
          </a:p>
        </p:txBody>
      </p:sp>
      <p:sp>
        <p:nvSpPr>
          <p:cNvPr id="184" name="Google Shape;184;p19"/>
          <p:cNvSpPr txBox="1">
            <a:spLocks noGrp="1"/>
          </p:cNvSpPr>
          <p:nvPr>
            <p:ph type="body" idx="1"/>
          </p:nvPr>
        </p:nvSpPr>
        <p:spPr>
          <a:xfrm>
            <a:off x="1206925" y="1551800"/>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Linear Regression CV Results </a:t>
            </a:r>
            <a:endParaRPr sz="1200" b="1">
              <a:highlight>
                <a:schemeClr val="accent1"/>
              </a:highlight>
            </a:endParaRPr>
          </a:p>
          <a:p>
            <a:pPr marL="0" lvl="0" indent="0" algn="l" rtl="0">
              <a:spcBef>
                <a:spcPts val="600"/>
              </a:spcBef>
              <a:spcAft>
                <a:spcPts val="0"/>
              </a:spcAft>
              <a:buNone/>
            </a:pPr>
            <a:r>
              <a:rPr lang="en" sz="1200"/>
              <a:t>R2 score varies with 10-Fold cross validation, ranging between 0.607 and 0.76</a:t>
            </a:r>
            <a:endParaRPr sz="1200"/>
          </a:p>
        </p:txBody>
      </p:sp>
      <p:sp>
        <p:nvSpPr>
          <p:cNvPr id="185" name="Google Shape;185;p19"/>
          <p:cNvSpPr txBox="1">
            <a:spLocks noGrp="1"/>
          </p:cNvSpPr>
          <p:nvPr>
            <p:ph type="body" idx="2"/>
          </p:nvPr>
        </p:nvSpPr>
        <p:spPr>
          <a:xfrm>
            <a:off x="3638764" y="1551800"/>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K-NN CV Results</a:t>
            </a:r>
            <a:endParaRPr sz="1200" b="1">
              <a:highlight>
                <a:schemeClr val="accent1"/>
              </a:highlight>
            </a:endParaRPr>
          </a:p>
          <a:p>
            <a:pPr marL="0" lvl="0" indent="0" algn="l" rtl="0">
              <a:spcBef>
                <a:spcPts val="600"/>
              </a:spcBef>
              <a:spcAft>
                <a:spcPts val="0"/>
              </a:spcAft>
              <a:buNone/>
            </a:pPr>
            <a:r>
              <a:rPr lang="en" sz="1200"/>
              <a:t>Optimal K changes to be K=5, with R2 score decreasing to 0.67. </a:t>
            </a:r>
            <a:endParaRPr sz="1200"/>
          </a:p>
        </p:txBody>
      </p:sp>
      <p:grpSp>
        <p:nvGrpSpPr>
          <p:cNvPr id="186" name="Google Shape;186;p19"/>
          <p:cNvGrpSpPr/>
          <p:nvPr/>
        </p:nvGrpSpPr>
        <p:grpSpPr>
          <a:xfrm>
            <a:off x="916458" y="1019750"/>
            <a:ext cx="214625" cy="214625"/>
            <a:chOff x="2594050" y="1631825"/>
            <a:chExt cx="439625" cy="439625"/>
          </a:xfrm>
        </p:grpSpPr>
        <p:sp>
          <p:nvSpPr>
            <p:cNvPr id="187" name="Google Shape;18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txBox="1">
            <a:spLocks noGrp="1"/>
          </p:cNvSpPr>
          <p:nvPr>
            <p:ph type="body" idx="3"/>
          </p:nvPr>
        </p:nvSpPr>
        <p:spPr>
          <a:xfrm>
            <a:off x="5972775" y="1551800"/>
            <a:ext cx="2701500" cy="1477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Limited Dataset</a:t>
            </a:r>
            <a:endParaRPr sz="1200" b="1">
              <a:highlight>
                <a:schemeClr val="accent1"/>
              </a:highlight>
            </a:endParaRPr>
          </a:p>
          <a:p>
            <a:pPr marL="0" lvl="0" indent="0" algn="l" rtl="0">
              <a:spcBef>
                <a:spcPts val="600"/>
              </a:spcBef>
              <a:spcAft>
                <a:spcPts val="0"/>
              </a:spcAft>
              <a:buNone/>
            </a:pPr>
            <a:r>
              <a:rPr lang="en" sz="1200"/>
              <a:t>The difference in R2 value when applying cross validation is expected, due to limited instances on laptops that has some special and rarer specs.</a:t>
            </a:r>
            <a:endParaRPr sz="1200"/>
          </a:p>
          <a:p>
            <a:pPr marL="0" lvl="0" indent="0" algn="l" rtl="0">
              <a:spcBef>
                <a:spcPts val="600"/>
              </a:spcBef>
              <a:spcAft>
                <a:spcPts val="0"/>
              </a:spcAft>
              <a:buNone/>
            </a:pPr>
            <a:endParaRPr sz="1200"/>
          </a:p>
        </p:txBody>
      </p:sp>
      <p:sp>
        <p:nvSpPr>
          <p:cNvPr id="192" name="Google Shape;192;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93" name="Google Shape;193;p19"/>
          <p:cNvSpPr txBox="1">
            <a:spLocks noGrp="1"/>
          </p:cNvSpPr>
          <p:nvPr>
            <p:ph type="body" idx="1"/>
          </p:nvPr>
        </p:nvSpPr>
        <p:spPr>
          <a:xfrm>
            <a:off x="1206925" y="2934300"/>
            <a:ext cx="2334000" cy="121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Linear Relationship</a:t>
            </a:r>
            <a:endParaRPr sz="1200" b="1">
              <a:highlight>
                <a:schemeClr val="accent1"/>
              </a:highlight>
            </a:endParaRPr>
          </a:p>
          <a:p>
            <a:pPr marL="0" lvl="0" indent="0" algn="l" rtl="0">
              <a:spcBef>
                <a:spcPts val="600"/>
              </a:spcBef>
              <a:spcAft>
                <a:spcPts val="0"/>
              </a:spcAft>
              <a:buNone/>
            </a:pPr>
            <a:r>
              <a:rPr lang="en" sz="1200"/>
              <a:t>Based on our previous visualizations on the relationship between the features and the output, a linear relationship was suspected, and the results show some linearity.</a:t>
            </a:r>
            <a:endParaRPr sz="1200"/>
          </a:p>
        </p:txBody>
      </p:sp>
      <p:sp>
        <p:nvSpPr>
          <p:cNvPr id="194" name="Google Shape;194;p19"/>
          <p:cNvSpPr txBox="1">
            <a:spLocks noGrp="1"/>
          </p:cNvSpPr>
          <p:nvPr>
            <p:ph type="body" idx="2"/>
          </p:nvPr>
        </p:nvSpPr>
        <p:spPr>
          <a:xfrm>
            <a:off x="3638763" y="2934300"/>
            <a:ext cx="2334000" cy="220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SVR</a:t>
            </a:r>
            <a:endParaRPr sz="1200" b="1">
              <a:highlight>
                <a:schemeClr val="accent1"/>
              </a:highlight>
            </a:endParaRPr>
          </a:p>
          <a:p>
            <a:pPr marL="0" lvl="0" indent="0" algn="l" rtl="0">
              <a:spcBef>
                <a:spcPts val="600"/>
              </a:spcBef>
              <a:spcAft>
                <a:spcPts val="0"/>
              </a:spcAft>
              <a:buNone/>
            </a:pPr>
            <a:r>
              <a:rPr lang="en" sz="1200"/>
              <a:t>Has the highest RMSE and lowest R2 scores. Best performing kernel was the linear kernel. This is logical because of the linear relationships between some features and the output. </a:t>
            </a:r>
            <a:endParaRPr sz="1200"/>
          </a:p>
        </p:txBody>
      </p:sp>
      <p:sp>
        <p:nvSpPr>
          <p:cNvPr id="195" name="Google Shape;195;p19"/>
          <p:cNvSpPr txBox="1">
            <a:spLocks noGrp="1"/>
          </p:cNvSpPr>
          <p:nvPr>
            <p:ph type="body" idx="3"/>
          </p:nvPr>
        </p:nvSpPr>
        <p:spPr>
          <a:xfrm>
            <a:off x="5972775" y="2879825"/>
            <a:ext cx="2701500" cy="205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chemeClr val="accent1"/>
                </a:highlight>
              </a:rPr>
              <a:t>Random Forest</a:t>
            </a:r>
            <a:endParaRPr sz="1200" b="1">
              <a:highlight>
                <a:schemeClr val="accent1"/>
              </a:highlight>
            </a:endParaRPr>
          </a:p>
          <a:p>
            <a:pPr marL="0" lvl="0" indent="0" algn="l" rtl="0">
              <a:spcBef>
                <a:spcPts val="600"/>
              </a:spcBef>
              <a:spcAft>
                <a:spcPts val="0"/>
              </a:spcAft>
              <a:buNone/>
            </a:pPr>
            <a:r>
              <a:rPr lang="en" sz="1200"/>
              <a:t>Has the lowest RMSE and highest R2-scores, in train-test split and cross validation. The way in which we fairly price a laptop is very similar to how a decision tree works. This explains the high performance of this model.</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highlight>
                <a:schemeClr val="accent1"/>
              </a:highlight>
            </a:endParaRPr>
          </a:p>
        </p:txBody>
      </p:sp>
      <p:sp>
        <p:nvSpPr>
          <p:cNvPr id="201" name="Google Shape;201;p20"/>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a:t>Multiple regression models were implemented to understand the relationship between several laptop specs and the predicted price.</a:t>
            </a:r>
            <a:endParaRPr/>
          </a:p>
          <a:p>
            <a:pPr marL="457200" lvl="0" indent="-381000" algn="l" rtl="0">
              <a:spcBef>
                <a:spcPts val="0"/>
              </a:spcBef>
              <a:spcAft>
                <a:spcPts val="0"/>
              </a:spcAft>
              <a:buClr>
                <a:schemeClr val="accent1"/>
              </a:buClr>
              <a:buSzPts val="2400"/>
              <a:buChar char="◉"/>
            </a:pPr>
            <a:r>
              <a:rPr lang="en"/>
              <a:t>Random Forest best fitted our data.</a:t>
            </a:r>
            <a:endParaRPr/>
          </a:p>
          <a:p>
            <a:pPr marL="457200" lvl="0" indent="-381000" algn="l" rtl="0">
              <a:spcBef>
                <a:spcPts val="0"/>
              </a:spcBef>
              <a:spcAft>
                <a:spcPts val="0"/>
              </a:spcAft>
              <a:buClr>
                <a:schemeClr val="accent1"/>
              </a:buClr>
              <a:buSzPts val="2400"/>
              <a:buChar char="◉"/>
            </a:pPr>
            <a:r>
              <a:rPr lang="en"/>
              <a:t>Our models couldn't reach high performances due to scarce data on some types of laptops. </a:t>
            </a:r>
            <a:endParaRPr/>
          </a:p>
          <a:p>
            <a:pPr marL="0" lvl="0" indent="0" algn="l" rtl="0">
              <a:spcBef>
                <a:spcPts val="600"/>
              </a:spcBef>
              <a:spcAft>
                <a:spcPts val="0"/>
              </a:spcAft>
              <a:buNone/>
            </a:pPr>
            <a:endParaRPr/>
          </a:p>
        </p:txBody>
      </p:sp>
      <p:grpSp>
        <p:nvGrpSpPr>
          <p:cNvPr id="202" name="Google Shape;202;p20"/>
          <p:cNvGrpSpPr/>
          <p:nvPr/>
        </p:nvGrpSpPr>
        <p:grpSpPr>
          <a:xfrm>
            <a:off x="916458" y="1019750"/>
            <a:ext cx="214625" cy="214625"/>
            <a:chOff x="2594050" y="1631825"/>
            <a:chExt cx="439625" cy="439625"/>
          </a:xfrm>
        </p:grpSpPr>
        <p:sp>
          <p:nvSpPr>
            <p:cNvPr id="203" name="Google Shape;203;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532</Words>
  <Application>Microsoft Office PowerPoint</Application>
  <PresentationFormat>On-screen Show (16:9)</PresentationFormat>
  <Paragraphs>90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Lora</vt:lpstr>
      <vt:lpstr>Quattrocento Sans</vt:lpstr>
      <vt:lpstr>Arial</vt:lpstr>
      <vt:lpstr>Viola template</vt:lpstr>
      <vt:lpstr>Machine Learning Project: Laptop Price Estimation</vt:lpstr>
      <vt:lpstr>Introduction </vt:lpstr>
      <vt:lpstr>Preprocessing Methods</vt:lpstr>
      <vt:lpstr>Trends in Data</vt:lpstr>
      <vt:lpstr>Modeling Methods</vt:lpstr>
      <vt:lpstr>Results: Regression Scores</vt:lpstr>
      <vt:lpstr>Model Visualizations</vt:lpstr>
      <vt:lpstr>Discussion</vt:lpstr>
      <vt:lpstr>Conclusion</vt:lpstr>
      <vt:lpstr>Contributions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Laptop Price Estimation</dc:title>
  <cp:lastModifiedBy>Mohamad Khalifeh</cp:lastModifiedBy>
  <cp:revision>1</cp:revision>
  <dcterms:modified xsi:type="dcterms:W3CDTF">2022-11-30T22:42:39Z</dcterms:modified>
</cp:coreProperties>
</file>