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4" r:id="rId15"/>
    <p:sldId id="270" r:id="rId16"/>
    <p:sldId id="271" r:id="rId17"/>
    <p:sldId id="272" r:id="rId18"/>
    <p:sldId id="275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014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CAF5-53A3-4F77-BBFD-F6678D74E828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C7142-7269-499E-B02E-3AD6A46A1A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CAF5-53A3-4F77-BBFD-F6678D74E828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C7142-7269-499E-B02E-3AD6A46A1A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CAF5-53A3-4F77-BBFD-F6678D74E828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C7142-7269-499E-B02E-3AD6A46A1A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CAF5-53A3-4F77-BBFD-F6678D74E828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C7142-7269-499E-B02E-3AD6A46A1A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CAF5-53A3-4F77-BBFD-F6678D74E828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C7142-7269-499E-B02E-3AD6A46A1A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CAF5-53A3-4F77-BBFD-F6678D74E828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C7142-7269-499E-B02E-3AD6A46A1A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CAF5-53A3-4F77-BBFD-F6678D74E828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C7142-7269-499E-B02E-3AD6A46A1A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CAF5-53A3-4F77-BBFD-F6678D74E828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C7142-7269-499E-B02E-3AD6A46A1A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CAF5-53A3-4F77-BBFD-F6678D74E828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C7142-7269-499E-B02E-3AD6A46A1A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CAF5-53A3-4F77-BBFD-F6678D74E828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C7142-7269-499E-B02E-3AD6A46A1A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CAF5-53A3-4F77-BBFD-F6678D74E828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C7142-7269-499E-B02E-3AD6A46A1A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4CAF5-53A3-4F77-BBFD-F6678D74E828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C7142-7269-499E-B02E-3AD6A46A1A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DASAR BAHASA PEMROGRAMAN </a:t>
            </a:r>
            <a:r>
              <a:rPr lang="en-US" b="1" dirty="0" smtClean="0"/>
              <a:t>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Pemanggilan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char  %c </a:t>
            </a:r>
            <a:r>
              <a:rPr lang="en-US" dirty="0" err="1" smtClean="0"/>
              <a:t>atau</a:t>
            </a:r>
            <a:r>
              <a:rPr lang="en-US" dirty="0" smtClean="0"/>
              <a:t> %s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%d</a:t>
            </a:r>
          </a:p>
          <a:p>
            <a:r>
              <a:rPr lang="en-US" dirty="0" smtClean="0"/>
              <a:t>Float %f (</a:t>
            </a:r>
            <a:r>
              <a:rPr lang="en-US" dirty="0" err="1" smtClean="0"/>
              <a:t>contoh</a:t>
            </a:r>
            <a:r>
              <a:rPr lang="en-US" dirty="0" smtClean="0"/>
              <a:t>  %4.3f )</a:t>
            </a:r>
          </a:p>
          <a:p>
            <a:r>
              <a:rPr lang="en-US" dirty="0" smtClean="0"/>
              <a:t>Long </a:t>
            </a:r>
            <a:r>
              <a:rPr lang="en-US" dirty="0" err="1" smtClean="0"/>
              <a:t>int</a:t>
            </a:r>
            <a:r>
              <a:rPr lang="en-US" dirty="0" smtClean="0"/>
              <a:t> %</a:t>
            </a:r>
            <a:r>
              <a:rPr lang="en-US" dirty="0" err="1" smtClean="0"/>
              <a:t>ld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	long </a:t>
            </a:r>
            <a:r>
              <a:rPr lang="en-US" dirty="0" err="1"/>
              <a:t>int</a:t>
            </a:r>
            <a:r>
              <a:rPr lang="en-US" dirty="0"/>
              <a:t> x = 1000000;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("long </a:t>
            </a:r>
            <a:r>
              <a:rPr lang="en-US" dirty="0" err="1"/>
              <a:t>int</a:t>
            </a:r>
            <a:r>
              <a:rPr lang="en-US" dirty="0"/>
              <a:t>:%</a:t>
            </a:r>
            <a:r>
              <a:rPr lang="en-US" dirty="0" err="1"/>
              <a:t>ld</a:t>
            </a:r>
            <a:r>
              <a:rPr lang="en-US" dirty="0"/>
              <a:t>",x);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 char </a:t>
            </a:r>
            <a:r>
              <a:rPr lang="en-US" dirty="0" err="1"/>
              <a:t>chr</a:t>
            </a:r>
            <a:r>
              <a:rPr lang="en-US" dirty="0"/>
              <a:t> = 'a';    </a:t>
            </a:r>
          </a:p>
          <a:p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/>
              <a:t>("character = %c", </a:t>
            </a:r>
            <a:r>
              <a:rPr lang="en-US" dirty="0" err="1"/>
              <a:t>chr</a:t>
            </a:r>
            <a:r>
              <a:rPr lang="en-US" dirty="0"/>
              <a:t>);  </a:t>
            </a:r>
          </a:p>
          <a:p>
            <a:r>
              <a:rPr lang="en-US" dirty="0"/>
              <a:t> </a:t>
            </a:r>
            <a:r>
              <a:rPr lang="en-US" dirty="0" smtClean="0"/>
              <a:t>return </a:t>
            </a:r>
            <a:r>
              <a:rPr lang="en-US" dirty="0"/>
              <a:t>0;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id-ID" dirty="0"/>
              <a:t>Pustaka input/output merupakan pustaka yang berisi stream dan fungsi-fungsi input/output. Pustaka ini telah ada di header </a:t>
            </a:r>
            <a:r>
              <a:rPr lang="id-ID" b="1" dirty="0"/>
              <a:t>stdio.h</a:t>
            </a:r>
            <a:r>
              <a:rPr lang="id-ID" dirty="0"/>
              <a:t> dan </a:t>
            </a:r>
            <a:r>
              <a:rPr lang="id-ID" b="1" dirty="0"/>
              <a:t>iostream.h</a:t>
            </a:r>
            <a:r>
              <a:rPr lang="id-ID" dirty="0"/>
              <a:t>.</a:t>
            </a:r>
            <a:endParaRPr lang="en-US" dirty="0"/>
          </a:p>
          <a:p>
            <a:pPr algn="just"/>
            <a:r>
              <a:rPr lang="id-ID" dirty="0" smtClean="0"/>
              <a:t>Dalam </a:t>
            </a:r>
            <a:r>
              <a:rPr lang="id-ID" dirty="0"/>
              <a:t>bahasa C pustaka I/O yang digunakan adalah </a:t>
            </a:r>
            <a:r>
              <a:rPr lang="id-ID" b="1" dirty="0"/>
              <a:t>stdio.h</a:t>
            </a:r>
            <a:r>
              <a:rPr lang="id-ID" dirty="0"/>
              <a:t> yang berisi fungsi-fungsi seperti </a:t>
            </a:r>
            <a:r>
              <a:rPr lang="id-ID" b="1" dirty="0"/>
              <a:t>printf</a:t>
            </a:r>
            <a:r>
              <a:rPr lang="id-ID" dirty="0"/>
              <a:t> dan </a:t>
            </a:r>
            <a:r>
              <a:rPr lang="id-ID" b="1" dirty="0"/>
              <a:t>scanf</a:t>
            </a:r>
            <a:r>
              <a:rPr lang="id-ID" dirty="0"/>
              <a:t>. Scanf(cin) digunakan untuk memasukkan sebuah nilai ke variable dan printf(cout) digunakan untuk mencetak suatu nilai dari variable maupun konstanta. Sintak dari scanf dan printf sebagai berikut: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Penggabungan</a:t>
            </a:r>
            <a:r>
              <a:rPr lang="en-US" dirty="0" smtClean="0"/>
              <a:t> 2 </a:t>
            </a:r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menjadi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7696200" cy="4525963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x,y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Float z;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z</a:t>
            </a:r>
            <a:r>
              <a:rPr lang="en-US" dirty="0" smtClean="0"/>
              <a:t>= </a:t>
            </a:r>
            <a:r>
              <a:rPr lang="en-US" dirty="0" smtClean="0"/>
              <a:t>(float) x/y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z</a:t>
            </a:r>
            <a:r>
              <a:rPr lang="en-US" dirty="0"/>
              <a:t>= (float) a/b;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masukkan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b:%f",z);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</a:t>
            </a:r>
            <a:r>
              <a:rPr lang="en-US" dirty="0" err="1" smtClean="0"/>
              <a:t>aritmatika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9574496"/>
              </p:ext>
            </p:extLst>
          </p:nvPr>
        </p:nvGraphicFramePr>
        <p:xfrm>
          <a:off x="1066800" y="1676400"/>
          <a:ext cx="6477000" cy="3252177"/>
        </p:xfrm>
        <a:graphic>
          <a:graphicData uri="http://schemas.openxmlformats.org/drawingml/2006/table">
            <a:tbl>
              <a:tblPr/>
              <a:tblGrid>
                <a:gridCol w="1013792"/>
                <a:gridCol w="2787926"/>
                <a:gridCol w="2675282"/>
              </a:tblGrid>
              <a:tr h="472305">
                <a:tc>
                  <a:txBody>
                    <a:bodyPr/>
                    <a:lstStyle/>
                    <a:p>
                      <a:pPr marL="102235">
                        <a:lnSpc>
                          <a:spcPts val="137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Arial"/>
                        </a:rPr>
                        <a:t>Operator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742315">
                        <a:lnSpc>
                          <a:spcPts val="137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latin typeface="Times New Roman"/>
                          <a:ea typeface="Times New Roman"/>
                          <a:cs typeface="Arial"/>
                        </a:rPr>
                        <a:t>Keterangan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816610" marR="804545" algn="ctr">
                        <a:lnSpc>
                          <a:spcPts val="137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Arial"/>
                        </a:rPr>
                        <a:t>Contoh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472305">
                <a:tc>
                  <a:txBody>
                    <a:bodyPr/>
                    <a:lstStyle/>
                    <a:p>
                      <a:pPr marL="345440" marR="332740" algn="ctr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Arial"/>
                        </a:rPr>
                        <a:t>*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latin typeface="Times New Roman"/>
                          <a:ea typeface="Times New Roman"/>
                          <a:cs typeface="Arial"/>
                        </a:rPr>
                        <a:t>Perkalian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67410" marR="854710" algn="ctr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Arial"/>
                        </a:rPr>
                        <a:t>10 * 5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305">
                <a:tc>
                  <a:txBody>
                    <a:bodyPr/>
                    <a:lstStyle/>
                    <a:p>
                      <a:pPr marL="362585" marR="349885" algn="ctr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Arial"/>
                        </a:rPr>
                        <a:t>/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Arial"/>
                        </a:rPr>
                        <a:t>P</a:t>
                      </a:r>
                      <a:r>
                        <a:rPr lang="en-US" sz="1200" spc="10">
                          <a:latin typeface="Times New Roman"/>
                          <a:ea typeface="Times New Roman"/>
                          <a:cs typeface="Arial"/>
                        </a:rPr>
                        <a:t>e</a:t>
                      </a:r>
                      <a:r>
                        <a:rPr lang="en-US" sz="1200" spc="-10">
                          <a:latin typeface="Times New Roman"/>
                          <a:ea typeface="Times New Roman"/>
                          <a:cs typeface="Arial"/>
                        </a:rPr>
                        <a:t>m</a:t>
                      </a:r>
                      <a:r>
                        <a:rPr lang="en-US" sz="1200">
                          <a:latin typeface="Times New Roman"/>
                          <a:ea typeface="Times New Roman"/>
                          <a:cs typeface="Arial"/>
                        </a:rPr>
                        <a:t>bagian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4555" marR="871855" algn="ctr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Arial"/>
                        </a:rPr>
                        <a:t>20 / 4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4825">
                <a:tc>
                  <a:txBody>
                    <a:bodyPr/>
                    <a:lstStyle/>
                    <a:p>
                      <a:pPr marL="319405" marR="307975" algn="ctr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Arial"/>
                        </a:rPr>
                        <a:t>%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Arial"/>
                        </a:rPr>
                        <a:t>Sisa pe</a:t>
                      </a:r>
                      <a:r>
                        <a:rPr lang="en-US" sz="1200" spc="-10">
                          <a:latin typeface="Times New Roman"/>
                          <a:ea typeface="Times New Roman"/>
                          <a:cs typeface="Arial"/>
                        </a:rPr>
                        <a:t>m</a:t>
                      </a:r>
                      <a:r>
                        <a:rPr lang="en-US" sz="1200">
                          <a:latin typeface="Times New Roman"/>
                          <a:ea typeface="Times New Roman"/>
                          <a:cs typeface="Arial"/>
                        </a:rPr>
                        <a:t>bagian (</a:t>
                      </a:r>
                      <a:r>
                        <a:rPr lang="en-US" sz="1200" spc="-10">
                          <a:latin typeface="Times New Roman"/>
                          <a:ea typeface="Times New Roman"/>
                          <a:cs typeface="Arial"/>
                        </a:rPr>
                        <a:t>m</a:t>
                      </a:r>
                      <a:r>
                        <a:rPr lang="en-US" sz="1200">
                          <a:latin typeface="Times New Roman"/>
                          <a:ea typeface="Times New Roman"/>
                          <a:cs typeface="Arial"/>
                        </a:rPr>
                        <a:t>odulus)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42010" marR="829310" algn="ctr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Arial"/>
                        </a:rPr>
                        <a:t>x = 22 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Arial"/>
                        </a:rPr>
                        <a:t>% </a:t>
                      </a:r>
                      <a:r>
                        <a:rPr lang="en-US" sz="1200" dirty="0" smtClean="0">
                          <a:latin typeface="Times New Roman"/>
                          <a:ea typeface="Times New Roman"/>
                          <a:cs typeface="Arial"/>
                        </a:rPr>
                        <a:t>3 (x</a:t>
                      </a:r>
                      <a:r>
                        <a:rPr lang="en-US" sz="1200" baseline="0" dirty="0" smtClean="0">
                          <a:latin typeface="Times New Roman"/>
                          <a:ea typeface="Times New Roman"/>
                          <a:cs typeface="Arial"/>
                        </a:rPr>
                        <a:t> = </a:t>
                      </a:r>
                      <a:r>
                        <a:rPr lang="en-US" sz="1200" baseline="0" dirty="0" err="1" smtClean="0">
                          <a:latin typeface="Times New Roman"/>
                          <a:ea typeface="Times New Roman"/>
                          <a:cs typeface="Arial"/>
                        </a:rPr>
                        <a:t>sisa</a:t>
                      </a:r>
                      <a:r>
                        <a:rPr lang="en-US" sz="1200" baseline="0" dirty="0" smtClean="0">
                          <a:latin typeface="Times New Roman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200" baseline="0" dirty="0" err="1" smtClean="0">
                          <a:latin typeface="Times New Roman"/>
                          <a:ea typeface="Times New Roman"/>
                          <a:cs typeface="Arial"/>
                        </a:rPr>
                        <a:t>hasil</a:t>
                      </a:r>
                      <a:r>
                        <a:rPr lang="en-US" sz="1200" baseline="0" dirty="0" smtClean="0">
                          <a:latin typeface="Times New Roman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200" baseline="0" dirty="0" err="1" smtClean="0">
                          <a:latin typeface="Times New Roman"/>
                          <a:ea typeface="Times New Roman"/>
                          <a:cs typeface="Arial"/>
                        </a:rPr>
                        <a:t>bagi</a:t>
                      </a:r>
                      <a:r>
                        <a:rPr lang="en-US" sz="1200" baseline="0" dirty="0" smtClean="0">
                          <a:latin typeface="Times New Roman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200" baseline="0" dirty="0" err="1" smtClean="0">
                          <a:latin typeface="Times New Roman"/>
                          <a:ea typeface="Times New Roman"/>
                          <a:cs typeface="Arial"/>
                        </a:rPr>
                        <a:t>dari</a:t>
                      </a:r>
                      <a:r>
                        <a:rPr lang="en-US" sz="1200" baseline="0" dirty="0" smtClean="0">
                          <a:latin typeface="Times New Roman"/>
                          <a:ea typeface="Times New Roman"/>
                          <a:cs typeface="Arial"/>
                        </a:rPr>
                        <a:t> 22/3)</a:t>
                      </a:r>
                    </a:p>
                    <a:p>
                      <a:pPr marL="842010" marR="829310" algn="ctr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endParaRPr lang="en-US" sz="1200" dirty="0" smtClean="0">
                        <a:latin typeface="Times New Roman"/>
                        <a:ea typeface="Times New Roman"/>
                        <a:cs typeface="Arial"/>
                      </a:endParaRPr>
                    </a:p>
                    <a:p>
                      <a:pPr marL="842010" marR="829310" algn="ctr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latin typeface="Times New Roman"/>
                          <a:ea typeface="Times New Roman"/>
                          <a:cs typeface="Arial"/>
                        </a:rPr>
                        <a:t>atau</a:t>
                      </a:r>
                      <a:r>
                        <a:rPr lang="en-US" sz="1200" dirty="0" smtClean="0">
                          <a:latin typeface="Times New Roman"/>
                          <a:ea typeface="Times New Roman"/>
                          <a:cs typeface="Arial"/>
                        </a:rPr>
                        <a:t> x%2==0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305">
                <a:tc>
                  <a:txBody>
                    <a:bodyPr/>
                    <a:lstStyle/>
                    <a:p>
                      <a:pPr marL="340360" marR="328295" algn="ctr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Arial"/>
                        </a:rPr>
                        <a:t>+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Arial"/>
                        </a:rPr>
                        <a:t>Penju</a:t>
                      </a:r>
                      <a:r>
                        <a:rPr lang="en-US" sz="1200" spc="-10">
                          <a:latin typeface="Times New Roman"/>
                          <a:ea typeface="Times New Roman"/>
                          <a:cs typeface="Arial"/>
                        </a:rPr>
                        <a:t>m</a:t>
                      </a:r>
                      <a:r>
                        <a:rPr lang="en-US" sz="1200">
                          <a:latin typeface="Times New Roman"/>
                          <a:ea typeface="Times New Roman"/>
                          <a:cs typeface="Arial"/>
                        </a:rPr>
                        <a:t>lahan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0430" marR="888365" algn="ctr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Arial"/>
                        </a:rPr>
                        <a:t>5 + 6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3957">
                <a:tc>
                  <a:txBody>
                    <a:bodyPr/>
                    <a:lstStyle/>
                    <a:p>
                      <a:pPr marL="357505" marR="346075" algn="ctr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Arial"/>
                        </a:rPr>
                        <a:t>-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Arial"/>
                        </a:rPr>
                        <a:t>Pengurangan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8210" marR="905510" algn="ctr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Arial"/>
                        </a:rPr>
                        <a:t>8 - 4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2136339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/>
              <a:t>int</a:t>
            </a:r>
            <a:r>
              <a:rPr lang="en-US" sz="2400" dirty="0"/>
              <a:t> main()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n;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L;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</a:t>
            </a:r>
            <a:r>
              <a:rPr lang="en-US" sz="2400" dirty="0" err="1"/>
              <a:t>masukkan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A:");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scanf</a:t>
            </a:r>
            <a:r>
              <a:rPr lang="en-US" sz="2400" dirty="0"/>
              <a:t>("%</a:t>
            </a:r>
            <a:r>
              <a:rPr lang="en-US" sz="2400" dirty="0" err="1"/>
              <a:t>d",&amp;n</a:t>
            </a:r>
            <a:r>
              <a:rPr lang="en-US" sz="2400" dirty="0"/>
              <a:t>);</a:t>
            </a:r>
          </a:p>
          <a:p>
            <a:r>
              <a:rPr lang="en-US" sz="2400" dirty="0"/>
              <a:t>	L= n%3;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("L=%</a:t>
            </a:r>
            <a:r>
              <a:rPr lang="en-US" sz="2400" dirty="0" err="1"/>
              <a:t>d",L</a:t>
            </a:r>
            <a:r>
              <a:rPr lang="en-US" sz="2400" dirty="0"/>
              <a:t>);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315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</a:t>
            </a:r>
            <a:r>
              <a:rPr lang="en-US" dirty="0" err="1" smtClean="0"/>
              <a:t>relasi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6430870"/>
              </p:ext>
            </p:extLst>
          </p:nvPr>
        </p:nvGraphicFramePr>
        <p:xfrm>
          <a:off x="838200" y="1219202"/>
          <a:ext cx="6629400" cy="4035570"/>
        </p:xfrm>
        <a:graphic>
          <a:graphicData uri="http://schemas.openxmlformats.org/drawingml/2006/table">
            <a:tbl>
              <a:tblPr/>
              <a:tblGrid>
                <a:gridCol w="1767840"/>
                <a:gridCol w="4861560"/>
              </a:tblGrid>
              <a:tr h="914398">
                <a:tc>
                  <a:txBody>
                    <a:bodyPr/>
                    <a:lstStyle/>
                    <a:p>
                      <a:pPr marL="102235" algn="ctr">
                        <a:lnSpc>
                          <a:spcPts val="137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Arial"/>
                        </a:rPr>
                        <a:t>Operator</a:t>
                      </a:r>
                      <a:endParaRPr lang="en-US" sz="16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742315" algn="ctr">
                        <a:lnSpc>
                          <a:spcPts val="137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latin typeface="Times New Roman"/>
                          <a:ea typeface="Times New Roman"/>
                          <a:cs typeface="Arial"/>
                        </a:rPr>
                        <a:t>Keterangan</a:t>
                      </a:r>
                      <a:endParaRPr lang="en-US" sz="16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519590">
                <a:tc>
                  <a:txBody>
                    <a:bodyPr/>
                    <a:lstStyle/>
                    <a:p>
                      <a:pPr marL="278765" marR="266065" algn="ctr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Arial"/>
                        </a:rPr>
                        <a:t>= =</a:t>
                      </a:r>
                      <a:endParaRPr lang="en-US" sz="16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Arial"/>
                        </a:rPr>
                        <a:t>S</a:t>
                      </a:r>
                      <a:r>
                        <a:rPr lang="en-US" sz="1600" spc="10" dirty="0" err="1">
                          <a:latin typeface="Times New Roman"/>
                          <a:ea typeface="Times New Roman"/>
                          <a:cs typeface="Arial"/>
                        </a:rPr>
                        <a:t>a</a:t>
                      </a:r>
                      <a:r>
                        <a:rPr lang="en-US" sz="1600" spc="-10" dirty="0" err="1">
                          <a:latin typeface="Times New Roman"/>
                          <a:ea typeface="Times New Roman"/>
                          <a:cs typeface="Arial"/>
                        </a:rPr>
                        <a:t>m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Arial"/>
                        </a:rPr>
                        <a:t>a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Arial"/>
                        </a:rPr>
                        <a:t>dengan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Arial"/>
                        </a:rPr>
                        <a:t> (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Arial"/>
                        </a:rPr>
                        <a:t>bukan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Arial"/>
                        </a:rPr>
                        <a:t>penugasan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Arial"/>
                        </a:rPr>
                        <a:t>)</a:t>
                      </a:r>
                      <a:endParaRPr lang="en-US" sz="16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406">
                <a:tc>
                  <a:txBody>
                    <a:bodyPr/>
                    <a:lstStyle/>
                    <a:p>
                      <a:pPr marL="314960" marR="302895" algn="ctr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Arial"/>
                        </a:rPr>
                        <a:t>!=</a:t>
                      </a:r>
                      <a:endParaRPr lang="en-US" sz="16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Arial"/>
                        </a:rPr>
                        <a:t>Tidak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Arial"/>
                        </a:rPr>
                        <a:t>sa</a:t>
                      </a:r>
                      <a:r>
                        <a:rPr lang="en-US" sz="1600" spc="-10" dirty="0" err="1">
                          <a:latin typeface="Times New Roman"/>
                          <a:ea typeface="Times New Roman"/>
                          <a:cs typeface="Arial"/>
                        </a:rPr>
                        <a:t>m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Arial"/>
                        </a:rPr>
                        <a:t>a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Arial"/>
                        </a:rPr>
                        <a:t>dengan</a:t>
                      </a:r>
                      <a:endParaRPr lang="en-US" sz="16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9590">
                <a:tc>
                  <a:txBody>
                    <a:bodyPr/>
                    <a:lstStyle/>
                    <a:p>
                      <a:pPr marL="340360" marR="328295" algn="ctr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Arial"/>
                        </a:rPr>
                        <a:t>&lt;</a:t>
                      </a:r>
                      <a:endParaRPr lang="en-US" sz="16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Arial"/>
                        </a:rPr>
                        <a:t>Lebih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Arial"/>
                        </a:rPr>
                        <a:t>kecil</a:t>
                      </a:r>
                      <a:endParaRPr lang="en-US" sz="16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9590">
                <a:tc>
                  <a:txBody>
                    <a:bodyPr/>
                    <a:lstStyle/>
                    <a:p>
                      <a:pPr marL="340360" marR="328295" algn="ctr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Arial"/>
                        </a:rPr>
                        <a:t>&gt;</a:t>
                      </a:r>
                      <a:endParaRPr lang="en-US" sz="16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Arial"/>
                        </a:rPr>
                        <a:t>Lebih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Arial"/>
                        </a:rPr>
                        <a:t>besar</a:t>
                      </a:r>
                      <a:endParaRPr lang="en-US" sz="16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406">
                <a:tc>
                  <a:txBody>
                    <a:bodyPr/>
                    <a:lstStyle/>
                    <a:p>
                      <a:pPr marL="297815" marR="285115" algn="ctr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Arial"/>
                        </a:rPr>
                        <a:t>&lt;=</a:t>
                      </a:r>
                      <a:endParaRPr lang="en-US" sz="16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Arial"/>
                        </a:rPr>
                        <a:t>Lebih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Arial"/>
                        </a:rPr>
                        <a:t>kecil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Arial"/>
                        </a:rPr>
                        <a:t>atau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Arial"/>
                        </a:rPr>
                        <a:t>sa</a:t>
                      </a:r>
                      <a:r>
                        <a:rPr lang="en-US" sz="1600" spc="-10" dirty="0" err="1">
                          <a:latin typeface="Times New Roman"/>
                          <a:ea typeface="Times New Roman"/>
                          <a:cs typeface="Arial"/>
                        </a:rPr>
                        <a:t>m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Arial"/>
                        </a:rPr>
                        <a:t>a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Arial"/>
                        </a:rPr>
                        <a:t>dengan</a:t>
                      </a:r>
                      <a:endParaRPr lang="en-US" sz="16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9590">
                <a:tc>
                  <a:txBody>
                    <a:bodyPr/>
                    <a:lstStyle/>
                    <a:p>
                      <a:pPr marL="297815" marR="285115" algn="ctr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Arial"/>
                        </a:rPr>
                        <a:t>&gt;=</a:t>
                      </a:r>
                      <a:endParaRPr lang="en-US" sz="16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Arial"/>
                        </a:rPr>
                        <a:t>Lebih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Arial"/>
                        </a:rPr>
                        <a:t>besar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Arial"/>
                        </a:rPr>
                        <a:t>atau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Arial"/>
                        </a:rPr>
                        <a:t>sa</a:t>
                      </a:r>
                      <a:r>
                        <a:rPr lang="en-US" sz="1600" spc="-10" dirty="0" err="1">
                          <a:latin typeface="Times New Roman"/>
                          <a:ea typeface="Times New Roman"/>
                          <a:cs typeface="Arial"/>
                        </a:rPr>
                        <a:t>m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Arial"/>
                        </a:rPr>
                        <a:t>a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Arial"/>
                        </a:rPr>
                        <a:t>dengan</a:t>
                      </a:r>
                      <a:endParaRPr lang="en-US" sz="16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</a:t>
            </a:r>
            <a:r>
              <a:rPr lang="en-US" dirty="0" err="1" smtClean="0"/>
              <a:t>Logika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90600" y="1752600"/>
          <a:ext cx="7086600" cy="4038601"/>
        </p:xfrm>
        <a:graphic>
          <a:graphicData uri="http://schemas.openxmlformats.org/drawingml/2006/table">
            <a:tbl>
              <a:tblPr/>
              <a:tblGrid>
                <a:gridCol w="1109207"/>
                <a:gridCol w="3843793"/>
                <a:gridCol w="2133600"/>
              </a:tblGrid>
              <a:tr h="242187">
                <a:tc>
                  <a:txBody>
                    <a:bodyPr/>
                    <a:lstStyle/>
                    <a:p>
                      <a:pPr marL="102235">
                        <a:lnSpc>
                          <a:spcPts val="137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Operator</a:t>
                      </a:r>
                      <a:endParaRPr lang="en-US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685165">
                        <a:lnSpc>
                          <a:spcPts val="137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Keterangan</a:t>
                      </a:r>
                      <a:endParaRPr lang="en-US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873760" marR="861695" algn="ctr">
                        <a:lnSpc>
                          <a:spcPts val="1370"/>
                        </a:lnSpc>
                        <a:spcAft>
                          <a:spcPts val="0"/>
                        </a:spcAft>
                      </a:pPr>
                      <a:endParaRPr lang="en-US" sz="12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1078496">
                <a:tc>
                  <a:txBody>
                    <a:bodyPr/>
                    <a:lstStyle/>
                    <a:p>
                      <a:pPr marL="109220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&amp;&amp; (</a:t>
                      </a:r>
                      <a:r>
                        <a:rPr lang="en-U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dan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)</a:t>
                      </a:r>
                      <a:endParaRPr lang="en-US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marR="27940" algn="just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Akan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spc="245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bernilai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spc="245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benar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spc="245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jika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spc="245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dua</a:t>
                      </a:r>
                      <a:endParaRPr lang="en-US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64770" marR="254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buah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kondisi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yang </a:t>
                      </a:r>
                      <a:r>
                        <a:rPr lang="en-U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dihubungkan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bernilai</a:t>
                      </a:r>
                      <a:r>
                        <a:rPr lang="en-US" sz="1200" spc="1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be</a:t>
                      </a:r>
                      <a:r>
                        <a:rPr lang="en-US" sz="1200" spc="-5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n</a:t>
                      </a:r>
                      <a:r>
                        <a:rPr lang="en-U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ar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.</a:t>
                      </a:r>
                      <a:r>
                        <a:rPr lang="en-US" sz="1200" spc="1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Selain</a:t>
                      </a:r>
                      <a:r>
                        <a:rPr lang="en-US" sz="1200" spc="1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itu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bernil</a:t>
                      </a:r>
                      <a:r>
                        <a:rPr lang="en-US" sz="1200" spc="-5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</a:t>
                      </a:r>
                      <a:r>
                        <a:rPr lang="en-U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salah</a:t>
                      </a:r>
                      <a:endParaRPr lang="en-US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marR="4953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If (x==0 &amp;&amp; y==0)</a:t>
                      </a:r>
                      <a:endParaRPr lang="en-US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8496">
                <a:tc>
                  <a:txBody>
                    <a:bodyPr/>
                    <a:lstStyle/>
                    <a:p>
                      <a:pPr marL="179705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|| (</a:t>
                      </a:r>
                      <a:r>
                        <a:rPr lang="en-U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atau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)</a:t>
                      </a:r>
                      <a:endParaRPr lang="en-US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135" marR="29210" algn="just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Akan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spc="1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bernilai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spc="1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salah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spc="1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jika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spc="1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kedua</a:t>
                      </a:r>
                      <a:endParaRPr lang="en-US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64770" marR="2603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kondisi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yang </a:t>
                      </a:r>
                      <a:r>
                        <a:rPr lang="en-U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dihubungkan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bernilai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salah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, </a:t>
                      </a:r>
                      <a:r>
                        <a:rPr lang="en-U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selain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itu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bernilai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benar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.</a:t>
                      </a:r>
                      <a:endParaRPr lang="en-US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marR="40195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2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9422">
                <a:tc>
                  <a:txBody>
                    <a:bodyPr/>
                    <a:lstStyle/>
                    <a:p>
                      <a:pPr marL="125730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! (</a:t>
                      </a:r>
                      <a:r>
                        <a:rPr lang="en-U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bukan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)</a:t>
                      </a:r>
                      <a:endParaRPr lang="en-US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135" marR="28575" algn="just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Akan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</a:t>
                      </a:r>
                      <a:r>
                        <a:rPr lang="en-US" sz="1200" spc="6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spc="-1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m</a:t>
                      </a:r>
                      <a:r>
                        <a:rPr lang="en-U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enghasilkan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</a:t>
                      </a:r>
                      <a:r>
                        <a:rPr lang="en-US" sz="1200" spc="55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kebalikan</a:t>
                      </a:r>
                      <a:endParaRPr lang="en-US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64770" marR="2476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dari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 operand   yang   </a:t>
                      </a:r>
                      <a:r>
                        <a:rPr lang="en-U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diberikan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. </a:t>
                      </a:r>
                      <a:r>
                        <a:rPr lang="en-U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Jika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operand </a:t>
                      </a:r>
                      <a:r>
                        <a:rPr lang="en-U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bernilai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salah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spc="-1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m</a:t>
                      </a:r>
                      <a:r>
                        <a:rPr lang="en-U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aka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hasilnya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benar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dan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jika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operand </a:t>
                      </a:r>
                      <a:r>
                        <a:rPr lang="en-U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bernilai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benar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spc="-1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m</a:t>
                      </a:r>
                      <a:r>
                        <a:rPr lang="en-U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aka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hasilnya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salah</a:t>
                      </a: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.</a:t>
                      </a:r>
                      <a:endParaRPr lang="en-US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Operator </a:t>
            </a:r>
            <a:r>
              <a:rPr lang="en-US" dirty="0" err="1" smtClean="0"/>
              <a:t>penaikan</a:t>
            </a:r>
            <a:r>
              <a:rPr lang="en-US" dirty="0"/>
              <a:t>(</a:t>
            </a:r>
            <a:r>
              <a:rPr lang="en-US" i="1" dirty="0"/>
              <a:t>increment</a:t>
            </a:r>
            <a:r>
              <a:rPr lang="en-US" dirty="0"/>
              <a:t>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penurunan</a:t>
            </a:r>
            <a:r>
              <a:rPr lang="en-US" dirty="0" smtClean="0"/>
              <a:t> (decrement)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menaikkan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menurunkan</a:t>
            </a:r>
            <a:r>
              <a:rPr lang="en-US" dirty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bertipe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bulat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/>
              <a:t>operator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++ (</a:t>
            </a:r>
            <a:r>
              <a:rPr lang="en-US" dirty="0" err="1"/>
              <a:t>penaikkan</a:t>
            </a:r>
            <a:r>
              <a:rPr lang="en-US" dirty="0"/>
              <a:t>) </a:t>
            </a:r>
            <a:r>
              <a:rPr lang="en-US" dirty="0" err="1"/>
              <a:t>dan</a:t>
            </a:r>
            <a:r>
              <a:rPr lang="en-US" dirty="0"/>
              <a:t> -- (</a:t>
            </a:r>
            <a:r>
              <a:rPr lang="en-US" dirty="0" err="1"/>
              <a:t>penurunan</a:t>
            </a:r>
            <a:r>
              <a:rPr lang="en-US" dirty="0"/>
              <a:t>).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:</a:t>
            </a:r>
          </a:p>
          <a:p>
            <a:pPr>
              <a:buNone/>
            </a:pPr>
            <a:r>
              <a:rPr lang="en-US" dirty="0" smtClean="0"/>
              <a:t>	x </a:t>
            </a:r>
            <a:r>
              <a:rPr lang="en-US" dirty="0"/>
              <a:t>= x + 1;</a:t>
            </a:r>
          </a:p>
          <a:p>
            <a:pPr>
              <a:buNone/>
            </a:pPr>
            <a:r>
              <a:rPr lang="en-US" dirty="0" smtClean="0"/>
              <a:t>	y </a:t>
            </a:r>
            <a:r>
              <a:rPr lang="en-US" dirty="0"/>
              <a:t>= y - 1;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ditulis</a:t>
            </a:r>
            <a:r>
              <a:rPr lang="en-US" dirty="0"/>
              <a:t> :</a:t>
            </a:r>
          </a:p>
          <a:p>
            <a:pPr>
              <a:buNone/>
            </a:pPr>
            <a:r>
              <a:rPr lang="en-US" dirty="0" smtClean="0"/>
              <a:t>	y-</a:t>
            </a:r>
            <a:r>
              <a:rPr lang="en-US" dirty="0"/>
              <a:t>-;</a:t>
            </a:r>
          </a:p>
          <a:p>
            <a:pPr>
              <a:buNone/>
            </a:pPr>
            <a:r>
              <a:rPr lang="en-US" dirty="0" smtClean="0"/>
              <a:t>	x++;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atau</a:t>
            </a:r>
            <a:endParaRPr lang="en-US" dirty="0"/>
          </a:p>
          <a:p>
            <a:pPr>
              <a:buNone/>
            </a:pPr>
            <a:r>
              <a:rPr lang="en-US" dirty="0" smtClean="0"/>
              <a:t>	--</a:t>
            </a:r>
            <a:r>
              <a:rPr lang="en-US" dirty="0"/>
              <a:t>y;</a:t>
            </a:r>
          </a:p>
          <a:p>
            <a:pPr>
              <a:buNone/>
            </a:pPr>
            <a:r>
              <a:rPr lang="en-US" dirty="0" smtClean="0"/>
              <a:t>	++</a:t>
            </a:r>
            <a:r>
              <a:rPr lang="en-US" dirty="0"/>
              <a:t>x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2438400"/>
            <a:ext cx="5181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	</a:t>
            </a:r>
            <a:r>
              <a:rPr lang="en-US" sz="2400" dirty="0"/>
              <a:t>for(x=0; x&lt;=10; x++)</a:t>
            </a:r>
          </a:p>
          <a:p>
            <a:r>
              <a:rPr lang="en-US" sz="2400" dirty="0"/>
              <a:t>	{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printf</a:t>
            </a:r>
            <a:r>
              <a:rPr lang="en-US" sz="2400" dirty="0"/>
              <a:t>("X:%d\n",x);</a:t>
            </a:r>
          </a:p>
          <a:p>
            <a:r>
              <a:rPr lang="en-US" sz="2400" dirty="0"/>
              <a:t>	}</a:t>
            </a:r>
          </a:p>
          <a:p>
            <a:r>
              <a:rPr lang="en-US" sz="2400" dirty="0"/>
              <a:t>	</a:t>
            </a:r>
          </a:p>
          <a:p>
            <a:r>
              <a:rPr lang="en-US" sz="2400" dirty="0"/>
              <a:t>	for(x=10; x&gt;0; x--)</a:t>
            </a:r>
          </a:p>
          <a:p>
            <a:r>
              <a:rPr lang="en-US" sz="2400" dirty="0"/>
              <a:t>	{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printf</a:t>
            </a:r>
            <a:r>
              <a:rPr lang="en-US" sz="2400" dirty="0"/>
              <a:t>("X:%d\n",x);</a:t>
            </a:r>
          </a:p>
          <a:p>
            <a:r>
              <a:rPr lang="en-US" sz="2400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01606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panjang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lebar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("Input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panjang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("%d",&amp;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panjang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nInput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lebar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("%d",&amp;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lebar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panjang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lebar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:%d",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036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Kompilasi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Program C++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ekstensi</a:t>
            </a:r>
            <a:r>
              <a:rPr lang="en-US" dirty="0"/>
              <a:t> .</a:t>
            </a:r>
            <a:r>
              <a:rPr lang="en-US" dirty="0" err="1"/>
              <a:t>cpp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Agar program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dieksekusi</a:t>
            </a:r>
            <a:r>
              <a:rPr lang="en-US" dirty="0"/>
              <a:t>, program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dikompilasi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compiler C++. </a:t>
            </a:r>
            <a:r>
              <a:rPr lang="en-US" dirty="0" err="1"/>
              <a:t>Proses</a:t>
            </a:r>
            <a:r>
              <a:rPr lang="en-US" dirty="0"/>
              <a:t> </a:t>
            </a:r>
            <a:r>
              <a:rPr lang="en-US" dirty="0" err="1"/>
              <a:t>kompilasi</a:t>
            </a:r>
            <a:r>
              <a:rPr lang="en-US" dirty="0"/>
              <a:t> file </a:t>
            </a:r>
            <a:r>
              <a:rPr lang="en-US" dirty="0" err="1"/>
              <a:t>sumber</a:t>
            </a:r>
            <a:r>
              <a:rPr lang="en-US" dirty="0"/>
              <a:t> (.</a:t>
            </a:r>
            <a:r>
              <a:rPr lang="en-US" dirty="0" err="1"/>
              <a:t>cpp</a:t>
            </a:r>
            <a:r>
              <a:rPr lang="en-US" dirty="0"/>
              <a:t>) </a:t>
            </a:r>
            <a:r>
              <a:rPr lang="en-US" dirty="0" err="1"/>
              <a:t>bersama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file-file header (.h) </a:t>
            </a:r>
            <a:endParaRPr lang="en-US" dirty="0" smtClean="0"/>
          </a:p>
          <a:p>
            <a:pPr algn="just"/>
            <a:r>
              <a:rPr lang="en-US" dirty="0" err="1"/>
              <a:t>D</a:t>
            </a:r>
            <a:r>
              <a:rPr lang="en-US" dirty="0" err="1" smtClean="0"/>
              <a:t>iterjemahkan</a:t>
            </a:r>
            <a:r>
              <a:rPr lang="en-US" dirty="0" smtClean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kompiler</a:t>
            </a:r>
            <a:r>
              <a:rPr lang="en-US" dirty="0"/>
              <a:t> C++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(.</a:t>
            </a:r>
            <a:r>
              <a:rPr lang="en-US" dirty="0" err="1"/>
              <a:t>obj</a:t>
            </a:r>
            <a:r>
              <a:rPr lang="en-US" dirty="0"/>
              <a:t>). file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format </a:t>
            </a:r>
            <a:r>
              <a:rPr lang="en-US" dirty="0" err="1"/>
              <a:t>biner</a:t>
            </a:r>
            <a:r>
              <a:rPr lang="en-US" dirty="0"/>
              <a:t> (</a:t>
            </a:r>
            <a:r>
              <a:rPr lang="en-US" dirty="0" err="1"/>
              <a:t>berkode</a:t>
            </a:r>
            <a:r>
              <a:rPr lang="en-US" dirty="0"/>
              <a:t> 0 </a:t>
            </a:r>
            <a:r>
              <a:rPr lang="en-US" dirty="0" err="1"/>
              <a:t>dan</a:t>
            </a:r>
            <a:r>
              <a:rPr lang="en-US" dirty="0"/>
              <a:t> 1). </a:t>
            </a:r>
            <a:r>
              <a:rPr lang="en-US" dirty="0" err="1"/>
              <a:t>Selanjutnya</a:t>
            </a:r>
            <a:r>
              <a:rPr lang="en-US" dirty="0"/>
              <a:t> file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 file </a:t>
            </a:r>
            <a:r>
              <a:rPr lang="en-US" dirty="0" err="1"/>
              <a:t>objek</a:t>
            </a:r>
            <a:r>
              <a:rPr lang="en-US" dirty="0"/>
              <a:t> lain </a:t>
            </a:r>
            <a:r>
              <a:rPr lang="en-US" dirty="0" err="1"/>
              <a:t>serta</a:t>
            </a:r>
            <a:r>
              <a:rPr lang="en-US" dirty="0"/>
              <a:t> file </a:t>
            </a:r>
            <a:r>
              <a:rPr lang="en-US" dirty="0" err="1"/>
              <a:t>pustaka</a:t>
            </a:r>
            <a:r>
              <a:rPr lang="en-US" dirty="0"/>
              <a:t> (.lib) </a:t>
            </a:r>
            <a:r>
              <a:rPr lang="en-US" dirty="0" err="1"/>
              <a:t>dikaitkan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linker. </a:t>
            </a:r>
            <a:endParaRPr lang="en-US" dirty="0" smtClean="0"/>
          </a:p>
          <a:p>
            <a:pPr algn="just"/>
            <a:r>
              <a:rPr lang="en-US" dirty="0" err="1" smtClean="0"/>
              <a:t>Hasilnya</a:t>
            </a:r>
            <a:r>
              <a:rPr lang="en-US" dirty="0" smtClean="0"/>
              <a:t> </a:t>
            </a:r>
            <a:r>
              <a:rPr lang="en-US" dirty="0"/>
              <a:t>file </a:t>
            </a:r>
            <a:r>
              <a:rPr lang="en-US" i="1" dirty="0" smtClean="0"/>
              <a:t>Executable (.exe)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Program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 dirty="0"/>
              <a:t>PREPROCESSOR DIRECTIVES </a:t>
            </a:r>
            <a:endParaRPr lang="en-US" dirty="0"/>
          </a:p>
          <a:p>
            <a:pPr lvl="0"/>
            <a:r>
              <a:rPr lang="id-ID" dirty="0"/>
              <a:t>DEKLARASI GLOBAL</a:t>
            </a:r>
            <a:endParaRPr lang="en-US" dirty="0"/>
          </a:p>
          <a:p>
            <a:pPr lvl="0"/>
            <a:r>
              <a:rPr lang="id-ID" dirty="0"/>
              <a:t>FUNGSI UTAMA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#</a:t>
            </a:r>
            <a:r>
              <a:rPr lang="en-US" b="1" dirty="0" smtClean="0"/>
              <a:t>include &lt;</a:t>
            </a:r>
            <a:r>
              <a:rPr lang="en-US" dirty="0" err="1"/>
              <a:t>nama_file_header.h</a:t>
            </a:r>
            <a:r>
              <a:rPr lang="en-US" b="1" dirty="0"/>
              <a:t>&gt; </a:t>
            </a:r>
            <a:r>
              <a:rPr lang="en-US" b="1" dirty="0">
                <a:sym typeface="Wingdings"/>
              </a:rPr>
              <a:t></a:t>
            </a:r>
            <a:r>
              <a:rPr lang="en-US" b="1" dirty="0"/>
              <a:t> </a:t>
            </a:r>
            <a:r>
              <a:rPr lang="en-US" dirty="0"/>
              <a:t>preprocessor </a:t>
            </a:r>
            <a:r>
              <a:rPr lang="en-US" dirty="0" smtClean="0"/>
              <a:t>directives</a:t>
            </a:r>
            <a:endParaRPr lang="en-US" dirty="0"/>
          </a:p>
          <a:p>
            <a:r>
              <a:rPr lang="en-US" b="1" dirty="0" err="1"/>
              <a:t>tipe_data</a:t>
            </a:r>
            <a:r>
              <a:rPr lang="en-US" b="1" dirty="0"/>
              <a:t> </a:t>
            </a:r>
            <a:r>
              <a:rPr lang="en-US" dirty="0" err="1"/>
              <a:t>nama_variabel</a:t>
            </a:r>
            <a:r>
              <a:rPr lang="en-US" dirty="0"/>
              <a:t>;	 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</a:t>
            </a:r>
            <a:r>
              <a:rPr lang="en-US" dirty="0" err="1"/>
              <a:t>deklarasi</a:t>
            </a:r>
            <a:r>
              <a:rPr lang="en-US" dirty="0"/>
              <a:t> variable </a:t>
            </a:r>
            <a:r>
              <a:rPr lang="en-US" dirty="0" smtClean="0"/>
              <a:t>global</a:t>
            </a:r>
            <a:endParaRPr lang="en-US" dirty="0"/>
          </a:p>
          <a:p>
            <a:r>
              <a:rPr lang="en-US" b="1" dirty="0" err="1"/>
              <a:t>tipe_data</a:t>
            </a:r>
            <a:r>
              <a:rPr lang="en-US" b="1" dirty="0"/>
              <a:t> </a:t>
            </a:r>
            <a:r>
              <a:rPr lang="en-US" dirty="0"/>
              <a:t>main()            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utama</a:t>
            </a:r>
            <a:endParaRPr lang="en-US" dirty="0"/>
          </a:p>
          <a:p>
            <a:pPr>
              <a:buNone/>
            </a:pPr>
            <a:r>
              <a:rPr lang="en-US" dirty="0"/>
              <a:t>	{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 smtClean="0"/>
              <a:t>	}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id-ID" dirty="0"/>
              <a:t>//preprocessor </a:t>
            </a:r>
            <a:r>
              <a:rPr lang="id-ID" dirty="0" smtClean="0"/>
              <a:t>directive</a:t>
            </a: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id-ID" dirty="0" smtClean="0"/>
              <a:t>#</a:t>
            </a:r>
            <a:r>
              <a:rPr lang="id-ID" dirty="0"/>
              <a:t>include &lt;stdio.h</a:t>
            </a:r>
            <a:r>
              <a:rPr lang="id-ID" dirty="0" smtClean="0"/>
              <a:t>&gt;</a:t>
            </a:r>
            <a:r>
              <a:rPr lang="en-US" dirty="0" smtClean="0"/>
              <a:t>	</a:t>
            </a:r>
            <a:r>
              <a:rPr lang="id-ID" dirty="0" smtClean="0"/>
              <a:t> </a:t>
            </a:r>
            <a:r>
              <a:rPr lang="id-ID" dirty="0"/>
              <a:t>//file </a:t>
            </a:r>
            <a:r>
              <a:rPr lang="id-ID" dirty="0" smtClean="0"/>
              <a:t>header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conio.h</a:t>
            </a:r>
            <a:r>
              <a:rPr lang="en-US" dirty="0" smtClean="0"/>
              <a:t>&gt;</a:t>
            </a:r>
            <a:r>
              <a:rPr lang="id-ID" dirty="0" smtClean="0"/>
              <a:t> </a:t>
            </a: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id-ID" dirty="0"/>
              <a:t>	int </a:t>
            </a:r>
            <a:r>
              <a:rPr lang="en-US" dirty="0" smtClean="0"/>
              <a:t> </a:t>
            </a:r>
            <a:r>
              <a:rPr lang="en-US" dirty="0" err="1" smtClean="0"/>
              <a:t>tes</a:t>
            </a:r>
            <a:r>
              <a:rPr lang="id-ID" dirty="0" smtClean="0"/>
              <a:t> </a:t>
            </a:r>
            <a:r>
              <a:rPr lang="id-ID" dirty="0"/>
              <a:t>= 1000; </a:t>
            </a:r>
            <a:r>
              <a:rPr lang="en-US" dirty="0" smtClean="0"/>
              <a:t>	</a:t>
            </a:r>
            <a:r>
              <a:rPr lang="id-ID" dirty="0" smtClean="0"/>
              <a:t>//deklarasi global</a:t>
            </a: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id-ID" dirty="0"/>
              <a:t>	</a:t>
            </a:r>
            <a:r>
              <a:rPr lang="en-US" dirty="0" smtClean="0"/>
              <a:t>void</a:t>
            </a:r>
            <a:r>
              <a:rPr lang="id-ID" dirty="0" smtClean="0"/>
              <a:t> </a:t>
            </a:r>
            <a:r>
              <a:rPr lang="id-ID" dirty="0"/>
              <a:t>main</a:t>
            </a:r>
            <a:r>
              <a:rPr lang="id-ID" dirty="0" smtClean="0"/>
              <a:t>()</a:t>
            </a:r>
            <a:r>
              <a:rPr lang="en-US" dirty="0" smtClean="0"/>
              <a:t>	</a:t>
            </a:r>
            <a:r>
              <a:rPr lang="id-ID" dirty="0" smtClean="0"/>
              <a:t> //fungsi utama</a:t>
            </a:r>
            <a:endParaRPr lang="en-US" dirty="0"/>
          </a:p>
          <a:p>
            <a:pPr>
              <a:buNone/>
            </a:pPr>
            <a:r>
              <a:rPr lang="id-ID" dirty="0"/>
              <a:t>	{</a:t>
            </a:r>
            <a:endParaRPr lang="en-US" dirty="0"/>
          </a:p>
          <a:p>
            <a:pPr>
              <a:buNone/>
            </a:pPr>
            <a:r>
              <a:rPr lang="id-ID" dirty="0"/>
              <a:t>	printf("Nilai TES= %d", </a:t>
            </a:r>
            <a:r>
              <a:rPr lang="en-US" dirty="0" err="1" smtClean="0"/>
              <a:t>tes</a:t>
            </a:r>
            <a:r>
              <a:rPr lang="id-ID" dirty="0" smtClean="0"/>
              <a:t>);</a:t>
            </a:r>
            <a:endParaRPr lang="en-US" dirty="0"/>
          </a:p>
          <a:p>
            <a:pPr>
              <a:buNone/>
            </a:pPr>
            <a:r>
              <a:rPr lang="id-ID" dirty="0"/>
              <a:t>	return </a:t>
            </a:r>
            <a:r>
              <a:rPr lang="id-ID" dirty="0" smtClean="0"/>
              <a:t>;</a:t>
            </a:r>
            <a:endParaRPr lang="en-US" dirty="0"/>
          </a:p>
          <a:p>
            <a:pPr>
              <a:buNone/>
            </a:pPr>
            <a:r>
              <a:rPr lang="id-ID" dirty="0"/>
              <a:t>	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#include &lt;</a:t>
            </a:r>
            <a:r>
              <a:rPr lang="en-US" dirty="0" err="1"/>
              <a:t>iostream.h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/>
              <a:t>#include &lt;</a:t>
            </a:r>
            <a:r>
              <a:rPr lang="en-US" dirty="0" err="1"/>
              <a:t>conio.h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id-ID" dirty="0" smtClean="0"/>
              <a:t>int TES = 1000; </a:t>
            </a:r>
            <a:r>
              <a:rPr lang="en-US" dirty="0" smtClean="0"/>
              <a:t>	</a:t>
            </a:r>
            <a:r>
              <a:rPr lang="id-ID" dirty="0" smtClean="0"/>
              <a:t>//deklarasi global</a:t>
            </a:r>
            <a:endParaRPr lang="en-US" dirty="0"/>
          </a:p>
          <a:p>
            <a:pPr>
              <a:buNone/>
            </a:pPr>
            <a:r>
              <a:rPr lang="en-US" dirty="0"/>
              <a:t>void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 err="1"/>
              <a:t>clrscr</a:t>
            </a:r>
            <a:r>
              <a:rPr lang="en-US" dirty="0"/>
              <a:t>();//</a:t>
            </a:r>
            <a:r>
              <a:rPr lang="en-US" dirty="0" err="1" smtClean="0"/>
              <a:t>membersihkan</a:t>
            </a:r>
            <a:r>
              <a:rPr lang="en-US" dirty="0" smtClean="0"/>
              <a:t> </a:t>
            </a:r>
            <a:r>
              <a:rPr lang="en-US" dirty="0" err="1"/>
              <a:t>layar</a:t>
            </a:r>
            <a:endParaRPr lang="en-US" dirty="0"/>
          </a:p>
          <a:p>
            <a:pPr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</a:t>
            </a:r>
            <a:r>
              <a:rPr lang="id-ID" dirty="0" smtClean="0"/>
              <a:t>"Nilai TES= “</a:t>
            </a:r>
            <a:r>
              <a:rPr lang="en-US" dirty="0" smtClean="0"/>
              <a:t>&lt;&lt;TES;</a:t>
            </a:r>
            <a:endParaRPr lang="en-US" dirty="0"/>
          </a:p>
          <a:p>
            <a:pPr>
              <a:buNone/>
            </a:pPr>
            <a:r>
              <a:rPr lang="en-US" dirty="0" err="1"/>
              <a:t>getch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Tipe</a:t>
            </a:r>
            <a:r>
              <a:rPr lang="en-US" dirty="0" smtClean="0"/>
              <a:t>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1828800"/>
          <a:ext cx="7010400" cy="3276600"/>
        </p:xfrm>
        <a:graphic>
          <a:graphicData uri="http://schemas.openxmlformats.org/drawingml/2006/table">
            <a:tbl>
              <a:tblPr/>
              <a:tblGrid>
                <a:gridCol w="1944159"/>
                <a:gridCol w="839025"/>
                <a:gridCol w="2769879"/>
                <a:gridCol w="1457337"/>
              </a:tblGrid>
              <a:tr h="551290">
                <a:tc>
                  <a:txBody>
                    <a:bodyPr/>
                    <a:lstStyle/>
                    <a:p>
                      <a:pPr marL="371475" algn="just"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Tipe data</a:t>
                      </a:r>
                      <a:endParaRPr lang="en-US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Ukuran presisi</a:t>
                      </a:r>
                      <a:endParaRPr lang="en-US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Jangkauan nilai</a:t>
                      </a:r>
                      <a:endParaRPr lang="en-US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4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Jumlah digit presisi</a:t>
                      </a:r>
                      <a:endParaRPr lang="en-US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5310">
                <a:tc>
                  <a:txBody>
                    <a:bodyPr/>
                    <a:lstStyle/>
                    <a:p>
                      <a:pPr marL="342900" lvl="0" indent="-342900" algn="just" rtl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371475" algn="l"/>
                        </a:tabLst>
                      </a:pPr>
                      <a:r>
                        <a:rPr lang="id-ID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char </a:t>
                      </a:r>
                      <a:endParaRPr lang="en-US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371475" algn="l"/>
                        </a:tabLst>
                      </a:pPr>
                      <a:r>
                        <a:rPr lang="id-ID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int</a:t>
                      </a:r>
                      <a:endParaRPr lang="en-US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371475" algn="l"/>
                        </a:tabLst>
                      </a:pPr>
                      <a:r>
                        <a:rPr lang="id-ID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long int</a:t>
                      </a:r>
                      <a:endParaRPr lang="en-US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371475" algn="l"/>
                        </a:tabLst>
                      </a:pPr>
                      <a:endParaRPr lang="en-US" sz="1400" dirty="0" smtClean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371475" algn="l"/>
                        </a:tabLst>
                      </a:pPr>
                      <a:r>
                        <a:rPr lang="id-ID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float </a:t>
                      </a:r>
                      <a:r>
                        <a:rPr lang="id-ID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(desimal)</a:t>
                      </a:r>
                      <a:endParaRPr lang="en-US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371475" algn="l"/>
                        </a:tabLst>
                      </a:pPr>
                      <a:r>
                        <a:rPr lang="id-ID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double</a:t>
                      </a:r>
                      <a:endParaRPr lang="en-US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371475" algn="l"/>
                        </a:tabLst>
                      </a:pPr>
                      <a:r>
                        <a:rPr lang="id-ID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long double</a:t>
                      </a:r>
                      <a:endParaRPr lang="en-US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 byte</a:t>
                      </a:r>
                      <a:endParaRPr lang="en-US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 byte</a:t>
                      </a:r>
                      <a:endParaRPr lang="en-US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4 byte</a:t>
                      </a:r>
                      <a:endParaRPr lang="en-US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400" dirty="0" smtClean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4 </a:t>
                      </a:r>
                      <a:r>
                        <a:rPr lang="id-ID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byte</a:t>
                      </a:r>
                      <a:endParaRPr lang="en-US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8 byte</a:t>
                      </a:r>
                      <a:endParaRPr lang="en-US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10 byte</a:t>
                      </a:r>
                      <a:endParaRPr lang="en-US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-128 sampai +127</a:t>
                      </a:r>
                      <a:endParaRPr lang="en-US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marL="1714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-32768 sampai +32767</a:t>
                      </a:r>
                      <a:endParaRPr lang="en-US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marL="1714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  <a:r>
                        <a:rPr lang="id-ID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2147438648</a:t>
                      </a:r>
                      <a:r>
                        <a:rPr lang="en-US" sz="1400" baseline="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</a:t>
                      </a:r>
                      <a:r>
                        <a:rPr lang="id-ID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sampai </a:t>
                      </a:r>
                      <a:r>
                        <a:rPr lang="id-ID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+2147438647</a:t>
                      </a:r>
                      <a:endParaRPr lang="en-US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marL="1714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3.4x10</a:t>
                      </a:r>
                      <a:r>
                        <a:rPr lang="id-ID" sz="1400" baseline="30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-38</a:t>
                      </a:r>
                      <a:r>
                        <a:rPr lang="id-ID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hingga 3.4x10</a:t>
                      </a:r>
                      <a:r>
                        <a:rPr lang="id-ID" sz="1400" baseline="30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+38</a:t>
                      </a:r>
                      <a:endParaRPr lang="en-US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marL="1714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1.7x10</a:t>
                      </a:r>
                      <a:r>
                        <a:rPr lang="id-ID" sz="1400" baseline="30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-308</a:t>
                      </a:r>
                      <a:r>
                        <a:rPr lang="id-ID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hingga 1.7x10</a:t>
                      </a:r>
                      <a:r>
                        <a:rPr lang="id-ID" sz="1400" baseline="30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+308</a:t>
                      </a:r>
                      <a:endParaRPr lang="en-US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marL="1714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3.4x10</a:t>
                      </a:r>
                      <a:r>
                        <a:rPr lang="id-ID" sz="1400" baseline="30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-4932</a:t>
                      </a:r>
                      <a:r>
                        <a:rPr lang="id-ID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hingga 1.1x10</a:t>
                      </a:r>
                      <a:r>
                        <a:rPr lang="id-ID" sz="1400" baseline="30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+4932</a:t>
                      </a:r>
                      <a:endParaRPr lang="en-US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7147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  <a:endParaRPr lang="en-US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marL="37147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  <a:endParaRPr lang="en-US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marL="37147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  <a:endParaRPr lang="en-US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marL="37147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400" dirty="0" smtClean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marL="37147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6-7</a:t>
                      </a:r>
                      <a:endParaRPr lang="en-US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marL="37147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15-16</a:t>
                      </a:r>
                      <a:endParaRPr lang="en-US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marL="37147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19</a:t>
                      </a:r>
                      <a:endParaRPr lang="en-US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	</a:t>
            </a:r>
            <a:r>
              <a:rPr lang="id-ID" b="1" dirty="0" smtClean="0"/>
              <a:t>Pemodifikasian </a:t>
            </a:r>
            <a:r>
              <a:rPr lang="id-ID" b="1" dirty="0"/>
              <a:t>tipe data unsigned dan signed</a:t>
            </a:r>
            <a:endParaRPr lang="en-US" dirty="0"/>
          </a:p>
          <a:p>
            <a:pPr>
              <a:buNone/>
            </a:pPr>
            <a:r>
              <a:rPr lang="en-US" dirty="0" smtClean="0"/>
              <a:t>	</a:t>
            </a:r>
            <a:r>
              <a:rPr lang="id-ID" dirty="0" smtClean="0"/>
              <a:t>Untuk </a:t>
            </a:r>
            <a:r>
              <a:rPr lang="id-ID" dirty="0"/>
              <a:t>pemodifikasian </a:t>
            </a:r>
            <a:r>
              <a:rPr lang="id-ID" b="1" dirty="0"/>
              <a:t>tipe unsigned</a:t>
            </a:r>
            <a:r>
              <a:rPr lang="id-ID" dirty="0"/>
              <a:t> diterapkan pada data bertipe bilangan bulat (char, short, int dan long). Variable yang ditambahi unsigned akan </a:t>
            </a:r>
            <a:r>
              <a:rPr lang="id-ID" b="1" dirty="0"/>
              <a:t>menyebabkan nilai yang terkandung didalamnya selalu bernilai positif, sehingga jangkauannya akan berubah.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 dirty="0"/>
              <a:t>char / signed char</a:t>
            </a:r>
            <a:endParaRPr lang="en-US" dirty="0"/>
          </a:p>
          <a:p>
            <a:pPr lvl="0"/>
            <a:r>
              <a:rPr lang="id-ID" dirty="0"/>
              <a:t>unsigned char</a:t>
            </a:r>
            <a:endParaRPr lang="en-US" dirty="0"/>
          </a:p>
          <a:p>
            <a:pPr lvl="0"/>
            <a:r>
              <a:rPr lang="id-ID" dirty="0"/>
              <a:t>int / signed int</a:t>
            </a:r>
            <a:endParaRPr lang="en-US" dirty="0"/>
          </a:p>
          <a:p>
            <a:pPr lvl="0"/>
            <a:r>
              <a:rPr lang="id-ID" dirty="0" smtClean="0"/>
              <a:t>unsigned </a:t>
            </a:r>
            <a:r>
              <a:rPr lang="id-ID" dirty="0"/>
              <a:t>int</a:t>
            </a:r>
            <a:endParaRPr lang="en-US" dirty="0"/>
          </a:p>
          <a:p>
            <a:pPr lvl="0"/>
            <a:r>
              <a:rPr lang="id-ID" dirty="0"/>
              <a:t>long int / signed long int</a:t>
            </a:r>
            <a:endParaRPr lang="en-US" dirty="0"/>
          </a:p>
          <a:p>
            <a:pPr lvl="0"/>
            <a:r>
              <a:rPr lang="id-ID" dirty="0"/>
              <a:t>unsigned long int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532</Words>
  <Application>Microsoft Office PowerPoint</Application>
  <PresentationFormat>On-screen Show (4:3)</PresentationFormat>
  <Paragraphs>196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Courier New</vt:lpstr>
      <vt:lpstr>Times New Roman</vt:lpstr>
      <vt:lpstr>Wingdings</vt:lpstr>
      <vt:lpstr>Office Theme</vt:lpstr>
      <vt:lpstr>DASAR BAHASA PEMROGRAMAN C++</vt:lpstr>
      <vt:lpstr>Proses Kompilasi </vt:lpstr>
      <vt:lpstr>Struktur Program C++</vt:lpstr>
      <vt:lpstr>PowerPoint Presentation</vt:lpstr>
      <vt:lpstr>PowerPoint Presentation</vt:lpstr>
      <vt:lpstr>PowerPoint Presentation</vt:lpstr>
      <vt:lpstr>Tipe data</vt:lpstr>
      <vt:lpstr>PowerPoint Presentation</vt:lpstr>
      <vt:lpstr>PowerPoint Presentation</vt:lpstr>
      <vt:lpstr>Pemanggilan tipe data</vt:lpstr>
      <vt:lpstr>Input output</vt:lpstr>
      <vt:lpstr>Penggabungan 2 tipe data menjadi 1</vt:lpstr>
      <vt:lpstr>Operator aritmatika</vt:lpstr>
      <vt:lpstr>PowerPoint Presentation</vt:lpstr>
      <vt:lpstr>Operator relasi</vt:lpstr>
      <vt:lpstr>Operator Logika</vt:lpstr>
      <vt:lpstr>Operator penaikan(increment) dan penurunan (decrement)</vt:lpstr>
      <vt:lpstr>PowerPoint Presentation</vt:lpstr>
      <vt:lpstr>Contoh</vt:lpstr>
    </vt:vector>
  </TitlesOfParts>
  <Company>BCtech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Zaiq</dc:creator>
  <cp:lastModifiedBy>User</cp:lastModifiedBy>
  <cp:revision>25</cp:revision>
  <dcterms:created xsi:type="dcterms:W3CDTF">2013-10-04T09:15:10Z</dcterms:created>
  <dcterms:modified xsi:type="dcterms:W3CDTF">2022-10-17T01:34:12Z</dcterms:modified>
</cp:coreProperties>
</file>