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4"/>
  </p:notesMasterIdLst>
  <p:sldIdLst>
    <p:sldId id="256" r:id="rId2"/>
    <p:sldId id="257" r:id="rId3"/>
    <p:sldId id="307" r:id="rId4"/>
    <p:sldId id="308" r:id="rId5"/>
    <p:sldId id="309" r:id="rId6"/>
    <p:sldId id="310" r:id="rId7"/>
    <p:sldId id="317" r:id="rId8"/>
    <p:sldId id="258" r:id="rId9"/>
    <p:sldId id="259" r:id="rId10"/>
    <p:sldId id="260" r:id="rId11"/>
    <p:sldId id="311" r:id="rId12"/>
    <p:sldId id="314" r:id="rId13"/>
    <p:sldId id="315" r:id="rId14"/>
    <p:sldId id="328" r:id="rId15"/>
    <p:sldId id="329" r:id="rId16"/>
    <p:sldId id="330" r:id="rId17"/>
    <p:sldId id="331" r:id="rId18"/>
    <p:sldId id="332" r:id="rId19"/>
    <p:sldId id="316" r:id="rId20"/>
    <p:sldId id="312" r:id="rId21"/>
    <p:sldId id="313" r:id="rId22"/>
    <p:sldId id="333" r:id="rId23"/>
    <p:sldId id="319" r:id="rId24"/>
    <p:sldId id="325" r:id="rId25"/>
    <p:sldId id="321" r:id="rId26"/>
    <p:sldId id="320" r:id="rId27"/>
    <p:sldId id="323" r:id="rId28"/>
    <p:sldId id="326" r:id="rId29"/>
    <p:sldId id="324" r:id="rId30"/>
    <p:sldId id="327" r:id="rId31"/>
    <p:sldId id="318" r:id="rId32"/>
    <p:sldId id="322" r:id="rId33"/>
  </p:sldIdLst>
  <p:sldSz cx="9144000" cy="5143500" type="screen16x9"/>
  <p:notesSz cx="6858000" cy="9144000"/>
  <p:embeddedFontLst>
    <p:embeddedFont>
      <p:font typeface="Source Code Pro" panose="020B0604020202020204" charset="0"/>
      <p:regular r:id="rId35"/>
      <p:bold r:id="rId36"/>
      <p:italic r:id="rId37"/>
      <p:boldItalic r:id="rId38"/>
    </p:embeddedFont>
    <p:embeddedFont>
      <p:font typeface="IBM Plex Mono" panose="020B0604020202020204" charset="0"/>
      <p:regular r:id="rId39"/>
      <p:bold r:id="rId40"/>
      <p:italic r:id="rId41"/>
      <p:boldItalic r:id="rId42"/>
    </p:embeddedFont>
    <p:embeddedFont>
      <p:font typeface="Poppins" panose="020B0604020202020204" charset="0"/>
      <p:regular r:id="rId43"/>
      <p:bold r:id="rId44"/>
      <p:italic r:id="rId45"/>
      <p:boldItalic r:id="rId46"/>
    </p:embeddedFont>
    <p:embeddedFont>
      <p:font typeface="Comic Sans MS" panose="030F0702030302020204" pitchFamily="66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84BB72-3F09-45EA-8C8D-EB9AD9B3E4A7}">
  <a:tblStyle styleId="{6C84BB72-3F09-45EA-8C8D-EB9AD9B3E4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342" y="216"/>
      </p:cViewPr>
      <p:guideLst>
        <p:guide orient="horz" pos="162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8129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83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031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489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50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31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474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469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617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188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873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79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353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989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239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024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115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23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0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48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10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71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624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990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94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5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15580" y="381402"/>
            <a:ext cx="3902297" cy="44063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85353" y="1057418"/>
            <a:ext cx="4812834" cy="16213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/>
              <a:t>Mengenal</a:t>
            </a:r>
            <a:r>
              <a:rPr lang="en" sz="4000" dirty="0" smtClean="0"/>
              <a:t> Pemrograman C++</a:t>
            </a:r>
            <a:endParaRPr sz="4000"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87138" y="2536469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28575" cap="flat" cmpd="sng">
              <a:solidFill>
                <a:schemeClr val="tx1">
                  <a:alpha val="91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 w="28575">
                <a:solidFill>
                  <a:schemeClr val="tx1">
                    <a:alpha val="91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28575" cap="flat" cmpd="sng">
                <a:solidFill>
                  <a:schemeClr val="tx1">
                    <a:alpha val="91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54" y="1057418"/>
            <a:ext cx="3518398" cy="2803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448942" y="2659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Struktur</a:t>
            </a:r>
            <a:r>
              <a:rPr lang="en" dirty="0" smtClean="0"/>
              <a:t> Dasar Program C++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762321" y="909620"/>
            <a:ext cx="8124826" cy="144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1800" dirty="0" smtClean="0"/>
              <a:t>Merupakan sebuah kerangka dasar untuk menulis program C++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1800" dirty="0" smtClean="0"/>
              <a:t>Memiliki bagian – bagian program yang terdiri dari kepala program dan tubuh program. Tubuh program terdiri dari induk program dan anak program.</a:t>
            </a:r>
            <a:endParaRPr sz="1800"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33" y="2573124"/>
            <a:ext cx="6013157" cy="2215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198349" y="435609"/>
            <a:ext cx="5298325" cy="950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program C++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Arduino</a:t>
            </a:r>
            <a:endParaRPr sz="2800"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827" y="690080"/>
            <a:ext cx="3471035" cy="4089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52" y="1894844"/>
            <a:ext cx="4244148" cy="1263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ight Brace 1"/>
          <p:cNvSpPr/>
          <p:nvPr/>
        </p:nvSpPr>
        <p:spPr>
          <a:xfrm>
            <a:off x="6972309" y="800726"/>
            <a:ext cx="143838" cy="719849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420544" y="1806810"/>
            <a:ext cx="143838" cy="719849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7564382" y="2734852"/>
            <a:ext cx="219183" cy="1829244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457;p36"/>
          <p:cNvSpPr txBox="1">
            <a:spLocks/>
          </p:cNvSpPr>
          <p:nvPr/>
        </p:nvSpPr>
        <p:spPr>
          <a:xfrm>
            <a:off x="7138436" y="910846"/>
            <a:ext cx="1583001" cy="37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14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Header program</a:t>
            </a:r>
            <a:endParaRPr lang="en-US" sz="1400" b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Google Shape;1457;p36"/>
          <p:cNvSpPr txBox="1">
            <a:spLocks/>
          </p:cNvSpPr>
          <p:nvPr/>
        </p:nvSpPr>
        <p:spPr>
          <a:xfrm>
            <a:off x="7709292" y="1859078"/>
            <a:ext cx="913714" cy="54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1400" b="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Anak</a:t>
            </a:r>
            <a:r>
              <a:rPr lang="en-US" sz="14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program</a:t>
            </a:r>
            <a:endParaRPr lang="en-US" sz="1400" b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Google Shape;1457;p36"/>
          <p:cNvSpPr txBox="1">
            <a:spLocks/>
          </p:cNvSpPr>
          <p:nvPr/>
        </p:nvSpPr>
        <p:spPr>
          <a:xfrm>
            <a:off x="7783565" y="3159078"/>
            <a:ext cx="913714" cy="54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1400" b="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Induk</a:t>
            </a:r>
            <a:endParaRPr lang="en-US" sz="1400" b="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sz="1400" b="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program</a:t>
            </a:r>
            <a:endParaRPr lang="en-US" sz="1400" b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3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03686" y="6383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02</a:t>
            </a:r>
            <a:endParaRPr sz="4800"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03686" y="1626913"/>
            <a:ext cx="713973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 smtClean="0"/>
              <a:t>Tipe</a:t>
            </a:r>
            <a:r>
              <a:rPr lang="en-US" sz="4400" dirty="0" smtClean="0"/>
              <a:t> Data</a:t>
            </a:r>
            <a:endParaRPr sz="4400"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851444" y="2488513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471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252135" y="237044"/>
            <a:ext cx="2291103" cy="45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Tipe</a:t>
            </a:r>
            <a:r>
              <a:rPr lang="en-US" sz="2800" dirty="0" smtClean="0"/>
              <a:t> data</a:t>
            </a:r>
            <a:endParaRPr sz="2800"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21949" y="900817"/>
            <a:ext cx="2521289" cy="3390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1600" dirty="0" smtClean="0"/>
              <a:t>Menentukan jenis dan ukuran nilai yang dapat disimpan dalam variabel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 smtClean="0"/>
              <a:t>P</a:t>
            </a:r>
            <a:r>
              <a:rPr lang="en" sz="1600" dirty="0" smtClean="0"/>
              <a:t>enggunaan type data bersamaan dengan variabel data yang akan digunakan</a:t>
            </a:r>
            <a:endParaRPr sz="1600"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238" y="26449"/>
            <a:ext cx="6523285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6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124719" y="199884"/>
            <a:ext cx="5152072" cy="45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Penjelasan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</a:t>
            </a:r>
            <a:endParaRPr sz="2800"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258283" y="770805"/>
            <a:ext cx="2689073" cy="411995"/>
          </a:xfrm>
        </p:spPr>
        <p:txBody>
          <a:bodyPr/>
          <a:lstStyle/>
          <a:p>
            <a:pPr marL="139700" indent="0"/>
            <a:r>
              <a:rPr lang="en-US" sz="2000" b="1" dirty="0" smtClean="0"/>
              <a:t>1. Boolean/</a:t>
            </a:r>
            <a:r>
              <a:rPr lang="en-US" sz="2000" b="1" dirty="0" err="1" smtClean="0"/>
              <a:t>bool</a:t>
            </a:r>
            <a:endParaRPr lang="en-US" sz="2000" b="1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2"/>
          </p:nvPr>
        </p:nvSpPr>
        <p:spPr>
          <a:xfrm>
            <a:off x="615101" y="1178567"/>
            <a:ext cx="8169303" cy="13445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2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yaitu</a:t>
            </a:r>
            <a:r>
              <a:rPr lang="en-US" sz="1600" dirty="0" smtClean="0"/>
              <a:t> true </a:t>
            </a:r>
            <a:r>
              <a:rPr lang="en-US" sz="1600" dirty="0" err="1" smtClean="0"/>
              <a:t>dan</a:t>
            </a:r>
            <a:r>
              <a:rPr lang="en-US" sz="1600" dirty="0" smtClean="0"/>
              <a:t> false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Biasa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fungsi</a:t>
            </a:r>
            <a:r>
              <a:rPr lang="en-US" sz="1600" dirty="0" smtClean="0"/>
              <a:t> </a:t>
            </a:r>
            <a:r>
              <a:rPr lang="en-US" sz="1600" dirty="0" err="1" smtClean="0"/>
              <a:t>perulangan</a:t>
            </a:r>
            <a:r>
              <a:rPr lang="en-US" sz="1600" dirty="0" smtClean="0"/>
              <a:t> (while, for)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fungsi</a:t>
            </a:r>
            <a:r>
              <a:rPr lang="en-US" sz="1600" dirty="0" smtClean="0"/>
              <a:t> </a:t>
            </a:r>
            <a:r>
              <a:rPr lang="en-US" sz="1600" dirty="0" err="1" smtClean="0"/>
              <a:t>logika</a:t>
            </a:r>
            <a:r>
              <a:rPr lang="en-US" sz="1600" dirty="0" smtClean="0"/>
              <a:t> </a:t>
            </a:r>
            <a:r>
              <a:rPr lang="en-US" sz="1600" dirty="0" err="1" smtClean="0"/>
              <a:t>yaitu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menggabungkan</a:t>
            </a:r>
            <a:r>
              <a:rPr lang="en-US" sz="1600" dirty="0" smtClean="0"/>
              <a:t>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kondisi</a:t>
            </a:r>
            <a:r>
              <a:rPr lang="en-US" sz="1600" dirty="0" smtClean="0"/>
              <a:t> </a:t>
            </a:r>
            <a:r>
              <a:rPr lang="en-US" sz="1600" dirty="0" err="1" smtClean="0"/>
              <a:t>pakai</a:t>
            </a:r>
            <a:r>
              <a:rPr lang="en-US" sz="1600" dirty="0" smtClean="0"/>
              <a:t> &amp;&amp;. ||, !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2"/>
          </p:nvPr>
        </p:nvSpPr>
        <p:spPr>
          <a:xfrm>
            <a:off x="258283" y="2371901"/>
            <a:ext cx="2854787" cy="411995"/>
          </a:xfrm>
        </p:spPr>
        <p:txBody>
          <a:bodyPr/>
          <a:lstStyle/>
          <a:p>
            <a:pPr marL="139700" indent="0"/>
            <a:r>
              <a:rPr lang="en-US" sz="2000" b="1" dirty="0" smtClean="0"/>
              <a:t>2. Char</a:t>
            </a:r>
            <a:endParaRPr lang="en-US" sz="2000" b="1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2"/>
          </p:nvPr>
        </p:nvSpPr>
        <p:spPr>
          <a:xfrm>
            <a:off x="615101" y="2779663"/>
            <a:ext cx="8672737" cy="18673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Singkatan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character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menyimpan</a:t>
            </a:r>
            <a:r>
              <a:rPr lang="en-US" sz="1600" dirty="0" smtClean="0"/>
              <a:t> </a:t>
            </a:r>
            <a:r>
              <a:rPr lang="en-US" sz="1600" b="1" dirty="0" err="1" smtClean="0"/>
              <a:t>satu</a:t>
            </a:r>
            <a:r>
              <a:rPr lang="en-US" sz="1600" dirty="0" smtClean="0"/>
              <a:t> </a:t>
            </a:r>
            <a:r>
              <a:rPr lang="en-US" sz="1600" dirty="0" err="1" smtClean="0"/>
              <a:t>karakter</a:t>
            </a:r>
            <a:r>
              <a:rPr lang="en-US" sz="1600" dirty="0" smtClean="0"/>
              <a:t> </a:t>
            </a:r>
            <a:r>
              <a:rPr lang="en-US" sz="1600" dirty="0" err="1" smtClean="0"/>
              <a:t>saja</a:t>
            </a:r>
            <a:r>
              <a:rPr lang="en-US" sz="1600" dirty="0" smtClean="0"/>
              <a:t>, </a:t>
            </a:r>
            <a:r>
              <a:rPr lang="en-US" sz="1600" dirty="0" err="1" smtClean="0"/>
              <a:t>misal</a:t>
            </a:r>
            <a:r>
              <a:rPr lang="en-US" sz="1600" dirty="0" smtClean="0"/>
              <a:t> </a:t>
            </a:r>
            <a:r>
              <a:rPr lang="en-US" sz="1600" dirty="0" err="1" smtClean="0"/>
              <a:t>huruf</a:t>
            </a:r>
            <a:r>
              <a:rPr lang="en-US" sz="1600" dirty="0" smtClean="0"/>
              <a:t> (a, A) , </a:t>
            </a:r>
            <a:r>
              <a:rPr lang="en-US" sz="1600" dirty="0" err="1" smtClean="0"/>
              <a:t>angka</a:t>
            </a:r>
            <a:r>
              <a:rPr lang="en-US" sz="1600" dirty="0" smtClean="0"/>
              <a:t> </a:t>
            </a:r>
            <a:r>
              <a:rPr lang="en-US" sz="1600" dirty="0" smtClean="0"/>
              <a:t>(1) </a:t>
            </a:r>
            <a:r>
              <a:rPr lang="en-US" sz="1600" dirty="0" err="1" smtClean="0"/>
              <a:t>atau</a:t>
            </a:r>
            <a:r>
              <a:rPr lang="en-US" sz="1600" dirty="0" smtClean="0"/>
              <a:t> symbol (*) / </a:t>
            </a:r>
            <a:r>
              <a:rPr lang="en-US" sz="1600" b="1" dirty="0" err="1" smtClean="0"/>
              <a:t>bukan</a:t>
            </a:r>
            <a:r>
              <a:rPr lang="en-US" sz="1600" b="1" dirty="0" smtClean="0"/>
              <a:t> KATA</a:t>
            </a:r>
            <a:endParaRPr lang="en-US" sz="16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Ditulis</a:t>
            </a:r>
            <a:r>
              <a:rPr lang="en-US" sz="1600" dirty="0" smtClean="0"/>
              <a:t> </a:t>
            </a:r>
            <a:r>
              <a:rPr lang="en-US" sz="1600" dirty="0" err="1" smtClean="0"/>
              <a:t>diantara</a:t>
            </a:r>
            <a:r>
              <a:rPr lang="en-US" sz="1600" dirty="0" smtClean="0"/>
              <a:t> </a:t>
            </a:r>
            <a:r>
              <a:rPr lang="en-US" sz="1600" dirty="0" err="1" smtClean="0"/>
              <a:t>tand</a:t>
            </a:r>
            <a:r>
              <a:rPr lang="en-US" sz="1600" dirty="0" smtClean="0"/>
              <a:t> </a:t>
            </a:r>
            <a:r>
              <a:rPr lang="en-US" sz="1600" dirty="0" err="1" smtClean="0"/>
              <a:t>apetik</a:t>
            </a:r>
            <a:r>
              <a:rPr lang="en-US" sz="1600" dirty="0" smtClean="0"/>
              <a:t> </a:t>
            </a:r>
            <a:r>
              <a:rPr lang="en-US" sz="1600" dirty="0" err="1" smtClean="0"/>
              <a:t>tinggal</a:t>
            </a:r>
            <a:r>
              <a:rPr lang="en-US" sz="1600" dirty="0" smtClean="0"/>
              <a:t> (‘   ‘) </a:t>
            </a:r>
            <a:r>
              <a:rPr lang="en-US" sz="1600" dirty="0" err="1" smtClean="0"/>
              <a:t>bukan</a:t>
            </a:r>
            <a:r>
              <a:rPr lang="en-US" sz="1600" dirty="0" smtClean="0"/>
              <a:t> </a:t>
            </a:r>
            <a:r>
              <a:rPr lang="en-US" sz="1600" dirty="0" err="1" smtClean="0"/>
              <a:t>petik</a:t>
            </a:r>
            <a:r>
              <a:rPr lang="en-US" sz="1600" dirty="0" smtClean="0"/>
              <a:t> </a:t>
            </a:r>
            <a:r>
              <a:rPr lang="en-US" sz="1600" dirty="0" err="1" smtClean="0"/>
              <a:t>ganda</a:t>
            </a:r>
            <a:r>
              <a:rPr lang="en-US" sz="1600" dirty="0" smtClean="0"/>
              <a:t> (“  “)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penulisan</a:t>
            </a:r>
            <a:r>
              <a:rPr lang="en-US" sz="1600" dirty="0" smtClean="0"/>
              <a:t> : char grade = ‘A</a:t>
            </a:r>
            <a:r>
              <a:rPr lang="en-US" sz="1600" dirty="0" smtClean="0"/>
              <a:t>’</a:t>
            </a:r>
          </a:p>
          <a:p>
            <a:pPr marL="139700" indent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8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build="p"/>
      <p:bldP spid="15" grpId="0" build="p"/>
      <p:bldP spid="1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186364" y="33951"/>
            <a:ext cx="5152072" cy="45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Penjelasan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</a:t>
            </a:r>
            <a:endParaRPr sz="2800"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299379" y="631237"/>
            <a:ext cx="2854787" cy="411995"/>
          </a:xfrm>
        </p:spPr>
        <p:txBody>
          <a:bodyPr/>
          <a:lstStyle/>
          <a:p>
            <a:pPr marL="139700" indent="0"/>
            <a:r>
              <a:rPr lang="en-US" sz="2000" b="1" dirty="0" smtClean="0"/>
              <a:t>3. String </a:t>
            </a:r>
            <a:endParaRPr lang="en-US" sz="2000" b="1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2"/>
          </p:nvPr>
        </p:nvSpPr>
        <p:spPr>
          <a:xfrm>
            <a:off x="656197" y="976187"/>
            <a:ext cx="8046015" cy="13445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gabungan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karakter</a:t>
            </a:r>
            <a:r>
              <a:rPr lang="en-US" sz="1600" dirty="0" smtClean="0"/>
              <a:t> </a:t>
            </a:r>
            <a:r>
              <a:rPr lang="en-US" sz="1600" dirty="0" err="1" smtClean="0"/>
              <a:t>sehingga</a:t>
            </a:r>
            <a:r>
              <a:rPr lang="en-US" sz="1600" dirty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kata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kalimat</a:t>
            </a:r>
            <a:r>
              <a:rPr lang="en-US" sz="1600" dirty="0" smtClean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penulisan</a:t>
            </a:r>
            <a:r>
              <a:rPr lang="en-US" sz="1600" dirty="0" smtClean="0"/>
              <a:t> : String </a:t>
            </a:r>
            <a:r>
              <a:rPr lang="en-US" sz="1600" dirty="0" err="1" smtClean="0"/>
              <a:t>nama</a:t>
            </a:r>
            <a:r>
              <a:rPr lang="en-US" sz="1600" dirty="0" smtClean="0"/>
              <a:t> = “</a:t>
            </a:r>
            <a:r>
              <a:rPr lang="en-US" sz="1600" dirty="0" err="1" smtClean="0"/>
              <a:t>Arduino</a:t>
            </a:r>
            <a:r>
              <a:rPr lang="en-US" sz="1600" dirty="0" smtClean="0"/>
              <a:t>”;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 smtClean="0"/>
          </a:p>
        </p:txBody>
      </p:sp>
      <p:sp>
        <p:nvSpPr>
          <p:cNvPr id="15" name="Subtitle 2"/>
          <p:cNvSpPr>
            <a:spLocks noGrp="1"/>
          </p:cNvSpPr>
          <p:nvPr>
            <p:ph type="subTitle" idx="2"/>
          </p:nvPr>
        </p:nvSpPr>
        <p:spPr>
          <a:xfrm>
            <a:off x="299379" y="1863905"/>
            <a:ext cx="4105475" cy="411995"/>
          </a:xfrm>
        </p:spPr>
        <p:txBody>
          <a:bodyPr/>
          <a:lstStyle/>
          <a:p>
            <a:pPr marL="139700" indent="0"/>
            <a:r>
              <a:rPr lang="en-US" sz="2000" b="1" dirty="0" smtClean="0"/>
              <a:t>4. Byte (unsigned char)</a:t>
            </a:r>
            <a:endParaRPr lang="en-US" sz="2000" b="1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2"/>
          </p:nvPr>
        </p:nvSpPr>
        <p:spPr>
          <a:xfrm>
            <a:off x="769213" y="2275900"/>
            <a:ext cx="7933000" cy="13445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menyimpan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 </a:t>
            </a:r>
            <a:r>
              <a:rPr lang="en-US" sz="1600" dirty="0" err="1" smtClean="0"/>
              <a:t>kecil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0 </a:t>
            </a:r>
            <a:r>
              <a:rPr lang="en-US" sz="1600" dirty="0" err="1" smtClean="0"/>
              <a:t>sampai</a:t>
            </a:r>
            <a:r>
              <a:rPr lang="en-US" sz="1600" dirty="0" smtClean="0"/>
              <a:t> 255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Kebutuhan</a:t>
            </a:r>
            <a:r>
              <a:rPr lang="en-US" sz="1600" dirty="0" smtClean="0"/>
              <a:t> </a:t>
            </a:r>
            <a:r>
              <a:rPr lang="en-US" sz="1600" dirty="0" err="1" smtClean="0"/>
              <a:t>memori</a:t>
            </a:r>
            <a:r>
              <a:rPr lang="en-US" sz="1600" dirty="0" smtClean="0"/>
              <a:t> 8 bit (1 byte)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penulisan</a:t>
            </a:r>
            <a:r>
              <a:rPr lang="en-US" sz="1600" dirty="0" smtClean="0"/>
              <a:t> : byte </a:t>
            </a:r>
            <a:r>
              <a:rPr lang="en-US" sz="1600" dirty="0" err="1" smtClean="0"/>
              <a:t>nilai</a:t>
            </a:r>
            <a:r>
              <a:rPr lang="en-US" sz="1600" dirty="0" smtClean="0"/>
              <a:t> = 150;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2"/>
          </p:nvPr>
        </p:nvSpPr>
        <p:spPr>
          <a:xfrm>
            <a:off x="769212" y="3437931"/>
            <a:ext cx="8672737" cy="13445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Singkatan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integer,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menyimpan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/</a:t>
            </a:r>
            <a:r>
              <a:rPr lang="en-US" sz="1600" dirty="0" err="1" smtClean="0"/>
              <a:t>bilangan</a:t>
            </a:r>
            <a:r>
              <a:rPr lang="en-US" sz="1600" dirty="0" smtClean="0"/>
              <a:t> </a:t>
            </a:r>
            <a:r>
              <a:rPr lang="en-US" sz="1600" dirty="0" err="1" smtClean="0"/>
              <a:t>bulat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Termasuk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 negative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 </a:t>
            </a:r>
            <a:r>
              <a:rPr lang="en-US" sz="1600" dirty="0" err="1" smtClean="0"/>
              <a:t>positif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Bernilai</a:t>
            </a:r>
            <a:r>
              <a:rPr lang="en-US" sz="1600" dirty="0" smtClean="0"/>
              <a:t> </a:t>
            </a:r>
            <a:r>
              <a:rPr lang="en-US" sz="1600" dirty="0" err="1" smtClean="0"/>
              <a:t>diantara</a:t>
            </a:r>
            <a:r>
              <a:rPr lang="en-US" sz="1600" dirty="0" smtClean="0"/>
              <a:t> </a:t>
            </a:r>
            <a:r>
              <a:rPr lang="en-US" sz="1600" dirty="0" smtClean="0"/>
              <a:t>-32.768 </a:t>
            </a:r>
            <a:r>
              <a:rPr lang="en-US" sz="1600" dirty="0" err="1" smtClean="0"/>
              <a:t>sampai</a:t>
            </a:r>
            <a:r>
              <a:rPr lang="en-US" sz="1600" dirty="0" smtClean="0"/>
              <a:t> 32.767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Kebutuhan</a:t>
            </a:r>
            <a:r>
              <a:rPr lang="en-US" sz="1600" dirty="0" smtClean="0"/>
              <a:t> </a:t>
            </a:r>
            <a:r>
              <a:rPr lang="en-US" sz="1600" dirty="0" err="1" smtClean="0"/>
              <a:t>memori</a:t>
            </a:r>
            <a:r>
              <a:rPr lang="en-US" sz="1600" dirty="0" smtClean="0"/>
              <a:t> 16 bit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penulisan</a:t>
            </a:r>
            <a:r>
              <a:rPr lang="en-US" sz="1600" dirty="0" smtClean="0"/>
              <a:t> :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suhu</a:t>
            </a:r>
            <a:r>
              <a:rPr lang="en-US" sz="1600" dirty="0" smtClean="0"/>
              <a:t> = 25;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2"/>
          </p:nvPr>
        </p:nvSpPr>
        <p:spPr>
          <a:xfrm>
            <a:off x="329567" y="3094309"/>
            <a:ext cx="4105475" cy="411995"/>
          </a:xfrm>
        </p:spPr>
        <p:txBody>
          <a:bodyPr/>
          <a:lstStyle/>
          <a:p>
            <a:pPr marL="139700" indent="0"/>
            <a:r>
              <a:rPr lang="en-US" sz="2000" b="1" dirty="0" smtClean="0"/>
              <a:t>5.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669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186364" y="33951"/>
            <a:ext cx="5152072" cy="45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Penjelasan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</a:t>
            </a:r>
            <a:endParaRPr sz="2800"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299379" y="631237"/>
            <a:ext cx="2854787" cy="411995"/>
          </a:xfrm>
        </p:spPr>
        <p:txBody>
          <a:bodyPr/>
          <a:lstStyle/>
          <a:p>
            <a:pPr marL="139700" indent="0"/>
            <a:r>
              <a:rPr lang="en-US" sz="2000" b="1" dirty="0" smtClean="0"/>
              <a:t>6. Unsigned </a:t>
            </a:r>
            <a:r>
              <a:rPr lang="en-US" sz="2000" b="1" dirty="0" err="1" smtClean="0"/>
              <a:t>int</a:t>
            </a:r>
            <a:endParaRPr lang="en-US" sz="2000" b="1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2"/>
          </p:nvPr>
        </p:nvSpPr>
        <p:spPr>
          <a:xfrm>
            <a:off x="656197" y="976187"/>
            <a:ext cx="8046015" cy="18940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Tipe</a:t>
            </a:r>
            <a:r>
              <a:rPr lang="en-US" sz="1600" dirty="0" smtClean="0"/>
              <a:t> data integer yang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positif</a:t>
            </a:r>
            <a:r>
              <a:rPr lang="en-US" sz="1600" dirty="0" smtClean="0"/>
              <a:t> </a:t>
            </a:r>
            <a:r>
              <a:rPr lang="en-US" sz="1600" dirty="0" err="1" smtClean="0"/>
              <a:t>saja</a:t>
            </a:r>
            <a:r>
              <a:rPr lang="en-US" sz="1600" dirty="0" smtClean="0"/>
              <a:t> (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ada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 negative)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 </a:t>
            </a:r>
            <a:r>
              <a:rPr lang="en-US" sz="1600" dirty="0" err="1" smtClean="0"/>
              <a:t>positif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rentang</a:t>
            </a:r>
            <a:r>
              <a:rPr lang="en-US" sz="1600" dirty="0" smtClean="0"/>
              <a:t> </a:t>
            </a:r>
            <a:r>
              <a:rPr lang="en-US" sz="1600" dirty="0" err="1" smtClean="0"/>
              <a:t>nilainya</a:t>
            </a:r>
            <a:r>
              <a:rPr lang="en-US" sz="1600" dirty="0" smtClean="0"/>
              <a:t> yang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besar</a:t>
            </a:r>
            <a:r>
              <a:rPr lang="en-US" sz="1600" dirty="0" smtClean="0"/>
              <a:t> </a:t>
            </a:r>
            <a:r>
              <a:rPr lang="en-US" sz="1600" dirty="0" err="1" smtClean="0"/>
              <a:t>yaitu</a:t>
            </a:r>
            <a:r>
              <a:rPr lang="en-US" sz="1600" dirty="0" smtClean="0"/>
              <a:t> 0 – 65.535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Kebutuhan</a:t>
            </a:r>
            <a:r>
              <a:rPr lang="en-US" sz="1600" dirty="0" smtClean="0"/>
              <a:t> </a:t>
            </a:r>
            <a:r>
              <a:rPr lang="en-US" sz="1600" dirty="0" err="1" smtClean="0"/>
              <a:t>memori</a:t>
            </a:r>
            <a:r>
              <a:rPr lang="en-US" sz="1600" dirty="0" smtClean="0"/>
              <a:t> 16 bit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penulisan</a:t>
            </a:r>
            <a:r>
              <a:rPr lang="en-US" sz="1600" dirty="0" smtClean="0"/>
              <a:t> : unsigned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jarak</a:t>
            </a:r>
            <a:r>
              <a:rPr lang="en-US" sz="1600" dirty="0" smtClean="0"/>
              <a:t> – 400;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1600" dirty="0" smtClean="0"/>
          </a:p>
        </p:txBody>
      </p:sp>
      <p:sp>
        <p:nvSpPr>
          <p:cNvPr id="15" name="Subtitle 2"/>
          <p:cNvSpPr>
            <a:spLocks noGrp="1"/>
          </p:cNvSpPr>
          <p:nvPr>
            <p:ph type="subTitle" idx="2"/>
          </p:nvPr>
        </p:nvSpPr>
        <p:spPr>
          <a:xfrm>
            <a:off x="299379" y="2753097"/>
            <a:ext cx="4105475" cy="411995"/>
          </a:xfrm>
        </p:spPr>
        <p:txBody>
          <a:bodyPr/>
          <a:lstStyle/>
          <a:p>
            <a:pPr marL="139700" indent="0"/>
            <a:r>
              <a:rPr lang="en-US" sz="2000" b="1" dirty="0" smtClean="0"/>
              <a:t>7. Word</a:t>
            </a:r>
            <a:endParaRPr lang="en-US" sz="2000" b="1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2"/>
          </p:nvPr>
        </p:nvSpPr>
        <p:spPr>
          <a:xfrm>
            <a:off x="656197" y="3078531"/>
            <a:ext cx="7933000" cy="17964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menyimpan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 </a:t>
            </a:r>
            <a:r>
              <a:rPr lang="en-US" sz="1600" dirty="0" err="1" smtClean="0"/>
              <a:t>bulat</a:t>
            </a:r>
            <a:r>
              <a:rPr lang="en-US" sz="1600" dirty="0" smtClean="0"/>
              <a:t> </a:t>
            </a:r>
            <a:r>
              <a:rPr lang="en-US" sz="1600" dirty="0" err="1" smtClean="0"/>
              <a:t>positif</a:t>
            </a:r>
            <a:r>
              <a:rPr lang="en-US" sz="1600" dirty="0" smtClean="0"/>
              <a:t> di </a:t>
            </a:r>
            <a:r>
              <a:rPr lang="en-US" sz="1600" dirty="0" err="1" smtClean="0"/>
              <a:t>Arduino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Isinya</a:t>
            </a:r>
            <a:r>
              <a:rPr lang="en-US" sz="1600" dirty="0" smtClean="0"/>
              <a:t> </a:t>
            </a:r>
            <a:r>
              <a:rPr lang="en-US" sz="1600" dirty="0" err="1" smtClean="0"/>
              <a:t>sama</a:t>
            </a:r>
            <a:r>
              <a:rPr lang="en-US" sz="1600" dirty="0" smtClean="0"/>
              <a:t>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unsigned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rentang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0 – 65.535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Kebutuhan</a:t>
            </a:r>
            <a:r>
              <a:rPr lang="en-US" sz="1600" dirty="0" smtClean="0"/>
              <a:t> </a:t>
            </a:r>
            <a:r>
              <a:rPr lang="en-US" sz="1600" dirty="0" err="1" smtClean="0"/>
              <a:t>memori</a:t>
            </a:r>
            <a:r>
              <a:rPr lang="en-US" sz="1600" dirty="0" smtClean="0"/>
              <a:t> 16 bit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penulisan</a:t>
            </a:r>
            <a:r>
              <a:rPr lang="en-US" sz="1600" dirty="0" smtClean="0"/>
              <a:t> : word </a:t>
            </a:r>
            <a:r>
              <a:rPr lang="en-US" sz="1600" dirty="0" err="1" smtClean="0"/>
              <a:t>waktuDelay</a:t>
            </a:r>
            <a:r>
              <a:rPr lang="en-US" sz="1600" dirty="0" smtClean="0"/>
              <a:t> = 1000;</a:t>
            </a:r>
          </a:p>
          <a:p>
            <a:pPr marL="139700" indent="0"/>
            <a:r>
              <a:rPr lang="en-US" sz="1600" dirty="0" smtClean="0"/>
              <a:t>                                          word sensor Value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232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build="p"/>
      <p:bldP spid="15" grpId="0" build="p"/>
      <p:bldP spid="1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186364" y="33951"/>
            <a:ext cx="5152072" cy="45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Penjelasan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</a:t>
            </a:r>
            <a:endParaRPr sz="2800"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299379" y="631237"/>
            <a:ext cx="2854787" cy="411995"/>
          </a:xfrm>
        </p:spPr>
        <p:txBody>
          <a:bodyPr/>
          <a:lstStyle/>
          <a:p>
            <a:pPr marL="139700" indent="0"/>
            <a:r>
              <a:rPr lang="en-US" sz="2000" b="1" dirty="0" smtClean="0"/>
              <a:t>8. Long </a:t>
            </a:r>
            <a:endParaRPr lang="en-US" sz="2000" b="1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2"/>
          </p:nvPr>
        </p:nvSpPr>
        <p:spPr>
          <a:xfrm>
            <a:off x="656197" y="1025177"/>
            <a:ext cx="8046015" cy="16316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Tipe</a:t>
            </a:r>
            <a:r>
              <a:rPr lang="en-US" sz="1600" dirty="0" smtClean="0"/>
              <a:t> data integer yang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menyimpan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 </a:t>
            </a:r>
            <a:r>
              <a:rPr lang="en-US" sz="1600" dirty="0" err="1" smtClean="0"/>
              <a:t>bulat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besar</a:t>
            </a:r>
            <a:r>
              <a:rPr lang="en-US" sz="1600" dirty="0" smtClean="0"/>
              <a:t> </a:t>
            </a:r>
            <a:r>
              <a:rPr lang="en-US" sz="1600" dirty="0" err="1" smtClean="0"/>
              <a:t>dibandingkan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word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rentang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-2.147.438.648 </a:t>
            </a:r>
            <a:r>
              <a:rPr lang="en-US" sz="1600" dirty="0" err="1" smtClean="0"/>
              <a:t>sampai</a:t>
            </a:r>
            <a:r>
              <a:rPr lang="en-US" sz="1600" dirty="0" smtClean="0"/>
              <a:t> 2.147.483.647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Kebutuhan</a:t>
            </a:r>
            <a:r>
              <a:rPr lang="en-US" sz="1600" dirty="0" smtClean="0"/>
              <a:t> </a:t>
            </a:r>
            <a:r>
              <a:rPr lang="en-US" sz="1600" dirty="0" err="1" smtClean="0"/>
              <a:t>memori</a:t>
            </a:r>
            <a:r>
              <a:rPr lang="en-US" sz="1600" dirty="0" smtClean="0"/>
              <a:t> 32 bit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penulisan</a:t>
            </a:r>
            <a:r>
              <a:rPr lang="en-US" sz="1600" dirty="0" smtClean="0"/>
              <a:t> : long </a:t>
            </a:r>
            <a:r>
              <a:rPr lang="en-US" sz="1600" dirty="0" err="1" smtClean="0"/>
              <a:t>jarakMeter</a:t>
            </a:r>
            <a:r>
              <a:rPr lang="en-US" sz="1600" dirty="0" smtClean="0"/>
              <a:t> = 5000000;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 smtClean="0"/>
          </a:p>
        </p:txBody>
      </p:sp>
      <p:sp>
        <p:nvSpPr>
          <p:cNvPr id="15" name="Subtitle 2"/>
          <p:cNvSpPr>
            <a:spLocks noGrp="1"/>
          </p:cNvSpPr>
          <p:nvPr>
            <p:ph type="subTitle" idx="2"/>
          </p:nvPr>
        </p:nvSpPr>
        <p:spPr>
          <a:xfrm>
            <a:off x="299379" y="2518665"/>
            <a:ext cx="4105475" cy="411995"/>
          </a:xfrm>
        </p:spPr>
        <p:txBody>
          <a:bodyPr/>
          <a:lstStyle/>
          <a:p>
            <a:pPr marL="139700" indent="0"/>
            <a:r>
              <a:rPr lang="en-US" sz="2000" b="1" dirty="0" smtClean="0"/>
              <a:t>9. Unsigned Long </a:t>
            </a:r>
            <a:endParaRPr lang="en-US" sz="2000" b="1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2"/>
          </p:nvPr>
        </p:nvSpPr>
        <p:spPr>
          <a:xfrm>
            <a:off x="656197" y="2948096"/>
            <a:ext cx="7933000" cy="13353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menyimpan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 </a:t>
            </a:r>
            <a:r>
              <a:rPr lang="en-US" sz="1600" dirty="0" err="1" smtClean="0"/>
              <a:t>bulat</a:t>
            </a:r>
            <a:r>
              <a:rPr lang="en-US" sz="1600" dirty="0" smtClean="0"/>
              <a:t> </a:t>
            </a:r>
            <a:r>
              <a:rPr lang="en-US" sz="1600" dirty="0" err="1" smtClean="0"/>
              <a:t>besar</a:t>
            </a:r>
            <a:r>
              <a:rPr lang="en-US" sz="1600" dirty="0" smtClean="0"/>
              <a:t> yang </a:t>
            </a: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positif</a:t>
            </a:r>
            <a:r>
              <a:rPr lang="en-US" sz="1600" dirty="0" smtClean="0"/>
              <a:t> </a:t>
            </a:r>
            <a:r>
              <a:rPr lang="en-US" sz="1600" dirty="0" err="1" smtClean="0"/>
              <a:t>saja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rentang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0 – 4.294.967.295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Kebutuhan</a:t>
            </a:r>
            <a:r>
              <a:rPr lang="en-US" sz="1600" dirty="0" smtClean="0"/>
              <a:t> </a:t>
            </a:r>
            <a:r>
              <a:rPr lang="en-US" sz="1600" dirty="0" err="1" smtClean="0"/>
              <a:t>memori</a:t>
            </a:r>
            <a:r>
              <a:rPr lang="en-US" sz="1600" dirty="0" smtClean="0"/>
              <a:t> 32 bit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penulisan</a:t>
            </a:r>
            <a:r>
              <a:rPr lang="en-US" sz="1600" dirty="0" smtClean="0"/>
              <a:t> : unsigned long </a:t>
            </a:r>
            <a:r>
              <a:rPr lang="en-US" sz="1600" dirty="0" err="1" smtClean="0"/>
              <a:t>waktu</a:t>
            </a:r>
            <a:r>
              <a:rPr lang="en-US" sz="1600" dirty="0" smtClean="0"/>
              <a:t> </a:t>
            </a:r>
            <a:r>
              <a:rPr lang="en-US" sz="1600" dirty="0" err="1" smtClean="0"/>
              <a:t>Mulai</a:t>
            </a:r>
            <a:r>
              <a:rPr lang="en-US" sz="1600" dirty="0" smtClean="0"/>
              <a:t>;</a:t>
            </a:r>
          </a:p>
          <a:p>
            <a:pPr marL="139700" indent="0"/>
            <a:r>
              <a:rPr lang="en-US" sz="1600" dirty="0" smtClean="0"/>
              <a:t>                          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40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build="p"/>
      <p:bldP spid="15" grpId="0" build="p"/>
      <p:bldP spid="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186364" y="33951"/>
            <a:ext cx="5152072" cy="45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Penjelasan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</a:t>
            </a:r>
            <a:endParaRPr sz="2800"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299379" y="631237"/>
            <a:ext cx="2854787" cy="411995"/>
          </a:xfrm>
        </p:spPr>
        <p:txBody>
          <a:bodyPr/>
          <a:lstStyle/>
          <a:p>
            <a:pPr marL="139700" indent="0"/>
            <a:r>
              <a:rPr lang="en-US" sz="2000" b="1" dirty="0" smtClean="0"/>
              <a:t>10. Float</a:t>
            </a:r>
            <a:endParaRPr lang="en-US" sz="2000" b="1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2"/>
          </p:nvPr>
        </p:nvSpPr>
        <p:spPr>
          <a:xfrm>
            <a:off x="656197" y="1025177"/>
            <a:ext cx="8046015" cy="16316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Tipe</a:t>
            </a:r>
            <a:r>
              <a:rPr lang="en-US" sz="1600" dirty="0" smtClean="0"/>
              <a:t> data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menyimpan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 decimal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presisi</a:t>
            </a:r>
            <a:r>
              <a:rPr lang="en-US" sz="1600" dirty="0" smtClean="0"/>
              <a:t> 6 – 7 digit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menyimpan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koma</a:t>
            </a:r>
            <a:r>
              <a:rPr lang="en-US" sz="1600" dirty="0" smtClean="0"/>
              <a:t>,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3.14, -0.001 </a:t>
            </a:r>
            <a:r>
              <a:rPr lang="en-US" sz="1600" dirty="0" err="1" smtClean="0"/>
              <a:t>dan</a:t>
            </a:r>
            <a:r>
              <a:rPr lang="en-US" sz="1600" dirty="0" smtClean="0"/>
              <a:t> 10.123456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Kebutuhan</a:t>
            </a:r>
            <a:r>
              <a:rPr lang="en-US" sz="1600" dirty="0" smtClean="0"/>
              <a:t> </a:t>
            </a:r>
            <a:r>
              <a:rPr lang="en-US" sz="1600" dirty="0" err="1" smtClean="0"/>
              <a:t>memori</a:t>
            </a:r>
            <a:r>
              <a:rPr lang="en-US" sz="1600" dirty="0" smtClean="0"/>
              <a:t> 32 bit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penulisan</a:t>
            </a:r>
            <a:r>
              <a:rPr lang="en-US" sz="1600" dirty="0" smtClean="0"/>
              <a:t> : float </a:t>
            </a:r>
            <a:r>
              <a:rPr lang="en-US" sz="1600" dirty="0" err="1" smtClean="0"/>
              <a:t>suhu</a:t>
            </a:r>
            <a:r>
              <a:rPr lang="en-US" sz="1600" dirty="0" smtClean="0"/>
              <a:t> = 23.5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 smtClean="0"/>
          </a:p>
        </p:txBody>
      </p:sp>
      <p:sp>
        <p:nvSpPr>
          <p:cNvPr id="15" name="Subtitle 2"/>
          <p:cNvSpPr>
            <a:spLocks noGrp="1"/>
          </p:cNvSpPr>
          <p:nvPr>
            <p:ph type="subTitle" idx="2"/>
          </p:nvPr>
        </p:nvSpPr>
        <p:spPr>
          <a:xfrm>
            <a:off x="299379" y="2518665"/>
            <a:ext cx="4105475" cy="411995"/>
          </a:xfrm>
        </p:spPr>
        <p:txBody>
          <a:bodyPr/>
          <a:lstStyle/>
          <a:p>
            <a:pPr marL="139700" indent="0"/>
            <a:r>
              <a:rPr lang="en-US" sz="2000" b="1" dirty="0" smtClean="0"/>
              <a:t>11. Double</a:t>
            </a:r>
            <a:endParaRPr lang="en-US" sz="2000" b="1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2"/>
          </p:nvPr>
        </p:nvSpPr>
        <p:spPr>
          <a:xfrm>
            <a:off x="656197" y="2948096"/>
            <a:ext cx="7933000" cy="13353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menyimpan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 decimal (</a:t>
            </a:r>
            <a:r>
              <a:rPr lang="en-US" sz="1600" dirty="0" err="1" smtClean="0"/>
              <a:t>pecahan</a:t>
            </a:r>
            <a:r>
              <a:rPr lang="en-US" sz="1600" dirty="0" smtClean="0"/>
              <a:t>)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float </a:t>
            </a:r>
            <a:r>
              <a:rPr lang="en-US" sz="1600" dirty="0" err="1" smtClean="0"/>
              <a:t>tetapi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presisi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tinggi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Kebutuhan</a:t>
            </a:r>
            <a:r>
              <a:rPr lang="en-US" sz="1600" dirty="0" smtClean="0"/>
              <a:t> </a:t>
            </a:r>
            <a:r>
              <a:rPr lang="en-US" sz="1600" dirty="0" err="1" smtClean="0"/>
              <a:t>memori</a:t>
            </a:r>
            <a:r>
              <a:rPr lang="en-US" sz="1600" dirty="0" smtClean="0"/>
              <a:t> 64 bit </a:t>
            </a:r>
            <a:r>
              <a:rPr lang="en-US" sz="1600" dirty="0" err="1" smtClean="0"/>
              <a:t>pada</a:t>
            </a:r>
            <a:r>
              <a:rPr lang="en-US" sz="1600" dirty="0" smtClean="0"/>
              <a:t> PC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penulisan</a:t>
            </a:r>
            <a:r>
              <a:rPr lang="en-US" sz="1600" dirty="0"/>
              <a:t> : double pi = 3.141592653589793;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1600" dirty="0" smtClean="0"/>
          </a:p>
          <a:p>
            <a:pPr marL="139700" indent="0"/>
            <a:r>
              <a:rPr lang="en-US" sz="1600" dirty="0" smtClean="0"/>
              <a:t>                          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900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build="p"/>
      <p:bldP spid="15" grpId="0" build="p"/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252135" y="237044"/>
            <a:ext cx="6117843" cy="45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</a:t>
            </a:r>
            <a:endParaRPr sz="2400"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536289" y="907195"/>
            <a:ext cx="3543000" cy="2404958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suhu</a:t>
            </a:r>
            <a:r>
              <a:rPr lang="en-US" dirty="0" smtClean="0"/>
              <a:t> = 25;</a:t>
            </a:r>
          </a:p>
          <a:p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= 100;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waktu</a:t>
            </a:r>
            <a:r>
              <a:rPr lang="en-US" dirty="0" smtClean="0"/>
              <a:t> = </a:t>
            </a:r>
            <a:r>
              <a:rPr lang="en-US" dirty="0" err="1" smtClean="0"/>
              <a:t>milli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Unsigned long </a:t>
            </a:r>
            <a:r>
              <a:rPr lang="en-US" dirty="0" err="1" smtClean="0"/>
              <a:t>waktu</a:t>
            </a:r>
            <a:r>
              <a:rPr lang="en-US" dirty="0" smtClean="0"/>
              <a:t> = </a:t>
            </a:r>
            <a:r>
              <a:rPr lang="en-US" dirty="0" err="1" smtClean="0"/>
              <a:t>millis</a:t>
            </a:r>
            <a:r>
              <a:rPr lang="en-US" dirty="0" smtClean="0"/>
              <a:t> ();</a:t>
            </a:r>
          </a:p>
          <a:p>
            <a:r>
              <a:rPr lang="en-US" dirty="0" smtClean="0"/>
              <a:t>Float </a:t>
            </a:r>
            <a:r>
              <a:rPr lang="en-US" dirty="0" err="1" smtClean="0"/>
              <a:t>suhu</a:t>
            </a:r>
            <a:r>
              <a:rPr lang="en-US" dirty="0" smtClean="0"/>
              <a:t> = 26.5;</a:t>
            </a:r>
          </a:p>
          <a:p>
            <a:r>
              <a:rPr lang="en-US" dirty="0" smtClean="0"/>
              <a:t>byte led = 13;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huruf</a:t>
            </a:r>
            <a:r>
              <a:rPr lang="en-US" dirty="0" smtClean="0"/>
              <a:t> = ‘A’;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nama</a:t>
            </a:r>
            <a:r>
              <a:rPr lang="en-US" dirty="0" smtClean="0"/>
              <a:t> = “</a:t>
            </a:r>
            <a:r>
              <a:rPr lang="en-US" dirty="0" err="1" smtClean="0"/>
              <a:t>Arduino</a:t>
            </a:r>
            <a:r>
              <a:rPr lang="en-US" dirty="0" smtClean="0"/>
              <a:t>”;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07789" y="1150706"/>
            <a:ext cx="2264211" cy="3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29741" y="929640"/>
            <a:ext cx="4116308" cy="502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Artinya</a:t>
            </a:r>
            <a:r>
              <a:rPr lang="en-US" dirty="0" smtClean="0">
                <a:solidFill>
                  <a:schemeClr val="tx1"/>
                </a:solidFill>
              </a:rPr>
              <a:t> : variable </a:t>
            </a:r>
            <a:r>
              <a:rPr lang="en-US" dirty="0" err="1" smtClean="0">
                <a:solidFill>
                  <a:schemeClr val="tx1"/>
                </a:solidFill>
              </a:rPr>
              <a:t>suhu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menyimpan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bulat</a:t>
            </a:r>
            <a:r>
              <a:rPr lang="en-US" dirty="0" smtClean="0">
                <a:solidFill>
                  <a:schemeClr val="tx1"/>
                </a:solidFill>
              </a:rPr>
              <a:t> 25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986139" y="3349194"/>
            <a:ext cx="6407848" cy="172552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Note :</a:t>
            </a:r>
          </a:p>
          <a:p>
            <a:r>
              <a:rPr lang="en-US" sz="1600" i="1" dirty="0" err="1" smtClean="0">
                <a:solidFill>
                  <a:schemeClr val="tx1"/>
                </a:solidFill>
              </a:rPr>
              <a:t>Untuk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menghemat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memori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Arduino</a:t>
            </a:r>
            <a:r>
              <a:rPr lang="en-US" sz="1600" i="1" dirty="0" smtClean="0">
                <a:solidFill>
                  <a:schemeClr val="tx1"/>
                </a:solidFill>
              </a:rPr>
              <a:t>, </a:t>
            </a:r>
            <a:r>
              <a:rPr lang="en-US" sz="1600" i="1" dirty="0" err="1" smtClean="0">
                <a:solidFill>
                  <a:schemeClr val="tx1"/>
                </a:solidFill>
              </a:rPr>
              <a:t>gunakan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tipe</a:t>
            </a:r>
            <a:r>
              <a:rPr lang="en-US" sz="1600" i="1" dirty="0" smtClean="0">
                <a:solidFill>
                  <a:schemeClr val="tx1"/>
                </a:solidFill>
              </a:rPr>
              <a:t> data </a:t>
            </a:r>
            <a:r>
              <a:rPr lang="en-US" sz="1600" i="1" dirty="0" err="1" smtClean="0">
                <a:solidFill>
                  <a:schemeClr val="tx1"/>
                </a:solidFill>
              </a:rPr>
              <a:t>sekecil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mungkin</a:t>
            </a:r>
            <a:r>
              <a:rPr lang="en-US" sz="1600" i="1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sz="1600" i="1" dirty="0" err="1" smtClean="0">
                <a:solidFill>
                  <a:schemeClr val="tx1"/>
                </a:solidFill>
              </a:rPr>
              <a:t>Misal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int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diganti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dengan</a:t>
            </a:r>
            <a:r>
              <a:rPr lang="en-US" sz="1600" i="1" dirty="0" smtClean="0">
                <a:solidFill>
                  <a:schemeClr val="tx1"/>
                </a:solidFill>
              </a:rPr>
              <a:t> byte : 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</a:rPr>
              <a:t>       </a:t>
            </a:r>
            <a:r>
              <a:rPr lang="en-US" sz="1600" i="1" dirty="0" err="1" smtClean="0">
                <a:solidFill>
                  <a:schemeClr val="tx1"/>
                </a:solidFill>
              </a:rPr>
              <a:t>int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ledMerah</a:t>
            </a:r>
            <a:r>
              <a:rPr lang="en-US" sz="1600" i="1" dirty="0" smtClean="0">
                <a:solidFill>
                  <a:schemeClr val="tx1"/>
                </a:solidFill>
              </a:rPr>
              <a:t> = 8;</a:t>
            </a:r>
          </a:p>
          <a:p>
            <a:r>
              <a:rPr lang="en-US" sz="1600" i="1" dirty="0" smtClean="0">
                <a:solidFill>
                  <a:schemeClr val="tx1"/>
                </a:solidFill>
              </a:rPr>
              <a:t>       </a:t>
            </a:r>
            <a:r>
              <a:rPr lang="en-US" sz="1600" i="1" dirty="0" err="1" smtClean="0">
                <a:solidFill>
                  <a:schemeClr val="tx1"/>
                </a:solidFill>
              </a:rPr>
              <a:t>const</a:t>
            </a:r>
            <a:r>
              <a:rPr lang="en-US" sz="1600" i="1" dirty="0" smtClean="0">
                <a:solidFill>
                  <a:schemeClr val="tx1"/>
                </a:solidFill>
              </a:rPr>
              <a:t> byte </a:t>
            </a:r>
            <a:r>
              <a:rPr lang="en-US" sz="1600" i="1" dirty="0" err="1" smtClean="0">
                <a:solidFill>
                  <a:schemeClr val="tx1"/>
                </a:solidFill>
              </a:rPr>
              <a:t>ledMerah</a:t>
            </a:r>
            <a:r>
              <a:rPr lang="en-US" sz="1600" i="1" dirty="0" smtClean="0">
                <a:solidFill>
                  <a:schemeClr val="tx1"/>
                </a:solidFill>
              </a:rPr>
              <a:t> = 8;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2015">
            <a:off x="357988" y="3468340"/>
            <a:ext cx="1263762" cy="100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2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88644" y="368568"/>
            <a:ext cx="3902297" cy="44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3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1070378" y="212650"/>
            <a:ext cx="4018266" cy="528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Bahasa</a:t>
            </a:r>
            <a:r>
              <a:rPr lang="en" sz="2400" dirty="0" smtClean="0">
                <a:latin typeface="Comic Sans MS" panose="030F0702030302020204" pitchFamily="66" charset="0"/>
              </a:rPr>
              <a:t> Pemrograman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1458" name="Google Shape;1458;p36"/>
          <p:cNvSpPr txBox="1">
            <a:spLocks noGrp="1"/>
          </p:cNvSpPr>
          <p:nvPr>
            <p:ph type="body" idx="1"/>
          </p:nvPr>
        </p:nvSpPr>
        <p:spPr>
          <a:xfrm>
            <a:off x="623749" y="864855"/>
            <a:ext cx="4320486" cy="2118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A</a:t>
            </a:r>
            <a:r>
              <a:rPr lang="en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dalah bahasa komputer atau bahasa pemrograman komputer, yaitu sebuah bahasa yang berfungsi untuk memberikan </a:t>
            </a:r>
            <a:r>
              <a:rPr lang="en" sz="1800" b="1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instruksi standar </a:t>
            </a:r>
            <a:r>
              <a:rPr lang="en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pada komputer agar </a:t>
            </a:r>
            <a:r>
              <a:rPr lang="en" sz="1800" b="1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bekerja sesuai dengan maksud </a:t>
            </a:r>
            <a:r>
              <a:rPr lang="en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dari si pengguna</a:t>
            </a:r>
            <a:endParaRPr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Google Shape;1458;p36"/>
          <p:cNvSpPr txBox="1">
            <a:spLocks/>
          </p:cNvSpPr>
          <p:nvPr/>
        </p:nvSpPr>
        <p:spPr>
          <a:xfrm>
            <a:off x="144407" y="2860158"/>
            <a:ext cx="5088644" cy="171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Bahasa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ini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memungkinkan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seorang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programmer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dapat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menentukan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secara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persis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data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mana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yang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akan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diolah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oleh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computer,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bagaimana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data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ini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akan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disimpan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/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diteruskan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dan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jenis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langkah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apa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secara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persis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yang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akan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diambil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dalam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berbagai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situasi</a:t>
            </a:r>
            <a:endParaRPr lang="en-US"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051" y="867857"/>
            <a:ext cx="3613481" cy="2971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" grpId="0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638278" y="1062001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03</a:t>
            </a:r>
            <a:endParaRPr sz="4800"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638278" y="2050589"/>
            <a:ext cx="713973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 smtClean="0"/>
              <a:t>Variabel</a:t>
            </a:r>
            <a:r>
              <a:rPr lang="en-US" sz="4400" dirty="0" smtClean="0"/>
              <a:t> &amp; </a:t>
            </a:r>
            <a:r>
              <a:rPr lang="en-US" sz="4400" dirty="0" err="1" smtClean="0"/>
              <a:t>Konstanta</a:t>
            </a:r>
            <a:endParaRPr sz="4400"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638278" y="3004376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693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541529" y="212713"/>
            <a:ext cx="37808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Variabel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541529" y="897412"/>
            <a:ext cx="8245876" cy="3069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err="1" smtClean="0"/>
              <a:t>Variabel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nama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menyimpan</a:t>
            </a:r>
            <a:r>
              <a:rPr lang="en-US" sz="1800" dirty="0" smtClean="0"/>
              <a:t>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err="1" smtClean="0"/>
              <a:t>Nilai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terkandung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variable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diubah</a:t>
            </a:r>
            <a:r>
              <a:rPr lang="en-US" sz="1800" dirty="0" smtClean="0"/>
              <a:t> </a:t>
            </a:r>
            <a:r>
              <a:rPr lang="en-US" sz="1800" dirty="0" err="1" smtClean="0"/>
              <a:t>sewaktu</a:t>
            </a:r>
            <a:r>
              <a:rPr lang="en-US" sz="1800" dirty="0" smtClean="0"/>
              <a:t> – </a:t>
            </a:r>
            <a:r>
              <a:rPr lang="en-US" sz="1800" dirty="0" err="1" smtClean="0"/>
              <a:t>waktu</a:t>
            </a:r>
            <a:r>
              <a:rPr lang="en-US" sz="1800" dirty="0" smtClean="0"/>
              <a:t>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program </a:t>
            </a:r>
            <a:r>
              <a:rPr lang="en-US" sz="1800" dirty="0" err="1" smtClean="0"/>
              <a:t>dijalankan</a:t>
            </a:r>
            <a:endParaRPr lang="en-US" sz="18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err="1" smtClean="0"/>
              <a:t>Prinsipnya</a:t>
            </a:r>
            <a:r>
              <a:rPr lang="en-US" sz="1800" dirty="0" smtClean="0"/>
              <a:t> : variable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meletakkan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memori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nantinya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tujuan</a:t>
            </a:r>
            <a:r>
              <a:rPr lang="en-US" sz="1800" dirty="0" smtClean="0"/>
              <a:t> </a:t>
            </a:r>
            <a:r>
              <a:rPr lang="en-US" sz="1800" dirty="0" err="1" smtClean="0"/>
              <a:t>didalam</a:t>
            </a:r>
            <a:r>
              <a:rPr lang="en-US" sz="1800" dirty="0" smtClean="0"/>
              <a:t> program yang </a:t>
            </a:r>
            <a:r>
              <a:rPr lang="en-US" sz="1800" dirty="0" err="1" smtClean="0"/>
              <a:t>bersangkutan</a:t>
            </a: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err="1" smtClean="0"/>
              <a:t>Maka</a:t>
            </a:r>
            <a:r>
              <a:rPr lang="en-US" sz="1800" dirty="0" smtClean="0"/>
              <a:t>, variable</a:t>
            </a:r>
            <a:r>
              <a:rPr lang="en" sz="1800" dirty="0" smtClean="0"/>
              <a:t> </a:t>
            </a:r>
            <a:r>
              <a:rPr lang="en" sz="1800" dirty="0" smtClean="0"/>
              <a:t>yang akan digunakan dalam program harus dideklarasikan terlebih dahulu</a:t>
            </a:r>
            <a:r>
              <a:rPr lang="en" sz="1800" dirty="0" smtClean="0"/>
              <a:t>.</a:t>
            </a:r>
            <a:endParaRPr lang="en" sz="1800" dirty="0" smtClean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242" y="4399411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22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435787" y="331951"/>
            <a:ext cx="8245876" cy="4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" sz="1800" b="1" dirty="0" smtClean="0">
                <a:solidFill>
                  <a:srgbClr val="0070C0"/>
                </a:solidFill>
              </a:rPr>
              <a:t>Contoh </a:t>
            </a:r>
            <a:r>
              <a:rPr lang="en" sz="1800" b="1" dirty="0" smtClean="0">
                <a:solidFill>
                  <a:srgbClr val="0070C0"/>
                </a:solidFill>
              </a:rPr>
              <a:t>mendeklarasikan variabel tanpa nilai awal</a:t>
            </a:r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242" y="4399411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1505163" y="969196"/>
            <a:ext cx="5508879" cy="401728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Tipe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data +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spasi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+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nama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variable +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titik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koma</a:t>
            </a:r>
            <a:endParaRPr lang="en-US" sz="1800" dirty="0" smtClean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31157" y="1906952"/>
            <a:ext cx="1555294" cy="449858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i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nt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jumlah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;</a:t>
            </a:r>
          </a:p>
        </p:txBody>
      </p:sp>
      <p:sp>
        <p:nvSpPr>
          <p:cNvPr id="17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405599" y="2571750"/>
            <a:ext cx="8245876" cy="410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" sz="1800" b="1" dirty="0" smtClean="0">
                <a:solidFill>
                  <a:srgbClr val="0070C0"/>
                </a:solidFill>
              </a:rPr>
              <a:t>Contoh mendeklarasikan variabel dengan nilai awal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02215" y="3093977"/>
            <a:ext cx="6806828" cy="449858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Tipe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data +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spasi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+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nama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variable +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spasi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+ =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nilai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awal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65975" y="4059619"/>
            <a:ext cx="1555294" cy="449858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i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nt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Led = 13;</a:t>
            </a:r>
          </a:p>
        </p:txBody>
      </p:sp>
      <p:sp>
        <p:nvSpPr>
          <p:cNvPr id="21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4528537" y="1836419"/>
            <a:ext cx="3377101" cy="62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variabel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ditentukan</a:t>
            </a:r>
            <a:r>
              <a:rPr lang="en-US" sz="1600" dirty="0" smtClean="0"/>
              <a:t>,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berupa</a:t>
            </a:r>
            <a:r>
              <a:rPr lang="en-US" sz="1600" dirty="0" smtClean="0"/>
              <a:t> </a:t>
            </a:r>
            <a:r>
              <a:rPr lang="en-US" sz="1600" dirty="0" err="1" smtClean="0"/>
              <a:t>apa</a:t>
            </a:r>
            <a:r>
              <a:rPr lang="en-US" sz="1600" dirty="0" smtClean="0"/>
              <a:t> </a:t>
            </a:r>
            <a:r>
              <a:rPr lang="en-US" sz="1600" dirty="0" err="1" smtClean="0"/>
              <a:t>saja</a:t>
            </a:r>
            <a:endParaRPr lang="en" sz="1600" dirty="0" smtClean="0"/>
          </a:p>
        </p:txBody>
      </p:sp>
      <p:sp>
        <p:nvSpPr>
          <p:cNvPr id="2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728228" y="3523857"/>
            <a:ext cx="2817497" cy="44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A</a:t>
            </a:r>
            <a:r>
              <a:rPr lang="en" sz="1600" dirty="0" smtClean="0"/>
              <a:t>plikasi penggunaan</a:t>
            </a:r>
            <a:endParaRPr lang="en" sz="16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41739" y="2152429"/>
            <a:ext cx="482886" cy="0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728229" y="1436698"/>
            <a:ext cx="2817497" cy="44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A</a:t>
            </a:r>
            <a:r>
              <a:rPr lang="en" sz="1600" dirty="0" smtClean="0"/>
              <a:t>plikasi penggunaan</a:t>
            </a:r>
            <a:endParaRPr lang="en" sz="1600" dirty="0" smtClean="0"/>
          </a:p>
        </p:txBody>
      </p:sp>
      <p:sp>
        <p:nvSpPr>
          <p:cNvPr id="27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4328458" y="4075058"/>
            <a:ext cx="4240189" cy="44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/>
              <a:t>Memberikan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variabel</a:t>
            </a:r>
            <a:endParaRPr lang="en" sz="1600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45572" y="4329482"/>
            <a:ext cx="482886" cy="0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5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" grpId="0" build="p"/>
      <p:bldP spid="13" grpId="0" animBg="1"/>
      <p:bldP spid="16" grpId="0" animBg="1"/>
      <p:bldP spid="17" grpId="0" build="p"/>
      <p:bldP spid="18" grpId="0" animBg="1"/>
      <p:bldP spid="20" grpId="0" animBg="1"/>
      <p:bldP spid="21" grpId="0" build="p"/>
      <p:bldP spid="22" grpId="0" build="p"/>
      <p:bldP spid="26" grpId="0" build="p"/>
      <p:bldP spid="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265194" y="110094"/>
            <a:ext cx="5550816" cy="472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penamaan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endParaRPr sz="2800"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528140" y="762892"/>
            <a:ext cx="8282945" cy="3531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diawali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huruf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garis</a:t>
            </a:r>
            <a:r>
              <a:rPr lang="en-US" sz="1600" dirty="0" smtClean="0"/>
              <a:t> </a:t>
            </a:r>
            <a:r>
              <a:rPr lang="en-US" sz="1600" dirty="0" err="1" smtClean="0"/>
              <a:t>bawah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dimulai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). </a:t>
            </a: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salah</a:t>
            </a:r>
            <a:r>
              <a:rPr lang="en-US" sz="1600" dirty="0" smtClean="0"/>
              <a:t> : </a:t>
            </a:r>
            <a:r>
              <a:rPr lang="en-US" sz="1600" dirty="0" err="1" smtClean="0">
                <a:solidFill>
                  <a:srgbClr val="FF0000"/>
                </a:solidFill>
              </a:rPr>
              <a:t>1resistor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 err="1" smtClean="0"/>
              <a:t>Boleh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huruf</a:t>
            </a:r>
            <a:r>
              <a:rPr lang="en-US" sz="1600" dirty="0" smtClean="0"/>
              <a:t>, </a:t>
            </a:r>
            <a:r>
              <a:rPr lang="en-US" sz="1600" dirty="0" err="1" smtClean="0"/>
              <a:t>angka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garisbawah</a:t>
            </a:r>
            <a:r>
              <a:rPr lang="en-US" sz="1600" dirty="0" smtClean="0"/>
              <a:t> (</a:t>
            </a:r>
            <a:r>
              <a:rPr lang="en-US" sz="1600" dirty="0" smtClean="0"/>
              <a:t>_)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karakter</a:t>
            </a:r>
            <a:r>
              <a:rPr lang="en-US" sz="1600" dirty="0" smtClean="0"/>
              <a:t> </a:t>
            </a:r>
            <a:r>
              <a:rPr lang="en-US" sz="1600" dirty="0" err="1" smtClean="0"/>
              <a:t>kedua</a:t>
            </a:r>
            <a:r>
              <a:rPr lang="en-US" sz="1600" dirty="0" smtClean="0"/>
              <a:t> </a:t>
            </a:r>
            <a:r>
              <a:rPr lang="en-US" sz="1600" dirty="0" err="1" smtClean="0"/>
              <a:t>dstnya</a:t>
            </a:r>
            <a:r>
              <a:rPr lang="en-US" sz="1600" dirty="0" smtClean="0"/>
              <a:t>. </a:t>
            </a:r>
            <a:endParaRPr lang="en-US" sz="16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boleh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spasi</a:t>
            </a:r>
            <a:r>
              <a:rPr lang="en-US" sz="1600" dirty="0" smtClean="0"/>
              <a:t>, </a:t>
            </a:r>
            <a:r>
              <a:rPr lang="en-US" sz="1600" dirty="0" smtClean="0"/>
              <a:t>symbol. </a:t>
            </a: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salah</a:t>
            </a:r>
            <a:r>
              <a:rPr lang="en-US" sz="1600" dirty="0" smtClean="0"/>
              <a:t> : </a:t>
            </a:r>
            <a:r>
              <a:rPr lang="en-US" sz="1600" dirty="0" smtClean="0">
                <a:solidFill>
                  <a:srgbClr val="FF0000"/>
                </a:solidFill>
              </a:rPr>
              <a:t>pin LED</a:t>
            </a:r>
            <a:endParaRPr lang="en-US" sz="1600" dirty="0" smtClean="0">
              <a:solidFill>
                <a:srgbClr val="FF000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 </a:t>
            </a:r>
            <a:r>
              <a:rPr lang="en-US" sz="1600" dirty="0" err="1" smtClean="0"/>
              <a:t>saja</a:t>
            </a:r>
            <a:r>
              <a:rPr lang="en-US" sz="1600" dirty="0" smtClean="0"/>
              <a:t>, </a:t>
            </a:r>
            <a:r>
              <a:rPr lang="en-US" sz="1600" dirty="0" err="1" smtClean="0"/>
              <a:t>harus</a:t>
            </a:r>
            <a:r>
              <a:rPr lang="en-US" sz="1600" dirty="0" smtClean="0"/>
              <a:t> </a:t>
            </a:r>
            <a:r>
              <a:rPr lang="en-US" sz="1600" dirty="0" err="1" smtClean="0"/>
              <a:t>ada</a:t>
            </a:r>
            <a:r>
              <a:rPr lang="en-US" sz="1600" dirty="0" smtClean="0"/>
              <a:t> </a:t>
            </a:r>
            <a:r>
              <a:rPr lang="en-US" sz="1600" dirty="0" err="1" smtClean="0"/>
              <a:t>hurufnya</a:t>
            </a:r>
            <a:endParaRPr lang="en-US" sz="16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 err="1" smtClean="0"/>
              <a:t>Memakai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paten yang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dipakai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Arduino</a:t>
            </a:r>
            <a:r>
              <a:rPr lang="en-US" sz="1600" dirty="0" smtClean="0"/>
              <a:t> IDE </a:t>
            </a:r>
            <a:r>
              <a:rPr lang="en-US" sz="1600" dirty="0" smtClean="0"/>
              <a:t>(</a:t>
            </a:r>
            <a:r>
              <a:rPr lang="en-US" sz="1600" dirty="0" err="1" smtClean="0"/>
              <a:t>contoh</a:t>
            </a:r>
            <a:r>
              <a:rPr lang="en-US" sz="1600" dirty="0" smtClean="0"/>
              <a:t> : </a:t>
            </a:r>
            <a:r>
              <a:rPr lang="en-US" sz="1600" dirty="0" smtClean="0"/>
              <a:t>loop, delay</a:t>
            </a:r>
            <a:r>
              <a:rPr lang="en-US" sz="1600" dirty="0" smtClean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 err="1" smtClean="0"/>
              <a:t>Penggunaan</a:t>
            </a:r>
            <a:r>
              <a:rPr lang="en-US" sz="1600" dirty="0" smtClean="0"/>
              <a:t> </a:t>
            </a:r>
            <a:r>
              <a:rPr lang="en-US" sz="1600" dirty="0" err="1" smtClean="0"/>
              <a:t>huruf</a:t>
            </a:r>
            <a:r>
              <a:rPr lang="en-US" sz="1600" dirty="0" smtClean="0"/>
              <a:t> </a:t>
            </a:r>
            <a:r>
              <a:rPr lang="en-US" sz="1600" dirty="0" err="1" smtClean="0"/>
              <a:t>besar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huruf</a:t>
            </a:r>
            <a:r>
              <a:rPr lang="en-US" sz="1600" dirty="0" smtClean="0"/>
              <a:t> </a:t>
            </a:r>
            <a:r>
              <a:rPr lang="en-US" sz="1600" dirty="0" err="1" smtClean="0"/>
              <a:t>kecil</a:t>
            </a:r>
            <a:r>
              <a:rPr lang="en-US" sz="1600" dirty="0" smtClean="0"/>
              <a:t> </a:t>
            </a:r>
            <a:r>
              <a:rPr lang="en-US" sz="1600" dirty="0" err="1" smtClean="0"/>
              <a:t>dibedakan</a:t>
            </a:r>
            <a:endParaRPr lang="en-US" sz="16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variable, </a:t>
            </a:r>
            <a:r>
              <a:rPr lang="en-US" sz="1600" dirty="0" err="1" smtClean="0"/>
              <a:t>mengandung</a:t>
            </a:r>
            <a:r>
              <a:rPr lang="en-US" sz="1600" dirty="0" smtClean="0"/>
              <a:t> 2 kata/</a:t>
            </a:r>
            <a:r>
              <a:rPr lang="en-US" sz="1600" dirty="0" err="1" smtClean="0"/>
              <a:t>lebih</a:t>
            </a:r>
            <a:r>
              <a:rPr lang="en-US" sz="1600" dirty="0" smtClean="0"/>
              <a:t>, </a:t>
            </a:r>
            <a:r>
              <a:rPr lang="en-US" sz="1600" dirty="0" err="1" smtClean="0"/>
              <a:t>sebaiknya</a:t>
            </a:r>
            <a:r>
              <a:rPr lang="en-US" sz="1600" dirty="0" smtClean="0"/>
              <a:t> </a:t>
            </a:r>
            <a:r>
              <a:rPr lang="en-US" sz="1600" dirty="0" err="1" smtClean="0"/>
              <a:t>antar</a:t>
            </a:r>
            <a:r>
              <a:rPr lang="en-US" sz="1600" dirty="0" smtClean="0"/>
              <a:t> kata </a:t>
            </a:r>
            <a:r>
              <a:rPr lang="en-US" sz="1600" dirty="0" err="1" smtClean="0"/>
              <a:t>dipisah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(_)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model </a:t>
            </a:r>
            <a:r>
              <a:rPr lang="en-US" sz="1600" dirty="0" err="1" smtClean="0"/>
              <a:t>punuk</a:t>
            </a:r>
            <a:r>
              <a:rPr lang="en-US" sz="1600" dirty="0" smtClean="0"/>
              <a:t> </a:t>
            </a:r>
            <a:r>
              <a:rPr lang="en-US" sz="1600" dirty="0" err="1" smtClean="0"/>
              <a:t>unta</a:t>
            </a:r>
            <a:r>
              <a:rPr lang="en-US" sz="1600" dirty="0" smtClean="0"/>
              <a:t> (</a:t>
            </a:r>
            <a:r>
              <a:rPr lang="en-US" sz="1600" dirty="0" err="1" smtClean="0"/>
              <a:t>perpaduan</a:t>
            </a:r>
            <a:r>
              <a:rPr lang="en-US" sz="1600" dirty="0" smtClean="0"/>
              <a:t> </a:t>
            </a:r>
            <a:r>
              <a:rPr lang="en-US" sz="1600" dirty="0" err="1" smtClean="0"/>
              <a:t>huruf</a:t>
            </a:r>
            <a:r>
              <a:rPr lang="en-US" sz="1600" dirty="0" smtClean="0"/>
              <a:t> </a:t>
            </a:r>
            <a:r>
              <a:rPr lang="en-US" sz="1600" dirty="0" err="1" smtClean="0"/>
              <a:t>kecil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huruf</a:t>
            </a:r>
            <a:r>
              <a:rPr lang="en-US" sz="1600" dirty="0" smtClean="0"/>
              <a:t> </a:t>
            </a:r>
            <a:r>
              <a:rPr lang="en-US" sz="1600" dirty="0" err="1" smtClean="0"/>
              <a:t>besar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kata yang </a:t>
            </a:r>
            <a:r>
              <a:rPr lang="en-US" sz="1600" dirty="0" err="1" smtClean="0"/>
              <a:t>kedua</a:t>
            </a:r>
            <a:r>
              <a:rPr lang="en-US" sz="1600" dirty="0" smtClean="0"/>
              <a:t>)</a:t>
            </a:r>
            <a:endParaRPr sz="1600"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1748764" y="4569074"/>
            <a:ext cx="1555294" cy="449858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i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nt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Led = 13;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87234" y="4584449"/>
            <a:ext cx="2130049" cy="449858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i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nt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ledMerah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= 13;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00459" y="4604798"/>
            <a:ext cx="1897885" cy="449858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10000"/>
                  </a:schemeClr>
                </a:solidFill>
              </a:rPr>
              <a:t>button1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 = 13;</a:t>
            </a:r>
          </a:p>
        </p:txBody>
      </p:sp>
      <p:sp>
        <p:nvSpPr>
          <p:cNvPr id="18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495906" y="4490168"/>
            <a:ext cx="1217985" cy="44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/>
              <a:t>Contoh</a:t>
            </a:r>
            <a:r>
              <a:rPr lang="en-US" sz="1600" dirty="0" smtClean="0"/>
              <a:t> :</a:t>
            </a:r>
            <a:endParaRPr lang="en" sz="1600" dirty="0" smtClean="0"/>
          </a:p>
        </p:txBody>
      </p:sp>
    </p:spTree>
    <p:extLst>
      <p:ext uri="{BB962C8B-B14F-4D97-AF65-F5344CB8AC3E}">
        <p14:creationId xmlns:p14="http://schemas.microsoft.com/office/powerpoint/2010/main" val="69411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" grpId="0" build="p"/>
      <p:bldP spid="15" grpId="0" animBg="1"/>
      <p:bldP spid="16" grpId="0" animBg="1"/>
      <p:bldP spid="17" grpId="0" animBg="1"/>
      <p:bldP spid="1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8975" y="2777233"/>
            <a:ext cx="4322668" cy="15736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Note :</a:t>
            </a:r>
          </a:p>
          <a:p>
            <a:endParaRPr lang="en-US" sz="1600" i="1" dirty="0" smtClean="0">
              <a:solidFill>
                <a:schemeClr val="tx1"/>
              </a:solidFill>
            </a:endParaRPr>
          </a:p>
          <a:p>
            <a:r>
              <a:rPr lang="en-US" sz="1600" i="1" dirty="0" err="1" smtClean="0">
                <a:solidFill>
                  <a:schemeClr val="tx1"/>
                </a:solidFill>
              </a:rPr>
              <a:t>Jika</a:t>
            </a:r>
            <a:r>
              <a:rPr lang="en-US" sz="1600" i="1" dirty="0" smtClean="0">
                <a:solidFill>
                  <a:schemeClr val="tx1"/>
                </a:solidFill>
              </a:rPr>
              <a:t> coding </a:t>
            </a:r>
            <a:r>
              <a:rPr lang="en-US" sz="1600" i="1" dirty="0" err="1" smtClean="0">
                <a:solidFill>
                  <a:schemeClr val="tx1"/>
                </a:solidFill>
              </a:rPr>
              <a:t>banyak</a:t>
            </a:r>
            <a:r>
              <a:rPr lang="en-US" sz="1600" i="1" dirty="0" smtClean="0">
                <a:solidFill>
                  <a:schemeClr val="tx1"/>
                </a:solidFill>
              </a:rPr>
              <a:t>, </a:t>
            </a:r>
            <a:r>
              <a:rPr lang="en-US" sz="1600" i="1" dirty="0" err="1" smtClean="0">
                <a:solidFill>
                  <a:schemeClr val="tx1"/>
                </a:solidFill>
              </a:rPr>
              <a:t>maka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letakkan</a:t>
            </a:r>
            <a:r>
              <a:rPr lang="en-US" sz="1600" i="1" dirty="0" smtClean="0">
                <a:solidFill>
                  <a:schemeClr val="tx1"/>
                </a:solidFill>
              </a:rPr>
              <a:t> variable di global (</a:t>
            </a:r>
            <a:r>
              <a:rPr lang="en-US" sz="1600" i="1" dirty="0" err="1" smtClean="0">
                <a:solidFill>
                  <a:schemeClr val="tx1"/>
                </a:solidFill>
              </a:rPr>
              <a:t>diatas</a:t>
            </a:r>
            <a:r>
              <a:rPr lang="en-US" sz="1600" i="1" dirty="0" smtClean="0">
                <a:solidFill>
                  <a:schemeClr val="tx1"/>
                </a:solidFill>
              </a:rPr>
              <a:t> void setup), </a:t>
            </a:r>
            <a:r>
              <a:rPr lang="en-US" sz="1600" i="1" dirty="0" err="1" smtClean="0">
                <a:solidFill>
                  <a:schemeClr val="tx1"/>
                </a:solidFill>
              </a:rPr>
              <a:t>karena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jika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ada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penggantian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nilai</a:t>
            </a:r>
            <a:r>
              <a:rPr lang="en-US" sz="1600" i="1" dirty="0" smtClean="0">
                <a:solidFill>
                  <a:schemeClr val="tx1"/>
                </a:solidFill>
              </a:rPr>
              <a:t>, </a:t>
            </a:r>
            <a:r>
              <a:rPr lang="en-US" sz="1600" i="1" dirty="0" err="1" smtClean="0">
                <a:solidFill>
                  <a:schemeClr val="tx1"/>
                </a:solidFill>
              </a:rPr>
              <a:t>maka</a:t>
            </a:r>
            <a:r>
              <a:rPr lang="en-US" sz="1600" i="1" dirty="0" smtClean="0">
                <a:solidFill>
                  <a:schemeClr val="tx1"/>
                </a:solidFill>
              </a:rPr>
              <a:t> yang </a:t>
            </a:r>
            <a:r>
              <a:rPr lang="en-US" sz="1600" i="1" dirty="0" err="1" smtClean="0">
                <a:solidFill>
                  <a:schemeClr val="tx1"/>
                </a:solidFill>
              </a:rPr>
              <a:t>diubah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hanya</a:t>
            </a:r>
            <a:r>
              <a:rPr lang="en-US" sz="1600" i="1" dirty="0" smtClean="0">
                <a:solidFill>
                  <a:schemeClr val="tx1"/>
                </a:solidFill>
              </a:rPr>
              <a:t> di </a:t>
            </a:r>
            <a:r>
              <a:rPr lang="en-US" sz="1600" i="1" dirty="0" err="1" smtClean="0">
                <a:solidFill>
                  <a:schemeClr val="tx1"/>
                </a:solidFill>
              </a:rPr>
              <a:t>variabelnya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saja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Google Shape;1530;p39"/>
          <p:cNvSpPr txBox="1">
            <a:spLocks/>
          </p:cNvSpPr>
          <p:nvPr/>
        </p:nvSpPr>
        <p:spPr>
          <a:xfrm>
            <a:off x="248975" y="268167"/>
            <a:ext cx="4907815" cy="7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en-US" sz="2400" dirty="0" err="1" smtClean="0"/>
              <a:t>Jenis</a:t>
            </a:r>
            <a:r>
              <a:rPr lang="en-US" sz="2400" dirty="0" smtClean="0"/>
              <a:t> variable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penempatannya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75" y="1446883"/>
            <a:ext cx="4723717" cy="9883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762" y="268167"/>
            <a:ext cx="4307432" cy="500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7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232953" y="246580"/>
            <a:ext cx="4027471" cy="297340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Didepan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penamaan</a:t>
            </a:r>
            <a:r>
              <a:rPr lang="en-US" sz="2000" dirty="0">
                <a:solidFill>
                  <a:schemeClr val="tx1"/>
                </a:solidFill>
              </a:rPr>
              <a:t> variable, </a:t>
            </a:r>
            <a:r>
              <a:rPr lang="en-US" sz="2000" dirty="0" err="1">
                <a:solidFill>
                  <a:schemeClr val="tx1"/>
                </a:solidFill>
              </a:rPr>
              <a:t>terkadang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penambahan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apa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maksudnya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17" y="1280082"/>
            <a:ext cx="3993383" cy="3674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552" y="3444168"/>
            <a:ext cx="2105319" cy="42868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552" y="4097036"/>
            <a:ext cx="2076740" cy="46679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495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541044" y="241488"/>
            <a:ext cx="37808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Konstanta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692122" y="844330"/>
            <a:ext cx="8245876" cy="1089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err="1" smtClean="0"/>
              <a:t>Variabel</a:t>
            </a:r>
            <a:r>
              <a:rPr lang="en-US" sz="1800" dirty="0" smtClean="0"/>
              <a:t> </a:t>
            </a:r>
            <a:r>
              <a:rPr lang="en-US" sz="1800" dirty="0" err="1" smtClean="0"/>
              <a:t>tetap</a:t>
            </a:r>
            <a:r>
              <a:rPr lang="en-US" sz="1800" dirty="0" smtClean="0"/>
              <a:t>, </a:t>
            </a:r>
            <a:r>
              <a:rPr lang="en-US" sz="1800" dirty="0" err="1" smtClean="0"/>
              <a:t>nilainya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diubah</a:t>
            </a:r>
            <a:r>
              <a:rPr lang="en-US" sz="1800" dirty="0" smtClean="0"/>
              <a:t> </a:t>
            </a:r>
            <a:r>
              <a:rPr lang="en-US" sz="1800" dirty="0" err="1" smtClean="0"/>
              <a:t>setelah</a:t>
            </a:r>
            <a:r>
              <a:rPr lang="en-US" sz="1800" dirty="0" smtClean="0"/>
              <a:t> </a:t>
            </a:r>
            <a:r>
              <a:rPr lang="en-US" sz="1800" dirty="0" err="1" smtClean="0"/>
              <a:t>dideklarasikan</a:t>
            </a:r>
            <a:endParaRPr lang="en-US" sz="18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err="1" smtClean="0"/>
              <a:t>Misal</a:t>
            </a:r>
            <a:r>
              <a:rPr lang="en-US" sz="1800" dirty="0" smtClean="0"/>
              <a:t> :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ingin</a:t>
            </a:r>
            <a:r>
              <a:rPr lang="en-US" sz="1800" dirty="0" smtClean="0"/>
              <a:t> </a:t>
            </a:r>
            <a:r>
              <a:rPr lang="en-US" sz="1800" dirty="0" err="1" smtClean="0"/>
              <a:t>menetapkan</a:t>
            </a:r>
            <a:r>
              <a:rPr lang="en-US" sz="1800" dirty="0" smtClean="0"/>
              <a:t> pin LED di pin 13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boleh</a:t>
            </a:r>
            <a:r>
              <a:rPr lang="en-US" sz="1800" dirty="0" smtClean="0"/>
              <a:t> </a:t>
            </a:r>
            <a:r>
              <a:rPr lang="en-US" sz="1800" dirty="0" err="1" smtClean="0"/>
              <a:t>berubah</a:t>
            </a:r>
            <a:r>
              <a:rPr lang="en-US" sz="1800" dirty="0" smtClean="0"/>
              <a:t> – </a:t>
            </a:r>
            <a:r>
              <a:rPr lang="en-US" sz="1800" dirty="0" err="1" smtClean="0"/>
              <a:t>ubah</a:t>
            </a:r>
            <a:r>
              <a:rPr lang="en-US" sz="1800" dirty="0" smtClean="0"/>
              <a:t>,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konstanta</a:t>
            </a:r>
            <a:endParaRPr lang="en" sz="1800" dirty="0" smtClean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242" y="4399411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12" y="2010172"/>
            <a:ext cx="2105319" cy="42868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1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979168" y="2554146"/>
            <a:ext cx="8245876" cy="1089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A</a:t>
            </a:r>
            <a:r>
              <a:rPr lang="en" sz="1800" dirty="0" smtClean="0"/>
              <a:t>rtinya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800" dirty="0" smtClean="0"/>
              <a:t>ledPin, yaitu bilangan bulat (int) yang nilainya 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</a:t>
            </a:r>
            <a:r>
              <a:rPr lang="en" sz="1800" dirty="0" smtClean="0"/>
              <a:t>onst, artinya nilainya tidak bisa diubah selama program berjalan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66159" y="3672398"/>
            <a:ext cx="7159113" cy="9898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Note 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chemeClr val="tx1"/>
                </a:solidFill>
              </a:rPr>
              <a:t>Jangan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gunakan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konstanta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untuk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nilai</a:t>
            </a:r>
            <a:r>
              <a:rPr lang="en-US" sz="1600" dirty="0">
                <a:solidFill>
                  <a:schemeClr val="tx1"/>
                </a:solidFill>
              </a:rPr>
              <a:t> yang </a:t>
            </a:r>
            <a:r>
              <a:rPr lang="en-US" sz="1600" dirty="0" err="1">
                <a:solidFill>
                  <a:schemeClr val="tx1"/>
                </a:solidFill>
              </a:rPr>
              <a:t>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berubah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sesuai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dengan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kondisi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atau</a:t>
            </a:r>
            <a:r>
              <a:rPr lang="en-US" sz="1600" dirty="0">
                <a:solidFill>
                  <a:schemeClr val="tx1"/>
                </a:solidFill>
              </a:rPr>
              <a:t> input. </a:t>
            </a:r>
            <a:r>
              <a:rPr lang="en-US" sz="1600" dirty="0" err="1">
                <a:solidFill>
                  <a:schemeClr val="tx1"/>
                </a:solidFill>
              </a:rPr>
              <a:t>Misalnya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hasil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pembacaan</a:t>
            </a:r>
            <a:r>
              <a:rPr lang="en-US" sz="1600" dirty="0">
                <a:solidFill>
                  <a:schemeClr val="tx1"/>
                </a:solidFill>
              </a:rPr>
              <a:t> sensor, </a:t>
            </a:r>
            <a:r>
              <a:rPr lang="en-US" sz="1600" dirty="0" err="1">
                <a:solidFill>
                  <a:schemeClr val="tx1"/>
                </a:solidFill>
              </a:rPr>
              <a:t>perhitungan</a:t>
            </a:r>
            <a:r>
              <a:rPr lang="en-US" sz="1600" dirty="0">
                <a:solidFill>
                  <a:schemeClr val="tx1"/>
                </a:solidFill>
              </a:rPr>
              <a:t>, status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0314">
            <a:off x="275167" y="3681594"/>
            <a:ext cx="1081953" cy="8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" grpId="0" build="p"/>
      <p:bldP spid="21" grpId="0" build="p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57" y="3356251"/>
            <a:ext cx="2044557" cy="425558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variabel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04270" y="1026387"/>
            <a:ext cx="1694426" cy="1634619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02649" y="1040399"/>
            <a:ext cx="1737235" cy="1634620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 rot="2727011">
            <a:off x="6096847" y="3140911"/>
            <a:ext cx="972063" cy="590220"/>
          </a:xfrm>
          <a:prstGeom prst="curved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 rot="6967804" flipV="1">
            <a:off x="2201066" y="3063367"/>
            <a:ext cx="972063" cy="643747"/>
          </a:xfrm>
          <a:prstGeom prst="curved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51483" y="191814"/>
            <a:ext cx="354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dirty="0" err="1" smtClean="0"/>
              <a:t>Analogi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021385" y="3223242"/>
            <a:ext cx="2044557" cy="42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000" dirty="0" err="1" smtClean="0">
                <a:solidFill>
                  <a:schemeClr val="tx1"/>
                </a:solidFill>
              </a:rPr>
              <a:t>konstanta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29204" y="1187823"/>
            <a:ext cx="2044557" cy="42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start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829204" y="1562038"/>
            <a:ext cx="2044557" cy="42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stop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829204" y="1920390"/>
            <a:ext cx="2044557" cy="42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reset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492" y="4115689"/>
            <a:ext cx="2105319" cy="42868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04" y="4151261"/>
            <a:ext cx="2152950" cy="40010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5448987" y="1562038"/>
            <a:ext cx="2044557" cy="42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START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3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/>
      <p:bldP spid="13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366074" y="133564"/>
            <a:ext cx="3524477" cy="297340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Kenapa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menggunakan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tipe</a:t>
            </a:r>
            <a:r>
              <a:rPr lang="en-US" sz="2800" dirty="0" smtClean="0">
                <a:solidFill>
                  <a:schemeClr val="tx1"/>
                </a:solidFill>
              </a:rPr>
              <a:t> data </a:t>
            </a:r>
            <a:r>
              <a:rPr lang="en-US" sz="2800" b="1" dirty="0" smtClean="0">
                <a:solidFill>
                  <a:schemeClr val="tx1"/>
                </a:solidFill>
              </a:rPr>
              <a:t>byte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tidak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</a:rPr>
              <a:t>???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17" y="1280082"/>
            <a:ext cx="3993383" cy="3674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205" y="3526361"/>
            <a:ext cx="2105319" cy="42868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205" y="4179229"/>
            <a:ext cx="2076740" cy="46679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41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14" y="476966"/>
            <a:ext cx="3652319" cy="74368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953" y="476966"/>
            <a:ext cx="3652319" cy="74368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440564" y="2026954"/>
            <a:ext cx="4122417" cy="1089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 err="1" smtClean="0"/>
              <a:t>Kebutuhan</a:t>
            </a:r>
            <a:r>
              <a:rPr lang="en-US" sz="1600" dirty="0" smtClean="0"/>
              <a:t> memory 2 byte (</a:t>
            </a:r>
            <a:r>
              <a:rPr lang="en-US" sz="1600" dirty="0" err="1" smtClean="0"/>
              <a:t>16bit</a:t>
            </a:r>
            <a:r>
              <a:rPr lang="en-US" sz="1600" dirty="0" smtClean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 err="1" smtClean="0"/>
              <a:t>Cocok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 </a:t>
            </a:r>
            <a:r>
              <a:rPr lang="en-US" sz="1600" dirty="0" err="1" smtClean="0"/>
              <a:t>besar</a:t>
            </a:r>
            <a:endParaRPr lang="en-US" sz="1600" dirty="0" smtClean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600" dirty="0" err="1" smtClean="0"/>
              <a:t>Rentang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/>
              <a:t> -32,768 s/d 32,767</a:t>
            </a:r>
            <a:endParaRPr lang="en" sz="1600" dirty="0" smtClean="0"/>
          </a:p>
        </p:txBody>
      </p:sp>
      <p:sp>
        <p:nvSpPr>
          <p:cNvPr id="14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4784820" y="2026954"/>
            <a:ext cx="4122417" cy="1089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 err="1" smtClean="0"/>
              <a:t>Kebutuhan</a:t>
            </a:r>
            <a:r>
              <a:rPr lang="en-US" sz="1600" dirty="0" smtClean="0"/>
              <a:t> memory 1 byte (</a:t>
            </a:r>
            <a:r>
              <a:rPr lang="en-US" sz="1600" dirty="0" err="1" smtClean="0"/>
              <a:t>8bit</a:t>
            </a:r>
            <a:r>
              <a:rPr lang="en-US" sz="1600" dirty="0" smtClean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 err="1" smtClean="0"/>
              <a:t>Cocok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data </a:t>
            </a:r>
            <a:r>
              <a:rPr lang="en-US" sz="1600" dirty="0" err="1" smtClean="0"/>
              <a:t>kecil</a:t>
            </a:r>
            <a:endParaRPr lang="en-US" sz="1600" dirty="0" smtClean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600" dirty="0" err="1" smtClean="0"/>
              <a:t>Rentang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/>
              <a:t> </a:t>
            </a:r>
            <a:r>
              <a:rPr lang="en-US" sz="1600" dirty="0" err="1" smtClean="0"/>
              <a:t>0s</a:t>
            </a:r>
            <a:r>
              <a:rPr lang="en-US" sz="1600" dirty="0" smtClean="0"/>
              <a:t>/d 255</a:t>
            </a:r>
            <a:endParaRPr lang="en" sz="1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566159" y="3721582"/>
            <a:ext cx="7159113" cy="9898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Note 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600" dirty="0" err="1" smtClean="0">
                <a:solidFill>
                  <a:schemeClr val="tx1"/>
                </a:solidFill>
              </a:rPr>
              <a:t>Pada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dasarnya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sama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tetapi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membedakan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pemakaian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memori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digunakan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arduino</a:t>
            </a:r>
            <a:r>
              <a:rPr lang="en-US" sz="1600" dirty="0" smtClean="0">
                <a:solidFill>
                  <a:schemeClr val="tx1"/>
                </a:solidFill>
              </a:rPr>
              <a:t> (SRAM = </a:t>
            </a:r>
            <a:r>
              <a:rPr lang="en-US" sz="1600" dirty="0" err="1" smtClean="0">
                <a:solidFill>
                  <a:schemeClr val="tx1"/>
                </a:solidFill>
              </a:rPr>
              <a:t>2KB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0314">
            <a:off x="335226" y="3680769"/>
            <a:ext cx="1081953" cy="864006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>
            <a:off x="2034283" y="1397286"/>
            <a:ext cx="267128" cy="597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765548" y="1397285"/>
            <a:ext cx="267128" cy="597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build="p"/>
      <p:bldP spid="15" grpId="0" animBg="1"/>
      <p:bldP spid="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724736" y="166303"/>
            <a:ext cx="7704000" cy="528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Macam</a:t>
            </a:r>
            <a:r>
              <a:rPr lang="en-US" sz="2400" dirty="0" smtClean="0">
                <a:latin typeface="Comic Sans MS" panose="030F0702030302020204" pitchFamily="66" charset="0"/>
              </a:rPr>
              <a:t> – </a:t>
            </a:r>
            <a:r>
              <a:rPr lang="en-US" sz="2400" dirty="0" err="1" smtClean="0">
                <a:latin typeface="Comic Sans MS" panose="030F0702030302020204" pitchFamily="66" charset="0"/>
              </a:rPr>
              <a:t>macam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Bahasa</a:t>
            </a:r>
            <a:r>
              <a:rPr lang="en" sz="2400" dirty="0" smtClean="0">
                <a:latin typeface="Comic Sans MS" panose="030F0702030302020204" pitchFamily="66" charset="0"/>
              </a:rPr>
              <a:t> Pemrograman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1458" name="Google Shape;1458;p36"/>
          <p:cNvSpPr txBox="1">
            <a:spLocks noGrp="1"/>
          </p:cNvSpPr>
          <p:nvPr>
            <p:ph type="body" idx="1"/>
          </p:nvPr>
        </p:nvSpPr>
        <p:spPr>
          <a:xfrm>
            <a:off x="759633" y="694930"/>
            <a:ext cx="5542355" cy="444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1.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Bahasa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mesin</a:t>
            </a:r>
            <a:endParaRPr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Google Shape;1458;p36"/>
          <p:cNvSpPr txBox="1">
            <a:spLocks/>
          </p:cNvSpPr>
          <p:nvPr/>
        </p:nvSpPr>
        <p:spPr>
          <a:xfrm>
            <a:off x="944901" y="1037583"/>
            <a:ext cx="7254197" cy="4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Memberikan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perintah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kepada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komputer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dengan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kode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bahasa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biner</a:t>
            </a:r>
            <a:endParaRPr lang="en-US"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Google Shape;1458;p36"/>
          <p:cNvSpPr txBox="1">
            <a:spLocks/>
          </p:cNvSpPr>
          <p:nvPr/>
        </p:nvSpPr>
        <p:spPr>
          <a:xfrm>
            <a:off x="691963" y="1381629"/>
            <a:ext cx="5542355" cy="44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2.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Bahasa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tingkat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rendah</a:t>
            </a:r>
            <a:endParaRPr lang="en-US"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Google Shape;1458;p36"/>
          <p:cNvSpPr txBox="1">
            <a:spLocks/>
          </p:cNvSpPr>
          <p:nvPr/>
        </p:nvSpPr>
        <p:spPr>
          <a:xfrm>
            <a:off x="944900" y="1710105"/>
            <a:ext cx="7781314" cy="66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Memberikan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perintah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kepada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komputer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dengan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memakai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kode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singkat</a:t>
            </a:r>
            <a:endParaRPr lang="en-US" sz="1800" dirty="0" smtClean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Contoh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: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bahasa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assembly</a:t>
            </a:r>
            <a:endParaRPr lang="en-US"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Google Shape;1458;p36"/>
          <p:cNvSpPr txBox="1">
            <a:spLocks/>
          </p:cNvSpPr>
          <p:nvPr/>
        </p:nvSpPr>
        <p:spPr>
          <a:xfrm>
            <a:off x="944901" y="2648166"/>
            <a:ext cx="7254197" cy="4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Contoh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: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bahasa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C, C++, C#, java</a:t>
            </a:r>
            <a:endParaRPr lang="en-US"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Google Shape;1458;p36"/>
          <p:cNvSpPr txBox="1">
            <a:spLocks/>
          </p:cNvSpPr>
          <p:nvPr/>
        </p:nvSpPr>
        <p:spPr>
          <a:xfrm>
            <a:off x="691963" y="2290937"/>
            <a:ext cx="5542355" cy="44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3.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Bahasa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tingkat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menengah</a:t>
            </a:r>
            <a:endParaRPr lang="en-US"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Google Shape;1458;p36"/>
          <p:cNvSpPr txBox="1">
            <a:spLocks/>
          </p:cNvSpPr>
          <p:nvPr/>
        </p:nvSpPr>
        <p:spPr>
          <a:xfrm>
            <a:off x="944900" y="3354559"/>
            <a:ext cx="7254197" cy="4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Contoh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: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bahasa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basic,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pascal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phyton</a:t>
            </a:r>
            <a:endParaRPr lang="en-US"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Google Shape;1458;p36"/>
          <p:cNvSpPr txBox="1">
            <a:spLocks/>
          </p:cNvSpPr>
          <p:nvPr/>
        </p:nvSpPr>
        <p:spPr>
          <a:xfrm>
            <a:off x="691962" y="2997330"/>
            <a:ext cx="5542355" cy="44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4.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Bahasa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tingkat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tinggi</a:t>
            </a:r>
            <a:endParaRPr lang="en-US"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7144" y="4143747"/>
            <a:ext cx="5486400" cy="5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 smtClean="0">
                <a:solidFill>
                  <a:schemeClr val="tx1"/>
                </a:solidFill>
              </a:rPr>
              <a:t>Arduino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menggunakan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bahasa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APA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3600" i="1" dirty="0" smtClean="0">
                <a:solidFill>
                  <a:schemeClr val="tx1"/>
                </a:solidFill>
              </a:rPr>
              <a:t>???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0314">
            <a:off x="537244" y="4026037"/>
            <a:ext cx="1081953" cy="8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8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" grpId="0" build="p"/>
      <p:bldP spid="5" grpId="0"/>
      <p:bldP spid="6" grpId="0"/>
      <p:bldP spid="8" grpId="0"/>
      <p:bldP spid="9" grpId="0"/>
      <p:bldP spid="10" grpId="0"/>
      <p:bldP spid="11" grpId="0"/>
      <p:bldP spid="12" grpId="0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366074" y="133564"/>
            <a:ext cx="3524477" cy="297340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Kenapa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menggunakan</a:t>
            </a:r>
            <a:r>
              <a:rPr lang="en-US" sz="2800" dirty="0" smtClean="0">
                <a:solidFill>
                  <a:schemeClr val="tx1"/>
                </a:solidFill>
              </a:rPr>
              <a:t> #define </a:t>
            </a:r>
            <a:r>
              <a:rPr lang="en-US" sz="4000" b="1" dirty="0" smtClean="0">
                <a:solidFill>
                  <a:schemeClr val="tx1"/>
                </a:solidFill>
              </a:rPr>
              <a:t>???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16" y="3369437"/>
            <a:ext cx="2105319" cy="42868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16" y="3912100"/>
            <a:ext cx="2076740" cy="46679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959" y="986319"/>
            <a:ext cx="4948850" cy="40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0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352569" y="194182"/>
            <a:ext cx="6117843" cy="45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</a:t>
            </a:r>
            <a:endParaRPr sz="2400"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352569" y="4582232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1239304" y="845649"/>
            <a:ext cx="2136969" cy="551735"/>
          </a:xfrm>
          <a:ln>
            <a:noFill/>
          </a:ln>
        </p:spPr>
        <p:txBody>
          <a:bodyPr/>
          <a:lstStyle/>
          <a:p>
            <a:r>
              <a:rPr lang="en-US" sz="2800" i="1" u="sng" dirty="0" smtClean="0">
                <a:solidFill>
                  <a:schemeClr val="bg2"/>
                </a:solidFill>
              </a:rPr>
              <a:t>#define </a:t>
            </a:r>
            <a:endParaRPr lang="en-US" sz="2800" i="1" u="sng" dirty="0">
              <a:solidFill>
                <a:schemeClr val="bg2"/>
              </a:solidFill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2"/>
          </p:nvPr>
        </p:nvSpPr>
        <p:spPr>
          <a:xfrm>
            <a:off x="379317" y="1654108"/>
            <a:ext cx="4154583" cy="16668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direktif</a:t>
            </a:r>
            <a:r>
              <a:rPr lang="en-US" dirty="0" smtClean="0"/>
              <a:t> preprocessor,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program </a:t>
            </a:r>
            <a:r>
              <a:rPr lang="en-US" dirty="0" err="1" smtClean="0"/>
              <a:t>dikompilasi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compilerdigunakan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pengganti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/</a:t>
            </a:r>
            <a:r>
              <a:rPr lang="en-US" dirty="0" err="1" smtClean="0"/>
              <a:t>ekspresi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Keunggulan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71" y="1425476"/>
            <a:ext cx="2429214" cy="457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003" y="2044705"/>
            <a:ext cx="124794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4601295" y="2665902"/>
            <a:ext cx="4542705" cy="1112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</a:t>
            </a:r>
            <a:r>
              <a:rPr lang="en" dirty="0" smtClean="0"/>
              <a:t>rtinya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ledPin, yaitu bilangan bulat (int) yang nilainya 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</a:t>
            </a:r>
            <a:r>
              <a:rPr lang="en" dirty="0" smtClean="0"/>
              <a:t>onst, artinya nilainya tidak bisa diubah selama program berjalan</a:t>
            </a:r>
          </a:p>
        </p:txBody>
      </p:sp>
      <p:sp>
        <p:nvSpPr>
          <p:cNvPr id="25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4911536" y="943885"/>
            <a:ext cx="3231358" cy="390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define :</a:t>
            </a:r>
            <a:endParaRPr lang="en" dirty="0" smtClean="0"/>
          </a:p>
        </p:txBody>
      </p:sp>
      <p:sp>
        <p:nvSpPr>
          <p:cNvPr id="26" name="Subtitle 2"/>
          <p:cNvSpPr>
            <a:spLocks noGrp="1"/>
          </p:cNvSpPr>
          <p:nvPr>
            <p:ph type="subTitle" idx="2"/>
          </p:nvPr>
        </p:nvSpPr>
        <p:spPr>
          <a:xfrm>
            <a:off x="738366" y="3206758"/>
            <a:ext cx="3360476" cy="964957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 smtClean="0"/>
              <a:t>Hemat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dikompilasi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307788" y="4252989"/>
            <a:ext cx="6407848" cy="5600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tx1"/>
                </a:solidFill>
              </a:rPr>
              <a:t>Note :</a:t>
            </a:r>
          </a:p>
          <a:p>
            <a:r>
              <a:rPr lang="en-US" sz="1600" i="1" dirty="0" err="1" smtClean="0">
                <a:solidFill>
                  <a:schemeClr val="tx1"/>
                </a:solidFill>
              </a:rPr>
              <a:t>Gunakan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const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daripada</a:t>
            </a:r>
            <a:r>
              <a:rPr lang="en-US" sz="1600" i="1" dirty="0" smtClean="0">
                <a:solidFill>
                  <a:schemeClr val="tx1"/>
                </a:solidFill>
              </a:rPr>
              <a:t> define, </a:t>
            </a:r>
            <a:r>
              <a:rPr lang="en-US" sz="1600" i="1" dirty="0" err="1" smtClean="0">
                <a:solidFill>
                  <a:schemeClr val="tx1"/>
                </a:solidFill>
              </a:rPr>
              <a:t>karena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lebih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aman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dan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</a:rPr>
              <a:t>terstruktur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0314">
            <a:off x="821366" y="4155945"/>
            <a:ext cx="1081953" cy="8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0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4" grpId="0" build="p"/>
      <p:bldP spid="25" grpId="0" build="p"/>
      <p:bldP spid="26" grpId="0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6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720000" y="478048"/>
            <a:ext cx="7704000" cy="528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Algoritma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Pemrograman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5" name="Google Shape;1458;p36"/>
          <p:cNvSpPr txBox="1">
            <a:spLocks/>
          </p:cNvSpPr>
          <p:nvPr/>
        </p:nvSpPr>
        <p:spPr>
          <a:xfrm>
            <a:off x="530121" y="1050916"/>
            <a:ext cx="6785079" cy="79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Adalah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logika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berpikir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secara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berurutan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yang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kemudian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akan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diubah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menjadi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kode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program</a:t>
            </a:r>
            <a:endParaRPr lang="en-US"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Google Shape;1458;p36"/>
          <p:cNvSpPr txBox="1">
            <a:spLocks/>
          </p:cNvSpPr>
          <p:nvPr/>
        </p:nvSpPr>
        <p:spPr>
          <a:xfrm>
            <a:off x="542933" y="1842478"/>
            <a:ext cx="7254197" cy="44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Ciri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–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ciri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algoritma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yang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baik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:</a:t>
            </a:r>
            <a:endParaRPr lang="en-US" sz="1800" dirty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70375"/>
            <a:ext cx="1878258" cy="17026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Google Shape;1458;p36"/>
          <p:cNvSpPr txBox="1">
            <a:spLocks/>
          </p:cNvSpPr>
          <p:nvPr/>
        </p:nvSpPr>
        <p:spPr>
          <a:xfrm>
            <a:off x="839978" y="2180684"/>
            <a:ext cx="7254197" cy="106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Jelas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        :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setiap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langkah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harus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jelas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tidak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ambigu</a:t>
            </a:r>
            <a:endParaRPr lang="en-US" sz="1800" dirty="0" smtClean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Berurutan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 :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dijalankan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urut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per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langkah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dari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awal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sampai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akhir</a:t>
            </a:r>
            <a:endParaRPr lang="en-US" sz="1800" dirty="0" smtClean="0">
              <a:solidFill>
                <a:schemeClr val="dk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Berakhir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   :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harus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ada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titik</a:t>
            </a:r>
            <a:r>
              <a:rPr lang="en-US" sz="1800" dirty="0" smtClean="0">
                <a:solidFill>
                  <a:schemeClr val="dk1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Comic Sans MS" panose="030F0702030302020204" pitchFamily="66" charset="0"/>
              </a:rPr>
              <a:t>akhir</a:t>
            </a:r>
            <a:endParaRPr lang="en-US" sz="1800" dirty="0" smtClean="0">
              <a:solidFill>
                <a:schemeClr val="dk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24494" y="3388536"/>
            <a:ext cx="5486400" cy="135358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 err="1" smtClean="0">
                <a:solidFill>
                  <a:schemeClr val="tx1"/>
                </a:solidFill>
              </a:rPr>
              <a:t>Dalam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membuat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kode</a:t>
            </a:r>
            <a:r>
              <a:rPr lang="en-US" sz="2000" i="1" dirty="0" smtClean="0">
                <a:solidFill>
                  <a:schemeClr val="tx1"/>
                </a:solidFill>
              </a:rPr>
              <a:t> program </a:t>
            </a:r>
            <a:r>
              <a:rPr lang="en-US" sz="2000" i="1" dirty="0" err="1" smtClean="0">
                <a:solidFill>
                  <a:schemeClr val="tx1"/>
                </a:solidFill>
              </a:rPr>
              <a:t>harus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urut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baris</a:t>
            </a:r>
            <a:r>
              <a:rPr lang="en-US" sz="2000" i="1" dirty="0" smtClean="0">
                <a:solidFill>
                  <a:schemeClr val="tx1"/>
                </a:solidFill>
              </a:rPr>
              <a:t>- </a:t>
            </a:r>
            <a:r>
              <a:rPr lang="en-US" sz="2000" i="1" dirty="0" err="1" smtClean="0">
                <a:solidFill>
                  <a:schemeClr val="tx1"/>
                </a:solidFill>
              </a:rPr>
              <a:t>baris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kodenya</a:t>
            </a:r>
            <a:r>
              <a:rPr lang="en-US" sz="2000" i="1" dirty="0" smtClean="0">
                <a:solidFill>
                  <a:schemeClr val="tx1"/>
                </a:solidFill>
              </a:rPr>
              <a:t>, </a:t>
            </a:r>
            <a:r>
              <a:rPr lang="en-US" sz="2000" i="1" dirty="0" err="1" smtClean="0">
                <a:solidFill>
                  <a:schemeClr val="tx1"/>
                </a:solidFill>
              </a:rPr>
              <a:t>sehingga</a:t>
            </a:r>
            <a:r>
              <a:rPr lang="en-US" sz="2000" i="1" dirty="0" smtClean="0">
                <a:solidFill>
                  <a:schemeClr val="tx1"/>
                </a:solidFill>
              </a:rPr>
              <a:t> program </a:t>
            </a:r>
            <a:r>
              <a:rPr lang="en-US" sz="2000" i="1" dirty="0" err="1" smtClean="0">
                <a:solidFill>
                  <a:schemeClr val="tx1"/>
                </a:solidFill>
              </a:rPr>
              <a:t>dapat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dieksekusi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dari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perintah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pertama</a:t>
            </a:r>
            <a:r>
              <a:rPr lang="en-US" sz="2000" i="1" dirty="0" smtClean="0">
                <a:solidFill>
                  <a:schemeClr val="tx1"/>
                </a:solidFill>
              </a:rPr>
              <a:t>, </a:t>
            </a:r>
            <a:r>
              <a:rPr lang="en-US" sz="2000" i="1" dirty="0" err="1" smtClean="0">
                <a:solidFill>
                  <a:schemeClr val="tx1"/>
                </a:solidFill>
              </a:rPr>
              <a:t>selanjutnya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dan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sampi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perintah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terakhir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0314">
            <a:off x="335226" y="3680769"/>
            <a:ext cx="1081953" cy="8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5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720000" y="271822"/>
            <a:ext cx="7704000" cy="528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Contoh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algoritma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memasak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air</a:t>
            </a:r>
            <a:endParaRPr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2854" y="890237"/>
            <a:ext cx="4745135" cy="302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>
              <a:buSzPct val="100000"/>
              <a:buFont typeface="+mj-lt"/>
              <a:buAutoNum type="arabicPeriod"/>
            </a:pPr>
            <a:r>
              <a:rPr lang="id-ID" sz="1800" dirty="0" smtClean="0">
                <a:latin typeface="Comic Sans MS" panose="030F0702030302020204" pitchFamily="66" charset="0"/>
              </a:rPr>
              <a:t>Siapkan </a:t>
            </a:r>
            <a:r>
              <a:rPr lang="id-ID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panci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id-ID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Masukkan air </a:t>
            </a:r>
            <a:r>
              <a:rPr lang="id-ID" sz="1800" dirty="0" smtClean="0">
                <a:latin typeface="Comic Sans MS" panose="030F0702030302020204" pitchFamily="66" charset="0"/>
              </a:rPr>
              <a:t>secukupnya ke dalam panci.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id-ID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utup </a:t>
            </a:r>
            <a:r>
              <a:rPr lang="id-ID" sz="1800" dirty="0" smtClean="0">
                <a:latin typeface="Comic Sans MS" panose="030F0702030302020204" pitchFamily="66" charset="0"/>
              </a:rPr>
              <a:t>panci tersebut.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r>
              <a:rPr lang="id-ID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etakkan </a:t>
            </a:r>
            <a:r>
              <a:rPr lang="id-ID" sz="1800" dirty="0" smtClean="0">
                <a:latin typeface="Comic Sans MS" panose="030F0702030302020204" pitchFamily="66" charset="0"/>
              </a:rPr>
              <a:t>panci tersebut di atas kompor.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id-ID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Hidupkan</a:t>
            </a:r>
            <a:r>
              <a:rPr lang="id-ID" sz="1800" dirty="0" smtClean="0">
                <a:latin typeface="Comic Sans MS" panose="030F0702030302020204" pitchFamily="66" charset="0"/>
              </a:rPr>
              <a:t> kompor.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id-ID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Apabila air sudah mendidih</a:t>
            </a:r>
            <a:r>
              <a:rPr lang="id-ID" sz="1800" dirty="0" smtClean="0">
                <a:latin typeface="Comic Sans MS" panose="030F0702030302020204" pitchFamily="66" charset="0"/>
              </a:rPr>
              <a:t>, lalu </a:t>
            </a:r>
            <a:r>
              <a:rPr lang="id-ID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matikan</a:t>
            </a:r>
            <a:r>
              <a:rPr lang="id-ID" sz="1800" dirty="0" smtClean="0">
                <a:latin typeface="Comic Sans MS" panose="030F0702030302020204" pitchFamily="66" charset="0"/>
              </a:rPr>
              <a:t> kompor.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id-ID" sz="1800" dirty="0" smtClean="0">
                <a:latin typeface="Comic Sans MS" panose="030F0702030302020204" pitchFamily="66" charset="0"/>
              </a:rPr>
              <a:t>Angkat panci tersebut dari kompor.</a:t>
            </a:r>
            <a:br>
              <a:rPr lang="id-ID" sz="1800" dirty="0" smtClean="0">
                <a:latin typeface="Comic Sans MS" panose="030F0702030302020204" pitchFamily="66" charset="0"/>
              </a:rPr>
            </a:br>
            <a:endParaRPr lang="id-ID" sz="18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536" y="1076895"/>
            <a:ext cx="2999324" cy="1995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430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720000" y="750288"/>
            <a:ext cx="7704000" cy="528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Contoh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algoritma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menghidupkan</a:t>
            </a:r>
            <a:r>
              <a:rPr lang="en-US" sz="2400" dirty="0" smtClean="0">
                <a:latin typeface="Comic Sans MS" panose="030F0702030302020204" pitchFamily="66" charset="0"/>
              </a:rPr>
              <a:t> LED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79489" y="1455937"/>
            <a:ext cx="4745135" cy="239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err="1" smtClean="0">
                <a:latin typeface="Comic Sans MS" panose="030F0702030302020204" pitchFamily="66" charset="0"/>
              </a:rPr>
              <a:t>Hubungkan</a:t>
            </a:r>
            <a:r>
              <a:rPr lang="en-US" sz="1800" dirty="0" smtClean="0">
                <a:latin typeface="Comic Sans MS" panose="030F0702030302020204" pitchFamily="66" charset="0"/>
              </a:rPr>
              <a:t> LED </a:t>
            </a:r>
            <a:r>
              <a:rPr lang="en-US" sz="1800" dirty="0" err="1" smtClean="0">
                <a:latin typeface="Comic Sans MS" panose="030F0702030302020204" pitchFamily="66" charset="0"/>
              </a:rPr>
              <a:t>ke</a:t>
            </a:r>
            <a:r>
              <a:rPr lang="en-US" sz="1800" dirty="0" smtClean="0">
                <a:latin typeface="Comic Sans MS" panose="030F0702030302020204" pitchFamily="66" charset="0"/>
              </a:rPr>
              <a:t> pin 13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err="1" smtClean="0">
                <a:latin typeface="Comic Sans MS" panose="030F0702030302020204" pitchFamily="66" charset="0"/>
              </a:rPr>
              <a:t>Buatlah</a:t>
            </a:r>
            <a:r>
              <a:rPr lang="en-US" sz="1800" dirty="0" smtClean="0">
                <a:latin typeface="Comic Sans MS" panose="030F0702030302020204" pitchFamily="66" charset="0"/>
              </a:rPr>
              <a:t> variable </a:t>
            </a:r>
            <a:r>
              <a:rPr lang="en-US" sz="1800" dirty="0" err="1" smtClean="0">
                <a:latin typeface="Comic Sans MS" panose="030F0702030302020204" pitchFamily="66" charset="0"/>
              </a:rPr>
              <a:t>dari</a:t>
            </a:r>
            <a:r>
              <a:rPr lang="en-US" sz="1800" dirty="0" smtClean="0">
                <a:latin typeface="Comic Sans MS" panose="030F0702030302020204" pitchFamily="66" charset="0"/>
              </a:rPr>
              <a:t> LED 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err="1" smtClean="0">
                <a:latin typeface="Comic Sans MS" panose="030F0702030302020204" pitchFamily="66" charset="0"/>
              </a:rPr>
              <a:t>Atur</a:t>
            </a:r>
            <a:r>
              <a:rPr lang="en-US" sz="1800" dirty="0" smtClean="0">
                <a:latin typeface="Comic Sans MS" panose="030F0702030302020204" pitchFamily="66" charset="0"/>
              </a:rPr>
              <a:t> pin 13 </a:t>
            </a:r>
            <a:r>
              <a:rPr lang="en-US" sz="1800" dirty="0" err="1" smtClean="0">
                <a:latin typeface="Comic Sans MS" panose="030F0702030302020204" pitchFamily="66" charset="0"/>
              </a:rPr>
              <a:t>sebagai</a:t>
            </a:r>
            <a:r>
              <a:rPr lang="en-US" sz="1800" dirty="0" smtClean="0">
                <a:latin typeface="Comic Sans MS" panose="030F0702030302020204" pitchFamily="66" charset="0"/>
              </a:rPr>
              <a:t> output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err="1" smtClean="0">
                <a:latin typeface="Comic Sans MS" panose="030F0702030302020204" pitchFamily="66" charset="0"/>
              </a:rPr>
              <a:t>Berikan</a:t>
            </a:r>
            <a:r>
              <a:rPr lang="en-US" sz="1800" dirty="0" smtClean="0"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atin typeface="Comic Sans MS" panose="030F0702030302020204" pitchFamily="66" charset="0"/>
              </a:rPr>
              <a:t>tegangan</a:t>
            </a:r>
            <a:r>
              <a:rPr lang="en-US" sz="1800" dirty="0" smtClean="0">
                <a:latin typeface="Comic Sans MS" panose="030F0702030302020204" pitchFamily="66" charset="0"/>
              </a:rPr>
              <a:t> (HIGH) </a:t>
            </a:r>
            <a:r>
              <a:rPr lang="en-US" sz="1800" dirty="0" err="1" smtClean="0">
                <a:latin typeface="Comic Sans MS" panose="030F0702030302020204" pitchFamily="66" charset="0"/>
              </a:rPr>
              <a:t>ke</a:t>
            </a:r>
            <a:r>
              <a:rPr lang="en-US" sz="1800" dirty="0" smtClean="0">
                <a:latin typeface="Comic Sans MS" panose="030F0702030302020204" pitchFamily="66" charset="0"/>
              </a:rPr>
              <a:t> pin 13, agar LED </a:t>
            </a:r>
            <a:r>
              <a:rPr lang="en-US" sz="1800" dirty="0" err="1" smtClean="0">
                <a:latin typeface="Comic Sans MS" panose="030F0702030302020204" pitchFamily="66" charset="0"/>
              </a:rPr>
              <a:t>nyala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err="1" smtClean="0">
                <a:latin typeface="Comic Sans MS" panose="030F0702030302020204" pitchFamily="66" charset="0"/>
              </a:rPr>
              <a:t>Ulangi</a:t>
            </a:r>
            <a:r>
              <a:rPr lang="en-US" sz="1800" dirty="0" smtClean="0"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atin typeface="Comic Sans MS" panose="030F0702030302020204" pitchFamily="66" charset="0"/>
              </a:rPr>
              <a:t>langkah</a:t>
            </a:r>
            <a:r>
              <a:rPr lang="en-US" sz="1800" dirty="0" smtClean="0"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atin typeface="Comic Sans MS" panose="030F0702030302020204" pitchFamily="66" charset="0"/>
              </a:rPr>
              <a:t>dari</a:t>
            </a:r>
            <a:r>
              <a:rPr lang="en-US" sz="1800" dirty="0" smtClean="0">
                <a:latin typeface="Comic Sans MS" panose="030F0702030302020204" pitchFamily="66" charset="0"/>
              </a:rPr>
              <a:t> 5 (looping </a:t>
            </a:r>
            <a:r>
              <a:rPr lang="en-US" sz="1800" dirty="0" err="1" smtClean="0">
                <a:latin typeface="Comic Sans MS" panose="030F0702030302020204" pitchFamily="66" charset="0"/>
              </a:rPr>
              <a:t>selamanya</a:t>
            </a:r>
            <a:r>
              <a:rPr lang="en-US" sz="1800" dirty="0" smtClean="0">
                <a:latin typeface="Comic Sans MS" panose="030F0702030302020204" pitchFamily="66" charset="0"/>
              </a:rPr>
              <a:t>)</a:t>
            </a:r>
            <a:endParaRPr lang="id-ID" sz="18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31" y="1857375"/>
            <a:ext cx="320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5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57;p36"/>
          <p:cNvSpPr txBox="1">
            <a:spLocks noGrp="1"/>
          </p:cNvSpPr>
          <p:nvPr>
            <p:ph type="title"/>
          </p:nvPr>
        </p:nvSpPr>
        <p:spPr>
          <a:xfrm>
            <a:off x="652088" y="214033"/>
            <a:ext cx="3487153" cy="528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Analogi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Memasak</a:t>
            </a:r>
            <a:r>
              <a:rPr lang="en-US" sz="2400" dirty="0" smtClean="0">
                <a:latin typeface="Comic Sans MS" panose="030F0702030302020204" pitchFamily="66" charset="0"/>
              </a:rPr>
              <a:t> air </a:t>
            </a:r>
            <a:endParaRPr sz="2400" dirty="0">
              <a:latin typeface="Comic Sans MS" panose="030F0702030302020204" pitchFamily="66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04119" y="736653"/>
            <a:ext cx="2949174" cy="396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>
              <a:buSzPct val="100000"/>
              <a:buFont typeface="+mj-lt"/>
              <a:buAutoNum type="arabicPeriod"/>
            </a:pPr>
            <a:r>
              <a:rPr lang="id-ID" sz="1800" dirty="0" smtClean="0">
                <a:latin typeface="Comic Sans MS" panose="030F0702030302020204" pitchFamily="66" charset="0"/>
              </a:rPr>
              <a:t>Siapkan </a:t>
            </a:r>
            <a:r>
              <a:rPr lang="id-ID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panci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id-ID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Masukkan air </a:t>
            </a:r>
            <a:r>
              <a:rPr lang="id-ID" sz="1800" dirty="0" smtClean="0">
                <a:latin typeface="Comic Sans MS" panose="030F0702030302020204" pitchFamily="66" charset="0"/>
              </a:rPr>
              <a:t>secukupnya ke dalam panci.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id-ID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utup </a:t>
            </a:r>
            <a:r>
              <a:rPr lang="id-ID" sz="1800" dirty="0" smtClean="0">
                <a:latin typeface="Comic Sans MS" panose="030F0702030302020204" pitchFamily="66" charset="0"/>
              </a:rPr>
              <a:t>panci tersebut.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r>
              <a:rPr lang="id-ID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etakkan </a:t>
            </a:r>
            <a:r>
              <a:rPr lang="id-ID" sz="1800" dirty="0" smtClean="0">
                <a:latin typeface="Comic Sans MS" panose="030F0702030302020204" pitchFamily="66" charset="0"/>
              </a:rPr>
              <a:t>panci tersebut di atas kompor.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id-ID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Hidupkan</a:t>
            </a:r>
            <a:r>
              <a:rPr lang="id-ID" sz="1800" dirty="0" smtClean="0">
                <a:latin typeface="Comic Sans MS" panose="030F0702030302020204" pitchFamily="66" charset="0"/>
              </a:rPr>
              <a:t> kompor.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id-ID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Apabila air sudah mendidih</a:t>
            </a:r>
            <a:r>
              <a:rPr lang="id-ID" sz="1800" dirty="0" smtClean="0">
                <a:latin typeface="Comic Sans MS" panose="030F0702030302020204" pitchFamily="66" charset="0"/>
              </a:rPr>
              <a:t>, lalu </a:t>
            </a:r>
            <a:r>
              <a:rPr lang="id-ID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matikan</a:t>
            </a:r>
            <a:r>
              <a:rPr lang="id-ID" sz="1800" dirty="0" smtClean="0">
                <a:latin typeface="Comic Sans MS" panose="030F0702030302020204" pitchFamily="66" charset="0"/>
              </a:rPr>
              <a:t> kompor.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id-ID" sz="1800" dirty="0" smtClean="0">
                <a:latin typeface="Comic Sans MS" panose="030F0702030302020204" pitchFamily="66" charset="0"/>
              </a:rPr>
              <a:t>Angkat panci tersebut dari kompor.</a:t>
            </a:r>
            <a:br>
              <a:rPr lang="id-ID" sz="1800" dirty="0" smtClean="0">
                <a:latin typeface="Comic Sans MS" panose="030F0702030302020204" pitchFamily="66" charset="0"/>
              </a:rPr>
            </a:br>
            <a:endParaRPr lang="id-ID" sz="1800" dirty="0">
              <a:latin typeface="Comic Sans MS" panose="030F0702030302020204" pitchFamily="66" charset="0"/>
            </a:endParaRPr>
          </a:p>
        </p:txBody>
      </p:sp>
      <p:sp>
        <p:nvSpPr>
          <p:cNvPr id="18" name="Google Shape;1457;p36"/>
          <p:cNvSpPr txBox="1">
            <a:spLocks/>
          </p:cNvSpPr>
          <p:nvPr/>
        </p:nvSpPr>
        <p:spPr>
          <a:xfrm>
            <a:off x="4924125" y="208026"/>
            <a:ext cx="3964694" cy="52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 dirty="0" err="1" smtClean="0">
                <a:latin typeface="Comic Sans MS" panose="030F0702030302020204" pitchFamily="66" charset="0"/>
              </a:rPr>
              <a:t>Pembuatan</a:t>
            </a:r>
            <a:r>
              <a:rPr lang="en-US" sz="2400" dirty="0" smtClean="0">
                <a:latin typeface="Comic Sans MS" panose="030F0702030302020204" pitchFamily="66" charset="0"/>
              </a:rPr>
              <a:t> Program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357457" y="736653"/>
            <a:ext cx="2949174" cy="396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err="1" smtClean="0">
                <a:latin typeface="Comic Sans MS" panose="030F0702030302020204" pitchFamily="66" charset="0"/>
              </a:rPr>
              <a:t>Buat</a:t>
            </a:r>
            <a:r>
              <a:rPr lang="en-US" sz="1800" dirty="0" smtClean="0"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pengenal</a:t>
            </a:r>
            <a:endParaRPr lang="id-ID" sz="1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Buat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variable </a:t>
            </a: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dan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beri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nilai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id-ID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utup </a:t>
            </a:r>
            <a:r>
              <a:rPr lang="en-US" sz="1800" dirty="0" err="1" smtClean="0">
                <a:latin typeface="Comic Sans MS" panose="030F0702030302020204" pitchFamily="66" charset="0"/>
              </a:rPr>
              <a:t>deklarasi</a:t>
            </a:r>
            <a:r>
              <a:rPr lang="en-US" sz="1800" dirty="0" smtClean="0"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latin typeface="Comic Sans MS" panose="030F0702030302020204" pitchFamily="66" charset="0"/>
              </a:rPr>
              <a:t>pengenal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endParaRPr lang="id-ID" sz="1800" dirty="0" smtClean="0">
              <a:latin typeface="Comic Sans MS" panose="030F0702030302020204" pitchFamily="66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Inisialisasi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pada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void setup</a:t>
            </a:r>
            <a:endParaRPr lang="id-ID" sz="1800" dirty="0" smtClean="0">
              <a:latin typeface="Comic Sans MS" panose="030F0702030302020204" pitchFamily="66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Tentukan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perintah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fungsi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 program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Letakkan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apakah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di void setup </a:t>
            </a:r>
            <a:r>
              <a:rPr lang="en-US" sz="1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atau</a:t>
            </a:r>
            <a:r>
              <a:rPr lang="en-US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void loop</a:t>
            </a:r>
            <a:endParaRPr lang="en-US" sz="1800" dirty="0" smtClean="0">
              <a:latin typeface="Comic Sans MS" panose="030F0702030302020204" pitchFamily="66" charset="0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sz="1800" dirty="0" err="1" smtClean="0">
                <a:latin typeface="Comic Sans MS" panose="030F0702030302020204" pitchFamily="66" charset="0"/>
              </a:rPr>
              <a:t>Tutup</a:t>
            </a:r>
            <a:r>
              <a:rPr lang="en-US" sz="1800" dirty="0" smtClean="0">
                <a:latin typeface="Comic Sans MS" panose="030F0702030302020204" pitchFamily="66" charset="0"/>
              </a:rPr>
              <a:t> program</a:t>
            </a:r>
            <a:endParaRPr lang="id-ID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422600" y="3117886"/>
            <a:ext cx="2490158" cy="19025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9502" y="1012969"/>
            <a:ext cx="2911802" cy="19115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1698776" y="192635"/>
            <a:ext cx="82493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 smtClean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Point </a:t>
            </a:r>
            <a:r>
              <a:rPr lang="en-US" sz="2800" u="sng" dirty="0" err="1" smtClean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Pembahasan</a:t>
            </a:r>
            <a:endParaRPr sz="2800" u="sng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2276741" y="1703348"/>
            <a:ext cx="2794563" cy="9903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Struktur</a:t>
            </a:r>
            <a:r>
              <a:rPr lang="en" sz="2400" dirty="0" smtClean="0"/>
              <a:t> Dasar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Program C++</a:t>
            </a:r>
            <a:endParaRPr sz="2400" dirty="0"/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3391626" y="1175948"/>
            <a:ext cx="577482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4782988" y="3856564"/>
            <a:ext cx="2022332" cy="956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Variabel</a:t>
            </a:r>
            <a:r>
              <a:rPr lang="en" sz="2400" dirty="0" smtClean="0"/>
              <a:t> &amp; Konstanta</a:t>
            </a:r>
            <a:endParaRPr sz="2400" dirty="0"/>
          </a:p>
        </p:txBody>
      </p:sp>
      <p:sp>
        <p:nvSpPr>
          <p:cNvPr id="19" name="Google Shape;1473;p37"/>
          <p:cNvSpPr txBox="1">
            <a:spLocks/>
          </p:cNvSpPr>
          <p:nvPr/>
        </p:nvSpPr>
        <p:spPr>
          <a:xfrm>
            <a:off x="5294696" y="3242533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 smtClean="0"/>
              <a:t>03</a:t>
            </a:r>
            <a:endParaRPr lang="en" dirty="0"/>
          </a:p>
        </p:txBody>
      </p:sp>
      <p:sp>
        <p:nvSpPr>
          <p:cNvPr id="23" name="Rectangle 22"/>
          <p:cNvSpPr/>
          <p:nvPr/>
        </p:nvSpPr>
        <p:spPr>
          <a:xfrm>
            <a:off x="5497408" y="1031494"/>
            <a:ext cx="2490158" cy="19025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1473;p37"/>
          <p:cNvSpPr txBox="1">
            <a:spLocks noGrp="1"/>
          </p:cNvSpPr>
          <p:nvPr>
            <p:ph type="title" idx="6"/>
          </p:nvPr>
        </p:nvSpPr>
        <p:spPr>
          <a:xfrm>
            <a:off x="6258125" y="1204735"/>
            <a:ext cx="654633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5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5774631" y="1889046"/>
            <a:ext cx="200178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Tipe Data 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3" y="2348466"/>
            <a:ext cx="4441617" cy="2772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 animBg="1"/>
      <p:bldP spid="1467" grpId="0" build="p"/>
      <p:bldP spid="1472" grpId="0"/>
      <p:bldP spid="1477" grpId="0" build="p"/>
      <p:bldP spid="19" grpId="0"/>
      <p:bldP spid="23" grpId="0" animBg="1"/>
      <p:bldP spid="24" grpId="0"/>
      <p:bldP spid="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847524" y="668864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3716" y="1707568"/>
            <a:ext cx="7139730" cy="1512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 smtClean="0"/>
              <a:t>Struktur</a:t>
            </a:r>
            <a:r>
              <a:rPr lang="en" sz="4400" dirty="0" smtClean="0"/>
              <a:t> Dasar Program C++</a:t>
            </a:r>
            <a:endParaRPr sz="4400"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36067" y="3197066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1" grpId="0"/>
    </p:bldLst>
  </p:timing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1502</Words>
  <Application>Microsoft Office PowerPoint</Application>
  <PresentationFormat>On-screen Show (16:9)</PresentationFormat>
  <Paragraphs>223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Source Code Pro</vt:lpstr>
      <vt:lpstr>IBM Plex Mono</vt:lpstr>
      <vt:lpstr>Poppins</vt:lpstr>
      <vt:lpstr>Wingdings</vt:lpstr>
      <vt:lpstr>Comic Sans MS</vt:lpstr>
      <vt:lpstr>Roboto Condensed Light</vt:lpstr>
      <vt:lpstr>Arial</vt:lpstr>
      <vt:lpstr>Introduction to Coding Workshop by Slidesgo</vt:lpstr>
      <vt:lpstr>Mengenal Pemrograman C++</vt:lpstr>
      <vt:lpstr>Bahasa Pemrograman</vt:lpstr>
      <vt:lpstr>Macam – macam Bahasa Pemrograman</vt:lpstr>
      <vt:lpstr>Algoritma Pemrograman</vt:lpstr>
      <vt:lpstr>Contoh algoritma memasak air</vt:lpstr>
      <vt:lpstr>Contoh algoritma menghidupkan LED</vt:lpstr>
      <vt:lpstr>Analogi Memasak air </vt:lpstr>
      <vt:lpstr>Point Pembahasan</vt:lpstr>
      <vt:lpstr>01</vt:lpstr>
      <vt:lpstr>Struktur Dasar Program C++</vt:lpstr>
      <vt:lpstr>Struktur dasar program C++ pada Arduino</vt:lpstr>
      <vt:lpstr>02</vt:lpstr>
      <vt:lpstr>Tipe data</vt:lpstr>
      <vt:lpstr>Penjelasan Tipe data</vt:lpstr>
      <vt:lpstr>Penjelasan Tipe data</vt:lpstr>
      <vt:lpstr>Penjelasan Tipe data</vt:lpstr>
      <vt:lpstr>Penjelasan Tipe data</vt:lpstr>
      <vt:lpstr>Penjelasan Tipe data</vt:lpstr>
      <vt:lpstr>Contoh Penggunaan Tipe data</vt:lpstr>
      <vt:lpstr>03</vt:lpstr>
      <vt:lpstr>Variabel</vt:lpstr>
      <vt:lpstr>PowerPoint Presentation</vt:lpstr>
      <vt:lpstr>Aturan penamaan variabel</vt:lpstr>
      <vt:lpstr>PowerPoint Presentation</vt:lpstr>
      <vt:lpstr>PowerPoint Presentation</vt:lpstr>
      <vt:lpstr>Konstanta</vt:lpstr>
      <vt:lpstr>variabel</vt:lpstr>
      <vt:lpstr>PowerPoint Presentation</vt:lpstr>
      <vt:lpstr>PowerPoint Presentation</vt:lpstr>
      <vt:lpstr>PowerPoint Presentation</vt:lpstr>
      <vt:lpstr>Penggunaan selain tipe data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Penting Variabel dan  Tipe Data C++</dc:title>
  <cp:lastModifiedBy>A S U S</cp:lastModifiedBy>
  <cp:revision>68</cp:revision>
  <dcterms:modified xsi:type="dcterms:W3CDTF">2025-05-08T08:27:13Z</dcterms:modified>
</cp:coreProperties>
</file>