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ubik" panose="020B0604020202020204" charset="-79"/>
      <p:regular r:id="rId17"/>
      <p:bold r:id="rId18"/>
      <p:italic r:id="rId19"/>
      <p:boldItalic r:id="rId20"/>
    </p:embeddedFont>
    <p:embeddedFont>
      <p:font typeface="Roboto Mono" panose="020B0604020202020204" charset="0"/>
      <p:regular r:id="rId21"/>
      <p:bold r:id="rId22"/>
      <p:italic r:id="rId23"/>
      <p:boldItalic r:id="rId24"/>
    </p:embeddedFont>
    <p:embeddedFont>
      <p:font typeface="Rubik SemiBold" panose="020B0604020202020204" charset="-79"/>
      <p:regular r:id="rId25"/>
      <p:bold r:id="rId26"/>
      <p:italic r:id="rId27"/>
      <p:boldItalic r:id="rId28"/>
    </p:embeddedFont>
    <p:embeddedFont>
      <p:font typeface="Rubik Light" panose="020B0604020202020204" charset="-79"/>
      <p:regular r:id="rId29"/>
      <p:bold r:id="rId30"/>
      <p:italic r:id="rId31"/>
      <p:boldItalic r:id="rId32"/>
    </p:embeddedFont>
    <p:embeddedFont>
      <p:font typeface="Rubik Medium" panose="020B0604020202020204" charset="-79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NjbYsM8OdeavbBisUSyViqFfi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4a5970ed0632e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09f01457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e09f014577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0d09079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2e0d09079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09f01457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e09f01457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9f01457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e09f01457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lookerstudio.google.com/s/vyXZL930OsY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hmmdindrawan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9.jp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hyperlink" Target="https://github.com/mhmmdindrawa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kFJwb4t1xBsU5pcan9mYlT4h5ad7EZoc/view?usp=drive_link" TargetMode="External"/><Relationship Id="rId13" Type="http://schemas.openxmlformats.org/officeDocument/2006/relationships/hyperlink" Target="https://drive.google.com/file/d/1CpFXVvyIOhr1MNz_Rz4kawinqjDqSdpX/view?usp=drive_link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Tc05Cbdnkp6_ms55Ez3M8dOc_pHzm-xe/view" TargetMode="External"/><Relationship Id="rId12" Type="http://schemas.openxmlformats.org/officeDocument/2006/relationships/hyperlink" Target="https://drive.google.com/file/d/16GBIHTR-8B2H-oJ8mP5peMQTF3yICeOB/view?usp=driv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9TjFo3zK9tR4hmUXlFBeg2N82mIT01BC/view?usp=drive_link" TargetMode="External"/><Relationship Id="rId11" Type="http://schemas.openxmlformats.org/officeDocument/2006/relationships/hyperlink" Target="https://drive.google.com/file/d/1k8FGdXshuOWZTkOMZCPSkAKbXOV3dacY/view?usp=drive_link" TargetMode="External"/><Relationship Id="rId5" Type="http://schemas.openxmlformats.org/officeDocument/2006/relationships/hyperlink" Target="https://drive.google.com/file/d/1JnV-HoBoq7hkLY48QchBWCP_VAgDoULx/view?usp=drive_link" TargetMode="External"/><Relationship Id="rId10" Type="http://schemas.openxmlformats.org/officeDocument/2006/relationships/hyperlink" Target="https://drive.google.com/file/d/1bRHO2bT2Jm6Nfnl1vR0sRhavZVqgvq52/view?usp=drive_link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file/d/1z6BDta3X7pHt7EnQc8YGVT8MwQrCq7os/view?usp=drive_li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739wO7BwtVStHCA4Dcj9xGhlc_blBNbT/view?usp=sharing?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vzaasqIeXqqe_jI99dNLaa8nxnoe9OWW/view?usp=sharing?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ihtG2t0V1AO0IAGkGwQaqtba6AxDEKDI/view?usp=sharing?" TargetMode="External"/><Relationship Id="rId5" Type="http://schemas.openxmlformats.org/officeDocument/2006/relationships/hyperlink" Target="https://drive.google.com/file/d/1iDOBdKZ4-kkLhpklQWWrsFvACtI7MCz3/view?usp=sharing?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file/d/1_dpkNhf-oOx2lz4P7M7JV-B5ilUuxNXA/view?usp=drive_li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885950" y="1343350"/>
            <a:ext cx="4511400" cy="1569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3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sz="3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Analisis Kinerja Bisnis Kimia Farma 2020-2023</a:t>
            </a:r>
            <a:r>
              <a:rPr lang="en" sz="3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- Big Data Analytics</a:t>
            </a:r>
            <a:endParaRPr sz="25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916750"/>
            <a:ext cx="4392000" cy="677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b="0" i="0" u="none" strike="noStrike" cap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b="0" i="0" u="none" strike="noStrike" cap="non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0" i="0" u="none" strike="noStrike" cap="none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&lt;</a:t>
            </a:r>
            <a:r>
              <a:rPr lang="en" sz="1800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Muhammad Indrawan</a:t>
            </a:r>
            <a:r>
              <a:rPr lang="en" sz="1800" b="0" i="0" u="none" strike="noStrike" cap="none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&gt;</a:t>
            </a:r>
            <a:endParaRPr sz="1800" b="0" i="0" u="none" strike="noStrike" cap="non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3ec2985a68_1_49"/>
          <p:cNvSpPr txBox="1"/>
          <p:nvPr/>
        </p:nvSpPr>
        <p:spPr>
          <a:xfrm>
            <a:off x="340500" y="23728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g23ec2985a68_1_49"/>
          <p:cNvSpPr txBox="1"/>
          <p:nvPr/>
        </p:nvSpPr>
        <p:spPr>
          <a:xfrm>
            <a:off x="340500" y="1065650"/>
            <a:ext cx="42315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REPLACE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project-based-virtual-intern.projectkimiafarmaxrakamin.analysis_table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ft.transaction_id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ft.date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ft.branch_id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kc.branch_name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kc.kota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kc.provinsi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kc.rating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rating_cabang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ft.customer_name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ft.product_id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p.product_name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actual_price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ft.rating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rating_transaksi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ft.discount_percentage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900" smtClean="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sz="900" smtClean="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900" smtClean="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500000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 sz="900" smtClean="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sz="900" smtClean="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persentase_gross_laba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g23ec2985a68_1_49"/>
          <p:cNvSpPr/>
          <p:nvPr/>
        </p:nvSpPr>
        <p:spPr>
          <a:xfrm>
            <a:off x="4572000" y="1104750"/>
            <a:ext cx="144600" cy="541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3ec2985a68_1_49"/>
          <p:cNvSpPr txBox="1"/>
          <p:nvPr/>
        </p:nvSpPr>
        <p:spPr>
          <a:xfrm>
            <a:off x="4832050" y="10656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CREATE OR REPLACE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: Membuat tabel baru atau 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menggantikan tabel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yang sudah ada.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g23ec2985a68_1_49"/>
          <p:cNvSpPr/>
          <p:nvPr/>
        </p:nvSpPr>
        <p:spPr>
          <a:xfrm>
            <a:off x="4572000" y="1710175"/>
            <a:ext cx="144600" cy="1706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3ec2985a68_1_49"/>
          <p:cNvSpPr txBox="1"/>
          <p:nvPr/>
        </p:nvSpPr>
        <p:spPr>
          <a:xfrm>
            <a:off x="4832050" y="23816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SELECT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: Memilih kolom-kolom tertentu dari tabel untuk dilakukan analisa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2" name="Google Shape;162;g23ec2985a68_1_49"/>
          <p:cNvSpPr/>
          <p:nvPr/>
        </p:nvSpPr>
        <p:spPr>
          <a:xfrm>
            <a:off x="4572000" y="3481100"/>
            <a:ext cx="144600" cy="9150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3ec2985a68_1_49"/>
          <p:cNvSpPr txBox="1"/>
          <p:nvPr/>
        </p:nvSpPr>
        <p:spPr>
          <a:xfrm>
            <a:off x="4832050" y="33845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Membuat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 baru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belum ada sebelumnya, diberi nama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persentase_gross_laba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(menghitung persentase laba kotor berdasarkan harga obat)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e09f014577_2_2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e09f014577_2_2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e09f014577_2_23"/>
          <p:cNvSpPr txBox="1"/>
          <p:nvPr/>
        </p:nvSpPr>
        <p:spPr>
          <a:xfrm>
            <a:off x="340500" y="23728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g2e09f014577_2_23"/>
          <p:cNvSpPr txBox="1"/>
          <p:nvPr/>
        </p:nvSpPr>
        <p:spPr>
          <a:xfrm>
            <a:off x="340500" y="903675"/>
            <a:ext cx="51594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ft.discount_percentage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nett_sales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ft.discount_percentage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0.10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0.15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100000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0.20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WHEN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300000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ft.price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500000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0.25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F4511E"/>
                </a:solidFill>
                <a:latin typeface="Roboto Mono"/>
                <a:ea typeface="Roboto Mono"/>
                <a:cs typeface="Roboto Mono"/>
                <a:sym typeface="Roboto Mono"/>
              </a:rPr>
              <a:t>0.30</a:t>
            </a:r>
            <a:endParaRPr sz="900">
              <a:solidFill>
                <a:srgbClr val="F451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90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nett_profit</a:t>
            </a:r>
            <a:r>
              <a:rPr lang="en" sz="90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project-based-virtual-intern.projectkimiafarmaxrakamin.kf_final_transaction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</a:t>
            </a:r>
            <a:endParaRPr sz="90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project-based-virtual-intern.projectkimiafarmaxrakamin.kf_product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endParaRPr sz="90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ft.product_id = </a:t>
            </a:r>
            <a:r>
              <a:rPr lang="en-US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p.product_id</a:t>
            </a:r>
          </a:p>
          <a:p>
            <a:pPr lvl="0"/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project-based-virtual-intern.projectkimiafarmaxrakamin.kf_inventory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</a:t>
            </a:r>
            <a:endParaRPr sz="90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ft.product_id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inv.product_id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ft.branch_id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inv.branch_id</a:t>
            </a:r>
            <a:endParaRPr sz="90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lvl="0"/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-US" sz="90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project-based-virtual-intern.projectkimiafarmaxrakamin.kf_kantor_cabang</a:t>
            </a:r>
            <a:r>
              <a:rPr lang="en" sz="900" smtClean="0">
                <a:solidFill>
                  <a:srgbClr val="0D904F"/>
                </a:solidFill>
                <a:latin typeface="Roboto Mono"/>
                <a:ea typeface="Roboto Mono"/>
                <a:cs typeface="Roboto Mono"/>
                <a:sym typeface="Roboto Mono"/>
              </a:rPr>
              <a:t>`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</a:t>
            </a:r>
            <a:endParaRPr sz="900" smtClean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367D6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endParaRPr sz="900" smtClean="0">
              <a:solidFill>
                <a:srgbClr val="3367D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ft.branch_id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 smtClean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kc.branch_id</a:t>
            </a:r>
            <a:r>
              <a:rPr lang="en" sz="900" smtClean="0">
                <a:solidFill>
                  <a:srgbClr val="3A474E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 smtClean="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A474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g2e09f014577_2_23"/>
          <p:cNvSpPr/>
          <p:nvPr/>
        </p:nvSpPr>
        <p:spPr>
          <a:xfrm>
            <a:off x="5355300" y="983475"/>
            <a:ext cx="144600" cy="1497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e09f014577_2_23"/>
          <p:cNvSpPr/>
          <p:nvPr/>
        </p:nvSpPr>
        <p:spPr>
          <a:xfrm>
            <a:off x="5355300" y="1186363"/>
            <a:ext cx="144600" cy="1296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e09f014577_2_23"/>
          <p:cNvSpPr/>
          <p:nvPr/>
        </p:nvSpPr>
        <p:spPr>
          <a:xfrm>
            <a:off x="5355300" y="2571750"/>
            <a:ext cx="144600" cy="2401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e09f014577_2_23"/>
          <p:cNvSpPr txBox="1"/>
          <p:nvPr/>
        </p:nvSpPr>
        <p:spPr>
          <a:xfrm>
            <a:off x="5596500" y="2571750"/>
            <a:ext cx="3395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JOIN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: Menggabungkan tabel.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	: Menentukan kondisi JOIN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ft.product_id = p.product_id: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Menggabungkan tabel ft dengan p berdasarkan product_id.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ft.product_id = inv.product_id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ft.branch_id = inv.branch_id: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Menggabungkan tabel ft dengan inv berdasarkan product_id dan branch_id.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ft.branch_id = kc.branch_id: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Menggabungkan tabel ft dengan kc berdasarkan branch_id.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" name="Google Shape;176;g2e09f014577_2_23"/>
          <p:cNvSpPr txBox="1"/>
          <p:nvPr/>
        </p:nvSpPr>
        <p:spPr>
          <a:xfrm>
            <a:off x="5596500" y="14456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kolom baru nett_profit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dihitung dengan mengalikan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nett_sales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 hasil dari CASE statement lain.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" name="Google Shape;177;g2e09f014577_2_23"/>
          <p:cNvSpPr txBox="1"/>
          <p:nvPr/>
        </p:nvSpPr>
        <p:spPr>
          <a:xfrm>
            <a:off x="5596500" y="873675"/>
            <a:ext cx="354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Menghitung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nett sales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dari setiap transaksi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e0d09079ce_0_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e0d09079ce_0_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e0d09079ce_0_4"/>
          <p:cNvSpPr txBox="1"/>
          <p:nvPr/>
        </p:nvSpPr>
        <p:spPr>
          <a:xfrm>
            <a:off x="7003475" y="1971450"/>
            <a:ext cx="1620300" cy="12006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 adalah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hasil tabel analisis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dengan syntax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BigQuery</a:t>
            </a:r>
            <a:endParaRPr sz="12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7" name="Google Shape;187;g2e0d09079ce_0_4"/>
          <p:cNvSpPr txBox="1"/>
          <p:nvPr/>
        </p:nvSpPr>
        <p:spPr>
          <a:xfrm>
            <a:off x="6517550" y="45300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Github : </a:t>
            </a:r>
            <a:r>
              <a:rPr lang="en" sz="120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sz="1200" u="sng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mhmmdindrawan</a:t>
            </a:r>
            <a:r>
              <a:rPr lang="en" sz="120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12" y="199385"/>
            <a:ext cx="6655663" cy="2375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808" y="2774350"/>
            <a:ext cx="4181970" cy="14782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6391" y="2774350"/>
            <a:ext cx="2627006" cy="1478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293275" y="285300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3ec2985a68_1_56"/>
          <p:cNvSpPr txBox="1"/>
          <p:nvPr/>
        </p:nvSpPr>
        <p:spPr>
          <a:xfrm>
            <a:off x="-285950" y="1841063"/>
            <a:ext cx="4231500" cy="1111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800">
                <a:latin typeface="Rubik"/>
                <a:ea typeface="Rubik"/>
                <a:cs typeface="Rubik"/>
                <a:sym typeface="Rubik"/>
              </a:rPr>
              <a:t>Data </a:t>
            </a:r>
            <a:endParaRPr sz="280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800">
                <a:latin typeface="Rubik"/>
                <a:ea typeface="Rubik"/>
                <a:cs typeface="Rubik"/>
                <a:sym typeface="Rubik"/>
              </a:rPr>
              <a:t>Visualization</a:t>
            </a:r>
            <a:endParaRPr sz="280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5" name="Google Shape;195;g23ec2985a68_1_56"/>
          <p:cNvSpPr txBox="1"/>
          <p:nvPr/>
        </p:nvSpPr>
        <p:spPr>
          <a:xfrm>
            <a:off x="329800" y="29022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Link to Looker Studio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800" y="361949"/>
            <a:ext cx="5482825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05" name="Google Shape;20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1975" y="4262625"/>
            <a:ext cx="1507074" cy="5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033575" y="865600"/>
            <a:ext cx="2431800" cy="2511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smtClean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&lt;</a:t>
            </a:r>
            <a:r>
              <a:rPr lang="en" sz="2000" smtClean="0">
                <a:latin typeface="Rubik SemiBold"/>
                <a:ea typeface="Rubik SemiBold"/>
                <a:cs typeface="Rubik SemiBold"/>
                <a:sym typeface="Rubik SemiBold"/>
              </a:rPr>
              <a:t>Muhammad Indrawan</a:t>
            </a:r>
            <a:r>
              <a:rPr lang="en" sz="2000" b="0" i="0" u="none" strike="noStrike" cap="none" smtClean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&gt;</a:t>
            </a:r>
            <a:endParaRPr sz="2000" b="0" i="0" u="none" strike="noStrike" cap="none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4867250" y="1604175"/>
            <a:ext cx="3504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&lt;</a:t>
            </a:r>
            <a:r>
              <a:rPr lang="en" sz="200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 Internship</a:t>
            </a:r>
            <a:r>
              <a:rPr lang="en" sz="2000" b="0" i="0" u="none" strike="noStrike" cap="none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&gt;</a:t>
            </a:r>
            <a:endParaRPr sz="2000" b="0" i="0" u="none" strike="noStrike" cap="none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105700" y="2262004"/>
            <a:ext cx="35046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SzPts val="2000"/>
            </a:pPr>
            <a:r>
              <a:rPr lang="en" sz="10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-US" sz="1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My name is Muhammad Indrawan. I have experience studying at Dipa University Makassar, majoring in Information Systems, </a:t>
            </a:r>
            <a:r>
              <a:rPr lang="en-US" sz="1000" b="1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from 2020 </a:t>
            </a:r>
            <a:r>
              <a:rPr lang="en-US" sz="10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to 2024, graduating with a GPA of 3.73. I have plans to continue my studies after I get a job. Currently, I am looking for job opportunities that align with my interests and skills. I have strong skills in using office software and various programming languages ​​such as Python, and SQL, as well as experience in using various software and data analysis tools.</a:t>
            </a:r>
            <a:r>
              <a:rPr lang="en" sz="10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 sz="10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788450" y="3439250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b="0" i="0" u="none" strike="noStrike" cap="none" smtClean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sz="1200" smtClean="0">
                <a:latin typeface="Rubik Medium"/>
                <a:ea typeface="Rubik Medium"/>
                <a:cs typeface="Rubik Medium"/>
                <a:sym typeface="Rubik Medium"/>
              </a:rPr>
              <a:t>Makassar</a:t>
            </a:r>
            <a:r>
              <a:rPr lang="en" sz="1200" b="0" i="0" u="none" strike="noStrike" cap="none" smtClean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&gt;</a:t>
            </a:r>
            <a:endParaRPr sz="1200" b="0" i="0" u="none" strike="noStrike" cap="non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4400" y="428515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8950" y="3423800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4396" y="3922815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788450" y="426147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i="0" u="none" strike="noStrike" cap="none" smtClean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sz="1200" u="sng" smtClean="0">
                <a:solidFill>
                  <a:schemeClr val="hlink"/>
                </a:solidFill>
                <a:latin typeface="Rubik"/>
                <a:ea typeface="Rubik Medium"/>
                <a:cs typeface="Rubik"/>
                <a:sym typeface="Rubik"/>
                <a:hlinkClick r:id="rId8"/>
              </a:rPr>
              <a:t>Muhammad Indrawan</a:t>
            </a:r>
            <a:r>
              <a:rPr lang="en" sz="1200" i="0" u="none" strike="noStrike" cap="none" smtClean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&gt;</a:t>
            </a:r>
            <a:endParaRPr sz="1200" i="0" u="none" strike="noStrike" cap="non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88450" y="3869913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b="0" i="0" u="none" strike="noStrike" cap="none" smtClean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&lt;</a:t>
            </a:r>
            <a:r>
              <a:rPr lang="en" sz="1200" smtClean="0">
                <a:latin typeface="Rubik Medium"/>
                <a:ea typeface="Rubik Medium"/>
                <a:cs typeface="Rubik Medium"/>
                <a:sym typeface="Rubik Medium"/>
              </a:rPr>
              <a:t>muhammadindrawannn@gmail.com</a:t>
            </a:r>
            <a:r>
              <a:rPr lang="en" sz="1200" b="0" i="0" u="none" strike="noStrike" cap="non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&gt;</a:t>
            </a:r>
            <a:endParaRPr sz="1200" b="0" i="0" u="none" strike="noStrike" cap="none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88450" y="4712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mtClean="0"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sz="1200" u="sng" smtClean="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mhmmdindrawan</a:t>
            </a:r>
            <a:r>
              <a:rPr lang="en" sz="1200" smtClean="0">
                <a:latin typeface="Rubik"/>
                <a:ea typeface="Rubik"/>
                <a:cs typeface="Rubik"/>
                <a:sym typeface="Rubik"/>
              </a:rPr>
              <a:t>&gt;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7300" y="4712250"/>
            <a:ext cx="316401" cy="3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56" y="959175"/>
            <a:ext cx="2043287" cy="2314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65ee868302_0_130"/>
          <p:cNvSpPr txBox="1"/>
          <p:nvPr/>
        </p:nvSpPr>
        <p:spPr>
          <a:xfrm>
            <a:off x="340500" y="1019400"/>
            <a:ext cx="86532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defTabSz="973138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&lt;Associate Data Scientist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 | 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&lt;</a:t>
            </a:r>
            <a:r>
              <a:rPr lang="en" b="1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link certificate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&gt;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  &lt;Mar 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Apr, 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2023&gt;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 algn="just" defTabSz="973138">
              <a:lnSpc>
                <a:spcPct val="200000"/>
              </a:lnSpc>
              <a:buClr>
                <a:schemeClr val="dk1"/>
              </a:buClr>
              <a:buSzPts val="1100"/>
              <a:tabLst>
                <a:tab pos="6367463" algn="l"/>
              </a:tabLst>
            </a:pP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 Associate Data Scientist &gt; | 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&lt;</a:t>
            </a:r>
            <a:r>
              <a:rPr lang="en" b="1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link certificate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&gt;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</a:t>
            </a:r>
            <a:r>
              <a:rPr lang="en-US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-US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Mar - Apr, 2023</a:t>
            </a:r>
            <a:r>
              <a:rPr lang="en-US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</a:p>
          <a:p>
            <a:pPr algn="just" defTabSz="973138">
              <a:lnSpc>
                <a:spcPct val="200000"/>
              </a:lnSpc>
              <a:buClr>
                <a:schemeClr val="dk1"/>
              </a:buClr>
              <a:buSzPts val="1100"/>
              <a:tabLst>
                <a:tab pos="6367463" algn="l"/>
              </a:tabLst>
            </a:pPr>
            <a:r>
              <a:rPr lang="en-US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&lt;Program Microsoft Office 2016 Dan Pengoperasian Internet&gt; | </a:t>
            </a:r>
            <a:r>
              <a:rPr lang="en-US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&lt;</a:t>
            </a:r>
            <a:r>
              <a:rPr lang="en-US" b="1" u="sng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link certificate</a:t>
            </a:r>
            <a:r>
              <a:rPr lang="en-US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       &lt;</a:t>
            </a:r>
            <a:r>
              <a:rPr lang="en-US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Aug, 2023</a:t>
            </a:r>
            <a:r>
              <a:rPr lang="en-US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 lang="en-US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Belajar Dasar Data Science&gt; | 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&lt;</a:t>
            </a:r>
            <a:r>
              <a:rPr lang="en" b="1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link certificate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&gt;</a:t>
            </a:r>
            <a:r>
              <a:rPr lang="en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	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 &lt;Okt, 2023&gt;</a:t>
            </a:r>
            <a:endParaRPr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b="1" smtClean="0">
                <a:latin typeface="Rubik"/>
                <a:ea typeface="Rubik"/>
                <a:cs typeface="Rubik"/>
                <a:sym typeface="Rubik"/>
              </a:rPr>
              <a:t>Belajar Dasar Structured Query Languange (SQL)</a:t>
            </a:r>
            <a:r>
              <a:rPr lang="en" sz="1400" b="1" i="0" u="none" strike="noStrike" cap="none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en" sz="14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&lt;</a:t>
            </a:r>
            <a:r>
              <a:rPr lang="en" sz="1400" b="1" i="0" u="sng" strike="noStrike" cap="non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link certificate</a:t>
            </a:r>
            <a: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&gt;</a:t>
            </a:r>
            <a: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Okt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  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2023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/>
            </a:r>
            <a:b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14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b="1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Memulai Pemograman Dengan Phyton</a:t>
            </a:r>
            <a:r>
              <a:rPr lang="en" sz="14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 </a:t>
            </a:r>
            <a:r>
              <a:rPr lang="en" sz="14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10"/>
              </a:rPr>
              <a:t>&lt;</a:t>
            </a:r>
            <a:r>
              <a:rPr lang="en" sz="1400" b="1" i="0" u="sng" strike="noStrike" cap="non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0"/>
              </a:rPr>
              <a:t>link certificate</a:t>
            </a:r>
            <a: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10"/>
              </a:rPr>
              <a:t>&gt;</a:t>
            </a:r>
            <a:r>
              <a:rPr lang="en" sz="14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&lt;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Okt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2023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b="1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 Analyst</a:t>
            </a:r>
            <a:r>
              <a:rPr lang="en" sz="14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 | 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11"/>
              </a:rPr>
              <a:t>&lt;</a:t>
            </a:r>
            <a:r>
              <a:rPr lang="en" sz="1400" b="1" i="0" u="sng" strike="noStrike" cap="none" smtClean="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2"/>
              </a:rPr>
              <a:t>link certificate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11"/>
              </a:rPr>
              <a:t>&gt;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		                           &lt;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Apr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2024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b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14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&lt;</a:t>
            </a:r>
            <a:r>
              <a:rPr lang="en" b="1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Junior Web Developer</a:t>
            </a:r>
            <a:r>
              <a:rPr lang="en" sz="1400" b="1" i="0" u="none" strike="noStrike" cap="none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&gt; | 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13"/>
              </a:rPr>
              <a:t>&lt;</a:t>
            </a:r>
            <a:r>
              <a:rPr lang="en" sz="1400" b="1" i="0" u="sng" strike="noStrike" cap="none" smtClean="0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13"/>
              </a:rPr>
              <a:t>link certificate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13"/>
              </a:rPr>
              <a:t>&gt;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	                                                   &lt;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Mei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,</a:t>
            </a:r>
            <a:r>
              <a:rPr lang="en" b="1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2024</a:t>
            </a:r>
            <a:r>
              <a:rPr lang="en" sz="1400" b="1" i="0" u="none" strike="noStrike" cap="none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</a:t>
            </a:r>
            <a:endParaRPr b="1" smtClean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g265ee868302_0_130"/>
          <p:cNvSpPr txBox="1"/>
          <p:nvPr/>
        </p:nvSpPr>
        <p:spPr>
          <a:xfrm>
            <a:off x="340500" y="3199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/>
        </p:nvSpPr>
        <p:spPr>
          <a:xfrm>
            <a:off x="2945275" y="1132650"/>
            <a:ext cx="55368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Kimia Farma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adalah perusahaan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industri farmasi pertama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Indonesia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didirikan oleh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Pemerintah Hindia Belanda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tahun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1817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Nama perusahaan ini pada awalnya adalah NV Chemicalien Handle Rathkamp &amp; Co. Berdasarkan kebijaksanaan nasionalisasi atas eks perusahaan Belanda di masa awal kemerdekaan, pada tahun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1958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Pemerintah Republik Indonesia melakukan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peleburan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sejumlah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perusahaan farmasi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 PNF (Perusahaan Negara Farmasi) Bhinneka Kimia Farma.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Kemudian pada tanggal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16 Agustus 1971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bentuk badan hukum PNF diubah menjadi 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Perseroan Terbatas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sehingga nama perusahaan berubah menjadi</a:t>
            </a:r>
            <a:r>
              <a:rPr lang="en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PT Kimia Farma (Persero).</a:t>
            </a:r>
            <a:endParaRPr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340500" y="29158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1700" y="2193702"/>
            <a:ext cx="2105124" cy="7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e09f014577_0_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e09f014577_0_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e09f014577_0_3"/>
          <p:cNvSpPr txBox="1"/>
          <p:nvPr/>
        </p:nvSpPr>
        <p:spPr>
          <a:xfrm>
            <a:off x="730800" y="1084775"/>
            <a:ext cx="35769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Sebagai 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Big Data Analytics Intern di Kimia Farma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, dihadapkan dengan tantangan untuk menganalisis data. Salah satu proyek utamanya adalah 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mengevaluasi kinerja bisnis penjualan Kimia Farma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pada tahun 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2020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sampai 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2023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. Langkah - langkah analisisnya adalah: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228600" marR="0" lvl="0" indent="-190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ubik"/>
              <a:buAutoNum type="arabicPeriod"/>
            </a:pPr>
            <a:r>
              <a:rPr lang="en" sz="12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Importing Dataset to BigQuery </a:t>
            </a:r>
            <a:endParaRPr sz="12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Dataset yang telah disediakan: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5715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kf_final_transaction.csv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5715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kf_inventory.csv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5715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kf_kantor_cabang.csv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5715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AutoNum type="arabicParenR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kf_product.csv (</a:t>
            </a:r>
            <a:r>
              <a:rPr lang="en" sz="1200" u="sng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link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), 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g2e09f014577_0_3"/>
          <p:cNvSpPr txBox="1"/>
          <p:nvPr/>
        </p:nvSpPr>
        <p:spPr>
          <a:xfrm>
            <a:off x="340500" y="260813"/>
            <a:ext cx="8463000" cy="5850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26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26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7" name="Google Shape;107;g2e09f014577_0_3"/>
          <p:cNvSpPr txBox="1"/>
          <p:nvPr/>
        </p:nvSpPr>
        <p:spPr>
          <a:xfrm>
            <a:off x="5898925" y="4553700"/>
            <a:ext cx="308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i="0" u="sng" strike="noStrike" cap="non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here</a:t>
            </a:r>
            <a:r>
              <a:rPr lang="en" sz="12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endParaRPr sz="1000" b="1" i="1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8;g2e09f014577_0_3"/>
          <p:cNvSpPr txBox="1"/>
          <p:nvPr/>
        </p:nvSpPr>
        <p:spPr>
          <a:xfrm>
            <a:off x="4392600" y="1084775"/>
            <a:ext cx="40206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2.   Buat tabel analisa </a:t>
            </a:r>
            <a:endParaRPr sz="12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Tabel-tabel yang diperlukan: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Transaction_id, date, branch_id, branch_name,  kota, provinsi, rating_cabang, customer_name, product_id, product_name, actual_price, discount_percentage, Nett_sales, nett_profit, rating_transaksi, persentase_gross_laba : Persentase laba yang seharusnya diterima dari obat dengan ketentuan berikut: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&lt;= Rp 50.000 -&gt; laba 10%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50.000 - 100.000 -&gt; laba 15%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100.000 - 300.000 -&gt; laba 20%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300.000 - 500.000 -&gt; laba 25%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2286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■ Harga &gt; Rp 500.000 -&gt; laba 30%</a:t>
            </a:r>
            <a:endParaRPr sz="12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  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e09f014577_0_2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e09f014577_0_2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e09f014577_0_23"/>
          <p:cNvSpPr txBox="1"/>
          <p:nvPr/>
        </p:nvSpPr>
        <p:spPr>
          <a:xfrm>
            <a:off x="611125" y="1112550"/>
            <a:ext cx="6426900" cy="29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 3.      Buat Dashboard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0005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Ketentuan dashboard adalah sebagai berikut: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Judul Dashboard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Summary Dashboard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Filter Control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Snapshot Data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Perbandingan Pendapatan Kimia Farma dari tahun ke tahun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Top 10 Total transaksi cabang provinsi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Top 10 Nett sales cabang provinsi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Top 5 Cabang Dengan Rating Tertinggi, namun Rating Transaksi Terendah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Chart  Indonesia's Geo Map Untuk Total Profit Masing-masing Provinsi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68580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 lainnya 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6" name="Google Shape;116;g2e09f014577_0_23"/>
          <p:cNvSpPr txBox="1"/>
          <p:nvPr/>
        </p:nvSpPr>
        <p:spPr>
          <a:xfrm>
            <a:off x="340500" y="260813"/>
            <a:ext cx="8463000" cy="5850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26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26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65ee868302_0_99"/>
          <p:cNvSpPr txBox="1"/>
          <p:nvPr/>
        </p:nvSpPr>
        <p:spPr>
          <a:xfrm>
            <a:off x="478800" y="921525"/>
            <a:ext cx="4007100" cy="2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kf_final_transaction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transaction_id:  kode id transaksi,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product_id : kode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branch_id: kode id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customer_name: nama customer yang melakukan transaksi,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date: tanggal transaksi dilakukan,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price: harga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discount_percentage: Persentase diskon yang diberikan pada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marR="0" lvl="0" indent="-2476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rating: penilaian konsumen terhadap transaksi yang dilakukan.</a:t>
            </a:r>
            <a:endParaRPr sz="120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" name="Google Shape;124;g265ee868302_0_99"/>
          <p:cNvSpPr txBox="1"/>
          <p:nvPr/>
        </p:nvSpPr>
        <p:spPr>
          <a:xfrm>
            <a:off x="340500" y="276588"/>
            <a:ext cx="8463000" cy="5850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26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Dataset </a:t>
            </a:r>
            <a:r>
              <a:rPr lang="en" sz="26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Project</a:t>
            </a:r>
            <a:endParaRPr sz="2600" b="1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25;g265ee868302_0_99"/>
          <p:cNvSpPr txBox="1"/>
          <p:nvPr/>
        </p:nvSpPr>
        <p:spPr>
          <a:xfrm>
            <a:off x="478800" y="3559125"/>
            <a:ext cx="41454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kf_product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28575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product_id: kode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product_name: nama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product_category: kategori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28575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price: harga obat.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g265ee868302_0_99"/>
          <p:cNvSpPr txBox="1"/>
          <p:nvPr/>
        </p:nvSpPr>
        <p:spPr>
          <a:xfrm>
            <a:off x="4710300" y="1281200"/>
            <a:ext cx="4093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kf_inventory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inventory_ID: kode inventory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branch_id: kode id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product_id: kode id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product_name: nama produk obat,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opname_stock: jumlah stok produk obat.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7" name="Google Shape;127;g265ee868302_0_99"/>
          <p:cNvSpPr txBox="1"/>
          <p:nvPr/>
        </p:nvSpPr>
        <p:spPr>
          <a:xfrm>
            <a:off x="4710300" y="2789500"/>
            <a:ext cx="40932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kf_kantor_cabang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branch_id: kode id cabang Kimia Farma,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branch_category: kategori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kota: kota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branch_name: nama kantor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provinsi: provinsi cabang Kimia Farma,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3429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rating: penilaian konsumen terhadap cabang Kimia Farma.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3ec2985a68_1_33"/>
          <p:cNvSpPr txBox="1"/>
          <p:nvPr/>
        </p:nvSpPr>
        <p:spPr>
          <a:xfrm>
            <a:off x="414325" y="288163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g23ec2985a68_1_33"/>
          <p:cNvSpPr txBox="1"/>
          <p:nvPr/>
        </p:nvSpPr>
        <p:spPr>
          <a:xfrm>
            <a:off x="73175" y="888475"/>
            <a:ext cx="3539100" cy="400722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Buka Google Cloud Console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>
                <a:latin typeface="Rubik"/>
                <a:ea typeface="Rubik"/>
                <a:cs typeface="Rubik"/>
                <a:sym typeface="Rubik"/>
              </a:rPr>
              <a:t>Pada panel navigasi, pilih </a:t>
            </a:r>
            <a:r>
              <a:rPr lang="en" sz="1200" b="1">
                <a:latin typeface="Rubik"/>
                <a:ea typeface="Rubik"/>
                <a:cs typeface="Rubik"/>
                <a:sym typeface="Rubik"/>
              </a:rPr>
              <a:t>“BigQuery” </a:t>
            </a:r>
            <a:endParaRPr sz="1200" b="1"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Buat proyek baru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dengan klik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"Create Project". Beri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nama </a:t>
            </a:r>
            <a:r>
              <a:rPr lang="en" sz="1200" smtClean="0">
                <a:latin typeface="Rubik"/>
                <a:ea typeface="Rubik"/>
                <a:cs typeface="Rubik"/>
                <a:sym typeface="Rubik"/>
              </a:rPr>
              <a:t>“project-based-virtual-intern".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Buat dataset 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dengan klik “create dataset” di panel sebelah kiri. Beri nama dataset : </a:t>
            </a:r>
            <a:r>
              <a:rPr lang="en" sz="1200" smtClean="0">
                <a:latin typeface="Rubik"/>
                <a:ea typeface="Rubik"/>
                <a:cs typeface="Rubik"/>
                <a:sym typeface="Rubik"/>
              </a:rPr>
              <a:t>projectkimiafarmaxrakamin 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Buat tabel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dengan klik pada nama dataset lalu klik “create tabel”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Upload file CSV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sebagai tabel dan beri nama tabel sesuai dengan nama dataset sebelumnya.</a:t>
            </a:r>
            <a:endParaRPr sz="1200">
              <a:latin typeface="Rubik"/>
              <a:ea typeface="Rubik"/>
              <a:cs typeface="Rubik"/>
              <a:sym typeface="Rubik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-"/>
            </a:pPr>
            <a:r>
              <a:rPr lang="en" sz="1200" b="1">
                <a:latin typeface="Rubik"/>
                <a:ea typeface="Rubik"/>
                <a:cs typeface="Rubik"/>
                <a:sym typeface="Rubik"/>
              </a:rPr>
              <a:t>Lakukan berulang</a:t>
            </a:r>
            <a:r>
              <a:rPr lang="en" sz="1200">
                <a:latin typeface="Rubik"/>
                <a:ea typeface="Rubik"/>
                <a:cs typeface="Rubik"/>
                <a:sym typeface="Rubik"/>
              </a:rPr>
              <a:t> hingga keempat data telah terupload. Sehingga akan terdapat 4 tabel, yaitu kf_final_transaction, kf_inventory, kf_kantor_cabang, kf_product</a:t>
            </a:r>
            <a:endParaRPr sz="12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g23ec2985a68_1_33"/>
          <p:cNvSpPr/>
          <p:nvPr/>
        </p:nvSpPr>
        <p:spPr>
          <a:xfrm rot="9923924">
            <a:off x="8536610" y="3011039"/>
            <a:ext cx="442698" cy="54100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3ec2985a68_1_33"/>
          <p:cNvSpPr/>
          <p:nvPr/>
        </p:nvSpPr>
        <p:spPr>
          <a:xfrm>
            <a:off x="6122225" y="2059275"/>
            <a:ext cx="3564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31" y="963886"/>
            <a:ext cx="1922090" cy="2118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253" y="888463"/>
            <a:ext cx="2435098" cy="21937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3" y="3201455"/>
            <a:ext cx="3124634" cy="1822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3ec2985a68_1_42"/>
          <p:cNvSpPr txBox="1"/>
          <p:nvPr/>
        </p:nvSpPr>
        <p:spPr>
          <a:xfrm>
            <a:off x="340500" y="2779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g23ec2985a68_1_42"/>
          <p:cNvSpPr txBox="1"/>
          <p:nvPr/>
        </p:nvSpPr>
        <p:spPr>
          <a:xfrm>
            <a:off x="340500" y="1006350"/>
            <a:ext cx="2922600" cy="31308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098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(kf_final_transaction) dengan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(kf_product):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sz="12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Transaksi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(kf_final_transaction) dengan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(kf_kantor_cabang):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sz="12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Stok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(kf_inventory) dengan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Produk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(kf_product):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sz="12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AutoNum type="arabicPeriod"/>
            </a:pP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Stok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(kf_inventory) dengan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Cabang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(kf_kantor_cabang): </a:t>
            </a:r>
            <a:r>
              <a:rPr lang="en" sz="12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One-to-many</a:t>
            </a:r>
            <a:endParaRPr sz="1200"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49" name="Google Shape;149;g23ec2985a68_1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325" y="741275"/>
            <a:ext cx="5708175" cy="36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1116</Words>
  <Application>Microsoft Office PowerPoint</Application>
  <PresentationFormat>On-screen Show (16:9)</PresentationFormat>
  <Paragraphs>159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Rubik</vt:lpstr>
      <vt:lpstr>Roboto Mono</vt:lpstr>
      <vt:lpstr>Rubik SemiBold</vt:lpstr>
      <vt:lpstr>Rubik Light</vt:lpstr>
      <vt:lpstr>Rubik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modified xsi:type="dcterms:W3CDTF">2024-06-21T13:06:14Z</dcterms:modified>
</cp:coreProperties>
</file>