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1" r:id="rId3"/>
    <p:sldId id="332" r:id="rId4"/>
    <p:sldId id="333" r:id="rId5"/>
    <p:sldId id="335" r:id="rId6"/>
    <p:sldId id="336" r:id="rId7"/>
    <p:sldId id="337" r:id="rId8"/>
    <p:sldId id="285" r:id="rId9"/>
    <p:sldId id="286" r:id="rId10"/>
    <p:sldId id="288" r:id="rId11"/>
    <p:sldId id="289" r:id="rId12"/>
    <p:sldId id="290" r:id="rId13"/>
    <p:sldId id="294" r:id="rId14"/>
    <p:sldId id="295" r:id="rId15"/>
    <p:sldId id="296" r:id="rId16"/>
    <p:sldId id="297" r:id="rId17"/>
    <p:sldId id="339" r:id="rId18"/>
    <p:sldId id="340" r:id="rId19"/>
    <p:sldId id="298" r:id="rId20"/>
    <p:sldId id="292" r:id="rId21"/>
    <p:sldId id="300" r:id="rId22"/>
    <p:sldId id="301" r:id="rId23"/>
    <p:sldId id="338" r:id="rId24"/>
    <p:sldId id="302" r:id="rId25"/>
    <p:sldId id="346" r:id="rId26"/>
    <p:sldId id="303" r:id="rId27"/>
    <p:sldId id="345" r:id="rId28"/>
    <p:sldId id="305" r:id="rId29"/>
    <p:sldId id="306" r:id="rId30"/>
    <p:sldId id="341" r:id="rId31"/>
    <p:sldId id="342" r:id="rId32"/>
    <p:sldId id="34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F0000"/>
    <a:srgbClr val="00FF00"/>
    <a:srgbClr val="FFFF99"/>
    <a:srgbClr val="898DB7"/>
    <a:srgbClr val="FFFF5B"/>
    <a:srgbClr val="89E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712" autoAdjust="0"/>
  </p:normalViewPr>
  <p:slideViewPr>
    <p:cSldViewPr>
      <p:cViewPr>
        <p:scale>
          <a:sx n="75" d="100"/>
          <a:sy n="75" d="100"/>
        </p:scale>
        <p:origin x="-130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F068DF7-EEA4-4E73-A347-9F0FFCC964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97ADA71-69CA-4092-9B4E-F558DD780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1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A3F9C-A5C9-4385-B67E-551692855FFB}" type="slidenum">
              <a:rPr lang="en-US"/>
              <a:pPr/>
              <a:t>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/>
              <a:t>Good afternoon and thank you everyone for coming.</a:t>
            </a:r>
          </a:p>
          <a:p>
            <a:endParaRPr lang="en-US" sz="800"/>
          </a:p>
          <a:p>
            <a:r>
              <a:rPr lang="en-US" sz="800"/>
              <a:t>My talk today will describe the research I performed at the IRIS at USC, the object of this work being to build a computational framework that addresses the problem of motion analysis and interpretation.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D4BD6-5FAC-4FCB-8387-4303AE39E767}" type="slidenum">
              <a:rPr lang="en-US"/>
              <a:pPr/>
              <a:t>10</a:t>
            </a:fld>
            <a:endParaRPr lang="en-US"/>
          </a:p>
        </p:txBody>
      </p:sp>
      <p:sp>
        <p:nvSpPr>
          <p:cNvPr id="243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B6F37-B42A-4BE4-A76E-34690D60A11C}" type="slidenum">
              <a:rPr lang="en-US"/>
              <a:pPr/>
              <a:t>11</a:t>
            </a:fld>
            <a:endParaRPr lang="en-US"/>
          </a:p>
        </p:txBody>
      </p:sp>
      <p:sp>
        <p:nvSpPr>
          <p:cNvPr id="243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8D75D-3097-425C-A4CC-9A4907683666}" type="slidenum">
              <a:rPr lang="en-US"/>
              <a:pPr/>
              <a:t>12</a:t>
            </a:fld>
            <a:endParaRPr lang="en-US"/>
          </a:p>
        </p:txBody>
      </p:sp>
      <p:sp>
        <p:nvSpPr>
          <p:cNvPr id="243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3E2F9-9FAA-4E2B-94B3-2CD5A064B679}" type="slidenum">
              <a:rPr lang="en-US"/>
              <a:pPr/>
              <a:t>13</a:t>
            </a:fld>
            <a:endParaRPr lang="en-US"/>
          </a:p>
        </p:txBody>
      </p:sp>
      <p:sp>
        <p:nvSpPr>
          <p:cNvPr id="243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11219-2586-466F-90E0-BFFD7574C145}" type="slidenum">
              <a:rPr lang="en-US"/>
              <a:pPr/>
              <a:t>14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CCE44-B682-49A3-B7E8-64809957B2D5}" type="slidenum">
              <a:rPr lang="en-US"/>
              <a:pPr/>
              <a:t>15</a:t>
            </a:fld>
            <a:endParaRPr lang="en-US"/>
          </a:p>
        </p:txBody>
      </p:sp>
      <p:sp>
        <p:nvSpPr>
          <p:cNvPr id="244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924D8-BD0B-46B6-9471-8BAC1E80F222}" type="slidenum">
              <a:rPr lang="en-US"/>
              <a:pPr/>
              <a:t>16</a:t>
            </a:fld>
            <a:endParaRPr lang="en-US"/>
          </a:p>
        </p:txBody>
      </p:sp>
      <p:sp>
        <p:nvSpPr>
          <p:cNvPr id="244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63F95-729A-4E94-A3EF-E818A4CBC51E}" type="slidenum">
              <a:rPr lang="en-US"/>
              <a:pPr/>
              <a:t>17</a:t>
            </a:fld>
            <a:endParaRPr lang="en-US"/>
          </a:p>
        </p:txBody>
      </p:sp>
      <p:sp>
        <p:nvSpPr>
          <p:cNvPr id="2478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77C8A33-8D16-4804-8D46-CB126839AF0C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17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78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78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D8E44-2E8E-494B-A9C5-8F2C164C32F0}" type="slidenum">
              <a:rPr lang="en-US"/>
              <a:pPr/>
              <a:t>18</a:t>
            </a:fld>
            <a:endParaRPr lang="en-US"/>
          </a:p>
        </p:txBody>
      </p:sp>
      <p:sp>
        <p:nvSpPr>
          <p:cNvPr id="2480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D52DAF1-3B4A-45DA-A68A-F013CDC19D4D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18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80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8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4F26B-712A-483E-A445-4C2F3183C922}" type="slidenum">
              <a:rPr lang="en-US"/>
              <a:pPr/>
              <a:t>19</a:t>
            </a:fld>
            <a:endParaRPr lang="en-US"/>
          </a:p>
        </p:txBody>
      </p:sp>
      <p:sp>
        <p:nvSpPr>
          <p:cNvPr id="244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EAB5E-FC60-4BC6-B51F-AF336EA4683F}" type="slidenum">
              <a:rPr lang="en-US"/>
              <a:pPr/>
              <a:t>2</a:t>
            </a:fld>
            <a:endParaRPr lang="en-US"/>
          </a:p>
        </p:txBody>
      </p:sp>
      <p:sp>
        <p:nvSpPr>
          <p:cNvPr id="242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A319F-D717-4406-AF0B-6F6ABDCDCFDB}" type="slidenum">
              <a:rPr lang="en-US"/>
              <a:pPr/>
              <a:t>20</a:t>
            </a:fld>
            <a:endParaRPr lang="en-US"/>
          </a:p>
        </p:txBody>
      </p:sp>
      <p:sp>
        <p:nvSpPr>
          <p:cNvPr id="243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3FAAD-1C90-43A2-B6FC-8471704374FA}" type="slidenum">
              <a:rPr lang="en-US"/>
              <a:pPr/>
              <a:t>21</a:t>
            </a:fld>
            <a:endParaRPr lang="en-US"/>
          </a:p>
        </p:txBody>
      </p:sp>
      <p:sp>
        <p:nvSpPr>
          <p:cNvPr id="244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3B37F-870F-4A8A-9296-9E4F4D7444D3}" type="slidenum">
              <a:rPr lang="en-US"/>
              <a:pPr/>
              <a:t>22</a:t>
            </a:fld>
            <a:endParaRPr lang="en-US"/>
          </a:p>
        </p:txBody>
      </p:sp>
      <p:sp>
        <p:nvSpPr>
          <p:cNvPr id="244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491C-F0AE-4331-BEA9-D4EA8068D7A9}" type="slidenum">
              <a:rPr lang="en-US"/>
              <a:pPr/>
              <a:t>23</a:t>
            </a:fld>
            <a:endParaRPr lang="en-US"/>
          </a:p>
        </p:txBody>
      </p:sp>
      <p:sp>
        <p:nvSpPr>
          <p:cNvPr id="2476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4E7F9B7D-A700-4469-AF4E-7E1CD2AC3498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23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7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7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F4E65-162E-404B-B876-E9A374EAF1FF}" type="slidenum">
              <a:rPr lang="en-US"/>
              <a:pPr/>
              <a:t>24</a:t>
            </a:fld>
            <a:endParaRPr lang="en-US"/>
          </a:p>
        </p:txBody>
      </p:sp>
      <p:sp>
        <p:nvSpPr>
          <p:cNvPr id="244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5B39E-B6F1-4F15-A608-8F6E23144949}" type="slidenum">
              <a:rPr lang="en-US"/>
              <a:pPr/>
              <a:t>25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E7C09-0C0B-4ABE-8DB7-9E954B1DE358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B81A-A868-4A59-A8FC-6196DF1D8A6E}" type="slidenum">
              <a:rPr lang="en-US"/>
              <a:pPr/>
              <a:t>27</a:t>
            </a:fld>
            <a:endParaRPr lang="en-US"/>
          </a:p>
        </p:txBody>
      </p:sp>
      <p:sp>
        <p:nvSpPr>
          <p:cNvPr id="249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43528-6815-408D-9AAC-539719CC5F2D}" type="slidenum">
              <a:rPr lang="en-US"/>
              <a:pPr/>
              <a:t>28</a:t>
            </a:fld>
            <a:endParaRPr lang="en-US"/>
          </a:p>
        </p:txBody>
      </p:sp>
      <p:sp>
        <p:nvSpPr>
          <p:cNvPr id="244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A1AE9-B843-4B5F-A7E8-F3C44AFCF5C4}" type="slidenum">
              <a:rPr lang="en-US"/>
              <a:pPr/>
              <a:t>29</a:t>
            </a:fld>
            <a:endParaRPr lang="en-US"/>
          </a:p>
        </p:txBody>
      </p:sp>
      <p:sp>
        <p:nvSpPr>
          <p:cNvPr id="245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1AB91-1A82-46CE-891F-EC933198AE20}" type="slidenum">
              <a:rPr lang="en-US"/>
              <a:pPr/>
              <a:t>3</a:t>
            </a:fld>
            <a:endParaRPr lang="en-US"/>
          </a:p>
        </p:txBody>
      </p:sp>
      <p:sp>
        <p:nvSpPr>
          <p:cNvPr id="242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C0469-4B29-44C4-A4B4-80C18EA13E23}" type="slidenum">
              <a:rPr lang="en-US"/>
              <a:pPr/>
              <a:t>30</a:t>
            </a:fld>
            <a:endParaRPr lang="en-US"/>
          </a:p>
        </p:txBody>
      </p:sp>
      <p:sp>
        <p:nvSpPr>
          <p:cNvPr id="2482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E803032-7BB3-4157-8A82-E288F42C6C9F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30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82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8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61F08-785B-451B-938D-6315E5F93E90}" type="slidenum">
              <a:rPr lang="en-US"/>
              <a:pPr/>
              <a:t>31</a:t>
            </a:fld>
            <a:endParaRPr lang="en-US"/>
          </a:p>
        </p:txBody>
      </p:sp>
      <p:sp>
        <p:nvSpPr>
          <p:cNvPr id="2484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03263" indent="-2714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10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12888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46275" indent="-215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034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606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178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75075" indent="-215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1283866-5CDF-47AB-ABD9-DC0C497DC855}" type="slidenum">
              <a:rPr lang="en-US" sz="1100" b="0">
                <a:latin typeface="Arial" charset="0"/>
                <a:cs typeface="Arial" charset="0"/>
              </a:rPr>
              <a:pPr algn="r" eaLnBrk="1" hangingPunct="1"/>
              <a:t>31</a:t>
            </a:fld>
            <a:endParaRPr lang="en-US" sz="1100" b="0">
              <a:latin typeface="Arial" charset="0"/>
              <a:cs typeface="Arial" charset="0"/>
            </a:endParaRPr>
          </a:p>
        </p:txBody>
      </p:sp>
      <p:sp>
        <p:nvSpPr>
          <p:cNvPr id="248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8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27" tIns="45713" rIns="91427" bIns="4571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5C5A2-F7DC-4390-BDA1-FC5F92EF84FB}" type="slidenum">
              <a:rPr lang="en-US"/>
              <a:pPr/>
              <a:t>32</a:t>
            </a:fld>
            <a:endParaRPr lang="en-US"/>
          </a:p>
        </p:txBody>
      </p:sp>
      <p:sp>
        <p:nvSpPr>
          <p:cNvPr id="248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BF587-AEB4-4D42-9E78-B4E27372D696}" type="slidenum">
              <a:rPr lang="en-US"/>
              <a:pPr/>
              <a:t>4</a:t>
            </a:fld>
            <a:endParaRPr lang="en-US"/>
          </a:p>
        </p:txBody>
      </p:sp>
      <p:sp>
        <p:nvSpPr>
          <p:cNvPr id="242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183A1-B467-4E2B-AB70-67994A5B357B}" type="slidenum">
              <a:rPr lang="en-US"/>
              <a:pPr/>
              <a:t>5</a:t>
            </a:fld>
            <a:endParaRPr lang="en-US"/>
          </a:p>
        </p:txBody>
      </p:sp>
      <p:sp>
        <p:nvSpPr>
          <p:cNvPr id="242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C4174-730E-47E2-908E-F62E1B9FFEED}" type="slidenum">
              <a:rPr lang="en-US"/>
              <a:pPr/>
              <a:t>6</a:t>
            </a:fld>
            <a:endParaRPr lang="en-US"/>
          </a:p>
        </p:txBody>
      </p:sp>
      <p:sp>
        <p:nvSpPr>
          <p:cNvPr id="242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02684-86C2-4262-9D78-4D9C7BD311D1}" type="slidenum">
              <a:rPr lang="en-US"/>
              <a:pPr/>
              <a:t>7</a:t>
            </a:fld>
            <a:endParaRPr lang="en-US"/>
          </a:p>
        </p:txBody>
      </p:sp>
      <p:sp>
        <p:nvSpPr>
          <p:cNvPr id="242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3B431-E784-4A18-ABAF-56AE1B68729F}" type="slidenum">
              <a:rPr lang="en-US"/>
              <a:pPr/>
              <a:t>8</a:t>
            </a:fld>
            <a:endParaRPr lang="en-US"/>
          </a:p>
        </p:txBody>
      </p:sp>
      <p:sp>
        <p:nvSpPr>
          <p:cNvPr id="242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B0A7B-D1A2-49C8-B955-2A0F1F09242A}" type="slidenum">
              <a:rPr lang="en-US"/>
              <a:pPr/>
              <a:t>9</a:t>
            </a:fld>
            <a:endParaRPr lang="en-US"/>
          </a:p>
        </p:txBody>
      </p:sp>
      <p:sp>
        <p:nvSpPr>
          <p:cNvPr id="243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0825" y="3886200"/>
            <a:ext cx="610235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-15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9E95A361-0DDC-483B-8CAD-837D0268CB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04800" y="3429000"/>
            <a:ext cx="8534400" cy="1079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50000">
                <a:schemeClr val="tx1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5EDF-6EB5-4FA1-A6B4-3E31B57F5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76200"/>
            <a:ext cx="21304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76200"/>
            <a:ext cx="62388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E0472-474B-4216-839B-302B2A3E5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76200"/>
            <a:ext cx="85217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66800"/>
            <a:ext cx="4179887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71900"/>
            <a:ext cx="4179887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" y="6324600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62800" y="63246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C1F094F6-4E98-40D9-B563-3FF1BB3F0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684D6-FAAF-4A30-BC6D-6F3B275090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8597F-5FA6-4B6C-A3AF-EC82534A24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913" y="1066800"/>
            <a:ext cx="4178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6800"/>
            <a:ext cx="41798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9C56C-3FC2-493A-BB46-E2EDE81E75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CC282-1116-4F61-8C09-778A831D79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CB252-C497-48D6-98C2-D53232CBB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750E-9852-4ABB-A2DC-3466F8890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1051-A128-4EFD-A7E4-0712575F83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C3DA5-822A-4C0B-9795-58995EA99D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76200"/>
            <a:ext cx="852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913" y="1066800"/>
            <a:ext cx="85105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4800" y="838200"/>
            <a:ext cx="8534400" cy="10795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50000">
                <a:schemeClr val="tx1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FD979906-BCD9-43D8-9A1E-AE02CBFCD45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4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−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mircea/Courses/05Spring/cs491Y_791Y/CaseStudies/turk_JCN_9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574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CS 485/685</a:t>
            </a:r>
            <a:br>
              <a:rPr lang="en-US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/>
            </a:r>
            <a:br>
              <a:rPr lang="en-US" sz="2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Computer Vision</a:t>
            </a:r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781800" cy="236220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</a:rPr>
              <a:t>Face Recognition Using Principal Components </a:t>
            </a:r>
            <a:r>
              <a:rPr lang="en-US" sz="3200" b="1" dirty="0" smtClean="0">
                <a:solidFill>
                  <a:srgbClr val="000000"/>
                </a:solidFill>
              </a:rPr>
              <a:t>Analysis (PCA)</a:t>
            </a:r>
            <a:endParaRPr lang="en-US" sz="3200" b="1" dirty="0">
              <a:solidFill>
                <a:srgbClr val="000000"/>
              </a:solidFill>
            </a:endParaRPr>
          </a:p>
          <a:p>
            <a:r>
              <a:rPr lang="en-US" sz="2000" dirty="0"/>
              <a:t>M. Turk, A. </a:t>
            </a:r>
            <a:r>
              <a:rPr lang="en-US" sz="2000" dirty="0" err="1"/>
              <a:t>Pentland</a:t>
            </a:r>
            <a:r>
              <a:rPr lang="en-US" sz="2000" dirty="0"/>
              <a:t>, "</a:t>
            </a:r>
            <a:r>
              <a:rPr lang="en-US" sz="2000" dirty="0" err="1">
                <a:hlinkClick r:id="rId3"/>
              </a:rPr>
              <a:t>Eigenfaces</a:t>
            </a:r>
            <a:r>
              <a:rPr lang="en-US" sz="2000" dirty="0">
                <a:hlinkClick r:id="rId3"/>
              </a:rPr>
              <a:t> for Recognition</a:t>
            </a:r>
            <a:r>
              <a:rPr lang="en-US" sz="2000" dirty="0"/>
              <a:t>", Journal of Cognitive Neuroscience, 3(1), pp. 71-86, 1991.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C2D2-AE45-4B4C-802C-5EF40AA3AA26}" type="slidenum">
              <a:rPr lang="en-US"/>
              <a:pPr/>
              <a:t>10</a:t>
            </a:fld>
            <a:endParaRPr lang="en-US"/>
          </a:p>
        </p:txBody>
      </p:sp>
      <p:sp>
        <p:nvSpPr>
          <p:cNvPr id="231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pic>
        <p:nvPicPr>
          <p:cNvPr id="231936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362200"/>
            <a:ext cx="4495800" cy="167035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19364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 dirty="0">
                <a:solidFill>
                  <a:schemeClr val="bg2"/>
                </a:solidFill>
                <a:latin typeface="Arial" charset="0"/>
              </a:rPr>
              <a:t>How to choose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K (i.e., number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of principal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components) ?</a:t>
            </a:r>
            <a:endParaRPr lang="en-US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19365" name="Rectangle 5"/>
          <p:cNvSpPr>
            <a:spLocks noChangeArrowheads="1"/>
          </p:cNvSpPr>
          <p:nvPr/>
        </p:nvSpPr>
        <p:spPr bwMode="auto">
          <a:xfrm>
            <a:off x="228600" y="16002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To choose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K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, use the following criterion:</a:t>
            </a:r>
            <a:endParaRPr lang="en-US" sz="2000" b="0" i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19366" name="Rectangle 6"/>
          <p:cNvSpPr>
            <a:spLocks noChangeArrowheads="1"/>
          </p:cNvSpPr>
          <p:nvPr/>
        </p:nvSpPr>
        <p:spPr bwMode="auto">
          <a:xfrm>
            <a:off x="304800" y="4419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In this case, we say that we “preserve” 90% or 95% of the 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	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information in our data.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2000" b="0" dirty="0">
              <a:solidFill>
                <a:schemeClr val="bg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If K=N, then we “preserve” 100% of the information in our data.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endParaRPr lang="en-US" sz="2000" b="0" i="1" dirty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9365" grpId="0"/>
      <p:bldP spid="2319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FC0D-2FED-4AA1-97AC-4625F88A0CD5}" type="slidenum">
              <a:rPr lang="en-US"/>
              <a:pPr/>
              <a:t>11</a:t>
            </a:fld>
            <a:endParaRPr lang="en-US"/>
          </a:p>
        </p:txBody>
      </p:sp>
      <p:sp>
        <p:nvSpPr>
          <p:cNvPr id="232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pic>
        <p:nvPicPr>
          <p:cNvPr id="232038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209800"/>
            <a:ext cx="3962400" cy="8143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320388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6131" y="3819525"/>
            <a:ext cx="1935537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20389" name="Rectangle 5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What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is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the error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due to dimensionality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reduction?</a:t>
            </a:r>
            <a:endParaRPr lang="en-US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20390" name="Rectangle 6"/>
          <p:cNvSpPr>
            <a:spLocks noChangeArrowheads="1"/>
          </p:cNvSpPr>
          <p:nvPr/>
        </p:nvSpPr>
        <p:spPr bwMode="auto">
          <a:xfrm>
            <a:off x="228600" y="14478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The original vector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x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can be reconstructed using its principal components:</a:t>
            </a:r>
          </a:p>
        </p:txBody>
      </p:sp>
      <p:sp>
        <p:nvSpPr>
          <p:cNvPr id="2320391" name="Rectangle 7"/>
          <p:cNvSpPr>
            <a:spLocks noChangeArrowheads="1"/>
          </p:cNvSpPr>
          <p:nvPr/>
        </p:nvSpPr>
        <p:spPr bwMode="auto">
          <a:xfrm>
            <a:off x="228600" y="3171825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PCA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minimizes the reconstruction error:</a:t>
            </a:r>
          </a:p>
        </p:txBody>
      </p:sp>
      <p:sp>
        <p:nvSpPr>
          <p:cNvPr id="2320392" name="Rectangle 8"/>
          <p:cNvSpPr>
            <a:spLocks noChangeArrowheads="1"/>
          </p:cNvSpPr>
          <p:nvPr/>
        </p:nvSpPr>
        <p:spPr bwMode="auto">
          <a:xfrm>
            <a:off x="228600" y="45720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It can be shown that the error is equal to:</a:t>
            </a:r>
          </a:p>
        </p:txBody>
      </p:sp>
      <p:pic>
        <p:nvPicPr>
          <p:cNvPr id="232039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1900" y="5127625"/>
            <a:ext cx="1524000" cy="6635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58D7-3695-45AD-B0F3-4D6A367A4F8F}" type="slidenum">
              <a:rPr lang="en-US"/>
              <a:pPr/>
              <a:t>12</a:t>
            </a:fld>
            <a:endParaRPr lang="en-US"/>
          </a:p>
        </p:txBody>
      </p:sp>
      <p:sp>
        <p:nvSpPr>
          <p:cNvPr id="232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2141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Standardization</a:t>
            </a:r>
          </a:p>
        </p:txBody>
      </p:sp>
      <p:sp>
        <p:nvSpPr>
          <p:cNvPr id="2321412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 principal components are dependent on the </a:t>
            </a:r>
            <a:r>
              <a:rPr lang="en-US" sz="2000" i="1" dirty="0">
                <a:solidFill>
                  <a:schemeClr val="bg2"/>
                </a:solidFill>
                <a:latin typeface="Arial" charset="0"/>
              </a:rPr>
              <a:t>units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used to measure the original variables as well as on the </a:t>
            </a:r>
            <a:r>
              <a:rPr lang="en-US" sz="2000" i="1" dirty="0">
                <a:solidFill>
                  <a:schemeClr val="bg2"/>
                </a:solidFill>
                <a:latin typeface="Arial" charset="0"/>
              </a:rPr>
              <a:t>range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of values they assume.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2000" b="0" dirty="0">
              <a:solidFill>
                <a:schemeClr val="bg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You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should </a:t>
            </a:r>
            <a:r>
              <a:rPr lang="en-US" sz="2000" dirty="0">
                <a:solidFill>
                  <a:schemeClr val="bg2"/>
                </a:solidFill>
                <a:latin typeface="Arial" charset="0"/>
              </a:rPr>
              <a:t>always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standardize the data prior to using PCA.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2000" b="0" dirty="0">
              <a:solidFill>
                <a:schemeClr val="bg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A common standardization method is to transform all the data to have zero mean and unit standard deviation:</a:t>
            </a:r>
          </a:p>
        </p:txBody>
      </p:sp>
      <p:pic>
        <p:nvPicPr>
          <p:cNvPr id="232141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724400"/>
            <a:ext cx="6019800" cy="68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A5C0-1CA1-4299-ABD9-F1030D7A6D70}" type="slidenum">
              <a:rPr lang="en-US"/>
              <a:pPr/>
              <a:t>13</a:t>
            </a:fld>
            <a:endParaRPr lang="en-US"/>
          </a:p>
        </p:txBody>
      </p:sp>
      <p:sp>
        <p:nvSpPr>
          <p:cNvPr id="232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sp>
        <p:nvSpPr>
          <p:cNvPr id="2325507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 dirty="0">
                <a:solidFill>
                  <a:schemeClr val="bg2"/>
                </a:solidFill>
                <a:latin typeface="Arial" charset="0"/>
              </a:rPr>
              <a:t>Computation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of low-dimensional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basis (i.e.,</a:t>
            </a:r>
            <a:r>
              <a:rPr lang="en-US" b="0" dirty="0" err="1">
                <a:solidFill>
                  <a:schemeClr val="bg2"/>
                </a:solidFill>
                <a:latin typeface="Arial" charset="0"/>
              </a:rPr>
              <a:t>eigenfaces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):</a:t>
            </a:r>
          </a:p>
        </p:txBody>
      </p:sp>
      <p:pic>
        <p:nvPicPr>
          <p:cNvPr id="2325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7010400" cy="48736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325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5908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097D-7701-4359-846D-599E0032B3BC}" type="slidenum">
              <a:rPr lang="en-US"/>
              <a:pPr/>
              <a:t>14</a:t>
            </a:fld>
            <a:endParaRPr lang="en-US"/>
          </a:p>
        </p:txBody>
      </p:sp>
      <p:sp>
        <p:nvSpPr>
          <p:cNvPr id="232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sp>
        <p:nvSpPr>
          <p:cNvPr id="232653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Computation of the eigenfaces – cont.</a:t>
            </a:r>
          </a:p>
        </p:txBody>
      </p:sp>
      <p:pic>
        <p:nvPicPr>
          <p:cNvPr id="23265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44650"/>
            <a:ext cx="6019800" cy="42608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326533" name="Object 5"/>
          <p:cNvGraphicFramePr>
            <a:graphicFrameLocks noChangeAspect="1"/>
          </p:cNvGraphicFramePr>
          <p:nvPr/>
        </p:nvGraphicFramePr>
        <p:xfrm>
          <a:off x="4572000" y="4648200"/>
          <a:ext cx="354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537" name="Equation" r:id="rId5" imgW="228600" imgH="393480" progId="Equation.DSMT4">
                  <p:embed/>
                </p:oleObj>
              </mc:Choice>
              <mc:Fallback>
                <p:oleObj name="Equation" r:id="rId5" imgW="2286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354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DC2D-0A70-4FD3-B39C-EEB5925DD2A0}" type="slidenum">
              <a:rPr lang="en-US"/>
              <a:pPr/>
              <a:t>15</a:t>
            </a:fld>
            <a:endParaRPr lang="en-US"/>
          </a:p>
        </p:txBody>
      </p:sp>
      <p:sp>
        <p:nvSpPr>
          <p:cNvPr id="232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sp>
        <p:nvSpPr>
          <p:cNvPr id="232755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Computation of the eigenfaces – cont. </a:t>
            </a:r>
          </a:p>
        </p:txBody>
      </p:sp>
      <p:pic>
        <p:nvPicPr>
          <p:cNvPr id="2327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19250"/>
            <a:ext cx="7162800" cy="48577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27559" name="Text Box 7"/>
          <p:cNvSpPr txBox="1">
            <a:spLocks noChangeArrowheads="1"/>
          </p:cNvSpPr>
          <p:nvPr/>
        </p:nvSpPr>
        <p:spPr bwMode="auto">
          <a:xfrm>
            <a:off x="4800600" y="4319588"/>
            <a:ext cx="357188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u</a:t>
            </a:r>
            <a:r>
              <a:rPr lang="en-US" sz="2000" b="0" baseline="-25000">
                <a:solidFill>
                  <a:schemeClr val="bg2"/>
                </a:solidFill>
              </a:rPr>
              <a:t>i</a:t>
            </a:r>
          </a:p>
        </p:txBody>
      </p:sp>
      <p:graphicFrame>
        <p:nvGraphicFramePr>
          <p:cNvPr id="2327561" name="Object 9"/>
          <p:cNvGraphicFramePr>
            <a:graphicFrameLocks noChangeAspect="1"/>
          </p:cNvGraphicFramePr>
          <p:nvPr/>
        </p:nvGraphicFramePr>
        <p:xfrm>
          <a:off x="5410200" y="1600200"/>
          <a:ext cx="1676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73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00200"/>
                        <a:ext cx="1676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7562" name="AutoShape 10"/>
          <p:cNvSpPr>
            <a:spLocks noChangeArrowheads="1"/>
          </p:cNvSpPr>
          <p:nvPr/>
        </p:nvSpPr>
        <p:spPr bwMode="auto">
          <a:xfrm>
            <a:off x="5029200" y="18288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7563" name="Text Box 11"/>
          <p:cNvSpPr txBox="1">
            <a:spLocks noChangeArrowheads="1"/>
          </p:cNvSpPr>
          <p:nvPr/>
        </p:nvSpPr>
        <p:spPr bwMode="auto">
          <a:xfrm>
            <a:off x="1600200" y="5257800"/>
            <a:ext cx="47561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                                                       </a:t>
            </a:r>
          </a:p>
        </p:txBody>
      </p:sp>
      <p:graphicFrame>
        <p:nvGraphicFramePr>
          <p:cNvPr id="2327564" name="Object 12"/>
          <p:cNvGraphicFramePr>
            <a:graphicFrameLocks noChangeAspect="1"/>
          </p:cNvGraphicFramePr>
          <p:nvPr/>
        </p:nvGraphicFramePr>
        <p:xfrm>
          <a:off x="2743200" y="53340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74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0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2639-9C87-4EC4-B2AD-513F6DBB846B}" type="slidenum">
              <a:rPr lang="en-US"/>
              <a:pPr/>
              <a:t>16</a:t>
            </a:fld>
            <a:endParaRPr lang="en-US"/>
          </a:p>
        </p:txBody>
      </p:sp>
      <p:sp>
        <p:nvSpPr>
          <p:cNvPr id="232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sp>
        <p:nvSpPr>
          <p:cNvPr id="2328579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Computation of the eigenfaces – cont.</a:t>
            </a:r>
          </a:p>
        </p:txBody>
      </p:sp>
      <p:pic>
        <p:nvPicPr>
          <p:cNvPr id="23285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28800"/>
            <a:ext cx="7239000" cy="36671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ED7B-A082-422D-8A92-64C06728C54F}" type="slidenum">
              <a:rPr lang="en-US"/>
              <a:pPr/>
              <a:t>17</a:t>
            </a:fld>
            <a:endParaRPr lang="en-US"/>
          </a:p>
        </p:txBody>
      </p:sp>
      <p:sp>
        <p:nvSpPr>
          <p:cNvPr id="2477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Eigenfaces example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1905000" cy="1447800"/>
          </a:xfrm>
        </p:spPr>
        <p:txBody>
          <a:bodyPr/>
          <a:lstStyle/>
          <a:p>
            <a:pPr algn="r">
              <a:buFontTx/>
              <a:buNone/>
            </a:pPr>
            <a:r>
              <a:rPr lang="en-US" sz="2400"/>
              <a:t>Training images</a:t>
            </a:r>
          </a:p>
          <a:p>
            <a:pPr algn="r">
              <a:buFontTx/>
              <a:buNone/>
            </a:pPr>
            <a:endParaRPr lang="en-US" baseline="-25000"/>
          </a:p>
        </p:txBody>
      </p:sp>
      <p:pic>
        <p:nvPicPr>
          <p:cNvPr id="24770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563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18498-2B23-4285-BC00-DF67410B5912}" type="slidenum">
              <a:rPr lang="en-US"/>
              <a:pPr/>
              <a:t>18</a:t>
            </a:fld>
            <a:endParaRPr lang="en-US"/>
          </a:p>
        </p:txBody>
      </p:sp>
      <p:sp>
        <p:nvSpPr>
          <p:cNvPr id="2479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Eigenfaces example</a:t>
            </a:r>
          </a:p>
        </p:txBody>
      </p:sp>
      <p:sp>
        <p:nvSpPr>
          <p:cNvPr id="2479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79108" name="Rectangle 6"/>
          <p:cNvSpPr>
            <a:spLocks noChangeArrowheads="1"/>
          </p:cNvSpPr>
          <p:nvPr/>
        </p:nvSpPr>
        <p:spPr bwMode="auto">
          <a:xfrm>
            <a:off x="3810000" y="113823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0">
                <a:solidFill>
                  <a:schemeClr val="bg2"/>
                </a:solidFill>
                <a:latin typeface="Arial" charset="0"/>
                <a:cs typeface="Arial" charset="0"/>
              </a:rPr>
              <a:t>Top eigenvectors: </a:t>
            </a:r>
            <a:r>
              <a:rPr lang="en-US">
                <a:solidFill>
                  <a:schemeClr val="bg2"/>
                </a:solidFill>
                <a:latin typeface="Arial" charset="0"/>
                <a:cs typeface="Arial" charset="0"/>
              </a:rPr>
              <a:t>u</a:t>
            </a:r>
            <a:r>
              <a:rPr lang="en-US" b="0" baseline="-25000">
                <a:solidFill>
                  <a:schemeClr val="bg2"/>
                </a:solidFill>
                <a:latin typeface="Arial" charset="0"/>
                <a:cs typeface="Arial" charset="0"/>
              </a:rPr>
              <a:t>1</a:t>
            </a:r>
            <a:r>
              <a:rPr lang="en-US" b="0">
                <a:solidFill>
                  <a:schemeClr val="bg2"/>
                </a:solidFill>
                <a:latin typeface="Arial" charset="0"/>
                <a:cs typeface="Arial" charset="0"/>
              </a:rPr>
              <a:t>,…</a:t>
            </a:r>
            <a:r>
              <a:rPr lang="en-US">
                <a:solidFill>
                  <a:schemeClr val="bg2"/>
                </a:solidFill>
                <a:latin typeface="Arial" charset="0"/>
                <a:cs typeface="Arial" charset="0"/>
              </a:rPr>
              <a:t>u</a:t>
            </a:r>
            <a:r>
              <a:rPr lang="en-US" b="0" baseline="-25000">
                <a:solidFill>
                  <a:schemeClr val="bg2"/>
                </a:solidFill>
                <a:latin typeface="Arial" charset="0"/>
                <a:cs typeface="Arial" charset="0"/>
              </a:rPr>
              <a:t>k</a:t>
            </a:r>
          </a:p>
        </p:txBody>
      </p:sp>
      <p:sp>
        <p:nvSpPr>
          <p:cNvPr id="2479109" name="Rectangle 7"/>
          <p:cNvSpPr>
            <a:spLocks noChangeArrowheads="1"/>
          </p:cNvSpPr>
          <p:nvPr/>
        </p:nvSpPr>
        <p:spPr bwMode="auto">
          <a:xfrm>
            <a:off x="1603375" y="2438400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>
                <a:solidFill>
                  <a:schemeClr val="bg2"/>
                </a:solidFill>
                <a:latin typeface="Arial" charset="0"/>
                <a:cs typeface="Arial" charset="0"/>
              </a:rPr>
              <a:t>Mean: </a:t>
            </a:r>
            <a:r>
              <a:rPr lang="en-US">
                <a:solidFill>
                  <a:schemeClr val="bg2"/>
                </a:solidFill>
                <a:latin typeface="Arial" charset="0"/>
                <a:cs typeface="Arial" charset="0"/>
              </a:rPr>
              <a:t>μ</a:t>
            </a:r>
          </a:p>
        </p:txBody>
      </p:sp>
      <p:pic>
        <p:nvPicPr>
          <p:cNvPr id="24791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21209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91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526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F7E2-C2D5-43BF-9810-361057B49128}" type="slidenum">
              <a:rPr lang="en-US"/>
              <a:pPr/>
              <a:t>19</a:t>
            </a:fld>
            <a:endParaRPr lang="en-US"/>
          </a:p>
        </p:txBody>
      </p:sp>
      <p:sp>
        <p:nvSpPr>
          <p:cNvPr id="232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Faces</a:t>
            </a:r>
          </a:p>
        </p:txBody>
      </p:sp>
      <p:sp>
        <p:nvSpPr>
          <p:cNvPr id="2329603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Representing faces onto this basis</a:t>
            </a:r>
          </a:p>
        </p:txBody>
      </p:sp>
      <p:pic>
        <p:nvPicPr>
          <p:cNvPr id="2329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63688"/>
            <a:ext cx="7315200" cy="49895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29605" name="Text Box 5"/>
          <p:cNvSpPr txBox="1">
            <a:spLocks noChangeArrowheads="1"/>
          </p:cNvSpPr>
          <p:nvPr/>
        </p:nvSpPr>
        <p:spPr bwMode="auto">
          <a:xfrm>
            <a:off x="254000" y="5473700"/>
            <a:ext cx="266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2"/>
                </a:solidFill>
              </a:rPr>
              <a:t>Face reconstruction: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525B-76F5-4226-99BC-B28D3193FFE3}" type="slidenum">
              <a:rPr lang="en-US"/>
              <a:pPr/>
              <a:t>2</a:t>
            </a:fld>
            <a:endParaRPr lang="en-US"/>
          </a:p>
        </p:txBody>
      </p:sp>
      <p:sp>
        <p:nvSpPr>
          <p:cNvPr id="236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6339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Pattern recognition in high-dimensional spaces</a:t>
            </a:r>
          </a:p>
        </p:txBody>
      </p:sp>
      <p:sp>
        <p:nvSpPr>
          <p:cNvPr id="2363396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Problems arise when performing recognition in a high-dimensional space (curse of dimensionality).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Significant improvements can be achieved by first mapping the data into a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lower-dimensional sub-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space.</a:t>
            </a:r>
          </a:p>
        </p:txBody>
      </p:sp>
      <p:sp>
        <p:nvSpPr>
          <p:cNvPr id="2363397" name="Rectangle 5"/>
          <p:cNvSpPr>
            <a:spLocks noChangeArrowheads="1"/>
          </p:cNvSpPr>
          <p:nvPr/>
        </p:nvSpPr>
        <p:spPr bwMode="auto">
          <a:xfrm>
            <a:off x="228600" y="50292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 goal of PCA is to reduce the dimensionality of the data while </a:t>
            </a:r>
            <a:r>
              <a:rPr lang="en-US" sz="2000" b="0" dirty="0">
                <a:solidFill>
                  <a:srgbClr val="FFC000"/>
                </a:solidFill>
                <a:latin typeface="Arial" charset="0"/>
              </a:rPr>
              <a:t>retaining as much </a:t>
            </a:r>
            <a:r>
              <a:rPr lang="en-US" sz="2000" b="0" dirty="0" smtClean="0">
                <a:solidFill>
                  <a:srgbClr val="FFC000"/>
                </a:solidFill>
                <a:latin typeface="Arial" charset="0"/>
              </a:rPr>
              <a:t>information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as possible in the original dataset.</a:t>
            </a:r>
          </a:p>
        </p:txBody>
      </p:sp>
      <p:pic>
        <p:nvPicPr>
          <p:cNvPr id="23633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275013"/>
            <a:ext cx="6380163" cy="12969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7419-1C7D-4D1D-8FC0-DEBC4CFB1C8C}" type="slidenum">
              <a:rPr lang="en-US"/>
              <a:pPr/>
              <a:t>20</a:t>
            </a:fld>
            <a:endParaRPr lang="en-US"/>
          </a:p>
        </p:txBody>
      </p:sp>
      <p:sp>
        <p:nvSpPr>
          <p:cNvPr id="232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23459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rgbClr val="FF0000"/>
                </a:solidFill>
                <a:latin typeface="Arial" charset="0"/>
              </a:rPr>
              <a:t>Case Study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: Eigenfaces for Face Detection/Recognition</a:t>
            </a:r>
          </a:p>
        </p:txBody>
      </p:sp>
      <p:sp>
        <p:nvSpPr>
          <p:cNvPr id="2323460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M. Turk, A. Pentland, "Eigenfaces for Recognition",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Journal of Cognitive Neuroscience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, vol. 3, no. 1, pp. 71-86, 1991.</a:t>
            </a:r>
          </a:p>
        </p:txBody>
      </p:sp>
      <p:sp>
        <p:nvSpPr>
          <p:cNvPr id="2323461" name="Rectangle 5"/>
          <p:cNvSpPr>
            <a:spLocks noChangeArrowheads="1"/>
          </p:cNvSpPr>
          <p:nvPr/>
        </p:nvSpPr>
        <p:spPr bwMode="auto">
          <a:xfrm>
            <a:off x="228600" y="24384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Face Recognition</a:t>
            </a:r>
          </a:p>
        </p:txBody>
      </p:sp>
      <p:sp>
        <p:nvSpPr>
          <p:cNvPr id="2323462" name="Rectangle 6"/>
          <p:cNvSpPr>
            <a:spLocks noChangeArrowheads="1"/>
          </p:cNvSpPr>
          <p:nvPr/>
        </p:nvSpPr>
        <p:spPr bwMode="auto">
          <a:xfrm>
            <a:off x="228600" y="2971800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The simplest approach is to think of it as a template matching problem</a:t>
            </a:r>
          </a:p>
        </p:txBody>
      </p:sp>
      <p:pic>
        <p:nvPicPr>
          <p:cNvPr id="232346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949575"/>
            <a:ext cx="3810000" cy="31464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23464" name="Rectangle 8"/>
          <p:cNvSpPr>
            <a:spLocks noChangeArrowheads="1"/>
          </p:cNvSpPr>
          <p:nvPr/>
        </p:nvSpPr>
        <p:spPr bwMode="auto">
          <a:xfrm>
            <a:off x="228600" y="4038600"/>
            <a:ext cx="4953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Problems arise when performing recognition in a high-dimensional space.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Significant improvements can be achieved by first mapping the data into a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lower dimensionality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C334-52CD-46FF-9E87-DAB67A13DE14}" type="slidenum">
              <a:rPr lang="en-US"/>
              <a:pPr/>
              <a:t>21</a:t>
            </a:fld>
            <a:endParaRPr lang="en-US"/>
          </a:p>
        </p:txBody>
      </p:sp>
      <p:sp>
        <p:nvSpPr>
          <p:cNvPr id="233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3165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Face Recognition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Using Eigenfaces</a:t>
            </a:r>
          </a:p>
        </p:txBody>
      </p:sp>
      <p:pic>
        <p:nvPicPr>
          <p:cNvPr id="2331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239000" cy="47005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331653" name="Object 5"/>
          <p:cNvGraphicFramePr>
            <a:graphicFrameLocks noChangeAspect="1"/>
          </p:cNvGraphicFramePr>
          <p:nvPr/>
        </p:nvGraphicFramePr>
        <p:xfrm>
          <a:off x="6096000" y="3429000"/>
          <a:ext cx="2057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65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2057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1654" name="Object 6"/>
          <p:cNvGraphicFramePr>
            <a:graphicFrameLocks noChangeAspect="1"/>
          </p:cNvGraphicFramePr>
          <p:nvPr/>
        </p:nvGraphicFramePr>
        <p:xfrm>
          <a:off x="5410200" y="5410200"/>
          <a:ext cx="24526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66" name="Equation" r:id="rId7" imgW="1511280" imgH="431640" progId="Equation.DSMT4">
                  <p:embed/>
                </p:oleObj>
              </mc:Choice>
              <mc:Fallback>
                <p:oleObj name="Equation" r:id="rId7" imgW="15112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24526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1655" name="Text Box 7"/>
          <p:cNvSpPr txBox="1">
            <a:spLocks noChangeArrowheads="1"/>
          </p:cNvSpPr>
          <p:nvPr/>
        </p:nvSpPr>
        <p:spPr bwMode="auto">
          <a:xfrm>
            <a:off x="4419600" y="55626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2"/>
                </a:solidFill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FCE-8D5B-430D-8AF0-F93040521529}" type="slidenum">
              <a:rPr lang="en-US"/>
              <a:pPr/>
              <a:t>22</a:t>
            </a:fld>
            <a:endParaRPr lang="en-US"/>
          </a:p>
        </p:txBody>
      </p:sp>
      <p:sp>
        <p:nvSpPr>
          <p:cNvPr id="233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3267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Face Recognition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Using Eigenfaces – cont.</a:t>
            </a:r>
          </a:p>
        </p:txBody>
      </p:sp>
      <p:sp>
        <p:nvSpPr>
          <p:cNvPr id="2332676" name="Rectangle 4"/>
          <p:cNvSpPr>
            <a:spLocks noChangeArrowheads="1"/>
          </p:cNvSpPr>
          <p:nvPr/>
        </p:nvSpPr>
        <p:spPr bwMode="auto">
          <a:xfrm>
            <a:off x="228600" y="16764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 distance </a:t>
            </a:r>
            <a:r>
              <a:rPr lang="en-US" sz="2000" b="0" i="1" dirty="0" err="1">
                <a:solidFill>
                  <a:schemeClr val="bg2"/>
                </a:solidFill>
                <a:latin typeface="Arial" charset="0"/>
              </a:rPr>
              <a:t>e</a:t>
            </a:r>
            <a:r>
              <a:rPr lang="en-US" sz="2000" b="0" i="1" baseline="-25000" dirty="0" err="1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is called </a:t>
            </a:r>
            <a:r>
              <a:rPr lang="en-US" sz="2000" b="0" i="1" u="sng" dirty="0">
                <a:solidFill>
                  <a:srgbClr val="FF9900"/>
                </a:solidFill>
                <a:latin typeface="Arial" charset="0"/>
              </a:rPr>
              <a:t>distance within face space</a:t>
            </a:r>
            <a:r>
              <a:rPr lang="en-US" sz="2000" b="0" u="sng" dirty="0">
                <a:solidFill>
                  <a:srgbClr val="FF9900"/>
                </a:solidFill>
                <a:latin typeface="Arial" charset="0"/>
              </a:rPr>
              <a:t> (</a:t>
            </a:r>
            <a:r>
              <a:rPr lang="en-US" sz="2000" b="0" i="1" u="sng" dirty="0" err="1">
                <a:solidFill>
                  <a:srgbClr val="FF9900"/>
                </a:solidFill>
                <a:latin typeface="Arial" charset="0"/>
              </a:rPr>
              <a:t>difs</a:t>
            </a:r>
            <a:r>
              <a:rPr lang="en-US" sz="2000" b="0" u="sng" dirty="0">
                <a:solidFill>
                  <a:srgbClr val="FF9900"/>
                </a:solidFill>
                <a:latin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2000" b="0" u="sng" dirty="0">
              <a:solidFill>
                <a:srgbClr val="FF9900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 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Euclidean distance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can be used to compute </a:t>
            </a:r>
            <a:r>
              <a:rPr lang="en-US" sz="2000" b="0" i="1" dirty="0" err="1">
                <a:solidFill>
                  <a:schemeClr val="bg2"/>
                </a:solidFill>
                <a:latin typeface="Arial" charset="0"/>
              </a:rPr>
              <a:t>e</a:t>
            </a:r>
            <a:r>
              <a:rPr lang="en-US" sz="2000" b="0" i="1" baseline="-25000" dirty="0" err="1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, however, the </a:t>
            </a:r>
            <a:r>
              <a:rPr lang="en-US" sz="2000" b="0" i="1" dirty="0" err="1">
                <a:solidFill>
                  <a:schemeClr val="bg2"/>
                </a:solidFill>
                <a:latin typeface="Arial" charset="0"/>
              </a:rPr>
              <a:t>Mahalanobis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distance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has shown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to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work better:</a:t>
            </a:r>
          </a:p>
        </p:txBody>
      </p:sp>
      <p:pic>
        <p:nvPicPr>
          <p:cNvPr id="23326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5029200"/>
            <a:ext cx="5486400" cy="10175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35757"/>
              </p:ext>
            </p:extLst>
          </p:nvPr>
        </p:nvGraphicFramePr>
        <p:xfrm>
          <a:off x="3048000" y="3429000"/>
          <a:ext cx="2514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60" name="Equation" r:id="rId5" imgW="1549080" imgH="431640" progId="Equation.DSMT4">
                  <p:embed/>
                </p:oleObj>
              </mc:Choice>
              <mc:Fallback>
                <p:oleObj name="Equation" r:id="rId5" imgW="15490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2514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 bwMode="auto">
          <a:xfrm>
            <a:off x="4038600" y="4318000"/>
            <a:ext cx="8382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5181600"/>
            <a:ext cx="2736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1" dirty="0" err="1">
                <a:solidFill>
                  <a:schemeClr val="bg2"/>
                </a:solidFill>
                <a:latin typeface="Arial" charset="0"/>
              </a:rPr>
              <a:t>Mahalanobis</a:t>
            </a:r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 distance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94400" y="3649366"/>
            <a:ext cx="2409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1" dirty="0">
                <a:solidFill>
                  <a:schemeClr val="bg2"/>
                </a:solidFill>
                <a:latin typeface="Arial" charset="0"/>
              </a:rPr>
              <a:t>Euclidean distance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0186-7948-4007-989F-6CFDB436B564}" type="slidenum">
              <a:rPr lang="en-US"/>
              <a:pPr/>
              <a:t>23</a:t>
            </a:fld>
            <a:endParaRPr lang="en-US"/>
          </a:p>
        </p:txBody>
      </p:sp>
      <p:sp>
        <p:nvSpPr>
          <p:cNvPr id="2475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Face detection and recognition</a:t>
            </a:r>
          </a:p>
        </p:txBody>
      </p:sp>
      <p:pic>
        <p:nvPicPr>
          <p:cNvPr id="24750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2672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6565" name="AutoShape 5"/>
          <p:cNvSpPr>
            <a:spLocks noChangeArrowheads="1"/>
          </p:cNvSpPr>
          <p:nvPr/>
        </p:nvSpPr>
        <p:spPr bwMode="auto">
          <a:xfrm>
            <a:off x="3810000" y="32766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Detection</a:t>
            </a:r>
          </a:p>
        </p:txBody>
      </p:sp>
      <p:graphicFrame>
        <p:nvGraphicFramePr>
          <p:cNvPr id="1346567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5105400" y="3352800"/>
          <a:ext cx="10699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19" name="Image" r:id="rId5" imgW="977778" imgH="1002821" progId="Photoshop.Image.10">
                  <p:embed/>
                </p:oleObj>
              </mc:Choice>
              <mc:Fallback>
                <p:oleObj name="Image" r:id="rId5" imgW="977778" imgH="1002821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10699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9" name="AutoShape 9"/>
          <p:cNvSpPr>
            <a:spLocks noChangeArrowheads="1"/>
          </p:cNvSpPr>
          <p:nvPr/>
        </p:nvSpPr>
        <p:spPr bwMode="auto">
          <a:xfrm>
            <a:off x="6324600" y="3276600"/>
            <a:ext cx="1447800" cy="838200"/>
          </a:xfrm>
          <a:prstGeom prst="rightArrow">
            <a:avLst>
              <a:gd name="adj1" fmla="val 50000"/>
              <a:gd name="adj2" fmla="val 43182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Recognition</a:t>
            </a:r>
          </a:p>
        </p:txBody>
      </p:sp>
      <p:sp>
        <p:nvSpPr>
          <p:cNvPr id="1346570" name="Text Box 10"/>
          <p:cNvSpPr txBox="1">
            <a:spLocks noChangeArrowheads="1"/>
          </p:cNvSpPr>
          <p:nvPr/>
        </p:nvSpPr>
        <p:spPr bwMode="auto">
          <a:xfrm>
            <a:off x="7848600" y="3505200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chemeClr val="bg2"/>
                </a:solidFill>
                <a:latin typeface="Arial" charset="0"/>
                <a:cs typeface="Arial" charset="0"/>
              </a:rPr>
              <a:t>“Sally”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5" grpId="0" animBg="1"/>
      <p:bldP spid="1346569" grpId="0" animBg="1"/>
      <p:bldP spid="1346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3F1-FF69-4242-AC30-60C0D760B74F}" type="slidenum">
              <a:rPr lang="en-US"/>
              <a:pPr/>
              <a:t>24</a:t>
            </a:fld>
            <a:endParaRPr lang="en-US"/>
          </a:p>
        </p:txBody>
      </p:sp>
      <p:sp>
        <p:nvSpPr>
          <p:cNvPr id="233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33699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Face Detection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Using Eigenfaces</a:t>
            </a:r>
          </a:p>
        </p:txBody>
      </p:sp>
      <p:pic>
        <p:nvPicPr>
          <p:cNvPr id="2333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855788"/>
            <a:ext cx="5562600" cy="344646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333701" name="Object 5"/>
          <p:cNvGraphicFramePr>
            <a:graphicFrameLocks noChangeAspect="1"/>
          </p:cNvGraphicFramePr>
          <p:nvPr/>
        </p:nvGraphicFramePr>
        <p:xfrm>
          <a:off x="6629400" y="3048000"/>
          <a:ext cx="20574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707" name="Equation" r:id="rId5" imgW="990360" imgH="228600" progId="Equation.DSMT4">
                  <p:embed/>
                </p:oleObj>
              </mc:Choice>
              <mc:Fallback>
                <p:oleObj name="Equation" r:id="rId5" imgW="990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0"/>
                        <a:ext cx="20574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3702" name="Rectangle 6"/>
          <p:cNvSpPr>
            <a:spLocks noChangeArrowheads="1"/>
          </p:cNvSpPr>
          <p:nvPr/>
        </p:nvSpPr>
        <p:spPr bwMode="auto">
          <a:xfrm>
            <a:off x="304800" y="4953000"/>
            <a:ext cx="86106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The distance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e</a:t>
            </a:r>
            <a:r>
              <a:rPr lang="en-US" sz="2000" b="0" i="1" baseline="-25000">
                <a:solidFill>
                  <a:schemeClr val="bg2"/>
                </a:solidFill>
                <a:latin typeface="Arial" charset="0"/>
              </a:rPr>
              <a:t>d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is called </a:t>
            </a:r>
            <a:r>
              <a:rPr lang="en-US" sz="2000" b="0" i="1" u="sng">
                <a:solidFill>
                  <a:srgbClr val="FF9900"/>
                </a:solidFill>
                <a:latin typeface="Arial" charset="0"/>
              </a:rPr>
              <a:t>distance from face space</a:t>
            </a:r>
            <a:r>
              <a:rPr lang="en-US" sz="2000" b="0" u="sng">
                <a:solidFill>
                  <a:srgbClr val="FF9900"/>
                </a:solidFill>
                <a:latin typeface="Arial" charset="0"/>
              </a:rPr>
              <a:t> (</a:t>
            </a:r>
            <a:r>
              <a:rPr lang="en-US" sz="2000" b="0" i="1" u="sng">
                <a:solidFill>
                  <a:srgbClr val="FF9900"/>
                </a:solidFill>
                <a:latin typeface="Arial" charset="0"/>
              </a:rPr>
              <a:t>dffs</a:t>
            </a:r>
            <a:r>
              <a:rPr lang="en-US" sz="2000" b="0" u="sng">
                <a:solidFill>
                  <a:srgbClr val="FF9900"/>
                </a:solidFill>
                <a:latin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endParaRPr lang="en-US" sz="2000" b="0" u="sng">
              <a:solidFill>
                <a:srgbClr val="FF99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97E9-E02C-4D44-BD1D-409EA48F6464}" type="slidenum">
              <a:rPr lang="en-US"/>
              <a:pPr/>
              <a:t>25</a:t>
            </a:fld>
            <a:endParaRPr lang="en-US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491395" name="Rectangle 3"/>
          <p:cNvSpPr>
            <a:spLocks noChangeArrowheads="1"/>
          </p:cNvSpPr>
          <p:nvPr/>
        </p:nvSpPr>
        <p:spPr bwMode="auto">
          <a:xfrm>
            <a:off x="228600" y="990600"/>
            <a:ext cx="327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Reconstruction of faces and non-faces</a:t>
            </a:r>
          </a:p>
        </p:txBody>
      </p:sp>
      <p:pic>
        <p:nvPicPr>
          <p:cNvPr id="2491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447800"/>
            <a:ext cx="3835665" cy="50673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491397" name="Text Box 5"/>
          <p:cNvSpPr txBox="1">
            <a:spLocks noChangeArrowheads="1"/>
          </p:cNvSpPr>
          <p:nvPr/>
        </p:nvSpPr>
        <p:spPr bwMode="auto">
          <a:xfrm>
            <a:off x="441325" y="3698875"/>
            <a:ext cx="32448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</a:rPr>
              <a:t>Reconstructed face looks</a:t>
            </a:r>
          </a:p>
          <a:p>
            <a:r>
              <a:rPr lang="en-US" b="0">
                <a:solidFill>
                  <a:schemeClr val="bg2"/>
                </a:solidFill>
              </a:rPr>
              <a:t>like a face.</a:t>
            </a:r>
          </a:p>
          <a:p>
            <a:endParaRPr lang="en-US" b="0">
              <a:solidFill>
                <a:schemeClr val="bg2"/>
              </a:solidFill>
            </a:endParaRPr>
          </a:p>
          <a:p>
            <a:endParaRPr lang="en-US" b="0">
              <a:solidFill>
                <a:schemeClr val="bg2"/>
              </a:solidFill>
            </a:endParaRPr>
          </a:p>
          <a:p>
            <a:r>
              <a:rPr lang="en-US" b="0">
                <a:solidFill>
                  <a:schemeClr val="bg2"/>
                </a:solidFill>
              </a:rPr>
              <a:t>Reconstructed non-face</a:t>
            </a:r>
          </a:p>
          <a:p>
            <a:r>
              <a:rPr lang="en-US" b="0">
                <a:solidFill>
                  <a:schemeClr val="bg2"/>
                </a:solidFill>
              </a:rPr>
              <a:t>looks like a fac again!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988367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Input                   Reconstructed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409B-055A-424D-9429-899422C97C86}" type="slidenum">
              <a:rPr lang="en-US"/>
              <a:pPr/>
              <a:t>26</a:t>
            </a:fld>
            <a:endParaRPr lang="en-US"/>
          </a:p>
        </p:txBody>
      </p:sp>
      <p:sp>
        <p:nvSpPr>
          <p:cNvPr id="233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34723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Face Detection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Using Eigenfaces – cont.</a:t>
            </a:r>
          </a:p>
        </p:txBody>
      </p:sp>
      <p:pic>
        <p:nvPicPr>
          <p:cNvPr id="2334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086600" cy="27892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34725" name="Text Box 5"/>
          <p:cNvSpPr txBox="1">
            <a:spLocks noChangeArrowheads="1"/>
          </p:cNvSpPr>
          <p:nvPr/>
        </p:nvSpPr>
        <p:spPr bwMode="auto">
          <a:xfrm>
            <a:off x="517525" y="4765675"/>
            <a:ext cx="7286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u="sng">
                <a:solidFill>
                  <a:schemeClr val="bg2"/>
                </a:solidFill>
              </a:rPr>
              <a:t>Case 1:</a:t>
            </a:r>
            <a:r>
              <a:rPr lang="en-US" b="0">
                <a:solidFill>
                  <a:schemeClr val="bg2"/>
                </a:solidFill>
              </a:rPr>
              <a:t> in face space AND close to a given face</a:t>
            </a:r>
          </a:p>
          <a:p>
            <a:r>
              <a:rPr lang="en-US" b="0" u="sng">
                <a:solidFill>
                  <a:schemeClr val="bg2"/>
                </a:solidFill>
              </a:rPr>
              <a:t>Case 2:</a:t>
            </a:r>
            <a:r>
              <a:rPr lang="en-US" b="0">
                <a:solidFill>
                  <a:schemeClr val="bg2"/>
                </a:solidFill>
              </a:rPr>
              <a:t> in face space but NOT close to any given face</a:t>
            </a:r>
          </a:p>
          <a:p>
            <a:r>
              <a:rPr lang="en-US" b="0" u="sng">
                <a:solidFill>
                  <a:schemeClr val="bg2"/>
                </a:solidFill>
              </a:rPr>
              <a:t>Case 3:</a:t>
            </a:r>
            <a:r>
              <a:rPr lang="en-US" b="0">
                <a:solidFill>
                  <a:schemeClr val="bg2"/>
                </a:solidFill>
              </a:rPr>
              <a:t> not in face space AND close to a given face</a:t>
            </a:r>
          </a:p>
          <a:p>
            <a:r>
              <a:rPr lang="en-US" b="0" u="sng">
                <a:solidFill>
                  <a:schemeClr val="bg2"/>
                </a:solidFill>
              </a:rPr>
              <a:t>Case 4:</a:t>
            </a:r>
            <a:r>
              <a:rPr lang="en-US" b="0">
                <a:solidFill>
                  <a:schemeClr val="bg2"/>
                </a:solidFill>
              </a:rPr>
              <a:t> not in face space and NOT close to any given 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40B6-A30E-4B72-8E69-FDB152151C21}" type="slidenum">
              <a:rPr lang="en-US"/>
              <a:pPr/>
              <a:t>27</a:t>
            </a:fld>
            <a:endParaRPr lang="en-US"/>
          </a:p>
        </p:txBody>
      </p:sp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21700" cy="641350"/>
          </a:xfrm>
        </p:spPr>
        <p:txBody>
          <a:bodyPr/>
          <a:lstStyle/>
          <a:p>
            <a:r>
              <a:rPr lang="en-US" sz="3600"/>
              <a:t>Reconstruction using partial information</a:t>
            </a:r>
          </a:p>
        </p:txBody>
      </p:sp>
      <p:pic>
        <p:nvPicPr>
          <p:cNvPr id="24893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514600"/>
            <a:ext cx="5105400" cy="24590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489349" name="Text Box 5"/>
          <p:cNvSpPr txBox="1">
            <a:spLocks noChangeArrowheads="1"/>
          </p:cNvSpPr>
          <p:nvPr/>
        </p:nvSpPr>
        <p:spPr bwMode="auto">
          <a:xfrm>
            <a:off x="517525" y="1336675"/>
            <a:ext cx="429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0">
                <a:solidFill>
                  <a:schemeClr val="bg2"/>
                </a:solidFill>
              </a:rPr>
              <a:t> Robust to partial face occlusion.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981200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Input                   Reconstructed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605C-EC06-4F49-A704-B55B1DC06F73}" type="slidenum">
              <a:rPr lang="en-US"/>
              <a:pPr/>
              <a:t>28</a:t>
            </a:fld>
            <a:endParaRPr lang="en-US"/>
          </a:p>
        </p:txBody>
      </p:sp>
      <p:sp>
        <p:nvSpPr>
          <p:cNvPr id="233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Eigenfaces</a:t>
            </a:r>
          </a:p>
        </p:txBody>
      </p:sp>
      <p:sp>
        <p:nvSpPr>
          <p:cNvPr id="2336774" name="Rectangle 6"/>
          <p:cNvSpPr>
            <a:spLocks noChangeArrowheads="1"/>
          </p:cNvSpPr>
          <p:nvPr/>
        </p:nvSpPr>
        <p:spPr bwMode="auto">
          <a:xfrm>
            <a:off x="431800" y="1422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 dirty="0">
                <a:solidFill>
                  <a:schemeClr val="bg2"/>
                </a:solidFill>
                <a:latin typeface="Arial" charset="0"/>
              </a:rPr>
              <a:t>Face detection, tracking, and recognition</a:t>
            </a:r>
          </a:p>
        </p:txBody>
      </p:sp>
      <p:pic>
        <p:nvPicPr>
          <p:cNvPr id="23367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938463"/>
            <a:ext cx="5943600" cy="29321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36776" name="Text Box 8"/>
          <p:cNvSpPr txBox="1">
            <a:spLocks noChangeArrowheads="1"/>
          </p:cNvSpPr>
          <p:nvPr/>
        </p:nvSpPr>
        <p:spPr bwMode="auto">
          <a:xfrm>
            <a:off x="5257800" y="2060609"/>
            <a:ext cx="1682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2"/>
                </a:solidFill>
              </a:rPr>
              <a:t>Visualize </a:t>
            </a:r>
            <a:r>
              <a:rPr lang="en-US" sz="2000" dirty="0" err="1" smtClean="0">
                <a:solidFill>
                  <a:schemeClr val="bg2"/>
                </a:solidFill>
              </a:rPr>
              <a:t>dffs</a:t>
            </a:r>
            <a:r>
              <a:rPr lang="en-US" sz="2000" b="0" dirty="0" smtClean="0">
                <a:solidFill>
                  <a:schemeClr val="bg2"/>
                </a:solidFill>
              </a:rPr>
              <a:t>:</a:t>
            </a:r>
            <a:endParaRPr lang="en-US" sz="2000" b="0" dirty="0">
              <a:solidFill>
                <a:schemeClr val="bg2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4" t="55596" r="35617" b="27084"/>
          <a:stretch/>
        </p:blipFill>
        <p:spPr bwMode="auto">
          <a:xfrm>
            <a:off x="5343406" y="2438462"/>
            <a:ext cx="15113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0F-3578-43EC-981D-105D94FE31B3}" type="slidenum">
              <a:rPr lang="en-US"/>
              <a:pPr/>
              <a:t>29</a:t>
            </a:fld>
            <a:endParaRPr lang="en-US"/>
          </a:p>
        </p:txBody>
      </p:sp>
      <p:sp>
        <p:nvSpPr>
          <p:cNvPr id="233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2337796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rgbClr val="FF9900"/>
                </a:solidFill>
                <a:latin typeface="Arial" charset="0"/>
              </a:rPr>
              <a:t>Background 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changes</a:t>
            </a:r>
            <a:r>
              <a:rPr lang="en-US" b="0">
                <a:solidFill>
                  <a:srgbClr val="FF9900"/>
                </a:solidFill>
                <a:latin typeface="Arial" charset="0"/>
              </a:rPr>
              <a:t> 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cause problems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De-emphasize the outside of the face  (e.g., by multiplying the input image by a 2D Gaussian window centered on the face).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rgbClr val="FF9900"/>
                </a:solidFill>
                <a:latin typeface="Arial" charset="0"/>
              </a:rPr>
              <a:t>Light changes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degrade performance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Light normalization helps.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Performance decreases quickly with changes to </a:t>
            </a:r>
            <a:r>
              <a:rPr lang="en-US" b="0">
                <a:solidFill>
                  <a:srgbClr val="FF9900"/>
                </a:solidFill>
                <a:latin typeface="Arial" charset="0"/>
              </a:rPr>
              <a:t>face size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 b="0">
                <a:solidFill>
                  <a:schemeClr val="bg2"/>
                </a:solidFill>
                <a:latin typeface="Arial" charset="0"/>
              </a:rPr>
              <a:t>Multi-scale eigenspaces.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 b="0">
                <a:solidFill>
                  <a:schemeClr val="bg2"/>
                </a:solidFill>
                <a:latin typeface="Arial" charset="0"/>
              </a:rPr>
              <a:t>Scale input image to multiple sizes.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Performance decreases with changes to </a:t>
            </a:r>
            <a:r>
              <a:rPr lang="en-US" b="0">
                <a:solidFill>
                  <a:srgbClr val="FF9900"/>
                </a:solidFill>
                <a:latin typeface="Arial" charset="0"/>
              </a:rPr>
              <a:t>face orientation</a:t>
            </a:r>
            <a:r>
              <a:rPr lang="en-US" b="0">
                <a:solidFill>
                  <a:schemeClr val="bg2"/>
                </a:solidFill>
                <a:latin typeface="Arial" charset="0"/>
              </a:rPr>
              <a:t> (but not as fast as with scale changes)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 b="0">
                <a:solidFill>
                  <a:schemeClr val="bg2"/>
                </a:solidFill>
                <a:latin typeface="Arial" charset="0"/>
              </a:rPr>
              <a:t>Plane rotations are easier to handle.</a:t>
            </a:r>
          </a:p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1800" b="0">
                <a:solidFill>
                  <a:schemeClr val="bg2"/>
                </a:solidFill>
                <a:latin typeface="Arial" charset="0"/>
              </a:rPr>
              <a:t>Out-of-plane rotations are more difficult to handle.</a:t>
            </a:r>
          </a:p>
        </p:txBody>
      </p:sp>
      <p:pic>
        <p:nvPicPr>
          <p:cNvPr id="2337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1069975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77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BE0A-AD44-4A88-BE8A-9AE362147206}" type="slidenum">
              <a:rPr lang="en-US"/>
              <a:pPr/>
              <a:t>3</a:t>
            </a:fld>
            <a:endParaRPr lang="en-US"/>
          </a:p>
        </p:txBody>
      </p:sp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64419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Dimensionality reduction</a:t>
            </a:r>
          </a:p>
        </p:txBody>
      </p:sp>
      <p:sp>
        <p:nvSpPr>
          <p:cNvPr id="2364420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PCA allows us to compute a 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linear transformation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 that maps data from a high dimensional space to a lower dimensional sub-space.</a:t>
            </a:r>
          </a:p>
        </p:txBody>
      </p:sp>
      <p:pic>
        <p:nvPicPr>
          <p:cNvPr id="2364421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27"/>
          <a:stretch/>
        </p:blipFill>
        <p:spPr>
          <a:xfrm>
            <a:off x="2362200" y="4572000"/>
            <a:ext cx="4724400" cy="128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t="41963"/>
          <a:stretch/>
        </p:blipFill>
        <p:spPr bwMode="auto">
          <a:xfrm>
            <a:off x="2209800" y="2671465"/>
            <a:ext cx="44069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42646" y="220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 x N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7AC-2CF1-48D3-8A7F-1AD4022ACD56}" type="slidenum">
              <a:rPr lang="en-US"/>
              <a:pPr/>
              <a:t>30</a:t>
            </a:fld>
            <a:endParaRPr lang="en-US"/>
          </a:p>
        </p:txBody>
      </p:sp>
      <p:sp>
        <p:nvSpPr>
          <p:cNvPr id="2481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Limitations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Not robust to misalignment</a:t>
            </a:r>
          </a:p>
        </p:txBody>
      </p:sp>
      <p:pic>
        <p:nvPicPr>
          <p:cNvPr id="2481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46288"/>
            <a:ext cx="3035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11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2968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11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3397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8C93-A0F5-4EFE-A362-D881F0D28114}" type="slidenum">
              <a:rPr lang="en-US"/>
              <a:pPr/>
              <a:t>31</a:t>
            </a:fld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Limitations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066800"/>
            <a:ext cx="8510587" cy="990600"/>
          </a:xfrm>
        </p:spPr>
        <p:txBody>
          <a:bodyPr/>
          <a:lstStyle/>
          <a:p>
            <a:r>
              <a:rPr lang="en-US"/>
              <a:t>PCA assumes that the data follows a Gaussian distribution (mean </a:t>
            </a:r>
            <a:r>
              <a:rPr lang="en-US">
                <a:cs typeface="Arial" charset="0"/>
              </a:rPr>
              <a:t>µ, covariance matrix </a:t>
            </a:r>
            <a:r>
              <a:rPr lang="el-GR">
                <a:cs typeface="Arial" charset="0"/>
              </a:rPr>
              <a:t>Σ</a:t>
            </a:r>
            <a:r>
              <a:rPr lang="en-US">
                <a:cs typeface="Arial" charset="0"/>
              </a:rPr>
              <a:t>)</a:t>
            </a:r>
          </a:p>
        </p:txBody>
      </p:sp>
      <p:pic>
        <p:nvPicPr>
          <p:cNvPr id="127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064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241300" y="6030913"/>
            <a:ext cx="852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The shape of this dataset is not well described by its principal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65DF-2D57-42A3-91A8-B5E0176086E8}" type="slidenum">
              <a:rPr lang="en-US"/>
              <a:pPr/>
              <a:t>32</a:t>
            </a:fld>
            <a:endParaRPr lang="en-US"/>
          </a:p>
        </p:txBody>
      </p:sp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2487300" name="Rectangle 4"/>
          <p:cNvSpPr>
            <a:spLocks noChangeArrowheads="1"/>
          </p:cNvSpPr>
          <p:nvPr/>
        </p:nvSpPr>
        <p:spPr bwMode="auto">
          <a:xfrm>
            <a:off x="304800" y="12192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PCA is </a:t>
            </a:r>
            <a:r>
              <a:rPr lang="en-US" sz="2000">
                <a:solidFill>
                  <a:schemeClr val="bg2"/>
                </a:solidFill>
                <a:latin typeface="Arial" charset="0"/>
              </a:rPr>
              <a:t>not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always an optimal dimensionality-reduction procedure for classification purposes:</a:t>
            </a:r>
          </a:p>
        </p:txBody>
      </p:sp>
      <p:pic>
        <p:nvPicPr>
          <p:cNvPr id="24873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209800"/>
            <a:ext cx="5943600" cy="31702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60D-626D-4A7A-87F4-D03FEB2063D1}" type="slidenum">
              <a:rPr lang="en-US"/>
              <a:pPr/>
              <a:t>4</a:t>
            </a:fld>
            <a:endParaRPr lang="en-US"/>
          </a:p>
        </p:txBody>
      </p:sp>
      <p:sp>
        <p:nvSpPr>
          <p:cNvPr id="236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pic>
        <p:nvPicPr>
          <p:cNvPr id="23654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895600"/>
            <a:ext cx="4648200" cy="8191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65444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Lower dimensionality basis</a:t>
            </a:r>
          </a:p>
        </p:txBody>
      </p:sp>
      <p:sp>
        <p:nvSpPr>
          <p:cNvPr id="2365445" name="Rectangle 5"/>
          <p:cNvSpPr>
            <a:spLocks noChangeArrowheads="1"/>
          </p:cNvSpPr>
          <p:nvPr/>
        </p:nvSpPr>
        <p:spPr bwMode="auto">
          <a:xfrm>
            <a:off x="228600" y="15240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Approximate vectors by finding a basis in an appropriate lower dimensional space.</a:t>
            </a:r>
          </a:p>
        </p:txBody>
      </p:sp>
      <p:sp>
        <p:nvSpPr>
          <p:cNvPr id="2365446" name="Rectangle 6"/>
          <p:cNvSpPr>
            <a:spLocks noChangeArrowheads="1"/>
          </p:cNvSpPr>
          <p:nvPr/>
        </p:nvSpPr>
        <p:spPr bwMode="auto">
          <a:xfrm>
            <a:off x="228600" y="22860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1800" b="0" dirty="0">
                <a:solidFill>
                  <a:schemeClr val="bg2"/>
                </a:solidFill>
                <a:latin typeface="Arial" charset="0"/>
              </a:rPr>
              <a:t>	(1) </a:t>
            </a:r>
            <a:r>
              <a:rPr lang="en-US" sz="1800" b="0" dirty="0">
                <a:solidFill>
                  <a:srgbClr val="FFC000"/>
                </a:solidFill>
                <a:latin typeface="Arial" charset="0"/>
              </a:rPr>
              <a:t>Higher-dimensional</a:t>
            </a:r>
            <a:r>
              <a:rPr lang="en-US" sz="1800" b="0" dirty="0">
                <a:solidFill>
                  <a:schemeClr val="bg2"/>
                </a:solidFill>
                <a:latin typeface="Arial" charset="0"/>
              </a:rPr>
              <a:t> space representation:</a:t>
            </a:r>
          </a:p>
        </p:txBody>
      </p:sp>
      <p:sp>
        <p:nvSpPr>
          <p:cNvPr id="2365447" name="Rectangle 7"/>
          <p:cNvSpPr>
            <a:spLocks noChangeArrowheads="1"/>
          </p:cNvSpPr>
          <p:nvPr/>
        </p:nvSpPr>
        <p:spPr bwMode="auto">
          <a:xfrm>
            <a:off x="228600" y="403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1800" b="0" dirty="0">
                <a:solidFill>
                  <a:schemeClr val="bg2"/>
                </a:solidFill>
                <a:latin typeface="Arial" charset="0"/>
              </a:rPr>
              <a:t>	(2) </a:t>
            </a:r>
            <a:r>
              <a:rPr lang="en-US" sz="1800" b="0" dirty="0">
                <a:solidFill>
                  <a:srgbClr val="FFC000"/>
                </a:solidFill>
                <a:latin typeface="Arial" charset="0"/>
              </a:rPr>
              <a:t>Lower-dimensional</a:t>
            </a:r>
            <a:r>
              <a:rPr lang="en-US" sz="1800" b="0" dirty="0">
                <a:solidFill>
                  <a:schemeClr val="bg2"/>
                </a:solidFill>
                <a:latin typeface="Arial" charset="0"/>
              </a:rPr>
              <a:t> space representation:</a:t>
            </a:r>
          </a:p>
        </p:txBody>
      </p:sp>
      <p:pic>
        <p:nvPicPr>
          <p:cNvPr id="236544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648200"/>
            <a:ext cx="5943600" cy="12890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FBDE-49C5-49A8-8E30-9EFE8B57D684}" type="slidenum">
              <a:rPr lang="en-US"/>
              <a:pPr/>
              <a:t>5</a:t>
            </a:fld>
            <a:endParaRPr lang="en-US"/>
          </a:p>
        </p:txBody>
      </p:sp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pic>
        <p:nvPicPr>
          <p:cNvPr id="2367491" name="Picture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8" t="10323" r="28154" b="-1"/>
          <a:stretch/>
        </p:blipFill>
        <p:spPr>
          <a:xfrm>
            <a:off x="3581400" y="2733675"/>
            <a:ext cx="1173479" cy="5175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67492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Information loss</a:t>
            </a:r>
          </a:p>
        </p:txBody>
      </p:sp>
      <p:sp>
        <p:nvSpPr>
          <p:cNvPr id="2367493" name="Rectangle 5"/>
          <p:cNvSpPr>
            <a:spLocks noChangeArrowheads="1"/>
          </p:cNvSpPr>
          <p:nvPr/>
        </p:nvSpPr>
        <p:spPr bwMode="auto">
          <a:xfrm>
            <a:off x="228600" y="15240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Dimensionality reduction implies information 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loss!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PCA preserves 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as much information as possible, that 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is, it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   minimizes the error</a:t>
            </a:r>
            <a:r>
              <a:rPr lang="en-US" sz="2000" b="0" dirty="0" smtClean="0">
                <a:solidFill>
                  <a:schemeClr val="bg2"/>
                </a:solidFill>
                <a:latin typeface="Arial" charset="0"/>
              </a:rPr>
              <a:t>: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67494" name="Rectangle 6"/>
          <p:cNvSpPr>
            <a:spLocks noChangeArrowheads="1"/>
          </p:cNvSpPr>
          <p:nvPr/>
        </p:nvSpPr>
        <p:spPr bwMode="auto">
          <a:xfrm>
            <a:off x="228600" y="3276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 dirty="0">
                <a:solidFill>
                  <a:schemeClr val="bg2"/>
                </a:solidFill>
                <a:latin typeface="Arial" charset="0"/>
              </a:rPr>
              <a:t>How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should we </a:t>
            </a:r>
            <a:r>
              <a:rPr lang="en-US" b="0" dirty="0" smtClean="0">
                <a:solidFill>
                  <a:schemeClr val="bg2"/>
                </a:solidFill>
                <a:latin typeface="Arial" charset="0"/>
              </a:rPr>
              <a:t>determine </a:t>
            </a:r>
            <a:r>
              <a:rPr lang="en-US" b="0" dirty="0">
                <a:solidFill>
                  <a:schemeClr val="bg2"/>
                </a:solidFill>
                <a:latin typeface="Arial" charset="0"/>
              </a:rPr>
              <a:t>the best lower dimensional sub-space?</a:t>
            </a:r>
          </a:p>
        </p:txBody>
      </p:sp>
      <p:pic>
        <p:nvPicPr>
          <p:cNvPr id="236749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4267200"/>
            <a:ext cx="8763000" cy="16764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EDBF-C355-48FA-80C9-9F04603B04DE}" type="slidenum">
              <a:rPr lang="en-US"/>
              <a:pPr/>
              <a:t>6</a:t>
            </a:fld>
            <a:endParaRPr lang="en-US"/>
          </a:p>
        </p:txBody>
      </p:sp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6851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Methodology</a:t>
            </a:r>
          </a:p>
        </p:txBody>
      </p:sp>
      <p:sp>
        <p:nvSpPr>
          <p:cNvPr id="2368516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Suppose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x</a:t>
            </a:r>
            <a:r>
              <a:rPr lang="en-US" sz="2000" b="0" baseline="-25000">
                <a:solidFill>
                  <a:schemeClr val="bg2"/>
                </a:solidFill>
                <a:latin typeface="Arial" charset="0"/>
              </a:rPr>
              <a:t>1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,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x</a:t>
            </a:r>
            <a:r>
              <a:rPr lang="en-US" sz="2000" b="0" baseline="-25000">
                <a:solidFill>
                  <a:schemeClr val="bg2"/>
                </a:solidFill>
                <a:latin typeface="Arial" charset="0"/>
              </a:rPr>
              <a:t>2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, ...,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x</a:t>
            </a:r>
            <a:r>
              <a:rPr lang="en-US" sz="2000" b="0" i="1" baseline="-25000">
                <a:solidFill>
                  <a:schemeClr val="bg2"/>
                </a:solidFill>
                <a:latin typeface="Arial" charset="0"/>
              </a:rPr>
              <a:t>M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are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N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x 1 vectors</a:t>
            </a:r>
          </a:p>
        </p:txBody>
      </p:sp>
      <p:pic>
        <p:nvPicPr>
          <p:cNvPr id="23685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239000" cy="402113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68518" name="Text Box 6"/>
          <p:cNvSpPr txBox="1">
            <a:spLocks noChangeArrowheads="1"/>
          </p:cNvSpPr>
          <p:nvPr/>
        </p:nvSpPr>
        <p:spPr bwMode="auto">
          <a:xfrm>
            <a:off x="5394325" y="4003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68519" name="Object 7"/>
          <p:cNvGraphicFramePr>
            <a:graphicFrameLocks noChangeAspect="1"/>
          </p:cNvGraphicFramePr>
          <p:nvPr/>
        </p:nvGraphicFramePr>
        <p:xfrm>
          <a:off x="5257800" y="4114800"/>
          <a:ext cx="354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23" name="Equation" r:id="rId5" imgW="228600" imgH="393480" progId="Equation.DSMT4">
                  <p:embed/>
                </p:oleObj>
              </mc:Choice>
              <mc:Fallback>
                <p:oleObj name="Equation" r:id="rId5" imgW="2286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354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3000" y="2959099"/>
            <a:ext cx="269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(i.e., center at zero)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EF92-6B90-4E0E-A012-4D36ABF1AB71}" type="slidenum">
              <a:rPr lang="en-US"/>
              <a:pPr/>
              <a:t>7</a:t>
            </a:fld>
            <a:endParaRPr lang="en-US"/>
          </a:p>
        </p:txBody>
      </p:sp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pic>
        <p:nvPicPr>
          <p:cNvPr id="236953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391400" cy="14525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69540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Methodology – cont.</a:t>
            </a:r>
          </a:p>
        </p:txBody>
      </p:sp>
      <p:pic>
        <p:nvPicPr>
          <p:cNvPr id="236954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200400"/>
            <a:ext cx="7315200" cy="33162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93388" y="3227070"/>
                <a:ext cx="1157224" cy="3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l-GR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88" y="3227070"/>
                <a:ext cx="1157224" cy="365760"/>
              </a:xfrm>
              <a:prstGeom prst="rect">
                <a:avLst/>
              </a:prstGeom>
              <a:blipFill rotWithShape="1">
                <a:blip r:embed="rId6"/>
                <a:stretch>
                  <a:fillRect l="-1053" r="-6842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22003"/>
              </p:ext>
            </p:extLst>
          </p:nvPr>
        </p:nvGraphicFramePr>
        <p:xfrm>
          <a:off x="7162800" y="2209800"/>
          <a:ext cx="141967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35" name="Equation" r:id="rId7" imgW="876240" imgH="469800" progId="Equation.DSMT4">
                  <p:embed/>
                </p:oleObj>
              </mc:Choice>
              <mc:Fallback>
                <p:oleObj name="Equation" r:id="rId7" imgW="876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2800" y="2209800"/>
                        <a:ext cx="141967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FDA9-00BE-41A7-9A59-76DB07174511}" type="slidenum">
              <a:rPr lang="en-US"/>
              <a:pPr/>
              <a:t>8</a:t>
            </a:fld>
            <a:endParaRPr lang="en-US"/>
          </a:p>
        </p:txBody>
      </p:sp>
      <p:sp>
        <p:nvSpPr>
          <p:cNvPr id="231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16291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Linear transformation implied by PCA</a:t>
            </a:r>
          </a:p>
        </p:txBody>
      </p:sp>
      <p:sp>
        <p:nvSpPr>
          <p:cNvPr id="2316292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>
                <a:solidFill>
                  <a:schemeClr val="bg2"/>
                </a:solidFill>
                <a:latin typeface="Arial" charset="0"/>
              </a:rPr>
              <a:t>The linear transformation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sz="2000" b="0" i="1" baseline="30000">
                <a:solidFill>
                  <a:schemeClr val="bg2"/>
                </a:solidFill>
                <a:latin typeface="Arial" charset="0"/>
              </a:rPr>
              <a:t>N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>
                <a:solidFill>
                  <a:schemeClr val="bg2"/>
                </a:solidFill>
                <a:latin typeface="Arial" charset="0"/>
                <a:sym typeface="Symbol" pitchFamily="18" charset="2"/>
              </a:rPr>
              <a:t> 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R</a:t>
            </a:r>
            <a:r>
              <a:rPr lang="en-US" sz="2000" b="0" i="1" baseline="30000">
                <a:solidFill>
                  <a:schemeClr val="bg2"/>
                </a:solidFill>
                <a:latin typeface="Arial" charset="0"/>
              </a:rPr>
              <a:t>K</a:t>
            </a:r>
            <a:r>
              <a:rPr lang="en-US" sz="2000" b="0" i="1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000" b="0">
                <a:solidFill>
                  <a:schemeClr val="bg2"/>
                </a:solidFill>
                <a:latin typeface="Arial" charset="0"/>
              </a:rPr>
              <a:t>that performs the dimensionality reduction is:</a:t>
            </a:r>
          </a:p>
        </p:txBody>
      </p:sp>
      <p:pic>
        <p:nvPicPr>
          <p:cNvPr id="2316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590800"/>
            <a:ext cx="3670300" cy="14319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316299" name="Text Box 11"/>
          <p:cNvSpPr txBox="1">
            <a:spLocks noChangeArrowheads="1"/>
          </p:cNvSpPr>
          <p:nvPr/>
        </p:nvSpPr>
        <p:spPr bwMode="auto">
          <a:xfrm>
            <a:off x="990600" y="4724400"/>
            <a:ext cx="7084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b="0" dirty="0">
                <a:solidFill>
                  <a:schemeClr val="bg2"/>
                </a:solidFill>
              </a:rPr>
              <a:t>i.e., simply computing coefficients of linear expansion)</a:t>
            </a:r>
          </a:p>
          <a:p>
            <a:endParaRPr lang="en-US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089C-9C7A-4A37-B892-2D91A98F963F}" type="slidenum">
              <a:rPr lang="en-US"/>
              <a:pPr/>
              <a:t>9</a:t>
            </a:fld>
            <a:endParaRPr lang="en-US"/>
          </a:p>
        </p:txBody>
      </p:sp>
      <p:sp>
        <p:nvSpPr>
          <p:cNvPr id="231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2317315" name="Rectangle 3"/>
          <p:cNvSpPr>
            <a:spLocks noChangeArrowheads="1"/>
          </p:cNvSpPr>
          <p:nvPr/>
        </p:nvSpPr>
        <p:spPr bwMode="auto">
          <a:xfrm>
            <a:off x="228600" y="990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b="0">
                <a:solidFill>
                  <a:schemeClr val="bg2"/>
                </a:solidFill>
                <a:latin typeface="Arial" charset="0"/>
              </a:rPr>
              <a:t>Geometric interpretation</a:t>
            </a:r>
          </a:p>
        </p:txBody>
      </p:sp>
      <p:sp>
        <p:nvSpPr>
          <p:cNvPr id="2317316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PCA projects the data along the directions where the data varies the </a:t>
            </a:r>
            <a:r>
              <a:rPr lang="en-US" sz="2000" dirty="0">
                <a:solidFill>
                  <a:schemeClr val="bg2"/>
                </a:solidFill>
                <a:latin typeface="Arial" charset="0"/>
              </a:rPr>
              <a:t>most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These directions are determined by the eigenvectors of the covariance matrix corresponding to the </a:t>
            </a:r>
            <a:r>
              <a:rPr lang="en-US" sz="2000" dirty="0">
                <a:solidFill>
                  <a:schemeClr val="bg2"/>
                </a:solidFill>
                <a:latin typeface="Arial" charset="0"/>
              </a:rPr>
              <a:t>largest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eigenvalues.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 typeface="Arial" charset="0"/>
              <a:buChar char="−"/>
            </a:pP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The magnitude of the eigenvalues corresponds to the </a:t>
            </a:r>
            <a:r>
              <a:rPr lang="en-US" sz="2000" dirty="0">
                <a:solidFill>
                  <a:schemeClr val="bg2"/>
                </a:solidFill>
                <a:latin typeface="Arial" charset="0"/>
              </a:rPr>
              <a:t>variance</a:t>
            </a:r>
            <a:r>
              <a:rPr lang="en-US" sz="2000" b="0" dirty="0">
                <a:solidFill>
                  <a:schemeClr val="bg2"/>
                </a:solidFill>
                <a:latin typeface="Arial" charset="0"/>
              </a:rPr>
              <a:t> of the data along the eigenvector directions.</a:t>
            </a:r>
          </a:p>
        </p:txBody>
      </p:sp>
      <p:pic>
        <p:nvPicPr>
          <p:cNvPr id="23173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3810000"/>
            <a:ext cx="3352800" cy="23463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CC"/>
      </a:lt2>
      <a:accent1>
        <a:srgbClr val="006699"/>
      </a:accent1>
      <a:accent2>
        <a:srgbClr val="003366"/>
      </a:accent2>
      <a:accent3>
        <a:srgbClr val="AAADB8"/>
      </a:accent3>
      <a:accent4>
        <a:srgbClr val="DADADA"/>
      </a:accent4>
      <a:accent5>
        <a:srgbClr val="AAB8CA"/>
      </a:accent5>
      <a:accent6>
        <a:srgbClr val="002D5C"/>
      </a:accent6>
      <a:hlink>
        <a:srgbClr val="0099CC"/>
      </a:hlink>
      <a:folHlink>
        <a:srgbClr val="4F56AD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15984</TotalTime>
  <Words>1067</Words>
  <Application>Microsoft Office PowerPoint</Application>
  <PresentationFormat>On-screen Show (4:3)</PresentationFormat>
  <Paragraphs>210</Paragraphs>
  <Slides>32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Artsy</vt:lpstr>
      <vt:lpstr>Equation</vt:lpstr>
      <vt:lpstr>Image</vt:lpstr>
      <vt:lpstr>MathType 6.0 Equation</vt:lpstr>
      <vt:lpstr>CS 485/685  Computer Vision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Application to Faces</vt:lpstr>
      <vt:lpstr>Application to Faces</vt:lpstr>
      <vt:lpstr>Application to Faces</vt:lpstr>
      <vt:lpstr>Application to Faces</vt:lpstr>
      <vt:lpstr>Eigenfaces example</vt:lpstr>
      <vt:lpstr>Eigenfaces example</vt:lpstr>
      <vt:lpstr>Application to Faces</vt:lpstr>
      <vt:lpstr>Eigenfaces</vt:lpstr>
      <vt:lpstr>Eigenfaces</vt:lpstr>
      <vt:lpstr>Eigenfaces</vt:lpstr>
      <vt:lpstr>Face detection and recognition</vt:lpstr>
      <vt:lpstr>Eigenfaces</vt:lpstr>
      <vt:lpstr>Eigenfaces</vt:lpstr>
      <vt:lpstr>Eigenfaces</vt:lpstr>
      <vt:lpstr>Reconstruction using partial information</vt:lpstr>
      <vt:lpstr>Eigenfaces</vt:lpstr>
      <vt:lpstr>Limitations</vt:lpstr>
      <vt:lpstr>Limitations</vt:lpstr>
      <vt:lpstr>Limitations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Bebis</dc:creator>
  <cp:lastModifiedBy>George Bebis</cp:lastModifiedBy>
  <cp:revision>5762</cp:revision>
  <dcterms:created xsi:type="dcterms:W3CDTF">1601-01-01T00:00:00Z</dcterms:created>
  <dcterms:modified xsi:type="dcterms:W3CDTF">2012-04-17T17:47:50Z</dcterms:modified>
</cp:coreProperties>
</file>