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57"/>
  </p:notesMasterIdLst>
  <p:sldIdLst>
    <p:sldId id="256" r:id="rId2"/>
    <p:sldId id="319" r:id="rId3"/>
    <p:sldId id="314" r:id="rId4"/>
    <p:sldId id="359" r:id="rId5"/>
    <p:sldId id="386" r:id="rId6"/>
    <p:sldId id="315" r:id="rId7"/>
    <p:sldId id="381" r:id="rId8"/>
    <p:sldId id="382" r:id="rId9"/>
    <p:sldId id="361" r:id="rId10"/>
    <p:sldId id="377" r:id="rId11"/>
    <p:sldId id="372" r:id="rId12"/>
    <p:sldId id="364" r:id="rId13"/>
    <p:sldId id="365" r:id="rId14"/>
    <p:sldId id="373" r:id="rId15"/>
    <p:sldId id="391" r:id="rId16"/>
    <p:sldId id="366" r:id="rId17"/>
    <p:sldId id="375" r:id="rId18"/>
    <p:sldId id="404" r:id="rId19"/>
    <p:sldId id="392" r:id="rId20"/>
    <p:sldId id="417" r:id="rId21"/>
    <p:sldId id="419" r:id="rId22"/>
    <p:sldId id="408" r:id="rId23"/>
    <p:sldId id="407" r:id="rId24"/>
    <p:sldId id="414" r:id="rId25"/>
    <p:sldId id="360" r:id="rId26"/>
    <p:sldId id="409" r:id="rId27"/>
    <p:sldId id="369" r:id="rId28"/>
    <p:sldId id="415" r:id="rId29"/>
    <p:sldId id="362" r:id="rId30"/>
    <p:sldId id="410" r:id="rId31"/>
    <p:sldId id="420" r:id="rId32"/>
    <p:sldId id="421" r:id="rId33"/>
    <p:sldId id="403" r:id="rId34"/>
    <p:sldId id="370" r:id="rId35"/>
    <p:sldId id="406" r:id="rId36"/>
    <p:sldId id="388" r:id="rId37"/>
    <p:sldId id="389" r:id="rId38"/>
    <p:sldId id="431" r:id="rId39"/>
    <p:sldId id="422" r:id="rId40"/>
    <p:sldId id="395" r:id="rId41"/>
    <p:sldId id="396" r:id="rId42"/>
    <p:sldId id="397" r:id="rId43"/>
    <p:sldId id="423" r:id="rId44"/>
    <p:sldId id="424" r:id="rId45"/>
    <p:sldId id="425" r:id="rId46"/>
    <p:sldId id="426" r:id="rId47"/>
    <p:sldId id="427" r:id="rId48"/>
    <p:sldId id="411" r:id="rId49"/>
    <p:sldId id="363" r:id="rId50"/>
    <p:sldId id="412" r:id="rId51"/>
    <p:sldId id="428" r:id="rId52"/>
    <p:sldId id="429" r:id="rId53"/>
    <p:sldId id="430" r:id="rId54"/>
    <p:sldId id="394" r:id="rId55"/>
    <p:sldId id="290" r:id="rId56"/>
  </p:sldIdLst>
  <p:sldSz cx="9144000" cy="5143500" type="screen16x9"/>
  <p:notesSz cx="6858000" cy="9144000"/>
  <p:embeddedFontLst>
    <p:embeddedFont>
      <p:font typeface="Lato" panose="020F0502020204030203" pitchFamily="34" charset="0"/>
      <p:regular r:id="rId58"/>
      <p:bold r:id="rId59"/>
      <p:italic r:id="rId60"/>
      <p:boldItalic r:id="rId61"/>
    </p:embeddedFont>
    <p:embeddedFont>
      <p:font typeface="Poppins" panose="00000500000000000000" pitchFamily="2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E60A72-F223-40E5-91F7-218DE427BF10}">
  <a:tblStyle styleId="{4FE60A72-F223-40E5-91F7-218DE427B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6321BB-830E-4A7B-A6BF-7D3C5B32887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 snapToGrid="0">
      <p:cViewPr>
        <p:scale>
          <a:sx n="75" d="100"/>
          <a:sy n="75" d="100"/>
        </p:scale>
        <p:origin x="115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91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34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763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83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632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FA5A419A-F85F-147C-6CE0-E55C52A1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C6E0D143-2D88-D8C0-22CE-16F7FADDB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76AC1899-2177-9002-0A80-A87E5AFE6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078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130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09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720A234A-AD1A-2BED-4871-A969CDA5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6E4289CC-3AFB-2D6F-DE54-84DFB0042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72EC30A6-C0FF-81B4-A3BE-5C1B51E26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419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9FFDC2DC-03F7-C9F1-C023-64F80824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CD3C0B22-6561-44F7-B544-B77F980908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05C2D57B-C601-1FD5-45C4-99B788EC9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79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9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2D8A1B10-A41A-D118-A662-6D7D6F97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C193671F-C7D0-A40C-7F37-105D3A38E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8A21D929-D7BD-FF32-F0D4-DF0C0CCE8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91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49F884A4-D76D-70F3-1B93-CC4D2F57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EC12C4E6-DA2D-CC96-89F6-62A1D225D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6296B22E-A65D-5D4B-4FFD-09ABF7B5B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93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290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95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BB4E3C7F-FD81-C9B4-D6CD-07852F39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3E847C38-8AA7-4064-5331-EFBD12D05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B0BBEEF9-2434-132A-CCC7-67DF18336E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769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66F72AE9-97B4-D943-3B04-492D56DF9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AA73EC8E-6614-92ED-13F5-D905A8475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EBFB4506-5F67-8FE4-5FD9-C468AA321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847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3995FC72-6538-6270-17BA-519D569A9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C17B3D22-4660-D067-1A97-EFABF05CDC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FD7F0398-9BB8-95DB-F0CF-5380C53F5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3390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BB78A4C6-EF1B-4A69-FFB9-7C6DC48C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926166A5-625E-9BB4-16A7-11392779F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4C5E93A1-51EA-5473-9187-912FC5E0E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354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DACD7BD9-B9B6-BB1C-5F00-6813ED91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30BF9C3F-C02B-0796-F1F6-F6208AC5B3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C28715B6-2214-9C93-7E32-C421EEBC9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1222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59F619ED-31F7-39F9-F37A-F6524C7E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90A30FF1-6E42-670E-22A9-D7BE46193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37D20EBC-ECDC-9DBD-BF11-92200243D3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1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0956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F33CF970-63F3-24F5-32EF-39CB11FB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6565D55C-DF97-3C82-6874-02C8B3530E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48FA9B8E-4830-286A-F2EF-027756A05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828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DF5CA3E4-8C2A-EE5D-1AF5-FF4E911C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950AEA27-02C8-76D9-5585-EA73BC094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8A1F6F19-36CC-77F3-65D6-6613747D85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59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70306913-3003-0B00-676C-72AF3620E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51A03BAF-3EC4-D48E-1D05-C7571B17B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67805B64-E265-F294-AA5B-A04742AC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646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54650385-0B2F-9B58-E707-6D20B1EC3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0C5AB039-00C0-BD4D-9B52-312CEEC3C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1DCDE310-C474-4099-AEE9-86DA79E20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91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9EDE393B-2C99-5462-0ECE-028078FF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4F865156-5C70-1D0A-8284-083CC6A427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101DED73-424E-54CC-15BF-06935DE01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7632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8B3EAB6F-1684-575D-A2F2-63008DE1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5EADFD7C-E6DF-62A8-C161-543717A1E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6DD8A518-7B7B-3DAD-F8CC-C41DFC9C1F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23064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347794C0-3AA7-8019-E562-22C38B32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D02A4263-1FF7-92D9-1DD5-0F71A9B791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0B7FDC28-A22D-86F5-6940-9E90EF31C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7447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5C624DD3-EAFA-ED72-8F64-7E136748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06E0AD96-68B2-83C3-C0A5-D0DC5415F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C826546D-0A7B-CB17-4866-564D69780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39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8DB37A83-E750-1D2A-48CC-768FF0D7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43FB8281-572E-28C5-3AD2-5F2828C8D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ED3ABB62-E5EF-3A47-6684-74EFB2C20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756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ED0E0DFB-B175-E5DD-2040-9D143B06F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C622A0DA-0006-DF1F-BD2D-5E33F5F2B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609BBF25-9F3D-C499-5651-C57C449ED0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695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161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282E556B-06EE-D890-24A4-A5C19D5C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CDBA8A63-3CBC-58F8-2A46-A24E582E1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D485D7CE-41D0-69F3-A3EA-C474F6B87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93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FDD4EFEC-3E6D-B17B-6C5A-3FB41D1F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7F96E2EA-3CA9-E28D-B76C-0660BFD703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83B61F83-B16B-D774-BF56-703A7B3EA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8488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CB486F75-E9F3-B709-BC7B-1D5BB49A1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FD9864DC-F60A-0CA0-5D92-E5A99B23A9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C259E32D-4AD4-CB6D-8F44-0BA02A6EB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158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47032D6D-39A8-705C-CFED-B84751F0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43B1696B-EAEF-5B02-DE4D-24E525839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BE61B6AC-E72B-B449-09E4-625BC19AE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19108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D1A92EAD-4788-98C2-CCB7-FC7CD9DA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5C5F2690-C864-7219-5729-217B8F044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502B43C8-A706-3BAB-9B6F-33B3326A6F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945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A8167151-0AC7-6669-EC19-4DE516A7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BD7ADDE1-C90B-1EC9-D296-80CE231536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8A808B10-F133-8C19-41FA-CD01B5693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241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58FBE849-E62C-87FF-65CE-3F3A4FB2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7825661C-2374-FA29-8EF1-76C8A5314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CE2627E3-D4A5-55B2-572F-F7DBC8E69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490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7B42E1C3-FF06-9E91-7C3C-2AE2120D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B7FE0393-94AF-79AE-7838-0A0A9F1B7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EC97D13A-49C0-3028-F62C-7175C002D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1201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8560D21B-ADAD-E75C-707B-FD62D035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7C487760-01CB-CEE8-35FD-D7A37426C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31185311-1619-C833-40DA-081AF729D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9816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CB8D00D6-B85E-BD97-3805-DE6F41C8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10C4639C-B773-473E-FE76-7E4C0890E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FC8B27B8-F6B3-D513-CD24-7FCD5CBFD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38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41D318BD-99BC-4F51-73F9-0DE22482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EC70F8AE-62D7-01D1-65A2-1B5422014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D43F15EB-82AB-ACA9-6B59-B1F366BF7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187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02D4F628-259E-9408-14EA-7CE9A294B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38A445AE-ED9D-1D58-249B-E3DCBFEA6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85F864FC-29D7-BA42-4B61-8D905484B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840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9C9E1CE9-628C-C00B-FEBA-18949E63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37094AC7-7E89-539B-723D-5F62CD92E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4E2D29CB-5606-582A-D4C3-FC939A45C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8632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E75DE585-711E-6B77-8F9C-F37BCD69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344C8A91-9D75-1CC5-7C7D-51C760A38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BBAD475D-5043-4FF4-839E-F62BBA3190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702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130E9EB1-A11C-AA2E-518E-E3CC0D47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94E47F21-5740-C58E-F480-ADA12F4A7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074C06F7-10C0-BD27-1CC3-5A7D59AE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810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6D516959-A891-B07E-BC76-90108762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>
            <a:extLst>
              <a:ext uri="{FF2B5EF4-FFF2-40B4-BE49-F238E27FC236}">
                <a16:creationId xmlns:a16="http://schemas.microsoft.com/office/drawing/2014/main" id="{1CED73D1-0494-A3BF-567B-BECB37F666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>
            <a:extLst>
              <a:ext uri="{FF2B5EF4-FFF2-40B4-BE49-F238E27FC236}">
                <a16:creationId xmlns:a16="http://schemas.microsoft.com/office/drawing/2014/main" id="{E6C3958E-CADE-F014-2591-41FC0A4E5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7288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5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77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94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8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77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3"/>
            <a:ext cx="4100400" cy="21036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solidFill>
                  <a:srgbClr val="FF0000"/>
                </a:solidFill>
              </a:rPr>
              <a:t>Minggu 2:</a:t>
            </a:r>
            <a:br>
              <a:rPr lang="en" sz="4000" dirty="0"/>
            </a:br>
            <a:r>
              <a:rPr lang="en" sz="4000" dirty="0"/>
              <a:t>Object &amp; Class</a:t>
            </a:r>
            <a:br>
              <a:rPr lang="en" sz="4000" dirty="0"/>
            </a:b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Semester Genap 2023/2024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Departemen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Diponegoro </a:t>
            </a:r>
            <a:endParaRPr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94971"/>
            <a:ext cx="3798092" cy="3419445"/>
            <a:chOff x="4899397" y="821996"/>
            <a:chExt cx="4028951" cy="3627289"/>
          </a:xfrm>
        </p:grpSpPr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7923AEF-75DF-B23C-8E5F-7D33FB01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726" y="381017"/>
            <a:ext cx="801462" cy="9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02674" y="2443053"/>
            <a:ext cx="4735301" cy="1076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 &amp; Class</a:t>
            </a:r>
            <a:br>
              <a:rPr lang="en" sz="3200" dirty="0"/>
            </a:br>
            <a:r>
              <a:rPr lang="en" sz="3200" dirty="0"/>
              <a:t>dalam Pemrograman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08165" y="1791810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02</a:t>
            </a:r>
            <a:endParaRPr sz="4800" dirty="0"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699783" y="3725951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01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(</a:t>
            </a:r>
            <a:r>
              <a:rPr lang="en-US" i="1" dirty="0"/>
              <a:t>static</a:t>
            </a:r>
            <a:r>
              <a:rPr lang="en-US" dirty="0"/>
              <a:t>) vs. Object (</a:t>
            </a:r>
            <a:r>
              <a:rPr lang="en-US" i="1" dirty="0"/>
              <a:t>dynamic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07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b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definisi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 err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statik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entitas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b="1" dirty="0" err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siklus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hidup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ID" sz="1800" b="1" i="1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dynamic creation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):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diciptakan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dimanipulasi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dihancurkan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diinstantiasi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selalu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diacu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melalui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object (this)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apapun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instant-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nya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diciptakan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melalui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konstruktor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dan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dihancurkan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melalui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destruktor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929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(</a:t>
            </a:r>
            <a:r>
              <a:rPr lang="en-US" i="1" dirty="0"/>
              <a:t>static</a:t>
            </a:r>
            <a:r>
              <a:rPr lang="en-US" dirty="0"/>
              <a:t>) vs. Object (</a:t>
            </a:r>
            <a:r>
              <a:rPr lang="en-US" i="1" dirty="0"/>
              <a:t>dynamic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07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teks</a:t>
            </a:r>
            <a:r>
              <a:rPr lang="en-ID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program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kita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lihat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hanyalah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kelas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kita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Programmer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mendefinisikan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statik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kemudian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diinstantiasi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menjadi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pada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runtime.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feature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terdiri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714375" lvl="1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lvl="1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</a:t>
            </a:r>
            <a:endParaRPr lang="en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792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Atribut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Atribut merupakan segala sesuatu yang melekat pada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o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bject.  </a:t>
            </a: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pemrograman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atribut adalah 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v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ariable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sederhananya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).</a:t>
            </a: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dideklarasi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sebagai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type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dasar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class.</a:t>
            </a: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33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merupakan behaviour bagaimana objek melakukan tindakan.</a:t>
            </a: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pemrograman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method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berupa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prosedur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Signature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nama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parameter)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menunjukkan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informasi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bagi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kelas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menggunakan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tersebut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kode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program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dieksekusi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tidak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perlu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diketahui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oleh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kelas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pemakai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asalkan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spesifikasinya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jelas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meliputi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984250" indent="-269875">
              <a:spcAft>
                <a:spcPts val="600"/>
              </a:spcAft>
              <a:buFont typeface="Lato" panose="020F0502020204030203" pitchFamily="34" charset="0"/>
              <a:buChar char="–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Prekondisi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(initial state) dan post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kondisi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(final state) 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dinyatakan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sebagai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asersi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beberapa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bahasa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)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984250" indent="-269875">
              <a:spcAft>
                <a:spcPts val="600"/>
              </a:spcAft>
              <a:buFont typeface="Lato" panose="020F0502020204030203" pitchFamily="34" charset="0"/>
              <a:buChar char="–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“Proses”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dikerjakan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ketika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mehod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dieksekusi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dinyatakan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komentar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id-ID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566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4EE32DDE-D30C-8A48-AEF9-956B9B946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98A173B3-D11F-2AB7-5623-A48DA1121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Class (</a:t>
            </a:r>
            <a:r>
              <a:rPr lang="en-US" dirty="0" err="1"/>
              <a:t>lanj</a:t>
            </a:r>
            <a:r>
              <a:rPr lang="en-US" dirty="0"/>
              <a:t>.)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E28787EA-9003-F66C-FAA3-6D1C732E1C3F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berupa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Konstruktor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Setter/ mutator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Getter/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selektor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prosedur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diperlukan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Destruktor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B71DFC6A-5597-85DD-B506-245412B7D26B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B45409EE-833A-EB99-74EE-8B3D01CC8361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1E1FEA8E-F19A-5825-C659-A532406137A9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042CD64B-F935-083B-C47F-965E89E48BD7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54CB3C79-02CD-7BB5-0676-5F201424E9CE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FBA82BE0-BC08-8858-F61C-F3ABBD187D1C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27293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Class (</a:t>
            </a:r>
            <a:r>
              <a:rPr lang="en-US" dirty="0" err="1"/>
              <a:t>lanj</a:t>
            </a:r>
            <a:r>
              <a:rPr lang="en-US" dirty="0"/>
              <a:t>.)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Parameter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prosedur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OOP </a:t>
            </a:r>
            <a:r>
              <a:rPr lang="en-ID" sz="1800" b="1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selalu</a:t>
            </a:r>
            <a:r>
              <a:rPr lang="en-ID" sz="1800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parameter input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dirancang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melahirkan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(range,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hasil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input:</a:t>
            </a:r>
          </a:p>
          <a:p>
            <a:pPr marL="809625" lvl="0" indent="-363538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Fungsi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memetakan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semua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input (domain)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menjadi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 (range),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tanpa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mengganggu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state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input.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Prosedur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dirancang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untuk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mengubah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state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</a:t>
            </a:r>
            <a:r>
              <a:rPr lang="en-ID" sz="18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tanpa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melahirkan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marL="809625" indent="-3635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Current </a:t>
            </a:r>
            <a:r>
              <a:rPr lang="en-ID" sz="18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parameter input/output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implisit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sehingga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tidak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pernah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dimunculkan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signature.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49403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Konvensi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Nama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berupa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kata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benda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ditulis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huruf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kapital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tiap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awal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kata,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tanpa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spasi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ataupun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underscore,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BujurSangkar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Nama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berupa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kata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benda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diawali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huruf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kecil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mengikuti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standar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camelCase.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Nama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berupa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kata </a:t>
            </a:r>
            <a:r>
              <a:rPr lang="en-US" sz="1800" b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kerja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diawali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huruf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kecil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mengikuti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standar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camelCase.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setter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diawali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‘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set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’, method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getter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diawali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‘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get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’,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getAbis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(),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setAbsis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(x).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Bahasa Java,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file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disesuaikan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kelasnya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 </a:t>
            </a: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964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D972AE6C-8E03-C73D-3BC1-E6AA358F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8A6590F4-EAB0-E41E-295D-4EB741D76F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UML Class Diagram 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D1E9D802-31D8-EC68-40CF-56BFD6D14818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class name is the </a:t>
            </a:r>
            <a:r>
              <a:rPr lang="en-US" sz="2000" b="1" dirty="0"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 mandatory information</a:t>
            </a:r>
            <a:endParaRPr lang="en-ID" sz="16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3AA57623-55F6-7DDF-7CD2-F853DA94D8E5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2677097F-123C-FCDC-D44F-E6DABC477050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F833A714-2CF9-DE95-3FD0-BED36DB6D933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71343ECE-ED29-25E7-8110-9040D835C27E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AA9E313E-5369-04E8-2603-FB95C7D02D26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05652D24-5AEE-AC1D-52AE-43C6CBACB7C2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UML Class Notation">
            <a:extLst>
              <a:ext uri="{FF2B5EF4-FFF2-40B4-BE49-F238E27FC236}">
                <a16:creationId xmlns:a16="http://schemas.microsoft.com/office/drawing/2014/main" id="{ADB49B15-6C6E-3DFD-7E63-BAD8A4B73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183" y="1836498"/>
            <a:ext cx="6772687" cy="22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AB09BA-D7FC-8540-8F1D-D19E79F26B8F}"/>
              </a:ext>
            </a:extLst>
          </p:cNvPr>
          <p:cNvSpPr txBox="1"/>
          <p:nvPr/>
        </p:nvSpPr>
        <p:spPr>
          <a:xfrm>
            <a:off x="1321183" y="4229618"/>
            <a:ext cx="67726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https://cdn-images.visual-paradigm.com/guide/uml/uml-class-diagram-tutorial/02-class-notation.png</a:t>
            </a:r>
          </a:p>
        </p:txBody>
      </p:sp>
    </p:spTree>
    <p:extLst>
      <p:ext uri="{BB962C8B-B14F-4D97-AF65-F5344CB8AC3E}">
        <p14:creationId xmlns:p14="http://schemas.microsoft.com/office/powerpoint/2010/main" val="1269031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33804A1B-17C4-2F2E-AF6C-3EF7C843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8782998C-E70F-71C1-C2B6-12D0A203D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: Class </a:t>
            </a:r>
            <a:r>
              <a:rPr lang="en-US" dirty="0" err="1"/>
              <a:t>Titik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7D7B5796-7B8B-A967-2F40-22811F78D4B1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2B1084C6-432C-8F84-846A-6C7ECC7CB5EE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20406812-AA8A-DD2E-6B2E-95A762503F03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1CA3CF1A-F2A8-69B4-8723-4B9869570173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D78AF1E8-7DF0-F2DC-F92F-F5DD2459654B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11271853-83E2-0C58-EA55-FF237FCBB908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B6A336-19EC-97E4-455A-A87D9F4A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57956"/>
              </p:ext>
            </p:extLst>
          </p:nvPr>
        </p:nvGraphicFramePr>
        <p:xfrm>
          <a:off x="838199" y="1374174"/>
          <a:ext cx="3065585" cy="3223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Point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absis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real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ordinat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real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setAbsis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(x: real)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getAbsis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(): real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setOrdinat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(y: real)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getOrdinat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(): real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getKuadran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(): integer </a:t>
                      </a:r>
                    </a:p>
                    <a:p>
                      <a:pPr algn="l"/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rotasi180()</a:t>
                      </a:r>
                    </a:p>
                    <a:p>
                      <a:pPr algn="l"/>
                      <a:r>
                        <a:rPr lang="en-US" sz="18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geser</a:t>
                      </a:r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(x: real, y: real)</a:t>
                      </a:r>
                    </a:p>
                    <a:p>
                      <a:pPr algn="l"/>
                      <a:r>
                        <a:rPr lang="en-US" sz="18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mirror(axis: integer)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7EFC-D67F-ACD1-3CB5-9290EB9D9F29}"/>
              </a:ext>
            </a:extLst>
          </p:cNvPr>
          <p:cNvSpPr txBox="1">
            <a:spLocks/>
          </p:cNvSpPr>
          <p:nvPr/>
        </p:nvSpPr>
        <p:spPr>
          <a:xfrm>
            <a:off x="4958862" y="258197"/>
            <a:ext cx="3645875" cy="464205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class</a:t>
            </a:r>
            <a:r>
              <a:rPr lang="en-US" dirty="0"/>
              <a:t> Point </a:t>
            </a:r>
          </a:p>
          <a:p>
            <a:pPr>
              <a:buNone/>
            </a:pPr>
            <a:r>
              <a:rPr lang="en-US" dirty="0"/>
              <a:t>  </a:t>
            </a:r>
          </a:p>
          <a:p>
            <a:pPr>
              <a:buFont typeface="Arial"/>
              <a:buNone/>
            </a:pPr>
            <a:r>
              <a:rPr lang="en-US" dirty="0">
                <a:solidFill>
                  <a:srgbClr val="0000FF"/>
                </a:solidFill>
              </a:rPr>
              <a:t> {</a:t>
            </a:r>
            <a:r>
              <a:rPr lang="en-US" dirty="0" err="1">
                <a:solidFill>
                  <a:srgbClr val="0000FF"/>
                </a:solidFill>
              </a:rPr>
              <a:t>atribut</a:t>
            </a:r>
            <a:r>
              <a:rPr lang="en-US" dirty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absis</a:t>
            </a:r>
            <a:r>
              <a:rPr lang="en-US" dirty="0"/>
              <a:t>: </a:t>
            </a:r>
            <a:r>
              <a:rPr lang="en-US" u="sng" dirty="0"/>
              <a:t>real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ordinat</a:t>
            </a:r>
            <a:r>
              <a:rPr lang="en-US" dirty="0"/>
              <a:t>: </a:t>
            </a:r>
            <a:r>
              <a:rPr lang="en-US" u="sng" dirty="0"/>
              <a:t>string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 {method}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u="sng" dirty="0"/>
              <a:t>procedure</a:t>
            </a:r>
            <a:r>
              <a:rPr lang="en-US" dirty="0"/>
              <a:t> </a:t>
            </a:r>
            <a:r>
              <a:rPr lang="en-US" dirty="0" err="1"/>
              <a:t>setAbsis</a:t>
            </a:r>
            <a:r>
              <a:rPr lang="en-US" dirty="0"/>
              <a:t>(</a:t>
            </a:r>
            <a:r>
              <a:rPr lang="en-US" u="sng" dirty="0"/>
              <a:t>input</a:t>
            </a:r>
            <a:r>
              <a:rPr lang="en-US" dirty="0"/>
              <a:t> x:real) </a:t>
            </a:r>
          </a:p>
          <a:p>
            <a:r>
              <a:rPr lang="en-US" dirty="0">
                <a:sym typeface="Wingdings" pitchFamily="2" charset="2"/>
              </a:rPr>
              <a:t>   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{detail procedure}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f</a:t>
            </a:r>
            <a:r>
              <a:rPr lang="en-US" u="sng" dirty="0"/>
              <a:t>unction</a:t>
            </a:r>
            <a:r>
              <a:rPr lang="en-US" dirty="0"/>
              <a:t> </a:t>
            </a:r>
            <a:r>
              <a:rPr lang="en-US" dirty="0" err="1"/>
              <a:t>getAbsis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real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   </a:t>
            </a:r>
            <a:r>
              <a:rPr lang="en-US" dirty="0" err="1">
                <a:sym typeface="Wingdings" pitchFamily="2" charset="2"/>
              </a:rPr>
              <a:t>absis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  </a:t>
            </a:r>
          </a:p>
          <a:p>
            <a:r>
              <a:rPr lang="en-US" dirty="0">
                <a:sym typeface="Wingdings" pitchFamily="2" charset="2"/>
              </a:rPr>
              <a:t>  </a:t>
            </a:r>
            <a:r>
              <a:rPr lang="en-US" u="sng" dirty="0"/>
              <a:t>procedure</a:t>
            </a:r>
            <a:r>
              <a:rPr lang="en-US" dirty="0"/>
              <a:t> </a:t>
            </a:r>
            <a:r>
              <a:rPr lang="en-US" dirty="0" err="1"/>
              <a:t>geser</a:t>
            </a:r>
            <a:r>
              <a:rPr lang="en-US" dirty="0"/>
              <a:t>(</a:t>
            </a:r>
            <a:r>
              <a:rPr lang="en-US" u="sng" dirty="0"/>
              <a:t>input</a:t>
            </a:r>
            <a:r>
              <a:rPr lang="en-US" dirty="0"/>
              <a:t> x:real, y: real) </a:t>
            </a:r>
          </a:p>
          <a:p>
            <a:r>
              <a:rPr lang="en-US" dirty="0"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absis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absis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+ x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  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ordinat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= </a:t>
            </a:r>
            <a:r>
              <a:rPr lang="en-US" dirty="0" err="1">
                <a:solidFill>
                  <a:schemeClr val="tx1"/>
                </a:solidFill>
                <a:sym typeface="Wingdings" pitchFamily="2" charset="2"/>
              </a:rPr>
              <a:t>ordinat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 + y</a:t>
            </a:r>
          </a:p>
          <a:p>
            <a:r>
              <a:rPr lang="en-US" dirty="0">
                <a:sym typeface="Wingdings" pitchFamily="2" charset="2"/>
              </a:rPr>
              <a:t> </a:t>
            </a:r>
          </a:p>
          <a:p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{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fungsi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dan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prosedur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dirty="0" err="1">
                <a:solidFill>
                  <a:srgbClr val="0000FF"/>
                </a:solidFill>
                <a:sym typeface="Wingdings" pitchFamily="2" charset="2"/>
              </a:rPr>
              <a:t>lainnya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 …}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/>
              <a:t>{end class Point}</a:t>
            </a:r>
          </a:p>
        </p:txBody>
      </p:sp>
    </p:spTree>
    <p:extLst>
      <p:ext uri="{BB962C8B-B14F-4D97-AF65-F5344CB8AC3E}">
        <p14:creationId xmlns:p14="http://schemas.microsoft.com/office/powerpoint/2010/main" val="35950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271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 &amp; Class (secara konseptual)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 &amp; Class (dalam pemrograman)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Constructor &amp; Destructor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Message Passing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Keyword “this” (Java)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Member &amp; Instance Member (Java)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94260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206C035C-0FE8-C066-E74F-4430CE45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FD2C05A5-3365-E496-CFB1-A66C8BF032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: Class Circle</a:t>
            </a:r>
            <a:br>
              <a:rPr lang="en-US" dirty="0"/>
            </a:b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9487D2AF-37A0-421C-5AF6-B143284BE1C4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C5E4EE60-9D27-7D33-EF7A-1D28D895089F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7874EC5C-7E2F-8A19-FCC8-5EE5E70D6D42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257C0C69-9273-24DE-3593-9387B985B63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535BAAFA-E918-FC47-85B4-0DF31CCAEE97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B57E1C56-A1DA-651A-6E6D-B087E23F0AB8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3B29AC-1B15-BF2A-39F2-CB8E356BB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9" y="1650030"/>
            <a:ext cx="5790527" cy="2616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402B0-51CC-9F0D-536E-88126EF868DC}"/>
              </a:ext>
            </a:extLst>
          </p:cNvPr>
          <p:cNvSpPr txBox="1"/>
          <p:nvPr/>
        </p:nvSpPr>
        <p:spPr>
          <a:xfrm>
            <a:off x="832339" y="1212235"/>
            <a:ext cx="590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UML Class Diagram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7D786-FCD2-11EB-31EA-1AA25A67FB60}"/>
              </a:ext>
            </a:extLst>
          </p:cNvPr>
          <p:cNvSpPr txBox="1"/>
          <p:nvPr/>
        </p:nvSpPr>
        <p:spPr>
          <a:xfrm>
            <a:off x="1968316" y="4181352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3364004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427FEBDE-ED1D-3853-D0BD-A4C00038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B2134B64-7792-20F2-B257-E95C0E4AF9D8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1A990830-E764-D6F0-0A20-C82E4AD19509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7D479F6F-A7F9-EE64-CD5F-EFA29D08F7AE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0A253DF7-6097-3111-4243-A2CF9422D312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585DCFA1-DC92-5686-BB10-1A5CEF11DFAE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BDC0EB81-E7A1-2127-2A57-750FFFF371BE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3AC29A-D1DC-C273-55F6-084123E11265}"/>
              </a:ext>
            </a:extLst>
          </p:cNvPr>
          <p:cNvSpPr txBox="1">
            <a:spLocks/>
          </p:cNvSpPr>
          <p:nvPr/>
        </p:nvSpPr>
        <p:spPr>
          <a:xfrm>
            <a:off x="738555" y="254977"/>
            <a:ext cx="3270737" cy="488852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u="sng" dirty="0"/>
              <a:t>class</a:t>
            </a:r>
            <a:r>
              <a:rPr lang="en-US" sz="1600" dirty="0"/>
              <a:t> Circle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/>
              <a:t>  </a:t>
            </a:r>
          </a:p>
          <a:p>
            <a:pPr>
              <a:lnSpc>
                <a:spcPct val="120000"/>
              </a:lnSpc>
              <a:buFont typeface="Arial"/>
              <a:buNone/>
            </a:pPr>
            <a:r>
              <a:rPr lang="en-US" sz="1600" dirty="0">
                <a:solidFill>
                  <a:srgbClr val="0000FF"/>
                </a:solidFill>
              </a:rPr>
              <a:t>  {</a:t>
            </a:r>
            <a:r>
              <a:rPr lang="en-US" sz="1600" dirty="0" err="1">
                <a:solidFill>
                  <a:srgbClr val="0000FF"/>
                </a:solidFill>
              </a:rPr>
              <a:t>atribut</a:t>
            </a:r>
            <a:r>
              <a:rPr lang="en-US" sz="16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/>
              <a:t>  radius: </a:t>
            </a:r>
            <a:r>
              <a:rPr lang="en-US" sz="1600" u="sng" dirty="0"/>
              <a:t>real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  {method}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{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konstruktor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  Circle()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</a:t>
            </a:r>
            <a:endParaRPr lang="en-US" sz="16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en-US" sz="1600" dirty="0"/>
              <a:t>Circle(</a:t>
            </a:r>
            <a:r>
              <a:rPr lang="en-US" sz="1600" dirty="0" err="1"/>
              <a:t>newRadius</a:t>
            </a:r>
            <a:r>
              <a:rPr lang="en-US" sz="1600" dirty="0"/>
              <a:t>: real)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radius  </a:t>
            </a:r>
            <a:r>
              <a:rPr lang="en-US" sz="1600" dirty="0" err="1">
                <a:sym typeface="Wingdings" pitchFamily="2" charset="2"/>
              </a:rPr>
              <a:t>newRadius</a:t>
            </a:r>
            <a:r>
              <a:rPr lang="en-US" sz="1600" dirty="0">
                <a:sym typeface="Wingdings" pitchFamily="2" charset="2"/>
              </a:rPr>
              <a:t> </a:t>
            </a:r>
            <a:endParaRPr lang="en-US" sz="16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dirty="0"/>
              <a:t>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 {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fungsi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untuk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menghitung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luas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circle}</a:t>
            </a: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1600" dirty="0"/>
              <a:t>  f</a:t>
            </a:r>
            <a:r>
              <a:rPr lang="en-US" sz="1600" u="sng" dirty="0"/>
              <a:t>unction</a:t>
            </a:r>
            <a:r>
              <a:rPr lang="en-US" sz="1600" dirty="0"/>
              <a:t> </a:t>
            </a:r>
            <a:r>
              <a:rPr lang="en-US" sz="1600" dirty="0" err="1"/>
              <a:t>getArea</a:t>
            </a:r>
            <a:r>
              <a:rPr lang="en-US" sz="1600" dirty="0"/>
              <a:t>() </a:t>
            </a:r>
            <a:r>
              <a:rPr lang="en-US" sz="1600" dirty="0">
                <a:sym typeface="Wingdings" panose="05000000000000000000" pitchFamily="2" charset="2"/>
              </a:rPr>
              <a:t> real</a:t>
            </a:r>
            <a:r>
              <a:rPr lang="en-US" sz="1600" dirty="0"/>
              <a:t> </a:t>
            </a:r>
            <a:endParaRPr lang="en-US" sz="16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 radius * radius * 22/7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{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fungsi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untuk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menghitung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keliling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circle}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</a:t>
            </a:r>
            <a:r>
              <a:rPr lang="en-US" sz="1600" u="sng" dirty="0">
                <a:sym typeface="Wingdings" pitchFamily="2" charset="2"/>
              </a:rPr>
              <a:t>function</a:t>
            </a:r>
            <a:r>
              <a:rPr lang="en-US" sz="1600" dirty="0"/>
              <a:t> </a:t>
            </a:r>
            <a:r>
              <a:rPr lang="en-US" sz="1600" dirty="0" err="1"/>
              <a:t>getPerimeter</a:t>
            </a:r>
            <a:r>
              <a:rPr lang="en-US" sz="1600" dirty="0"/>
              <a:t>()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2 * radius * 22/7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{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prosedur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untuk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0000FF"/>
                </a:solidFill>
                <a:sym typeface="Wingdings" pitchFamily="2" charset="2"/>
              </a:rPr>
              <a:t>mengeset</a:t>
            </a:r>
            <a:r>
              <a:rPr lang="en-US" sz="1600" dirty="0">
                <a:solidFill>
                  <a:srgbClr val="0000FF"/>
                </a:solidFill>
                <a:sym typeface="Wingdings" pitchFamily="2" charset="2"/>
              </a:rPr>
              <a:t> radius circle}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u="sng" dirty="0">
                <a:sym typeface="Wingdings" pitchFamily="2" charset="2"/>
              </a:rPr>
              <a:t>procedure</a:t>
            </a:r>
            <a:r>
              <a:rPr lang="en-US" sz="1600" dirty="0"/>
              <a:t> </a:t>
            </a:r>
            <a:r>
              <a:rPr lang="en-US" sz="1600" dirty="0" err="1"/>
              <a:t>setRadius</a:t>
            </a:r>
            <a:r>
              <a:rPr lang="en-US" sz="1600" dirty="0"/>
              <a:t>(</a:t>
            </a:r>
            <a:r>
              <a:rPr lang="en-US" sz="1600" u="sng" dirty="0"/>
              <a:t>input</a:t>
            </a:r>
            <a:r>
              <a:rPr lang="en-US" sz="1600" dirty="0"/>
              <a:t> </a:t>
            </a:r>
            <a:r>
              <a:rPr lang="en-US" sz="1600" dirty="0" err="1"/>
              <a:t>neewRadius</a:t>
            </a:r>
            <a:r>
              <a:rPr lang="en-US" sz="1600" dirty="0"/>
              <a:t>: real)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radius  </a:t>
            </a:r>
            <a:r>
              <a:rPr lang="en-US" sz="1600" dirty="0" err="1">
                <a:solidFill>
                  <a:schemeClr val="tx1"/>
                </a:solidFill>
                <a:sym typeface="Wingdings" pitchFamily="2" charset="2"/>
              </a:rPr>
              <a:t>newRadius</a:t>
            </a:r>
            <a:endParaRPr lang="en-US" sz="1600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    </a:t>
            </a:r>
            <a:endParaRPr lang="en-US" sz="1600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</a:rPr>
              <a:t>{end class Point}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320B5-148B-3CCE-E73F-E0100313F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46" y="445025"/>
            <a:ext cx="4600575" cy="4200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F8CBBC-E5ED-CD7F-88B0-AD2AB4F85485}"/>
              </a:ext>
            </a:extLst>
          </p:cNvPr>
          <p:cNvSpPr txBox="1"/>
          <p:nvPr/>
        </p:nvSpPr>
        <p:spPr>
          <a:xfrm>
            <a:off x="5460816" y="4645550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387324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Latihan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Desainlah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sebagai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berikut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 Garis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titikAwal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dan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titikAkhir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bertipe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Point.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Buatlah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method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garis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tersebut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misalnya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mengitung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gradien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garis dan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menghitung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panjang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garis.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Balok</a:t>
            </a: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Mahasiswa</a:t>
            </a: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Dosen</a:t>
            </a: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8102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22851" y="2381408"/>
            <a:ext cx="461992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Contructor &amp; Destructor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35745" y="1685887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endParaRPr sz="4800" dirty="0"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59785" y="3559035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28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C0A01962-F669-6BA4-3B52-B9BB3418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B5B5D281-6DCD-CD7C-09A7-EF39B5BC2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Konstruktor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E6F23388-9C92-80A5-D127-F7A8CB67A559}"/>
              </a:ext>
            </a:extLst>
          </p:cNvPr>
          <p:cNvSpPr txBox="1"/>
          <p:nvPr/>
        </p:nvSpPr>
        <p:spPr>
          <a:xfrm>
            <a:off x="720000" y="1204554"/>
            <a:ext cx="7704000" cy="3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Prosedur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khusus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membuat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(Barker,  2005)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Berfungsi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memberikan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nilai-nilai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awal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Tidak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return type.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parameter.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Access modifier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sebaiknya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adalah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public.</a:t>
            </a: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931A01B0-71CB-D81E-C8E5-8D017DF1878B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8218EE34-565E-B4F2-41CE-3367A7AFC2A2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41D4E10-9EC3-928A-15E4-B8C803237910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72EE8403-56BE-838C-C05A-F0333C28BF05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41BAB3B7-A5CF-7698-2F48-25514BD90402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D86BA4EF-C2E0-0B23-963F-41093B2D2426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8756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0D24FFB7-DEE0-B51B-F318-3718B730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24F31B2D-CAAD-0F1D-CB4A-02AF3E8EE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Konstruktor (lanj.)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B9A85B5B-1FA4-4E43-C2CE-F01A94546AB0}"/>
              </a:ext>
            </a:extLst>
          </p:cNvPr>
          <p:cNvSpPr txBox="1"/>
          <p:nvPr/>
        </p:nvSpPr>
        <p:spPr>
          <a:xfrm>
            <a:off x="720000" y="1122493"/>
            <a:ext cx="7990246" cy="389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sebuah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dan method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sama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dideklarasikan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lebih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satu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asalkan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berbeda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signature (parameter) 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US" sz="18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overloading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Beberapa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bahasa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pemrograman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default (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otomatis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ditambahkan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compiler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ketika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tidak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mendefinisikan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). </a:t>
            </a:r>
          </a:p>
          <a:p>
            <a:pPr>
              <a:spcAft>
                <a:spcPts val="600"/>
              </a:spcAft>
            </a:pP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7C461655-1393-64EB-612B-179BA6089EBC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4A008F31-389B-D898-EF8E-6EEA04963A94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87C80A43-7407-737B-739B-C60A609862D7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623077FA-7874-28E5-9115-3DD5525CAEAA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188DC3B1-5F28-7FB7-508C-154461BB1420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59DF8BA1-02CE-CC4F-FB9C-04877245A1CA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61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127A091C-E2A3-A217-A94E-5E5DA5F01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0C164C0B-988C-8332-0008-A51628159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Konstruktor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AC57C679-C17F-794B-E315-2FB23811C7C2}"/>
              </a:ext>
            </a:extLst>
          </p:cNvPr>
          <p:cNvSpPr txBox="1"/>
          <p:nvPr/>
        </p:nvSpPr>
        <p:spPr>
          <a:xfrm>
            <a:off x="720000" y="1204553"/>
            <a:ext cx="7704000" cy="3766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u="sng" dirty="0"/>
              <a:t>class</a:t>
            </a:r>
            <a:r>
              <a:rPr lang="en-US" sz="2000" dirty="0"/>
              <a:t> </a:t>
            </a:r>
            <a:r>
              <a:rPr lang="en-US" sz="2000" dirty="0" err="1"/>
              <a:t>SimpleCircle</a:t>
            </a:r>
            <a:endParaRPr lang="en-US" sz="2000" dirty="0"/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00FF"/>
                </a:solidFill>
              </a:rPr>
              <a:t>{</a:t>
            </a:r>
            <a:r>
              <a:rPr lang="en-US" sz="2000" dirty="0" err="1">
                <a:solidFill>
                  <a:srgbClr val="0000FF"/>
                </a:solidFill>
              </a:rPr>
              <a:t>atribut</a:t>
            </a:r>
            <a:r>
              <a:rPr lang="en-US" sz="20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/>
              <a:t>  radius: </a:t>
            </a:r>
            <a:r>
              <a:rPr lang="en-US" sz="2000" u="sng" dirty="0"/>
              <a:t>real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  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{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konstruktor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no argument}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  </a:t>
            </a:r>
            <a:r>
              <a:rPr lang="en-US" sz="2000" dirty="0" err="1"/>
              <a:t>SimpleCircle</a:t>
            </a:r>
            <a:r>
              <a:rPr lang="en-US" sz="2000" dirty="0"/>
              <a:t>()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ym typeface="Wingdings" pitchFamily="2" charset="2"/>
              </a:rPr>
              <a:t>    radius  1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 {</a:t>
            </a:r>
            <a:r>
              <a:rPr lang="en-US" sz="2000" dirty="0" err="1">
                <a:solidFill>
                  <a:srgbClr val="0000FF"/>
                </a:solidFill>
                <a:sym typeface="Wingdings" pitchFamily="2" charset="2"/>
              </a:rPr>
              <a:t>konstruktor</a:t>
            </a: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with argument}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 </a:t>
            </a:r>
            <a:r>
              <a:rPr lang="en-US" sz="2000" dirty="0" err="1">
                <a:solidFill>
                  <a:schemeClr val="tx1"/>
                </a:solidFill>
                <a:sym typeface="Wingdings" pitchFamily="2" charset="2"/>
              </a:rPr>
              <a:t>Simple</a:t>
            </a:r>
            <a:r>
              <a:rPr lang="en-US" sz="2000" dirty="0" err="1"/>
              <a:t>Circle</a:t>
            </a:r>
            <a:r>
              <a:rPr lang="en-US" sz="2000" dirty="0"/>
              <a:t>(</a:t>
            </a:r>
            <a:r>
              <a:rPr lang="en-US" sz="2000" dirty="0" err="1"/>
              <a:t>newRadius</a:t>
            </a:r>
            <a:r>
              <a:rPr lang="en-US" sz="2000" dirty="0"/>
              <a:t>: real) 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ym typeface="Wingdings" pitchFamily="2" charset="2"/>
              </a:rPr>
              <a:t>    radius  </a:t>
            </a:r>
            <a:r>
              <a:rPr lang="en-US" sz="2000" dirty="0" err="1">
                <a:sym typeface="Wingdings" pitchFamily="2" charset="2"/>
              </a:rPr>
              <a:t>newRadius</a:t>
            </a:r>
            <a:r>
              <a:rPr lang="en-US" sz="2000" dirty="0">
                <a:sym typeface="Wingdings" pitchFamily="2" charset="2"/>
              </a:rPr>
              <a:t> </a:t>
            </a:r>
            <a:endParaRPr lang="en-US" sz="200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  <a:sym typeface="Wingdings" pitchFamily="2" charset="2"/>
              </a:rPr>
              <a:t>  {…}</a:t>
            </a: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00EE7864-B4D2-743B-9B10-4999978D634E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F5BA689A-FD44-F1D9-8079-81C70B5EF661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283CA90E-8318-C524-AA0E-A068B7266B36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BD90115B-F69A-3047-D76C-C6983BD8CCD6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C726528C-B8C9-81FD-1EA8-46E19CFA9515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419CA386-29E5-B107-1FEC-4514A8FE4BD4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E4C54D3-4D9C-2E97-5584-AE1A3D51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229" y="1433512"/>
            <a:ext cx="4238625" cy="227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08E2A-6B22-7DC4-544F-2E0AF9CA9ECA}"/>
              </a:ext>
            </a:extLst>
          </p:cNvPr>
          <p:cNvSpPr txBox="1"/>
          <p:nvPr/>
        </p:nvSpPr>
        <p:spPr>
          <a:xfrm>
            <a:off x="5587816" y="3777006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1032903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CBD4FCE2-38DD-6BC1-BB96-2DAD4CBD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E4E401F-815C-C913-A779-B2CA4CF509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Instansiasi Objek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C51B4473-2342-1C10-A211-262334C9A3AE}"/>
              </a:ext>
            </a:extLst>
          </p:cNvPr>
          <p:cNvSpPr txBox="1"/>
          <p:nvPr/>
        </p:nvSpPr>
        <p:spPr>
          <a:xfrm>
            <a:off x="719999" y="1204554"/>
            <a:ext cx="8075121" cy="3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diciptakan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memanggil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menggunakan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keyword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new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berfungsi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untuk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mengalokasikan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memori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guna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menampung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akan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dibuat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.</a:t>
            </a:r>
          </a:p>
          <a:p>
            <a:pPr marL="457200" indent="-457200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telah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dibuat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diacu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melalui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18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reference variable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.</a:t>
            </a:r>
          </a:p>
          <a:p>
            <a:pPr marL="446088">
              <a:spcAft>
                <a:spcPts val="60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{C1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adalah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reference,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belum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memori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yang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dialokasikan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solidFill>
                <a:schemeClr val="dk1"/>
              </a:solidFill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446088" lvl="1">
              <a:spcAft>
                <a:spcPts val="600"/>
              </a:spcAf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C1:SimpleCircle</a:t>
            </a:r>
          </a:p>
          <a:p>
            <a:pPr marL="446088" lvl="1">
              <a:spcAft>
                <a:spcPts val="60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Membuat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objek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C1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bertipe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SimpleCircle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}</a:t>
            </a:r>
          </a:p>
          <a:p>
            <a:pPr marL="446088">
              <a:spcAft>
                <a:spcPts val="600"/>
              </a:spcAft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C1 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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SimpleCircle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46088">
              <a:spcAft>
                <a:spcPts val="60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{C1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adalah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reference variable} </a:t>
            </a:r>
          </a:p>
          <a:p>
            <a:pPr marL="446088">
              <a:spcAft>
                <a:spcPts val="60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{C1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berisi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reference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ke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sebuah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objek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SimpleCircle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}</a:t>
            </a:r>
          </a:p>
          <a:p>
            <a:pPr marL="446088">
              <a:spcAft>
                <a:spcPts val="600"/>
              </a:spcAft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{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SimpleCircle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adalah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nama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class </a:t>
            </a:r>
            <a:r>
              <a:rPr lang="en-US" sz="16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atau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reference type}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612971A4-9B20-F132-13F0-3E6083E95DB1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3ED5BB7C-AFF1-AD19-5C74-9B2CA22842ED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7B33B85E-C187-7DDD-87FA-AEF7CD2D7DB0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BE1E6488-F205-A241-9565-212E89DF7BE6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A7BDC9A0-7459-ADC4-B67F-97B5194BB034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6316E592-9B88-CE0D-DD01-7E9B82215C6B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53017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33D74E26-D029-B492-5DF5-2D503006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85D444A3-3722-3A72-BC23-F5E2881B8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Mengakses Atribut &amp; Method Objek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646653FD-0C36-2030-1C45-71FC5B74E90D}"/>
              </a:ext>
            </a:extLst>
          </p:cNvPr>
          <p:cNvSpPr txBox="1"/>
          <p:nvPr/>
        </p:nvSpPr>
        <p:spPr>
          <a:xfrm>
            <a:off x="720000" y="1204553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dan method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sebuah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telah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diciptakan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diakses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menggunakan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dot operator.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Contoh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</a:t>
            </a:r>
          </a:p>
          <a:p>
            <a:pPr marL="446088" lvl="1">
              <a:spcAft>
                <a:spcPts val="600"/>
              </a:spcAft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mengakses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atribut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C1 (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tidak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disarankan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!!!)}</a:t>
            </a:r>
          </a:p>
          <a:p>
            <a:pPr marL="446088" lvl="1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C1.radius</a:t>
            </a:r>
          </a:p>
          <a:p>
            <a:pPr marL="446088" lvl="1">
              <a:spcAft>
                <a:spcPts val="600"/>
              </a:spcAft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{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mengakses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anose="05000000000000000000" pitchFamily="2" charset="2"/>
              </a:rPr>
              <a:t> method C1}</a:t>
            </a:r>
          </a:p>
          <a:p>
            <a:pPr marL="446088" lvl="1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C1.setRadius(7)</a:t>
            </a:r>
          </a:p>
          <a:p>
            <a:pPr marL="446088" lvl="1">
              <a:spcAft>
                <a:spcPts val="600"/>
              </a:spcAf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C1.getArea()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446088" lvl="1">
              <a:spcAft>
                <a:spcPts val="600"/>
              </a:spcAft>
            </a:pPr>
            <a:endParaRPr lang="en-US" sz="2000" dirty="0">
              <a:latin typeface="Courier New" pitchFamily="49" charset="0"/>
              <a:cs typeface="Courier New" pitchFamily="49" charset="0"/>
              <a:sym typeface="Wingdings" panose="05000000000000000000" pitchFamily="2" charset="2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D234D8BA-79C3-C695-5F82-2A861EC4AA71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73268E6C-A5D8-E647-D126-32588074F804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2413E207-82AC-6587-5C9A-DB52332CCABF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00468D9D-36CE-6C52-73F9-CEAF16B8D1F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39A3538-5606-EE85-BC0A-71D947B03430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E113A924-2B01-A976-7130-21CD44C33A79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4728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8966829C-6F14-DCFD-86CC-1EC719AC4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645565CD-60BF-00F9-4E2F-0929D1C24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Destruktor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B64BDFB3-2784-AAB9-6CDD-1A02C0114F2C}"/>
              </a:ext>
            </a:extLst>
          </p:cNvPr>
          <p:cNvSpPr txBox="1"/>
          <p:nvPr/>
        </p:nvSpPr>
        <p:spPr>
          <a:xfrm>
            <a:off x="720000" y="1204554"/>
            <a:ext cx="7704000" cy="3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Prosedur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khusus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dijalankan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dihancurkan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”.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Memiliki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Berfungsi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membebaskan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berada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pada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memori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C++ :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memanfaatkan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pointer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dan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menghapus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penunjukan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pointer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tersebut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pada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destruktor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91343099-2674-603F-367E-237F221E9856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E5C088E3-75ED-3C2C-D7BB-01520D67863C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1C888074-E3BB-737F-C792-28BDE9474F63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4B5FDC8D-EAB8-B237-73B1-79901E1C6D20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DD847E2-4F1D-A6E0-0F94-0978792F6BDE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8FA9B6C0-E30A-D273-FA39-E92810D272CF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256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02675" y="2443053"/>
            <a:ext cx="4619920" cy="1076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Object &amp; Class</a:t>
            </a:r>
            <a:br>
              <a:rPr lang="en" sz="3200" dirty="0"/>
            </a:br>
            <a:r>
              <a:rPr lang="en" sz="3200" dirty="0"/>
              <a:t>Secara Konseptual</a:t>
            </a:r>
            <a:endParaRPr sz="3200" dirty="0"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08165" y="1791810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01</a:t>
            </a:r>
            <a:endParaRPr sz="4800" dirty="0"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699783" y="3725951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0582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7CC07A7B-5BFA-19FB-165F-44917FB7D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5CD5C4C-7421-7066-32C2-8711035A9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Destruktor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F9C1B15B-D263-F6B3-D714-D9643BCB6850}"/>
              </a:ext>
            </a:extLst>
          </p:cNvPr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Beberapa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bahasa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pemrograman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meniadakan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destruktor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&amp;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menyediakan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2000" b="1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garbage collector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”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membebaskan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sudah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tidak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program.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Nulling reference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mencalonkan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dibebaskan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memori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(Java) :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9E804FDE-90F0-B803-8D3E-6B96502CB7C8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1279AB92-7A52-A901-0FE8-AE56950BBCCA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BA960C76-1005-4A43-EABD-D46E16FBC691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EA78928B-C055-8E4D-F095-D7A7F765A733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EEBD2710-2E7D-82A7-DA60-840D9CFB0B73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57B5B64B-9630-6403-8332-3C1B9E3004F6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F44CE2-FEFB-4725-A59D-D9722D2F06FC}"/>
              </a:ext>
            </a:extLst>
          </p:cNvPr>
          <p:cNvSpPr txBox="1"/>
          <p:nvPr/>
        </p:nvSpPr>
        <p:spPr>
          <a:xfrm>
            <a:off x="2016368" y="3061783"/>
            <a:ext cx="61624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6088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. . . .</a:t>
            </a:r>
          </a:p>
          <a:p>
            <a:pPr marL="446088"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SimpleCircle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C1 </a:t>
            </a:r>
            <a:r>
              <a:rPr lang="id-ID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new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SimpleCircle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()</a:t>
            </a:r>
            <a:r>
              <a:rPr lang="id-ID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;</a:t>
            </a:r>
            <a:endParaRPr lang="en-US" sz="18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46088">
              <a:buNone/>
            </a:pPr>
            <a:endParaRPr lang="en-US" sz="1800" b="1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446088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operasi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untuk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C1}</a:t>
            </a:r>
          </a:p>
          <a:p>
            <a:pPr marL="446088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</a:p>
          <a:p>
            <a:pPr marL="446088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{nulling reference}</a:t>
            </a:r>
          </a:p>
          <a:p>
            <a:pPr marL="446088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C1 </a:t>
            </a:r>
            <a:r>
              <a:rPr lang="id-ID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n</a:t>
            </a:r>
            <a:r>
              <a:rPr lang="id-ID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u</a:t>
            </a:r>
            <a:r>
              <a:rPr lang="en-US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id-ID" sz="18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672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BE1D22D8-FE55-B66F-92A7-C44F4373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356A00B6-BEE1-3F5E-7F57-0B2CACE92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Types vs. Reference Type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27170F55-0289-1FCC-BC7F-3FF1B354DA2E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C9CD55D1-A917-2D35-AE6B-47733B16C0C3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1F07857-5096-2987-BDE9-2F9B2CBD1757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6C24D7A8-0DD8-D4CF-DE4E-765E7BE4FD4F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78BE6AB-7A1F-DF00-6F99-384086DF3AA7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CC635C14-FE8F-79AD-A9D7-16A4C54DB52F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885960-9A26-8015-BD67-B324ED45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2" y="1456531"/>
            <a:ext cx="7423355" cy="2230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B6E706-D0B7-084F-7571-7CDAA76AE5A8}"/>
              </a:ext>
            </a:extLst>
          </p:cNvPr>
          <p:cNvSpPr txBox="1"/>
          <p:nvPr/>
        </p:nvSpPr>
        <p:spPr>
          <a:xfrm>
            <a:off x="3775427" y="3777006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78444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8EC1F32E-0B23-79BF-1C8C-9237D339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6CCF3074-62D1-0F7E-B0A5-876088563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Types vs. Reference Type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11D66CA7-B3FE-9866-5564-B0A8DF4DB47F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7FEEC8E8-7B39-04EC-E327-4DCADC03CC36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F9C5A81F-77C9-2279-FF3E-614E7D1EE427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AB36A620-C08E-4DFB-93A1-A74924DA6225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D120C9C9-069D-3C10-42D6-FC0627F51D47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E7B72898-0E52-F3B2-63B0-B6E4C0CDB8E9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7A2828-BDB4-0DED-BFCD-42FB162A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00" y="1541462"/>
            <a:ext cx="2531200" cy="1644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58F26-1EAA-8107-5265-6B3914BFB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490662"/>
            <a:ext cx="5086350" cy="2162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93EFB9-4E4F-47CE-3F3C-D9722763F05B}"/>
              </a:ext>
            </a:extLst>
          </p:cNvPr>
          <p:cNvSpPr txBox="1"/>
          <p:nvPr/>
        </p:nvSpPr>
        <p:spPr>
          <a:xfrm>
            <a:off x="3905158" y="4559975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2072728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7A8BA6E8-0D99-E12D-D398-5C223CE1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9D0D19CF-6395-23A9-98A7-A390A10E7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517" y="2334491"/>
            <a:ext cx="4619920" cy="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Message Passing</a:t>
            </a:r>
            <a:endParaRPr sz="3600" dirty="0"/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06EBC485-52E6-A970-140D-18845943F01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8165" y="1791810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04</a:t>
            </a:r>
            <a:endParaRPr sz="4800" dirty="0"/>
          </a:p>
        </p:txBody>
      </p:sp>
      <p:sp>
        <p:nvSpPr>
          <p:cNvPr id="911" name="Google Shape;911;p41">
            <a:extLst>
              <a:ext uri="{FF2B5EF4-FFF2-40B4-BE49-F238E27FC236}">
                <a16:creationId xmlns:a16="http://schemas.microsoft.com/office/drawing/2014/main" id="{38ABDFCD-B192-2290-3E56-10F69FC250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44277" y="3044258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9080463A-477C-769F-8012-8D1063EA91C0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3CCFC538-51B0-0705-21D5-61C05E982D33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848BADC5-CACD-7A90-FD76-E3DA871E49A1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4CDAA993-A84A-E2A4-04F9-90D64847953B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E92C131E-469D-939F-4171-603E9D79A842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4E97D11B-F323-AB47-C1DF-405A42FEDADB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BC0706F6-E0BE-36E2-C6A9-EB0BBFF4FA02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613F8CBF-0A29-CD47-46AB-7C75B7BF7468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481096E2-B7FA-54D3-30B3-820A6DBE5F6D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6A2C1AAE-B006-3459-12B5-B9444EA4D376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5538267B-C2A3-B8F6-D086-47395232FE92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C76EB9BC-6D50-1259-04E0-DC5BBAC53DA2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1078215A-7A18-C778-4D15-98A004AA99BC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408DCFAF-004D-6FAB-1085-B86D698B04DC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FA6F5E08-CDA1-0BB7-64FD-4E3E961F7C72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061CCA49-5AF5-8BC5-553D-2AFA014DD808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735E2B91-77AC-62B6-D68E-35A3E45E4F4A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41B7FAC5-2347-0A3E-54A5-40E7515FBC98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C495CE55-EA39-4D54-0587-82A07638D6F1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93DF255D-E8C7-A7DA-D9DC-8410D1FD5833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360F2670-5E7B-EE21-4E10-E4790E417442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A44A29A9-5CE9-6517-AA42-602F877366EF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8F97CF3F-9DFE-4AA3-79A6-E379FD342E38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4701BDDB-19C5-AF97-88F0-D93016C3C6B9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1DF72BFB-9BCA-6459-A9BD-A75F18603545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66F608A5-DB3C-0D36-7CE8-9AA0DC51AF50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5E64C1EE-22B4-0C77-82DD-08693486679E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6B95C341-F677-BC98-8B93-C69E5F53121F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C507031D-1ED7-CAC7-9351-5BA521043D97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403B594C-89D0-BC20-6E77-E8BD9F46408F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2E799B01-69BD-EE4F-AA7E-FCD068E88F5A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00F9F2DD-E89A-DF99-3CCC-959ED25C299F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DEAB3214-CD6A-6B12-4B62-C7AD3A2BDB41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06A4A080-1FD2-1043-6F1D-3049F6752117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FAF3AECF-B509-AF0F-EBD9-B196F0E9287E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8FC061A7-8936-5947-03E1-B3062F211844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A8831D76-BEDB-D8E8-F11C-A57ED6CF6FD2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1C5966F5-1762-3614-1E9C-847AB9A98281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228E7974-C528-5246-FB34-8BAC9A509763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07DD97DC-7DA8-CD46-430D-7229F80C7863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9042ED04-B31D-FB37-CD15-0209134180FF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2B77CC26-E040-DCCC-2CB8-364EACF65195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F820D028-2346-59BE-9242-BE939EEAF6C3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E92F0F2F-3DAC-2588-3272-171E4E67A558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8B84CE79-5950-47DA-033E-8EDFF6EBE292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12A51F38-B9C9-6B4E-6B56-9A1FE32AEB23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DD42D189-4D42-9FD4-1E28-2326F2E4E9DE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4D1AA22D-F986-FFBA-15C7-70187DDF1A38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0591204E-143C-EC8E-BD8C-0274F7B2AED2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9D4DA8A1-E3DA-90D7-1A94-0306E6248171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86D36841-524F-D288-4A53-DE0F7D9CCB48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32C531F6-93ED-9D3E-FEAA-EC34ABCF79BC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233E601B-2EE7-A3DF-66ED-2FC8C099C990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6F29E8B4-7FC7-E0D2-94CF-16C0E3D35A5B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5063E7DC-0054-822F-736A-82319583732E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9F750B6D-1694-2533-D146-0FCA10E94A84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0729AD83-573A-40C9-D3B5-2758C8D9612B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3C94B544-392E-624C-C17B-DCB37D167AFA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201B030D-47C6-82F5-14C4-38F87796EBC9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9C655427-7971-5A44-BEB1-9B3D7E5FB6A5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B2629991-78FB-4371-CFF5-75A3C3E86EF0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2A32CB5A-9613-9D9E-66B4-DB9452EB8061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2C23EEF4-0F3D-FE56-5379-B99713E280BA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FFAA7200-21A7-A3E8-006E-C7538EB8A4D1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C1F5FFCA-301D-5026-3ED1-702C8C0C1D04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9C87F7EA-375C-763E-6176-2039D23D95E1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BF52161E-C8F3-A755-4CDA-6603404133F6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A621070A-DD87-B8BB-C4AC-DE20A7FA5913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82A3E4DE-8A60-B5FA-D4AA-5634A66F881A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E2A110D6-CE9A-0A5A-4B50-8AC9013FED69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7CAC4C5B-81F3-4F40-88B2-82C462F73CBB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59D69F97-04F8-7EFC-4E52-18E19E573A2A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90E9CD06-1BD9-FC4A-7864-EFE8B9D7F311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E750986B-3138-5B9D-EB7E-1DC95E2F5FBB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EEA6B4AB-F5AA-B3F6-8AC0-D8EF7722B093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4090E1D1-06D2-3547-C4AA-B29981F542CC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290D175C-2A04-7A8C-17BB-EA9AB45F7DE6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53656582-4DD2-527D-6D80-0DEA8B9EF038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906F1E29-E3E1-004A-17CD-A7DCF82B603E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D16BA2D2-8E27-8227-DA58-54AE049CF648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892C25B8-8F16-C1AB-8509-BFBAF597252E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6D390AC7-D7CB-1DCD-E7A0-2067595311AB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AF03C44C-46B6-1499-8109-F66C3B9E74E3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3DAC3C1B-C76E-3BC4-DB48-7A02518A55A5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AE72AAC1-ADF9-F66E-E744-4161F21FFF5D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F29359B3-3C00-6DE0-E284-4534D3EBE78D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2674C24F-C5E1-5277-8379-64F52DD73C0B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216BE344-01BA-49BD-9EFC-B62346B58783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80F25C38-BBA5-3313-DA77-CF28CBB18498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1194FA53-528E-AAA4-8E93-7BC8B5113B2B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10CAA716-E2B5-F05C-F431-3218B24C602C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5AE32568-8437-7B19-1ED1-A248F541A407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E0E556AF-68DE-E470-F89A-A43A35C4F856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ABC64809-D3AC-A375-CAC7-642A61D6CA0B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4CEF48EA-47ED-C16F-FC8F-36415B276E13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10DE7BB0-A8D3-6FF0-F0A8-767323CD4EEB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E85C1D8A-1C8C-21AD-8481-1A7C192AF34C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4F8C434E-6EE2-D27E-99A4-BDCF54298ECB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C4F44FE4-3F97-6CE7-F749-1702EE7E388C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92C48191-FF11-0C6C-7DB6-55D959BC1DAA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EF6B59D9-8B1A-ED92-32F6-00383FC7FDAE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8E574D02-CEDC-44DC-48A8-C3F816D10C0E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9D16B3A3-6704-2448-5BBD-1D2D46934683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67A9E694-2F2D-24E7-D167-E64829E19529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0888BE72-FDBB-12AD-E791-2F391B44D39C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E60A3178-E8A5-3D2D-1D06-AEEB64BA637C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76163F03-BC5C-A1C5-40B4-6522B3E9EF23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57E6BC5C-28AD-F514-75CE-FF08FAE51961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0049AAF2-FD88-9B12-238A-1893BE94BE36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579B0A36-EA13-CC9B-81AF-10BEBFF745AE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750CA57D-30E1-E950-BDF7-F4512CBA0003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9D35328F-437B-CF3A-763D-F6CD1DA4591B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EC19C6D9-2C26-5489-C7B1-BABEC6087131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0386F026-9B5C-0B97-1E30-96AE7861D084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18FE09FB-F803-06BD-FA61-6A6E431B320B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0226DFCE-1363-D2E5-1F06-4015BC1FE7CB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718AB2EA-BB0E-2594-47D6-4B839D2BAA49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BCB0EEB2-311D-CEAD-0F94-555B98442AE8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60FD27E4-0A88-9B7A-27B7-B53C67CCFEBC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FB23687B-F4FA-4035-0434-6FBCB2369AE2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8AC20ECA-8DB3-C2CC-B67D-65C57C354534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73057319-5A98-CB0D-4F14-FD03445DEB45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54B07312-9AED-8026-6BB6-770B730B53BA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EA96DEC0-6EE3-BD48-B076-2E80612B887D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41B7B0BA-7A30-9927-37FB-9DCFC02B38D7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88EB86E9-67F4-D67E-EA7C-393254CB997C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1E757FFC-5F68-49B3-7480-76C9EF0948F5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CDD4BF5B-628E-8E41-4652-11906E61EA60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58D73077-ADFF-F298-17BB-9ACC65597A79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7462D097-733C-976D-7379-0265F0EB43DE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02D14FCC-19C7-3A11-EFC3-292DA066C083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3B532C3D-338D-405A-4B7A-B8DAAD38DF94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03CD6C22-34C9-CE76-BBBA-0EE0B1A9DC90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E4C7EC4E-AC2F-D346-DCAC-9FA022A886DC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2812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0BB579C7-6660-50FD-AFD3-8C58514D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C16A960-0664-3A42-81F0-86D65F0DA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Objek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Runtime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B489DEC7-69FF-6883-9C66-E00F6086D2D3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Pada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saat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runtime 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dimulai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sekumpulan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“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dihidupkan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”.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Setiap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state dan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behavior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didefinisikan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berinteraksi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mengirimkan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message.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 “event”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menyebabkan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suatu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bereaksi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lain.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Mungkin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menjadi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hidup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sejumlah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mati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selesai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sesuai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skenario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diprogram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b="1" dirty="0" err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Perhatikan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OOP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pemrogram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tidak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lagi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berpikir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secara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sekuensial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A945187A-5A3B-2C0D-31E2-BF4765739DC4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FB9D891A-8A76-0D59-F994-1F1DC5247922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6B5A2A9-59DD-6070-DFBD-9AFAF6178D99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C9A8746A-1A54-0984-582E-BF8FCA8F2F9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7185024D-9576-AAD9-BB52-D1E9AB33BE89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8526E45E-5FF0-AFEC-C61D-1CB91851462A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2904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357E487F-43A9-4FF5-1F04-F84CEBD17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7B3A67A2-8227-3A3E-DFBE-B04F069408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Message Passing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EFD44F94-84D8-3748-43B9-527134BD5AD5}"/>
              </a:ext>
            </a:extLst>
          </p:cNvPr>
          <p:cNvSpPr txBox="1"/>
          <p:nvPr/>
        </p:nvSpPr>
        <p:spPr>
          <a:xfrm>
            <a:off x="720000" y="1204554"/>
            <a:ext cx="7704000" cy="381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berkomunikasi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lainnya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melalui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pertukaran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ID" sz="18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message passing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Contoh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</a:p>
          <a:p>
            <a:pPr marL="809625" indent="-36353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mengirimkan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memanggil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public method)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mengirimkan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specific data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argumen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diperlukan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809625" indent="-36353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menjalankan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diminta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sesuai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argument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diberikan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pemrograman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message passing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diimplementasikan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melalui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method call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Komunikasi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melalui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akses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langsung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data (public/ static)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dimungkinkan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tetapi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harus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diminimalkan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DE09C922-2F2B-3562-9526-B3A668AADE88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44068459-76D1-ABEC-DAA8-6E8AE29DF854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D0185EFC-4482-7686-0F03-7E318136A9D2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7F7CA4E2-9077-0106-0609-5603381A433B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4D4B49D3-46B1-9356-D5A5-4A4C6082B9D7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B269EE96-7096-7C6E-F497-828FA202EC5A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92652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CD26D1A6-B148-CE05-5201-A35C48F9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20631752-1E2C-6556-B8C0-0405E1A3D6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 vs.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Pasif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C90C419C-46F5-A344-B336-5B3A4CFCB4A3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pasif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dinamika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eksekusinya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ditentukan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oleh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lain.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baru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dieksekusi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jika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diperintahkan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oleh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menerima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“</a:t>
            </a:r>
            <a:r>
              <a:rPr lang="en-ID" sz="18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thread of control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”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sendiri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A952983A-374F-E59D-6C3A-C8331D15017F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19CC4FAC-2D44-5151-E26F-B77F9F95F18A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E3B3E2F5-0C90-373C-464A-66D8B2F083B6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A4E2CFF8-052C-787A-EDA0-F37A66EA2028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EDDC71DA-CADF-332F-8761-422B4A53E051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2B5AAAFD-4703-2D2F-7191-111B786D546F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3579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4DA93CC2-FC7F-F9C9-EBF5-3B8D4EFA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1382E6FE-8068-5690-6055-1BCF184B7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D7A2DB01-729C-0EBE-C77F-C6901CEB106A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Hanya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(main program)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Semua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kendali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eksekusi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secara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sekuensial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Jika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mengirimkan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lain,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pesan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diekskusi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setelah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kendali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kembali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tersebut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lebih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tapi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independent 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konkuren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sederhana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tanpa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komunikasi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lnSpc>
                <a:spcPct val="105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lebih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satu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aktif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saling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dependent</a:t>
            </a:r>
          </a:p>
          <a:p>
            <a:pPr marL="714375" indent="-268288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merupakan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program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konkuren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mekanisme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komunikasi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sinkronisasi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41D51A07-CF78-1FEA-9351-C28E82EAE7D9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F7AD65EA-0F09-0514-CDCB-ED67E06708DC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E61DB3B8-6AC4-2C5B-7E85-63899195648C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125C1CDF-5B72-F1D1-B91B-7240C1734C33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04FC17F9-85C6-C01B-A914-E065017E6DCB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61D91E81-591F-28CF-171B-416729B73FE4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54324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02483765-8B6D-37A4-3EAB-55D80F34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C502207-FF43-5DBE-9708-B88832296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Main Class (Java)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D6FEA390-A584-BB5E-79BD-6D39ECA8D7A1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7B3C055C-9A5D-C891-9DCC-C8B7B4DA7FA2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8A2D9FC4-8D44-AB11-A995-1B94FDD81A03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2F10540A-AAB2-95D3-924B-3D9AB47CD08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6BD8B366-E53C-9B4D-C7F1-B3F22D8E0BF6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C129BF12-D476-4966-F7A7-76721DD8F4ED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BEE862-5EA7-D910-EEAA-F109BE6A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375" y="1447674"/>
            <a:ext cx="5921442" cy="2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86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7183EEED-1BF6-5ECD-F6F7-BA46AA1A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3EAF517B-08CD-66E8-CC22-EA4A7165D6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653" y="2589252"/>
            <a:ext cx="4619920" cy="7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 Member &amp;</a:t>
            </a:r>
            <a:br>
              <a:rPr lang="en" sz="3600" dirty="0"/>
            </a:br>
            <a:r>
              <a:rPr lang="en" sz="3600" dirty="0"/>
              <a:t>Instance Member</a:t>
            </a:r>
            <a:endParaRPr sz="3600" dirty="0"/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3A9D3F7F-E72C-38CA-36EE-18099DB5F02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8165" y="1791810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05</a:t>
            </a:r>
            <a:endParaRPr sz="4800" dirty="0"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15E642EF-80C5-FFEF-1340-770AED8B663F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1DC922F2-A12A-5B3F-121A-DCC8219E5831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41F0E0E3-097B-2DAD-89B8-294DED3B1E18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1CE9AF4A-210F-278E-BF9D-19020A2FA543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A5F387D3-F4BA-5186-2D92-6D6EE30010DB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30FF4F72-EDB8-8E11-B0AF-9DD2107086A3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BFBA66BC-ACEA-19BB-683B-C83717EA86CB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5F0CE9F9-12EB-1FCB-680C-188BB3EF2D4F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8A7FBE86-BD2E-020D-8A58-E0C66FE60E64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9374EAB0-676E-D778-26E7-FA0E5CEC7ADA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C91CF339-8067-08D2-2992-6FC4914040FC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E3293262-AD22-0BB1-3A75-CE0015DBD72B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6DDAF84E-C833-920B-6495-E0664B17CEA9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8C31BBB6-7B6F-D781-C45C-1F5AF3147F42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05BFBCBE-3139-8CF3-54C4-9DB47C9A077C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39AC0C0B-10AA-4856-5DBE-1B41E869124C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D1BFC716-B28F-71A1-2136-CEFAEAA4ACBE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3A5990C4-134E-4185-3F9A-C28888B48DC5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5C83FCC7-8B8D-4BB2-3C8B-7297563D42C8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6A248DCD-426D-2C39-3BC3-3FA1A98BE32D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0CF654B1-2ECC-FC8C-0DFA-322E4D8369CA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7261D042-4DCC-7296-1A11-32446C6D500D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B047D65F-D190-94DD-9C98-B5747D552395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125BA210-CD1D-B6F5-5243-20F3D4ABE781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E30C29E5-728B-4801-877C-ABDDC7DD0DC8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FF564334-A29E-429F-A94E-64CE4D918B96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B9E340F1-275F-12BD-228B-6F36498C5770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3A4E6A9A-DF3D-30C8-0F0A-D17009C1D2E7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6EC01FCF-3EBE-3C51-2D1E-8BF0E5E81326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B56167F4-F22B-3F17-DCC8-FC32D7F9F696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23413D72-79D6-E4BE-E56E-0A77AA0E915D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5FD9003D-404F-436E-7D6E-77392DB372F3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94C89828-0DD3-4AD4-359D-D2AE2DB23DEC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A7107796-6D54-0766-EC14-6FDAE5B8623F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8C2F6632-2604-3778-20AB-0F58AE5778B3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AFADC77D-FB1F-6035-06AA-EA411D057079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82648900-EE58-74E1-9675-D4A2C126D19F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25AEC09B-9246-41BC-1A91-FF8716587CF6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6B9796D1-60E5-1EBD-456A-F40D1842755C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97314150-9A0E-CE47-B2AC-7C5FFB4BED4A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3A3CE2E9-8163-D061-7644-12F0D3E80A9B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5E22A4B6-D78B-AA7D-C04E-D807FC998D2F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50D978CF-C11A-B3E4-4786-1EC75BD7893B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5BB2B9E0-DD80-1E69-24C3-3E72C04837DA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10C88518-4773-C7D9-4AB6-8647A641734B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E12DFC70-EC5B-9D28-0519-C9AABB3E9AFB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66D5A3AB-DF22-B57A-F9BD-1309FA1AE1C9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FB5C1EA9-CF9C-5A96-8CB5-2A32A8949074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4AAD659B-F945-F544-99BE-F926FF23084F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BE36F04F-B267-81AE-719E-D7D67E3ECE63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C0BA3900-91F1-82A1-9AB0-CA5942EF1D0E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B0CC77C4-3BDE-233E-A363-D129FC256EED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056F6149-A043-FAB3-56DB-7A3BD8C74B0C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AF51849F-B019-5A58-D490-507B8978DBF2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C065484E-4D45-0C51-33FB-826A4991E6B1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FF9CE2C1-31CA-D35C-D8DC-A5F0D99B8547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7835EB6E-B82A-5D22-5589-6393277FBD9E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E9C83DCF-510E-DA71-549C-452FD81516C2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4649AE2F-5949-B441-D121-6ADEDF9ED5E6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12692235-D533-72B3-EC08-6502002B5541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075A820D-CF96-13DA-2B50-10E1D3FC5B1C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43F7CF09-E335-3C9D-49AA-10BC519AF19A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71D82907-70D7-4592-BF35-716C7CF96F7F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A3ABAF4E-9236-C620-7ED8-A70073E31941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91FB8F92-0833-5D3A-4068-9248DA73963A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C3AAFFFA-1B92-ECF5-1626-AEB2EE80B1D7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D92DDCD9-3AAD-AB7F-1E34-3616B24C1708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D9E366B6-D8BE-3643-5816-B3FE5E8978AC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9A77B0B1-40D0-7262-7F76-81C35119969B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2FA33D2B-019D-5A67-1986-BC026DD78BEC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546D8A11-9B8D-FCA7-19C0-514FC1699C02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6161AE85-98E7-C697-617D-51D159360FEE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5D9861FE-3790-7465-3697-AEFC79DFD349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28CD1A42-47C6-A70C-4010-317663F10D63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04B508AF-2B81-A9B6-DB81-B22940A271B2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88C74073-C180-F225-B690-9359034E4AD2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DC1B9D29-BB74-59A4-40D5-CF5BA8ECFDC0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BEAAABCD-D8A1-8D6D-2951-757C9C60235B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6D6BB42C-DC7F-32A7-068F-EE0F7E8A5FB7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17F16BE6-76F5-C264-F32F-8D9C59BFA95F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F51DB410-B66D-7C64-06C3-11619E5930B0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FCAB3B68-1EA1-515A-0E49-917C4FD9880E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EF64A3AD-B3E1-BAE7-A03E-5894A9F60024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00EF5AB0-12B2-5FE0-35CA-22A362796C80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E17DB621-73AE-90B1-3845-487BC86837D3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949764B7-99E2-E570-57A0-D330962DEB3D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4BEC8EDD-B262-F704-5759-E3FF1550811B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FF38F6D9-9F5B-87DA-F0B2-50C631B2F353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CA907BF3-676D-B273-046B-B83FB47B957E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764571A2-D2F5-6DD4-DA4D-A0076E638B00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87C8FC5A-1E6A-4347-12C1-E54471267CB2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08131A47-B9C7-D9B8-DD52-546598492BAF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D86A6358-A5EA-62D7-C36B-FEF5A4AAD989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764AC8C5-A5AA-F331-8C88-0BC541D06CC2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EE5E3F0B-0C25-42CA-2C4C-D037B2F4922F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6DD48C7F-3EE6-FF26-21B9-CD48C6D16B80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BE261E90-CAB7-273D-EA15-3A0D333A60AE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4C922F69-F0D3-3974-02FA-229A071A647B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7F7B8F2B-9A9D-C958-B4FB-ECFB1F48773E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C7F7B18F-7C85-A379-23B8-64ADA62B7398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09B0F2A7-A08A-C685-FDF5-3A014C70A218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137C6AF0-8EF2-1318-C3D1-173F8F52B83F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95D6E79A-0334-8EC8-1F70-4A24C2EB50C9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1A69EF54-A067-86E0-B06E-408B8E237F4C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309640CB-7C9F-00C7-2E44-10723B625E28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C9A29C3B-5F54-1277-00A6-67364FAEB1F1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7A7D8869-8205-FA75-BFDD-46AA3BB29790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5A13E302-501B-5F5C-0DB0-F23B3942E500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E2CF042F-3A4C-8C06-777D-45028396B042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A6144E0A-2FAD-9E59-1A8D-BDCAE6153B6F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739FE523-A287-EB74-4D9C-56201789D824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9BB61BAB-24BE-183F-B015-CA496482E255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87C083D6-BB0E-EB19-5780-D8E121B05004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2DDF9FA3-810E-1C67-8456-9011ABF4CCFD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7F14AECB-00FB-2485-2AE6-C3D4D978266E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C4FD5AF3-9310-EAFB-354F-609AEE0C13BA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CB943844-EFE3-5E8D-67CF-E120B686F44A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49429DCC-B207-890C-628A-CD485F7339D8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5A747A0B-0593-7710-F82E-DD92E4C7E2FD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ADBA975B-C6BB-59FE-0DD6-C6EF93DD139A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8FF20951-E20D-017A-8521-C315A6944409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51C84BB1-3E7A-D927-D855-2A483E31CFE0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E46FD951-A597-5DF5-7C8A-BCFFE7902683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0F6ECBD1-D8A4-67F3-5718-414D5D245A41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8CF9E349-EB4F-0AA1-D020-C43D74C656A2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BCC52BEE-0066-A444-65A9-BF8CA66DC7F3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ED7BA03B-6E11-2E7A-1C65-D80E8F1378ED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45E0808F-7410-314A-3AD3-F2A402365D80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7C4CDBE3-23EF-DC02-47A4-89DD9F3A319F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4D1CF364-10ED-17FB-AB95-529270AD3AC4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1903F5A7-BEB7-4B4B-7BD8-9B02F158B580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861502D1-86D0-2C31-41C6-DF6463D74B96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8DFC86B0-C580-3A36-030C-E8CCF83B6A01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2116FFC3-A0BE-1CB9-55FE-84B202806DF0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75ED150-2646-C520-12EE-C300B9DE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74" y="3473397"/>
            <a:ext cx="4444500" cy="375000"/>
          </a:xfrm>
        </p:spPr>
        <p:txBody>
          <a:bodyPr/>
          <a:lstStyle/>
          <a:p>
            <a:r>
              <a:rPr lang="en-US" sz="2400" dirty="0"/>
              <a:t>(</a:t>
            </a:r>
            <a:r>
              <a:rPr lang="en-US" sz="2400" dirty="0" err="1"/>
              <a:t>dalam</a:t>
            </a:r>
            <a:r>
              <a:rPr lang="en-US" sz="2400" dirty="0"/>
              <a:t> Bahasa Java)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35761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abstraksi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sesuatu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mewakili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sesuatu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pada dunia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nyata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lvl="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 state, </a:t>
            </a:r>
            <a:r>
              <a:rPr lang="en-ID" sz="1800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behavior</a:t>
            </a:r>
            <a:r>
              <a:rPr lang="en-ID" sz="1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, dan identity.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State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semua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“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sifat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”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atau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properti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dimiliki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berikut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padanya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.</a:t>
            </a: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Behavior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tingkah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laku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bagaimana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berinteraksi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lain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sehingga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menyebabkan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perubahan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penyampaian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pesan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ataupun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pengembalian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nilai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  <a:r>
              <a:rPr lang="en-US" sz="18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.</a:t>
            </a:r>
            <a:endParaRPr lang="en-US" sz="1800" i="1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Identity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properti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membedakannya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yang lain.</a:t>
            </a: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1463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54D41AEE-E180-967B-B790-172C0899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2B54671A-8142-5303-54D0-16D6D15F0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Keanggotaan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&amp; Method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EA3C77C9-9131-682E-37AA-4DF7AA3167AA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Keanggotaan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method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melekat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pada class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Keanggitaan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method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dalam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Bahasa Java:</a:t>
            </a: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Instance member 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melekat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pada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/ instance-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nya</a:t>
            </a:r>
            <a:endParaRPr lang="en-ID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member 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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melekat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pada class-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nya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bukan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pada instance-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nya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08EE9B4D-E2F7-0A53-FF33-E9023D2781C9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FBEEBC36-326C-8E3F-27B3-710926B94A33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0E1AF1E3-CA5D-4CED-C6BC-B17926BD0026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3E1AA6E5-54BD-87E2-C0EF-4F3ED13C2C93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FBC7396F-3A05-502F-AB43-A00A62977D6F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07F661BD-88CF-0BF8-F89F-159FF3F6B1DA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3079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A6F28CC0-9E2F-4643-CBB3-B90132D20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6BA05E1C-15FE-7B8B-75BB-65D04FA58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Instance Member 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061A17E2-DC52-DDE5-B29E-A9697DA6F160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&amp; method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merupakan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‘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anggota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’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setiap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Diperlukan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proses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instansiasi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mengaksesnya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instance member (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): </a:t>
            </a:r>
          </a:p>
          <a:p>
            <a:pPr marL="812800" lvl="1" indent="-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radius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Circle</a:t>
            </a:r>
          </a:p>
          <a:p>
            <a:pPr marL="457200" lvl="1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instance member (method):</a:t>
            </a:r>
          </a:p>
          <a:p>
            <a:pPr marL="812800" lvl="1" indent="-3683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getArea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() &amp;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getPerimeter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()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dalam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 Circle.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D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971285F1-EF75-D216-59CF-7066CEF83857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5607A5C9-2B0C-A7EA-4C44-56F0150F32A4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225E8176-F3B1-5F84-7464-21213B95DC46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5B406909-574F-5833-CCB3-F58F35F8A69B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DF6202E7-BD7D-6A02-AB70-BB4559ED653C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A96463D9-D38D-BE87-C1C3-1EBEF49B1B95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02606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048E3700-DAB9-9D2E-5F17-668452E6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106773B-4E00-ADEE-32D1-EC2366A0BF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Member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DAA22F6C-4795-1628-A7D5-DF795F920426}"/>
              </a:ext>
            </a:extLst>
          </p:cNvPr>
          <p:cNvSpPr txBox="1"/>
          <p:nvPr/>
        </p:nvSpPr>
        <p:spPr>
          <a:xfrm>
            <a:off x="720000" y="1204554"/>
            <a:ext cx="7704000" cy="349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&amp; method yang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merupakan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anggota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sebuah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kelas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Setiap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melakukan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akses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static member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tanpa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membuat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instan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(class level access).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Keyword </a:t>
            </a:r>
            <a:r>
              <a:rPr lang="en-US" sz="20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static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ditambahkan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pada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deklarasi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mapun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method.</a:t>
            </a:r>
          </a:p>
          <a:p>
            <a:pPr>
              <a:spcAft>
                <a:spcPts val="600"/>
              </a:spcAft>
            </a:pPr>
            <a:endParaRPr lang="en-ID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747F549C-E1D5-18FF-E40C-D67CCB4A15F6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ED061AFC-3CA6-5805-837D-C34473F4A8D2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D61A018-3D1E-BAC3-959B-D0EB7BB05481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1BB64B5F-E309-FEA4-D901-43FCAE8D4C85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E7AC842B-DD69-79CD-8019-F95C05E945DF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0AEE3233-0F26-E83A-8A17-44FCAAF53E8A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0169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75DD6D82-1FDE-3E59-1B3B-9C114400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C4403518-B014-CFD1-6053-48D333983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: Class &amp; Instance Member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37AF268B-3706-B795-EE95-B8209C73705C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5E67D150-CC71-3413-69F0-5605630877A9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C7D20C6A-77A9-6A72-3102-3B467ABDBB0A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5610ABB1-D4BD-6577-96AD-7CE436699BD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DD17556-7A2B-1199-D532-C21F74719DED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018F1A19-CF8A-0C34-762A-D308DD03C615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9BB051-119B-BBFB-D175-628DAB87B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" y="1204554"/>
            <a:ext cx="7953901" cy="2986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FE9350-C077-2D9A-88AD-28B22A08EBA0}"/>
              </a:ext>
            </a:extLst>
          </p:cNvPr>
          <p:cNvSpPr txBox="1"/>
          <p:nvPr/>
        </p:nvSpPr>
        <p:spPr>
          <a:xfrm>
            <a:off x="3905158" y="4239329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16037567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923E439D-0B59-7C67-B6C6-8D51B41C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F255057A-FD5B-4C04-70F8-16DA260D3C61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4A422869-D3EB-EA43-622D-E0741E4DB5AD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D865E7AE-041D-89C0-461C-FB40372B3CE1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751E1FF3-DDF5-23CF-338D-EF8F7BDA458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DAD354C4-7D3C-4035-4327-97F70CF48112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02BA8D4D-E5BA-9574-F794-BD320EBE0288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340579-0D25-3DE5-0337-5ACBE4E8A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47637"/>
            <a:ext cx="6438900" cy="4848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679F7A-827C-C90B-B78C-EBB7BB4AB667}"/>
              </a:ext>
            </a:extLst>
          </p:cNvPr>
          <p:cNvSpPr txBox="1"/>
          <p:nvPr/>
        </p:nvSpPr>
        <p:spPr>
          <a:xfrm>
            <a:off x="1352550" y="4718863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36637516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32825332-2573-92BE-7FDD-83A4AE31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3BC99CC3-AD62-9AD7-4CC8-439D58E11BAD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9552C8F9-D4F8-86B5-041C-779C710A86D5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832681D5-3F7B-8D97-09FB-88E5EB146A0F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2310CC5E-7AAB-D77D-E8AE-F563BFF79E5F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69A0518-C4EE-314E-5B46-AF79A7EA01AF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E6DA6C5E-A7C9-4637-A355-E7C29E230FDB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3BA0CE-8B5E-1E8E-3152-FD7218D7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318" y="0"/>
            <a:ext cx="6699363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05800-AC28-8E55-E2C5-7D19D1079FD8}"/>
              </a:ext>
            </a:extLst>
          </p:cNvPr>
          <p:cNvSpPr txBox="1"/>
          <p:nvPr/>
        </p:nvSpPr>
        <p:spPr>
          <a:xfrm>
            <a:off x="3905157" y="4866501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2413433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762EF5C3-3BB3-DDFD-24FC-8886F6F9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9B5EADF9-B185-E7B3-052F-E64BA8F6A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Instance Method vs. Static Method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61B01B66-16EA-7C4B-DD37-78ACBB180F42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26F78B5D-377B-7C90-2C93-6585D85E257C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BE98AA9-C087-9B09-C679-6BF436BD4908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9F41B7FB-AD27-F803-6B66-849A6DFFE1FF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1848B2E2-8379-4525-F826-55EBE3B2E112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9B64E517-163D-5463-4E5B-2F881C536C7F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D0CA251-9CB7-8C31-8831-9A165106C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5"/>
          <a:stretch/>
        </p:blipFill>
        <p:spPr>
          <a:xfrm>
            <a:off x="604837" y="1777999"/>
            <a:ext cx="7934325" cy="1717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7005E-37A7-7ECD-721A-71D3DC7473E8}"/>
              </a:ext>
            </a:extLst>
          </p:cNvPr>
          <p:cNvSpPr txBox="1"/>
          <p:nvPr/>
        </p:nvSpPr>
        <p:spPr>
          <a:xfrm>
            <a:off x="4216216" y="3544303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299087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C97EA8D2-5AA5-350F-BD6E-6F4BC18D5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5E133D96-1635-9FE3-26CE-9F00086489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Instance Method vs. Static Method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6213C213-CD8A-DB94-9F36-7E3D57DEB120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BB9A2379-C685-A0DE-DC53-0971FC3B0023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9B60A29A-9EB5-9D68-3F2F-B70D1E91532F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9704519F-C5AD-9512-2502-1B55840DC377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51FD8393-7DA3-1FB4-01B0-488C32BF3E1C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20CD7ED1-BDD9-F340-13AB-5436492571F9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E79FD49-8781-AB1E-A7A0-B4F1BE488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4554"/>
            <a:ext cx="5604600" cy="33766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A0C97-145F-989F-5FB0-F7E12560DB3D}"/>
              </a:ext>
            </a:extLst>
          </p:cNvPr>
          <p:cNvSpPr txBox="1"/>
          <p:nvPr/>
        </p:nvSpPr>
        <p:spPr>
          <a:xfrm>
            <a:off x="2188616" y="4559975"/>
            <a:ext cx="1333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(Liang , 2015)</a:t>
            </a:r>
          </a:p>
        </p:txBody>
      </p:sp>
    </p:spTree>
    <p:extLst>
      <p:ext uri="{BB962C8B-B14F-4D97-AF65-F5344CB8AC3E}">
        <p14:creationId xmlns:p14="http://schemas.microsoft.com/office/powerpoint/2010/main" val="1815419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E64AFDC3-1332-B9FD-2549-F2CC0B0B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A264D309-528B-77D8-DE65-0075D9FE0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935" y="2468147"/>
            <a:ext cx="461992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Keyword “this” (Java)</a:t>
            </a:r>
            <a:endParaRPr sz="3200" dirty="0"/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1F4C6EF5-BAEE-A488-ED88-584FF51B2AC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8165" y="1791810"/>
            <a:ext cx="1377681" cy="6722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06</a:t>
            </a:r>
            <a:endParaRPr sz="4800" dirty="0"/>
          </a:p>
        </p:txBody>
      </p:sp>
      <p:sp>
        <p:nvSpPr>
          <p:cNvPr id="911" name="Google Shape;911;p41">
            <a:extLst>
              <a:ext uri="{FF2B5EF4-FFF2-40B4-BE49-F238E27FC236}">
                <a16:creationId xmlns:a16="http://schemas.microsoft.com/office/drawing/2014/main" id="{40789E12-2D37-49F9-089C-137B5B0717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7654" y="3629733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F060479F-85B0-7E9B-0FD3-5876253C0EC5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64375372-4EAA-58F7-4E41-05B5FE89D782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E033E101-DF15-C3CE-A7DC-48425D72393B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C2952B03-F77D-943F-A823-253296EAAFC8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61F09962-1A98-5F9B-50AE-60BAE80EDDDB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8583499F-6874-A9F8-E52E-FB44211F40E6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AF0BE319-D272-9D80-E54F-6E74861934C5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6E65DD34-7F59-F61A-E5EB-7BBDDEFF3057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658852EF-0B5C-8E06-338E-2E435912E612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E817A394-828E-31B3-F28A-79C689401E03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4B22EC97-12EB-47A2-2839-A24195BCC14C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58BCB4EB-19CB-F1AB-7C64-17F0BF5EFE32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EB2143A2-5B4C-0388-6BE3-80F4CE68639B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5427EE3C-434D-E418-5F09-4C5936002AB5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F1BE0FD4-1BB9-A188-C107-C59325EFF4F2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4DC9375E-EAB4-A3D7-6181-13BB8EE20A49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52F6C0E5-50FA-69CE-013D-85144B4B650E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9696CC2D-839E-1A75-9DE0-DE07A40804ED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A64C1924-2502-63E7-8B46-B5160E1E5C1B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129479C4-8B6A-F3E3-1E11-6AF11E686FED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2D018226-F90C-E17C-3A32-8A7502FC16E8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BC63F9FA-C27F-263F-1D68-A77236E6FC1B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86E6E67E-BDA6-185A-99D3-454D8AB2E1BF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A0FABFE2-A00C-40C6-0787-A59ACCFD596F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BD559DBC-E446-00A5-717D-1806D2B295A2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8A3E5AAE-207C-2C33-90D1-570BBA330846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37A45129-B1F4-71CB-6F27-D6264D281242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199216A2-EF9B-AE70-8BDF-AAD56AE03E20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54A3DD5D-B028-FC9A-1A26-347661A253E6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45C1F62F-D2B4-1C30-2C2C-A75D7E8E44B8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7053A37D-0262-DF75-6A39-7A34EC7B3CA4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97A2527D-10D3-CD70-208C-F161F15D1D8B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BD380D0C-E4A3-6178-14DD-7E0EBA8DEB3C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DC6A02E4-36BE-5857-5EC5-E814DDBF5ACF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ACEC528A-EB48-BFE7-A97D-B81DFB81E68C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4772A00B-D6AD-36E8-69EA-2A978D2003BD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2521A696-48C5-E636-ABE6-8AFF1C2878DE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BC4ADA74-7897-3FFE-33CB-F735463142E8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1C0C3FFA-46F8-B793-1930-9F60516A4E7D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DC07C8B7-44D6-E00A-468C-376E21276B0F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4179A9D4-E491-8B8E-39F6-BDDB83405806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5DD2044B-B1A5-2E45-2DA2-9FDBACF1584A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D42EA919-378D-8CB4-07B8-ECA8A4C9566F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301B51EE-91AC-078C-4AF4-A84EAEB02D60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D82B222B-75EA-EE9D-CCF4-7F8C16B2566D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5EAF3A67-1C01-2B4F-CBF4-F6FF9FF3BB2B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9B3CED46-B362-F82D-40E9-86E0DAC3A610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07FC110D-F5F2-977A-AEAE-42DB4BB7AD03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27A97DED-16C9-9DFD-C5A6-FBEE6800F483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F8022C0F-5247-DDEC-365F-619375396943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1DCB37FF-CE78-FC86-E12B-B5A0D55CAA6E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693EF00D-D89B-388F-B6BF-E700A7A1B110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FFC55C44-690D-004F-6BA2-D29F6CFBD764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4F1EB53C-EC0A-5257-49EA-BAE6A6C8C1FB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9CAE5C2A-53F5-057E-2213-0422D7892C27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B1B0FAC6-D848-C8E8-5972-6BC9F47783C0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8033526B-A17D-7F88-ABAC-A6A3121A1278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E157B737-ACA7-2B73-9AEC-D4F5158A05DF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D7C2E91C-7D27-28FA-349F-A51C6000CB34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CB153CBD-08C7-C5ED-1895-7DDA78CD7283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DE2E62B5-3460-D684-D51D-0DFCA56C87FC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BF68D0CC-5539-3301-5518-4812E7A6E6DE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E319EE1F-3C1B-CAD5-F0DD-E35026DAECFC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1C5FEBFD-B73E-B1CA-1FA1-AFD75B02D3B2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65383284-C0F4-41E4-61CA-D4E9A72B5EFA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9279E0B5-A1D8-EB5C-3F6F-84452F0A9C53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C5A41D1E-9229-0A2B-452E-2EFBA63DABA1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62129FD1-39AA-CDC5-9ED4-98DDB735FF0B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9E42422A-D1F8-F664-646C-1FBD0A9219C6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D6D586DB-48C4-A6ED-820F-46570238656F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7793A2DF-A343-09D0-404B-261C81111BD9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0CF5C561-DB85-0126-7C99-AC8C8FDF55EF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E0DBFABE-674B-B8D2-9D35-D13FF34810DE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008B5138-8DBD-AC7C-DC93-BB561D55CDA8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FCAC7274-F135-CE00-903E-39B98B2A8D50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10A1164C-5FF4-20B3-01B3-27D6F653FDBF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1C6D115A-43A1-9965-F152-1C4FD1AD9CD6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27301605-270B-027F-E599-951112774FF0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04BE305B-67AB-12E2-0995-617A595D8A3A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A86E7B7B-30F4-D2A1-ABE8-277E18916DC9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47301159-2E06-F42C-7F5F-D5BEAF8FE89C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8277120C-DFB6-359A-487B-61BA15F4726F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4F4A6002-5208-76B9-2D70-7275A4DBF9C5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334B5CC0-533A-B705-E43D-80D82E6B91A0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DBFDA6B6-B8DC-F835-F04B-B362A29AA5CD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1FE17E2D-F291-608B-310A-BFEF267EA75A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D2DE7D97-D79B-4008-E0E0-97026A52A9B0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89E14E11-1AF5-BCBE-514F-7C949F443FBD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6FA2DFEE-172A-AAE4-A8A0-DDE9B0D78AFA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06B2418A-0DB4-440A-C4A3-3D09B27B399B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784F7AB5-84C6-9792-AE84-ACDC8F012AB0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FA2C856D-C212-6054-0362-8B3E7EF0B059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11147765-0DB4-FDE8-B896-7CBC2772A267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8A223636-4ED5-9CF3-3F71-EB82C3D07ED2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4741A817-7B92-2282-20F8-3577E2BBF948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804485E6-EEF8-D55D-C124-BE57C6980132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3AB35488-A650-C5A9-2C65-FC94A2792965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196497E4-EA28-96CB-DDAE-78E8549EF12F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496785BB-EF1F-6371-65BC-B69E4B9107EE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03C1A614-1644-5B8B-18D8-198837746C12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59166DAE-5FA5-059F-DCCF-50A53235D693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098510E2-2E7E-0F4B-84C9-564BA7CDA27E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61353E62-55C8-11BB-664D-85F41E0572AB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D4F4879C-E5DE-98E0-1737-21D9E5F558C8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9DA58BC4-E029-859D-5259-6B8894388007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C08DB8ED-8416-2123-0670-ECAB0BF89793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3E7DA1C9-DE97-6114-628F-95F9150864CE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56FD6370-9BCE-A6CE-2E12-B4E1895D1BC9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A25956D3-52B0-84C1-7039-0B0FF5BA9701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3F40A5CA-81B5-4665-C8A9-52162150CB3C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27A75E78-BBD2-58E2-1393-AF8B56F7E359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EB085FD6-6DEE-19A5-6B32-018D3AC7316D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F13DA8E2-119E-1FEE-52F8-E3564CCC1A79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52D77AFD-1E4F-CFF5-969D-EC7741E20842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EC15BFA7-D7D5-5F02-D1E9-2567CF9B3376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86EA48DD-2A48-9D2E-3148-7F3F98B61267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7048FB09-A1C3-3E5B-74E4-0528DE093D47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CDDF3AE8-E1A3-03CD-7796-64B8476A485C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05930812-5CCD-DE65-FF30-2F785AC92FBE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A88B464E-A9C1-4C36-70A7-14B2797078AF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36EE772A-00A5-2594-AA37-9FD16AC0F53D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0962F487-DFED-6FF9-8CBF-05701073F36D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6FD3C79A-AB2D-DDE1-95BB-0BDF7B00EDE2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8D21B5E2-28D5-EBD9-1107-1D6D1095753A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E73AD56D-4959-A769-FFF9-5643743D412E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A81C482C-B80C-6EDF-15FD-5F0D0B0D39D1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647B5233-8D33-3D3F-EB0A-D443B7C5A4D3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EC07E3E2-CE0E-3C7B-C10C-26BD9272DBD8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22EFA66F-FD06-9F06-6786-961201548FAE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6C0042A7-1148-E2C8-E339-2CA3E92ED03A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62574247-DA65-0B9D-8AED-E4F50937C76B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1615C536-485A-4678-AC09-231304F255DE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1304E33F-400E-3369-399E-6B9906706084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637E2982-44B3-32CF-D37C-B164D5C9CC13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822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E0BC8583-9F99-4AA2-584B-A8FC91D0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BEEAFAB4-0C45-BA45-3CB4-DA4E86D46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Keyword “This”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1418C37E-F44C-505A-24CC-972B3FA6ACF2}"/>
              </a:ext>
            </a:extLst>
          </p:cNvPr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Sebagai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reference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ke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sendiri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dimanfaatkan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method, instance member, dan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konstruktor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milik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sendiri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Tidak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disarankan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mengakses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 member (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mengapa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?).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5D21FC59-16EF-A0B9-2515-40B97C85B6A4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6AA1DB26-D91A-6E99-E8FB-BAA3AAFC952A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9EF39832-B220-630F-48B7-F57527B969D7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46BE46ED-CF41-35C6-9BC1-964D7525EE7A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56C157CA-93B9-943B-49A3-5B7378C8270A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F4E72FDE-8309-7263-43C1-58407208E505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087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25711900-6539-8F0B-CC74-82D53F311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13ED5DD8-6037-B8CB-9DCE-8797102E7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(lanj.)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032555C7-C921-4BB2-57E7-A2F488C1CE99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93B3FF2B-9D06-99D0-8E17-5EFB15707474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E9EB8EE3-35BD-8D50-4843-62242E596AB8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8D9580B4-78F1-ADB2-C4B2-0B8D72682C0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BBA31DBF-EDB2-1976-C629-942E3616093E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DB0731E0-75AA-9279-04BC-BE8E94C50ADC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86E275-35D1-B916-8958-93A0DB73EE9D}"/>
              </a:ext>
            </a:extLst>
          </p:cNvPr>
          <p:cNvSpPr/>
          <p:nvPr/>
        </p:nvSpPr>
        <p:spPr>
          <a:xfrm>
            <a:off x="6074404" y="1345923"/>
            <a:ext cx="1066800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23BE2E-E755-99AC-A61A-1F01E153F445}"/>
              </a:ext>
            </a:extLst>
          </p:cNvPr>
          <p:cNvSpPr/>
          <p:nvPr/>
        </p:nvSpPr>
        <p:spPr>
          <a:xfrm>
            <a:off x="7267051" y="1651446"/>
            <a:ext cx="609600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335C7-BFAE-72DF-CC48-9AE1B7966C17}"/>
              </a:ext>
            </a:extLst>
          </p:cNvPr>
          <p:cNvSpPr/>
          <p:nvPr/>
        </p:nvSpPr>
        <p:spPr>
          <a:xfrm>
            <a:off x="7312766" y="1263273"/>
            <a:ext cx="2286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ttp://t0.gstatic.com/images?q=tbn:ANd9GcSZqu9B_U4rr-YJj05GGxt_J3CKL0K_21dAJ9nvSN08CvdhjSMgag">
            <a:extLst>
              <a:ext uri="{FF2B5EF4-FFF2-40B4-BE49-F238E27FC236}">
                <a16:creationId xmlns:a16="http://schemas.microsoft.com/office/drawing/2014/main" id="{D982921E-3408-C924-5A0B-54534AE4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358" y="1776434"/>
            <a:ext cx="1445895" cy="1143000"/>
          </a:xfrm>
          <a:prstGeom prst="rect">
            <a:avLst/>
          </a:prstGeom>
          <a:noFill/>
        </p:spPr>
      </p:pic>
      <p:pic>
        <p:nvPicPr>
          <p:cNvPr id="6" name="Picture 6" descr="http://t0.gstatic.com/images?q=tbn:ANd9GcTaf0hsIPnIcEvOoAIs8yg0sPDWl6ggjRjb0kbed47DaQgIIGoyNg">
            <a:extLst>
              <a:ext uri="{FF2B5EF4-FFF2-40B4-BE49-F238E27FC236}">
                <a16:creationId xmlns:a16="http://schemas.microsoft.com/office/drawing/2014/main" id="{1DF7334E-8F85-53FA-1DF8-3A373ACBD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25253" y="1052534"/>
            <a:ext cx="1525963" cy="1143000"/>
          </a:xfrm>
          <a:prstGeom prst="rect">
            <a:avLst/>
          </a:prstGeom>
          <a:noFill/>
        </p:spPr>
      </p:pic>
      <p:pic>
        <p:nvPicPr>
          <p:cNvPr id="7" name="Picture 10" descr="http://t3.gstatic.com/images?q=tbn:ANd9GcRoSWNaOPvQIlLS8qW0eCN-djEg_M5yY9OjFJo9tj7ZUDEz_keZ">
            <a:extLst>
              <a:ext uri="{FF2B5EF4-FFF2-40B4-BE49-F238E27FC236}">
                <a16:creationId xmlns:a16="http://schemas.microsoft.com/office/drawing/2014/main" id="{15A2BDB2-733D-87C8-1DC8-D8977E2F0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1458" y="3437943"/>
            <a:ext cx="1895823" cy="1371600"/>
          </a:xfrm>
          <a:prstGeom prst="rect">
            <a:avLst/>
          </a:prstGeom>
          <a:noFill/>
        </p:spPr>
      </p:pic>
      <p:pic>
        <p:nvPicPr>
          <p:cNvPr id="8" name="Picture 12" descr="http://t0.gstatic.com/images?q=tbn:ANd9GcRjtD4oYpXT9Fb2feB-9DIi2tvaGv2uxHyM8gsBsOGoOS7Q3DE2tEj32DNn">
            <a:extLst>
              <a:ext uri="{FF2B5EF4-FFF2-40B4-BE49-F238E27FC236}">
                <a16:creationId xmlns:a16="http://schemas.microsoft.com/office/drawing/2014/main" id="{6C588408-3B8C-AB21-F5CA-0D3671F1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51776" y="2828343"/>
            <a:ext cx="1899682" cy="1219200"/>
          </a:xfrm>
          <a:prstGeom prst="rect">
            <a:avLst/>
          </a:prstGeom>
          <a:noFill/>
        </p:spPr>
      </p:pic>
      <p:pic>
        <p:nvPicPr>
          <p:cNvPr id="9" name="Picture 14" descr="http://keetsa.com/blog/wp-content/uploads/2008/05/foldingbike.jpg">
            <a:extLst>
              <a:ext uri="{FF2B5EF4-FFF2-40B4-BE49-F238E27FC236}">
                <a16:creationId xmlns:a16="http://schemas.microsoft.com/office/drawing/2014/main" id="{27248E04-6054-E67E-7D49-08B8EF2A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21981" y="2454303"/>
            <a:ext cx="1143000" cy="1143000"/>
          </a:xfrm>
          <a:prstGeom prst="rect">
            <a:avLst/>
          </a:prstGeom>
          <a:noFill/>
        </p:spPr>
      </p:pic>
      <p:sp>
        <p:nvSpPr>
          <p:cNvPr id="10" name="Can 13">
            <a:extLst>
              <a:ext uri="{FF2B5EF4-FFF2-40B4-BE49-F238E27FC236}">
                <a16:creationId xmlns:a16="http://schemas.microsoft.com/office/drawing/2014/main" id="{38547732-9970-C7A9-32A8-7DF5BED93E20}"/>
              </a:ext>
            </a:extLst>
          </p:cNvPr>
          <p:cNvSpPr/>
          <p:nvPr/>
        </p:nvSpPr>
        <p:spPr>
          <a:xfrm>
            <a:off x="1055558" y="3986234"/>
            <a:ext cx="6096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767FE467-2027-D499-08B1-49D547AA47E9}"/>
              </a:ext>
            </a:extLst>
          </p:cNvPr>
          <p:cNvSpPr/>
          <p:nvPr/>
        </p:nvSpPr>
        <p:spPr>
          <a:xfrm>
            <a:off x="1893758" y="3529034"/>
            <a:ext cx="838200" cy="762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17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0856C994-8C16-EA13-A0A3-12749AAC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37A6CC52-4477-0893-81A7-BA34E5E7B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“this”: Menunjuk Instance Member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2C18E2E9-ECDC-110B-A4E2-9361E126AF37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E76E070E-46B7-85F7-EC54-349A13F6A5D9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5DC6D118-34AB-7654-30A8-CE1FB0F2F8E0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A50C707F-373B-4A8C-77C3-26FB9EF7B7B6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1AD5AEA5-4BAC-D0D6-D7AA-6A4785F393C7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EEE809D5-2943-B90F-0C47-A54147CAAB0C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82BEC4-EAB7-B525-D3DA-1D8ED7CD8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8" t="3872"/>
          <a:stretch/>
        </p:blipFill>
        <p:spPr>
          <a:xfrm>
            <a:off x="4983431" y="1204554"/>
            <a:ext cx="3157521" cy="3153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AC8C1-CAF7-59EC-D2CF-C2479E63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048" y="1232960"/>
            <a:ext cx="2768851" cy="3252094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BC82BA8-1351-DD1A-9673-DC6428A2ED65}"/>
              </a:ext>
            </a:extLst>
          </p:cNvPr>
          <p:cNvSpPr/>
          <p:nvPr/>
        </p:nvSpPr>
        <p:spPr>
          <a:xfrm>
            <a:off x="4013200" y="2717800"/>
            <a:ext cx="716230" cy="2794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454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51591FCA-ECCA-6E28-90DD-D7D7850CA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1E3A1990-D51E-3354-A34D-70025AC91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“this”: menunjuk instance member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E2C2566B-AADD-0F56-D95D-66C21F20436C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2ACF1929-B0C1-C0BF-6C2D-E0651F117EED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D91EFAA5-51EB-CB62-F7A2-E746E155ED99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6978C1B4-44CA-6171-562B-D115E48D8900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769087AC-DDA4-907A-BAA6-D342A2F41F14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9889EC46-61FB-C5B5-2178-687C53BB44EC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DAEBB3-20FA-3B42-3C83-226E7115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41" y="1320643"/>
            <a:ext cx="5072292" cy="3469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83142-DEA4-A642-1F1E-BF2210BB9A60}"/>
              </a:ext>
            </a:extLst>
          </p:cNvPr>
          <p:cNvSpPr txBox="1"/>
          <p:nvPr/>
        </p:nvSpPr>
        <p:spPr>
          <a:xfrm>
            <a:off x="6086643" y="1320643"/>
            <a:ext cx="23373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hidden data fields 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apabila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parameter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dengan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data field/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76764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E00F0DB7-17DF-916E-59C6-FC3CA83E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F2B44C13-416F-9973-5D67-4DB348ACC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“this”: menunjuk instance member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E6F3645F-FFD2-3A6D-AC7C-40957D491C46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6AF0021A-920F-2768-61AA-C137784139AF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AF429EA0-1807-EAD9-D961-EB60B23A8C61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F8EFBC91-680A-2150-89E6-E9954B380A3E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E0DCB197-2EC2-4025-DC94-5D87F4F547F5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34ECA7F9-3E79-6660-EC50-4C01445D07D1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8F4E860-2AC3-82C5-61C7-A381587C1D76}"/>
              </a:ext>
            </a:extLst>
          </p:cNvPr>
          <p:cNvSpPr txBox="1"/>
          <p:nvPr/>
        </p:nvSpPr>
        <p:spPr>
          <a:xfrm>
            <a:off x="6086643" y="1320643"/>
            <a:ext cx="2337357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“this”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untuk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instance member.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 member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dapat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langsung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ditunjuk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menggunakan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nama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class-</a:t>
            </a:r>
            <a:r>
              <a:rPr lang="en-US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nya</a:t>
            </a:r>
            <a:r>
              <a:rPr lang="en-US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FAD59B-767B-9A20-FFED-C31F72DF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903" y="1204554"/>
            <a:ext cx="4957667" cy="318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46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A41FC3B2-C5D7-4FCD-5950-40CD6EA3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D7FE7AA5-DCF0-F7AA-8330-A52F4E9AA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“this”: invoke a constructor</a:t>
            </a:r>
            <a:endParaRPr dirty="0"/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F89DB3A7-4B3A-8EE6-48DB-83C799E7A503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D8F89F15-92E0-E6B2-78CE-9F2FB42516DD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93FC0CBF-0707-4592-8072-C8868A61AE64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2C272F47-D87E-C9FD-8CB9-B2946C436DB9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92A02A65-E813-867C-35B2-9F9B27FCB49F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5C7E3583-1266-C028-0CC2-D1636EADA6E3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7D59FDD-FF27-856E-EC36-318987E1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86" y="1199958"/>
            <a:ext cx="4053113" cy="34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111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FFCD3E6E-8A5C-7812-C62C-41DCAAA2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>
            <a:extLst>
              <a:ext uri="{FF2B5EF4-FFF2-40B4-BE49-F238E27FC236}">
                <a16:creationId xmlns:a16="http://schemas.microsoft.com/office/drawing/2014/main" id="{A9D08037-5B04-804E-FA66-B62F74418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Referensi</a:t>
            </a:r>
            <a:endParaRPr dirty="0"/>
          </a:p>
        </p:txBody>
      </p:sp>
      <p:sp>
        <p:nvSpPr>
          <p:cNvPr id="664" name="Google Shape;664;p38">
            <a:extLst>
              <a:ext uri="{FF2B5EF4-FFF2-40B4-BE49-F238E27FC236}">
                <a16:creationId xmlns:a16="http://schemas.microsoft.com/office/drawing/2014/main" id="{AE47EF51-EE1B-A2C2-15E3-29745B224A22}"/>
              </a:ext>
            </a:extLst>
          </p:cNvPr>
          <p:cNvSpPr txBox="1"/>
          <p:nvPr/>
        </p:nvSpPr>
        <p:spPr>
          <a:xfrm>
            <a:off x="720000" y="1204554"/>
            <a:ext cx="7704000" cy="332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Daniel Y. Liang, 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Introduction into Java Programming Comprehensive Version 10</a:t>
            </a:r>
            <a:r>
              <a:rPr lang="en-ID" sz="2000" b="1" i="1" baseline="30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Edition</a:t>
            </a:r>
            <a:r>
              <a:rPr lang="en-ID" sz="20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2015, Pearson.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Inggriani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Liem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Diktat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Kuliah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Pemrograman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Berorientasi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ITB.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Panji Wisnu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Wirawan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Indra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Waspada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Satriyo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Adhy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 2018.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Buku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Ajar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Pemrograman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Berorientasi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ID" sz="2000" b="1" i="1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Objek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Vaskaran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ID" sz="20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Sarcar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 2020.  </a:t>
            </a:r>
            <a:r>
              <a:rPr lang="en-ID" sz="2000" b="1" i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Interactive Object-Oriented Programming in Java</a:t>
            </a:r>
            <a:r>
              <a:rPr lang="en-ID" sz="20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ID"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>
            <a:extLst>
              <a:ext uri="{FF2B5EF4-FFF2-40B4-BE49-F238E27FC236}">
                <a16:creationId xmlns:a16="http://schemas.microsoft.com/office/drawing/2014/main" id="{884CC804-2728-3FE4-3B25-F050DC5EC9FD}"/>
              </a:ext>
            </a:extLst>
          </p:cNvPr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>
              <a:extLst>
                <a:ext uri="{FF2B5EF4-FFF2-40B4-BE49-F238E27FC236}">
                  <a16:creationId xmlns:a16="http://schemas.microsoft.com/office/drawing/2014/main" id="{8C7218F5-3A20-E519-E4D2-DE4148A62439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>
              <a:extLst>
                <a:ext uri="{FF2B5EF4-FFF2-40B4-BE49-F238E27FC236}">
                  <a16:creationId xmlns:a16="http://schemas.microsoft.com/office/drawing/2014/main" id="{0E7C04C2-35D5-4812-C46A-8D96EDEFF4FF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>
            <a:extLst>
              <a:ext uri="{FF2B5EF4-FFF2-40B4-BE49-F238E27FC236}">
                <a16:creationId xmlns:a16="http://schemas.microsoft.com/office/drawing/2014/main" id="{F3595F48-64D1-ECA0-7B4F-0C3AF97C0AD4}"/>
              </a:ext>
            </a:extLst>
          </p:cNvPr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>
              <a:extLst>
                <a:ext uri="{FF2B5EF4-FFF2-40B4-BE49-F238E27FC236}">
                  <a16:creationId xmlns:a16="http://schemas.microsoft.com/office/drawing/2014/main" id="{60A17395-1CC6-959B-B6EE-251D0835B62F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>
              <a:extLst>
                <a:ext uri="{FF2B5EF4-FFF2-40B4-BE49-F238E27FC236}">
                  <a16:creationId xmlns:a16="http://schemas.microsoft.com/office/drawing/2014/main" id="{C8505C4B-3A2A-5B25-E800-757278B45BCD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4547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1"/>
          <p:cNvSpPr txBox="1">
            <a:spLocks noGrp="1"/>
          </p:cNvSpPr>
          <p:nvPr>
            <p:ph type="title"/>
          </p:nvPr>
        </p:nvSpPr>
        <p:spPr>
          <a:xfrm>
            <a:off x="698457" y="1747325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11" name="Google Shape;2611;p71"/>
          <p:cNvSpPr txBox="1"/>
          <p:nvPr/>
        </p:nvSpPr>
        <p:spPr>
          <a:xfrm>
            <a:off x="713225" y="4305200"/>
            <a:ext cx="38586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Please keep this slide for attribution</a:t>
            </a:r>
            <a:endParaRPr sz="12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12" name="Google Shape;2612;p71"/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2613" name="Google Shape;2613;p71"/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4" name="Google Shape;2614;p71"/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15" name="Google Shape;2615;p71"/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1"/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1"/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1"/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1"/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1"/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1"/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1"/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1"/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1"/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1"/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1"/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1"/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8" name="Google Shape;2628;p71"/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29" name="Google Shape;2629;p71"/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1"/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1"/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1"/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1"/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1"/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1"/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1"/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1"/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1"/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1"/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1"/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1"/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1"/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1"/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1"/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1"/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1"/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1"/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2648" name="Google Shape;2648;p71"/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1"/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1"/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1"/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1"/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1"/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1"/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1"/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1"/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1"/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1"/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1"/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1"/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1"/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1"/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1"/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1"/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1"/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1"/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1"/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1"/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1"/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1"/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1"/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1"/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1"/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1"/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1"/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1"/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1"/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1"/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1"/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1"/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1"/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1"/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1"/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1"/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1"/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1"/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1"/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1"/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1"/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1"/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1"/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1"/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1"/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1"/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1"/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1"/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1"/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1"/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1"/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1"/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1"/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1"/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1"/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1"/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1"/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1"/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1"/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1"/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1"/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1"/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1"/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1"/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1"/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1"/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1"/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1"/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1"/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1"/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1"/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1"/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1"/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1"/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1"/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1"/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1"/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1"/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1"/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1"/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1"/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71"/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731" name="Google Shape;2731;p71"/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1"/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1"/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1"/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1"/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1"/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1"/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1"/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1"/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1"/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1"/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1"/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1"/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1"/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1"/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1"/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1"/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1"/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1"/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1"/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1"/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1"/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71"/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754" name="Google Shape;2754;p71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1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1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1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1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1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0" name="Google Shape;2760;p71"/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2761" name="Google Shape;2761;p71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1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1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1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1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1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1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1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9" name="Google Shape;2769;p71"/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2770" name="Google Shape;2770;p7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7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71"/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2774" name="Google Shape;2774;p71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1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1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1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8" name="Google Shape;2778;p71"/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271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kumpulan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adalah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blueprint, template,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atau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prototype.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mendeskripsikan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perilaku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behavior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objek-objeknya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Class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mempunyai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atribut</a:t>
            </a:r>
            <a:r>
              <a:rPr lang="en-ID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method.</a:t>
            </a: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274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Atribut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Atribut merupakan segala sesuatu yang melekat pada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o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bject.  </a:t>
            </a: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</a:t>
            </a:r>
          </a:p>
          <a:p>
            <a:pPr marL="714375" indent="-2682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tribut dari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Bujur Sangkar antara lain: 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p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anjang sisi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dan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warna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  <a:endParaRPr lang="id-ID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714375" indent="-2682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A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tribut dari 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class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Lingkaran antara lain: jari-jari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warna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14375" indent="-2682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Atribut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class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sepeda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antara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lain: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merek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warna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harga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tipe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 </a:t>
            </a: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082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720000" y="1204554"/>
            <a:ext cx="7704000" cy="368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kelas merepresentasikan bagaimana suatu hal diselesaikan dalam sebuah objek. </a:t>
            </a:r>
            <a:endParaRPr lang="en-US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merupakan suatu fungsi/behaviour bagaimana suatu objek melakukan tindakan.</a:t>
            </a:r>
          </a:p>
          <a:p>
            <a:pPr marL="457200" indent="-457200" fontAlgn="base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Contoh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:</a:t>
            </a:r>
          </a:p>
          <a:p>
            <a:pPr marL="714375" indent="-2682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dari bujur sangkar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dan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lingkaran</a:t>
            </a:r>
            <a:r>
              <a:rPr lang="id-ID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adalah menghitung luas, menghitung keliling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</a:p>
          <a:p>
            <a:pPr marL="714375" indent="-268288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Method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dari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sepeda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adalah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berjalan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maju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belok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kanan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belok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kiri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mengerem</a:t>
            </a:r>
            <a:r>
              <a:rPr lang="en-US" sz="18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.</a:t>
            </a:r>
            <a:endParaRPr lang="id-ID" sz="18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714375" indent="-26828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D" sz="18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8047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&amp; Class</a:t>
            </a:r>
            <a:endParaRPr dirty="0"/>
          </a:p>
        </p:txBody>
      </p:sp>
      <p:sp>
        <p:nvSpPr>
          <p:cNvPr id="664" name="Google Shape;664;p38"/>
          <p:cNvSpPr txBox="1"/>
          <p:nvPr/>
        </p:nvSpPr>
        <p:spPr>
          <a:xfrm>
            <a:off x="958806" y="4310865"/>
            <a:ext cx="7704000" cy="387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600"/>
              </a:spcAft>
            </a:pPr>
            <a:r>
              <a:rPr lang="en-ID" sz="1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https://thebabatalks.blogspot.com/2019/08/classes-in-java.html</a:t>
            </a: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38"/>
          <p:cNvGrpSpPr/>
          <p:nvPr/>
        </p:nvGrpSpPr>
        <p:grpSpPr>
          <a:xfrm>
            <a:off x="239358" y="3821302"/>
            <a:ext cx="234788" cy="188409"/>
            <a:chOff x="4424582" y="1819850"/>
            <a:chExt cx="98427" cy="78984"/>
          </a:xfrm>
        </p:grpSpPr>
        <p:sp>
          <p:nvSpPr>
            <p:cNvPr id="671" name="Google Shape;671;p38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BEB3F0-2F05-745B-D812-130329FBB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/>
          <a:stretch/>
        </p:blipFill>
        <p:spPr bwMode="auto">
          <a:xfrm>
            <a:off x="720000" y="1249833"/>
            <a:ext cx="5616622" cy="306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85D2E-554F-9737-14F1-27AF32862986}"/>
              </a:ext>
            </a:extLst>
          </p:cNvPr>
          <p:cNvSpPr txBox="1"/>
          <p:nvPr/>
        </p:nvSpPr>
        <p:spPr>
          <a:xfrm>
            <a:off x="6531022" y="1256855"/>
            <a:ext cx="22640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ciri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dan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perilaku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berbeda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lainnya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meskipun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berasal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dari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class yang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D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Sebuah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dapat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state dan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behavior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yang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sama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persis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dengan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objek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lainnya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tapi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memiliki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identity yang </a:t>
            </a:r>
            <a:r>
              <a:rPr lang="en-ID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berbeda</a:t>
            </a:r>
            <a:r>
              <a:rPr lang="en-ID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42B31-1C3E-73CF-C986-2B6A384DB8C2}"/>
              </a:ext>
            </a:extLst>
          </p:cNvPr>
          <p:cNvSpPr txBox="1"/>
          <p:nvPr/>
        </p:nvSpPr>
        <p:spPr>
          <a:xfrm>
            <a:off x="5186948" y="191136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001</a:t>
            </a:r>
            <a:endParaRPr lang="en-ID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12C46-8588-5C40-1DF4-9373E55AE1F7}"/>
              </a:ext>
            </a:extLst>
          </p:cNvPr>
          <p:cNvSpPr txBox="1"/>
          <p:nvPr/>
        </p:nvSpPr>
        <p:spPr>
          <a:xfrm>
            <a:off x="5186948" y="2770468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002</a:t>
            </a:r>
            <a:endParaRPr lang="en-ID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85B12-73EF-C5E0-CD6B-E4FA7CF4E26D}"/>
              </a:ext>
            </a:extLst>
          </p:cNvPr>
          <p:cNvSpPr txBox="1"/>
          <p:nvPr/>
        </p:nvSpPr>
        <p:spPr>
          <a:xfrm>
            <a:off x="5218839" y="3701934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Student 003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559485067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2180</Words>
  <Application>Microsoft Office PowerPoint</Application>
  <PresentationFormat>On-screen Show (16:9)</PresentationFormat>
  <Paragraphs>306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Courier New</vt:lpstr>
      <vt:lpstr>Arial</vt:lpstr>
      <vt:lpstr>Wingdings</vt:lpstr>
      <vt:lpstr>Lato</vt:lpstr>
      <vt:lpstr>Poppins</vt:lpstr>
      <vt:lpstr>Brackets Lesson for Coding and Programming by Slidesgo</vt:lpstr>
      <vt:lpstr>Minggu 2: Object &amp; Class </vt:lpstr>
      <vt:lpstr>Outline</vt:lpstr>
      <vt:lpstr>Object &amp; Class Secara Konseptual</vt:lpstr>
      <vt:lpstr>Object</vt:lpstr>
      <vt:lpstr>Object (lanj.)</vt:lpstr>
      <vt:lpstr>Class</vt:lpstr>
      <vt:lpstr>Atribut Class</vt:lpstr>
      <vt:lpstr>Method Class</vt:lpstr>
      <vt:lpstr>Object &amp; Class</vt:lpstr>
      <vt:lpstr>Object &amp; Class dalam Pemrograman</vt:lpstr>
      <vt:lpstr>Class (static) vs. Object (dynamic)</vt:lpstr>
      <vt:lpstr>Class (static) vs. Object (dynamic)</vt:lpstr>
      <vt:lpstr>Atribut Class</vt:lpstr>
      <vt:lpstr>Method Class</vt:lpstr>
      <vt:lpstr>Method Class (lanj.)</vt:lpstr>
      <vt:lpstr>Method Class (lanj.)</vt:lpstr>
      <vt:lpstr>Konvensi Penulisan Class</vt:lpstr>
      <vt:lpstr>UML Class Diagram </vt:lpstr>
      <vt:lpstr>Contoh: Class Titik</vt:lpstr>
      <vt:lpstr>Contoh: Class Circle </vt:lpstr>
      <vt:lpstr>PowerPoint Presentation</vt:lpstr>
      <vt:lpstr>Latihan</vt:lpstr>
      <vt:lpstr>Contructor &amp; Destructor</vt:lpstr>
      <vt:lpstr>Konstruktor</vt:lpstr>
      <vt:lpstr>Konstruktor (lanj.)</vt:lpstr>
      <vt:lpstr>Contoh Konstruktor</vt:lpstr>
      <vt:lpstr>Instansiasi Objek</vt:lpstr>
      <vt:lpstr>Mengakses Atribut &amp; Method Objek</vt:lpstr>
      <vt:lpstr>Destruktor</vt:lpstr>
      <vt:lpstr>Destruktor</vt:lpstr>
      <vt:lpstr>Primitive Types vs. Reference Type</vt:lpstr>
      <vt:lpstr>Primitive Types vs. Reference Type</vt:lpstr>
      <vt:lpstr>Message Passing</vt:lpstr>
      <vt:lpstr>Objek pada Saat Runtime</vt:lpstr>
      <vt:lpstr>Message Passing</vt:lpstr>
      <vt:lpstr>Objek Aktif vs. Objek Pasif</vt:lpstr>
      <vt:lpstr>Komunikasi Antar Objek</vt:lpstr>
      <vt:lpstr>Contoh Main Class (Java)</vt:lpstr>
      <vt:lpstr>Class Member &amp; Instance Member</vt:lpstr>
      <vt:lpstr>Keanggotaan Atribut &amp; Method</vt:lpstr>
      <vt:lpstr>Instance Member </vt:lpstr>
      <vt:lpstr>Class Member</vt:lpstr>
      <vt:lpstr>Contoh: Class &amp; Instance Member</vt:lpstr>
      <vt:lpstr>PowerPoint Presentation</vt:lpstr>
      <vt:lpstr>PowerPoint Presentation</vt:lpstr>
      <vt:lpstr>Instance Method vs. Static Method</vt:lpstr>
      <vt:lpstr>Instance Method vs. Static Method</vt:lpstr>
      <vt:lpstr>Keyword “this” (Java)</vt:lpstr>
      <vt:lpstr>Keyword “This”</vt:lpstr>
      <vt:lpstr>“this”: Menunjuk Instance Member</vt:lpstr>
      <vt:lpstr>“this”: menunjuk instance member</vt:lpstr>
      <vt:lpstr>“this”: menunjuk instance member</vt:lpstr>
      <vt:lpstr>“this”: invoke a constructor</vt:lpstr>
      <vt:lpstr>Referensi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Berorientasi Objek Semester Genap 2023/2024</dc:title>
  <dc:creator>USER</dc:creator>
  <cp:lastModifiedBy>Khadijah Alaydrus</cp:lastModifiedBy>
  <cp:revision>64</cp:revision>
  <dcterms:modified xsi:type="dcterms:W3CDTF">2024-02-18T11:16:40Z</dcterms:modified>
</cp:coreProperties>
</file>