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314" r:id="rId7"/>
    <p:sldId id="273" r:id="rId8"/>
    <p:sldId id="264" r:id="rId9"/>
    <p:sldId id="271" r:id="rId10"/>
    <p:sldId id="265" r:id="rId11"/>
    <p:sldId id="266" r:id="rId12"/>
    <p:sldId id="267" r:id="rId13"/>
    <p:sldId id="268" r:id="rId14"/>
    <p:sldId id="274" r:id="rId15"/>
    <p:sldId id="269" r:id="rId16"/>
    <p:sldId id="283" r:id="rId17"/>
    <p:sldId id="276" r:id="rId18"/>
    <p:sldId id="277" r:id="rId19"/>
    <p:sldId id="278" r:id="rId20"/>
    <p:sldId id="287" r:id="rId21"/>
    <p:sldId id="279" r:id="rId22"/>
    <p:sldId id="280" r:id="rId23"/>
    <p:sldId id="281" r:id="rId24"/>
    <p:sldId id="284" r:id="rId25"/>
    <p:sldId id="285" r:id="rId26"/>
    <p:sldId id="286" r:id="rId27"/>
    <p:sldId id="288" r:id="rId28"/>
    <p:sldId id="289" r:id="rId29"/>
    <p:sldId id="294" r:id="rId30"/>
    <p:sldId id="291" r:id="rId31"/>
    <p:sldId id="292" r:id="rId32"/>
    <p:sldId id="297" r:id="rId33"/>
    <p:sldId id="298" r:id="rId34"/>
    <p:sldId id="300" r:id="rId35"/>
    <p:sldId id="315" r:id="rId36"/>
    <p:sldId id="316" r:id="rId37"/>
    <p:sldId id="317" r:id="rId38"/>
    <p:sldId id="301" r:id="rId39"/>
    <p:sldId id="302" r:id="rId40"/>
    <p:sldId id="303" r:id="rId41"/>
    <p:sldId id="304" r:id="rId42"/>
    <p:sldId id="305" r:id="rId43"/>
    <p:sldId id="306" r:id="rId44"/>
    <p:sldId id="319" r:id="rId45"/>
    <p:sldId id="307" r:id="rId46"/>
    <p:sldId id="308" r:id="rId47"/>
    <p:sldId id="309" r:id="rId48"/>
    <p:sldId id="331" r:id="rId49"/>
    <p:sldId id="310" r:id="rId50"/>
    <p:sldId id="311" r:id="rId51"/>
    <p:sldId id="312" r:id="rId52"/>
    <p:sldId id="320" r:id="rId53"/>
    <p:sldId id="321" r:id="rId54"/>
    <p:sldId id="322" r:id="rId55"/>
    <p:sldId id="323" r:id="rId56"/>
    <p:sldId id="324" r:id="rId57"/>
    <p:sldId id="325" r:id="rId58"/>
    <p:sldId id="326" r:id="rId59"/>
    <p:sldId id="327" r:id="rId60"/>
    <p:sldId id="328" r:id="rId61"/>
    <p:sldId id="329" r:id="rId62"/>
    <p:sldId id="330" r:id="rId6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50" d="100"/>
          <a:sy n="150" d="100"/>
        </p:scale>
        <p:origin x="1092" y="2550"/>
      </p:cViewPr>
      <p:guideLst>
        <p:guide orient="horz" pos="2160"/>
        <p:guide pos="2880"/>
      </p:guideLst>
    </p:cSldViewPr>
  </p:slideViewPr>
  <p:notesTextViewPr>
    <p:cViewPr>
      <p:scale>
        <a:sx n="100" d="100"/>
        <a:sy n="100" d="100"/>
      </p:scale>
      <p:origin x="0" y="0"/>
    </p:cViewPr>
  </p:notesTextViewPr>
  <p:sorterViewPr>
    <p:cViewPr>
      <p:scale>
        <a:sx n="70" d="100"/>
        <a:sy n="70" d="100"/>
      </p:scale>
      <p:origin x="0" y="335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4A83B1BD-A517-487F-89EC-DC1BF7676EEE}" type="datetimeFigureOut">
              <a:rPr lang="tr-TR" smtClean="0"/>
              <a:pPr/>
              <a:t>20.10.2020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9B98A29-6815-4B17-9D68-2925F6C342FF}"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4A83B1BD-A517-487F-89EC-DC1BF7676EEE}" type="datetimeFigureOut">
              <a:rPr lang="tr-TR" smtClean="0"/>
              <a:pPr/>
              <a:t>20.10.2020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9B98A29-6815-4B17-9D68-2925F6C342FF}"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4A83B1BD-A517-487F-89EC-DC1BF7676EEE}" type="datetimeFigureOut">
              <a:rPr lang="tr-TR" smtClean="0"/>
              <a:pPr/>
              <a:t>20.10.2020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9B98A29-6815-4B17-9D68-2925F6C342FF}"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4A83B1BD-A517-487F-89EC-DC1BF7676EEE}" type="datetimeFigureOut">
              <a:rPr lang="tr-TR" smtClean="0"/>
              <a:pPr/>
              <a:t>20.10.2020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9B98A29-6815-4B17-9D68-2925F6C342FF}"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4A83B1BD-A517-487F-89EC-DC1BF7676EEE}" type="datetimeFigureOut">
              <a:rPr lang="tr-TR" smtClean="0"/>
              <a:pPr/>
              <a:t>20.10.2020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9B98A29-6815-4B17-9D68-2925F6C342FF}"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4A83B1BD-A517-487F-89EC-DC1BF7676EEE}" type="datetimeFigureOut">
              <a:rPr lang="tr-TR" smtClean="0"/>
              <a:pPr/>
              <a:t>20.10.2020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9B98A29-6815-4B17-9D68-2925F6C342FF}"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4A83B1BD-A517-487F-89EC-DC1BF7676EEE}" type="datetimeFigureOut">
              <a:rPr lang="tr-TR" smtClean="0"/>
              <a:pPr/>
              <a:t>20.10.2020</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69B98A29-6815-4B17-9D68-2925F6C342FF}"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4A83B1BD-A517-487F-89EC-DC1BF7676EEE}" type="datetimeFigureOut">
              <a:rPr lang="tr-TR" smtClean="0"/>
              <a:pPr/>
              <a:t>20.10.2020</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69B98A29-6815-4B17-9D68-2925F6C342FF}"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4A83B1BD-A517-487F-89EC-DC1BF7676EEE}" type="datetimeFigureOut">
              <a:rPr lang="tr-TR" smtClean="0"/>
              <a:pPr/>
              <a:t>20.10.2020</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69B98A29-6815-4B17-9D68-2925F6C342FF}"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4A83B1BD-A517-487F-89EC-DC1BF7676EEE}" type="datetimeFigureOut">
              <a:rPr lang="tr-TR" smtClean="0"/>
              <a:pPr/>
              <a:t>20.10.2020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9B98A29-6815-4B17-9D68-2925F6C342FF}"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4A83B1BD-A517-487F-89EC-DC1BF7676EEE}" type="datetimeFigureOut">
              <a:rPr lang="tr-TR" smtClean="0"/>
              <a:pPr/>
              <a:t>20.10.2020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9B98A29-6815-4B17-9D68-2925F6C342FF}"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3B1BD-A517-487F-89EC-DC1BF7676EEE}" type="datetimeFigureOut">
              <a:rPr lang="tr-TR" smtClean="0"/>
              <a:pPr/>
              <a:t>20.10.2020</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98A29-6815-4B17-9D68-2925F6C342FF}"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BÖLÜM 1 Mantık ve İspat</a:t>
            </a:r>
            <a:endParaRPr lang="tr-TR" dirty="0"/>
          </a:p>
        </p:txBody>
      </p:sp>
      <p:sp>
        <p:nvSpPr>
          <p:cNvPr id="3" name="2 İçerik Yer Tutucusu"/>
          <p:cNvSpPr>
            <a:spLocks noGrp="1"/>
          </p:cNvSpPr>
          <p:nvPr>
            <p:ph idx="1"/>
          </p:nvPr>
        </p:nvSpPr>
        <p:spPr/>
        <p:txBody>
          <a:bodyPr/>
          <a:lstStyle/>
          <a:p>
            <a:r>
              <a:rPr lang="tr-TR" dirty="0" smtClean="0">
                <a:solidFill>
                  <a:srgbClr val="FF0000"/>
                </a:solidFill>
              </a:rPr>
              <a:t>Önerme mantığı</a:t>
            </a:r>
          </a:p>
          <a:p>
            <a:r>
              <a:rPr lang="tr-TR" dirty="0" smtClean="0"/>
              <a:t>Önermelerin denkliği</a:t>
            </a:r>
          </a:p>
          <a:p>
            <a:r>
              <a:rPr lang="tr-TR" dirty="0" smtClean="0"/>
              <a:t>Niceleyiciler ve Yüklem mantığı</a:t>
            </a:r>
          </a:p>
          <a:p>
            <a:r>
              <a:rPr lang="tr-TR" dirty="0" smtClean="0"/>
              <a:t>Çıkartım kuralları</a:t>
            </a:r>
          </a:p>
          <a:p>
            <a:r>
              <a:rPr lang="tr-TR" dirty="0" smtClean="0"/>
              <a:t>İspat ve ispat yöntemleri</a:t>
            </a:r>
            <a:endParaRPr lang="tr-T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 </a:t>
            </a:r>
            <a:endParaRPr lang="tr-TR" dirty="0"/>
          </a:p>
        </p:txBody>
      </p:sp>
      <p:pic>
        <p:nvPicPr>
          <p:cNvPr id="7170" name="Picture 2"/>
          <p:cNvPicPr>
            <a:picLocks noGrp="1" noChangeAspect="1" noChangeArrowheads="1"/>
          </p:cNvPicPr>
          <p:nvPr>
            <p:ph idx="1"/>
          </p:nvPr>
        </p:nvPicPr>
        <p:blipFill>
          <a:blip r:embed="rId2"/>
          <a:srcRect/>
          <a:stretch>
            <a:fillRect/>
          </a:stretch>
        </p:blipFill>
        <p:spPr bwMode="auto">
          <a:xfrm>
            <a:off x="476250" y="2505869"/>
            <a:ext cx="8191500" cy="27146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857488" y="1571612"/>
            <a:ext cx="3100394" cy="3943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Bağlaçların öncelik sırası</a:t>
            </a:r>
            <a:endParaRPr lang="tr-TR" dirty="0"/>
          </a:p>
        </p:txBody>
      </p:sp>
      <p:sp>
        <p:nvSpPr>
          <p:cNvPr id="3" name="2 İçerik Yer Tutucusu"/>
          <p:cNvSpPr>
            <a:spLocks noGrp="1"/>
          </p:cNvSpPr>
          <p:nvPr>
            <p:ph idx="1"/>
          </p:nvPr>
        </p:nvSpPr>
        <p:spPr/>
        <p:txBody>
          <a:bodyPr/>
          <a:lstStyle/>
          <a:p>
            <a:endParaRPr lang="tr-TR"/>
          </a:p>
        </p:txBody>
      </p:sp>
      <p:pic>
        <p:nvPicPr>
          <p:cNvPr id="8194" name="Picture 2"/>
          <p:cNvPicPr>
            <a:picLocks noChangeAspect="1" noChangeArrowheads="1"/>
          </p:cNvPicPr>
          <p:nvPr/>
        </p:nvPicPr>
        <p:blipFill>
          <a:blip r:embed="rId2"/>
          <a:srcRect/>
          <a:stretch>
            <a:fillRect/>
          </a:stretch>
        </p:blipFill>
        <p:spPr bwMode="auto">
          <a:xfrm>
            <a:off x="2367060" y="2405063"/>
            <a:ext cx="3333654" cy="30242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Örnek</a:t>
            </a:r>
            <a:endParaRPr lang="tr-TR" dirty="0"/>
          </a:p>
        </p:txBody>
      </p:sp>
      <p:sp>
        <p:nvSpPr>
          <p:cNvPr id="3" name="2 İçerik Yer Tutucusu"/>
          <p:cNvSpPr>
            <a:spLocks noGrp="1"/>
          </p:cNvSpPr>
          <p:nvPr>
            <p:ph idx="1"/>
          </p:nvPr>
        </p:nvSpPr>
        <p:spPr/>
        <p:txBody>
          <a:bodyPr>
            <a:normAutofit lnSpcReduction="10000"/>
          </a:bodyPr>
          <a:lstStyle/>
          <a:p>
            <a:r>
              <a:rPr lang="tr-TR" dirty="0" smtClean="0">
                <a:solidFill>
                  <a:srgbClr val="FF0000"/>
                </a:solidFill>
              </a:rPr>
              <a:t>“İnternete kampüsten yalnızca bilgisayar bilimi uzmanıysanız veya birinci sınıf öğrencisi değilsiniz erişebilirsiniz” </a:t>
            </a:r>
            <a:r>
              <a:rPr lang="tr-TR" dirty="0" smtClean="0"/>
              <a:t>ifadesini önerme  biçiminde gösteriniz?</a:t>
            </a:r>
          </a:p>
          <a:p>
            <a:endParaRPr lang="tr-TR" dirty="0" smtClean="0"/>
          </a:p>
          <a:p>
            <a:pPr>
              <a:buNone/>
            </a:pPr>
            <a:endParaRPr lang="tr-TR" dirty="0" smtClean="0"/>
          </a:p>
          <a:p>
            <a:pPr>
              <a:buNone/>
            </a:pPr>
            <a:r>
              <a:rPr lang="tr-TR" dirty="0" smtClean="0"/>
              <a:t>   a: internete kampüsten erişebilme</a:t>
            </a:r>
            <a:br>
              <a:rPr lang="tr-TR" dirty="0" smtClean="0"/>
            </a:br>
            <a:r>
              <a:rPr lang="tr-TR" dirty="0" smtClean="0"/>
              <a:t>c: bilgisayar bilimi uzmanı</a:t>
            </a:r>
            <a:br>
              <a:rPr lang="tr-TR" dirty="0" smtClean="0"/>
            </a:br>
            <a:r>
              <a:rPr lang="tr-TR" dirty="0" smtClean="0"/>
              <a:t>f:1. sınıf öğrencisi</a:t>
            </a:r>
          </a:p>
          <a:p>
            <a:endParaRPr lang="tr-TR" dirty="0"/>
          </a:p>
        </p:txBody>
      </p:sp>
      <p:pic>
        <p:nvPicPr>
          <p:cNvPr id="9219" name="Picture 3"/>
          <p:cNvPicPr>
            <a:picLocks noChangeAspect="1" noChangeArrowheads="1"/>
          </p:cNvPicPr>
          <p:nvPr/>
        </p:nvPicPr>
        <p:blipFill>
          <a:blip r:embed="rId2"/>
          <a:srcRect/>
          <a:stretch>
            <a:fillRect/>
          </a:stretch>
        </p:blipFill>
        <p:spPr bwMode="auto">
          <a:xfrm>
            <a:off x="1142976" y="3429000"/>
            <a:ext cx="4487199" cy="1071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a:t>
            </a:r>
            <a:endParaRPr lang="tr-TR" dirty="0"/>
          </a:p>
        </p:txBody>
      </p:sp>
      <p:sp>
        <p:nvSpPr>
          <p:cNvPr id="3" name="2 İçerik Yer Tutucusu"/>
          <p:cNvSpPr>
            <a:spLocks noGrp="1"/>
          </p:cNvSpPr>
          <p:nvPr>
            <p:ph idx="1"/>
          </p:nvPr>
        </p:nvSpPr>
        <p:spPr/>
        <p:txBody>
          <a:bodyPr/>
          <a:lstStyle/>
          <a:p>
            <a:r>
              <a:rPr lang="tr-TR" dirty="0" smtClean="0">
                <a:solidFill>
                  <a:srgbClr val="FF0000"/>
                </a:solidFill>
              </a:rPr>
              <a:t>“16 yaşından büyük olmadığınız sürece 165 cm’in altındaysanız mobilet süremezsiniz.”</a:t>
            </a:r>
          </a:p>
          <a:p>
            <a:endParaRPr lang="tr-TR" dirty="0" smtClean="0">
              <a:solidFill>
                <a:srgbClr val="FF0000"/>
              </a:solidFill>
            </a:endParaRPr>
          </a:p>
          <a:p>
            <a:endParaRPr lang="tr-TR" dirty="0" smtClean="0">
              <a:solidFill>
                <a:srgbClr val="FF0000"/>
              </a:solidFill>
            </a:endParaRPr>
          </a:p>
          <a:p>
            <a:r>
              <a:rPr lang="tr-TR" dirty="0" smtClean="0"/>
              <a:t>r: 16 yaşından büyük olma</a:t>
            </a:r>
          </a:p>
          <a:p>
            <a:r>
              <a:rPr lang="tr-TR" dirty="0" smtClean="0"/>
              <a:t>s: 165 m den büyük olma</a:t>
            </a:r>
          </a:p>
          <a:p>
            <a:r>
              <a:rPr lang="tr-TR" dirty="0" smtClean="0"/>
              <a:t>q: mobilet sürme</a:t>
            </a:r>
            <a:endParaRPr lang="tr-TR" dirty="0"/>
          </a:p>
        </p:txBody>
      </p:sp>
      <p:pic>
        <p:nvPicPr>
          <p:cNvPr id="10243" name="Picture 3"/>
          <p:cNvPicPr>
            <a:picLocks noChangeAspect="1" noChangeArrowheads="1"/>
          </p:cNvPicPr>
          <p:nvPr/>
        </p:nvPicPr>
        <p:blipFill>
          <a:blip r:embed="rId2"/>
          <a:srcRect/>
          <a:stretch>
            <a:fillRect/>
          </a:stretch>
        </p:blipFill>
        <p:spPr bwMode="auto">
          <a:xfrm>
            <a:off x="2071670" y="2857498"/>
            <a:ext cx="4733949" cy="10001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a:t>
            </a:r>
            <a:endParaRPr lang="tr-TR" dirty="0"/>
          </a:p>
        </p:txBody>
      </p:sp>
      <p:sp>
        <p:nvSpPr>
          <p:cNvPr id="3" name="2 İçerik Yer Tutucusu"/>
          <p:cNvSpPr>
            <a:spLocks noGrp="1"/>
          </p:cNvSpPr>
          <p:nvPr>
            <p:ph idx="1"/>
          </p:nvPr>
        </p:nvSpPr>
        <p:spPr/>
        <p:txBody>
          <a:bodyPr/>
          <a:lstStyle/>
          <a:p>
            <a:r>
              <a:rPr lang="tr-TR" dirty="0" smtClean="0"/>
              <a:t>Google ve diğer arama motorlarının arka planlarında ve veya bağlaçları kullanılır.</a:t>
            </a:r>
          </a:p>
          <a:p>
            <a:r>
              <a:rPr lang="tr-TR" dirty="0" smtClean="0"/>
              <a:t>Örnek AHMET BEDRİ ÖZER yazdığınızda</a:t>
            </a:r>
          </a:p>
          <a:p>
            <a:r>
              <a:rPr lang="tr-TR" dirty="0" smtClean="0"/>
              <a:t>Önce Ahmet </a:t>
            </a:r>
            <a:r>
              <a:rPr lang="el-GR" dirty="0" smtClean="0"/>
              <a:t>Λ</a:t>
            </a:r>
            <a:r>
              <a:rPr lang="tr-TR" dirty="0" smtClean="0"/>
              <a:t> BEDRİ </a:t>
            </a:r>
            <a:r>
              <a:rPr lang="el-GR" dirty="0" smtClean="0"/>
              <a:t>Λ</a:t>
            </a:r>
            <a:r>
              <a:rPr lang="tr-TR" dirty="0" smtClean="0"/>
              <a:t> ÖZER aranır. Sonra;</a:t>
            </a:r>
          </a:p>
          <a:p>
            <a:r>
              <a:rPr lang="tr-TR" dirty="0" smtClean="0"/>
              <a:t>(AHMET</a:t>
            </a:r>
            <a:r>
              <a:rPr lang="el-GR" dirty="0" smtClean="0"/>
              <a:t>Λ</a:t>
            </a:r>
            <a:r>
              <a:rPr lang="tr-TR" dirty="0" smtClean="0"/>
              <a:t>BEDRİ)V(AHMET</a:t>
            </a:r>
            <a:r>
              <a:rPr lang="el-GR" dirty="0" smtClean="0"/>
              <a:t>Λ</a:t>
            </a:r>
            <a:r>
              <a:rPr lang="tr-TR" dirty="0" smtClean="0"/>
              <a:t>ÖZER)V(BEDRİ</a:t>
            </a:r>
            <a:r>
              <a:rPr lang="el-GR" dirty="0" smtClean="0"/>
              <a:t> Λ</a:t>
            </a:r>
            <a:r>
              <a:rPr lang="tr-TR" dirty="0" smtClean="0"/>
              <a:t>ÖZER), sonra</a:t>
            </a:r>
          </a:p>
          <a:p>
            <a:r>
              <a:rPr lang="tr-TR" dirty="0" smtClean="0"/>
              <a:t>AHMET V BEDRİ V ÖZER</a:t>
            </a:r>
            <a:endParaRPr lang="tr-T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Önermelerin denkliği</a:t>
            </a:r>
            <a:endParaRPr lang="tr-TR" dirty="0">
              <a:solidFill>
                <a:srgbClr val="FF0000"/>
              </a:solidFill>
            </a:endParaRPr>
          </a:p>
        </p:txBody>
      </p:sp>
      <p:sp>
        <p:nvSpPr>
          <p:cNvPr id="3" name="2 İçerik Yer Tutucusu"/>
          <p:cNvSpPr>
            <a:spLocks noGrp="1"/>
          </p:cNvSpPr>
          <p:nvPr>
            <p:ph idx="1"/>
          </p:nvPr>
        </p:nvSpPr>
        <p:spPr/>
        <p:txBody>
          <a:bodyPr/>
          <a:lstStyle/>
          <a:p>
            <a:pPr>
              <a:buNone/>
            </a:pPr>
            <a:r>
              <a:rPr lang="tr-TR" dirty="0" smtClean="0">
                <a:solidFill>
                  <a:srgbClr val="FF0000"/>
                </a:solidFill>
              </a:rPr>
              <a:t>Tanım: </a:t>
            </a:r>
            <a:r>
              <a:rPr lang="tr-TR" dirty="0" smtClean="0"/>
              <a:t>Aynı doğruluk tablosuna sahip önermeler birbirine denktir.</a:t>
            </a:r>
          </a:p>
          <a:p>
            <a:pPr>
              <a:buNone/>
            </a:pPr>
            <a:r>
              <a:rPr lang="tr-TR" dirty="0" smtClean="0">
                <a:solidFill>
                  <a:srgbClr val="FF0000"/>
                </a:solidFill>
              </a:rPr>
              <a:t>Tanım: </a:t>
            </a:r>
            <a:r>
              <a:rPr lang="tr-TR" dirty="0" smtClean="0"/>
              <a:t>Bir bileşik önermenin sonucu daima doğru ise buna </a:t>
            </a:r>
            <a:r>
              <a:rPr lang="tr-TR" dirty="0" smtClean="0">
                <a:solidFill>
                  <a:srgbClr val="FF0000"/>
                </a:solidFill>
              </a:rPr>
              <a:t>totoloji</a:t>
            </a:r>
            <a:r>
              <a:rPr lang="tr-TR" dirty="0" smtClean="0"/>
              <a:t> denir.  Daima yanlış ise </a:t>
            </a:r>
            <a:r>
              <a:rPr lang="tr-TR" dirty="0" smtClean="0">
                <a:solidFill>
                  <a:srgbClr val="FF0000"/>
                </a:solidFill>
              </a:rPr>
              <a:t>çelişkidir</a:t>
            </a:r>
            <a:r>
              <a:rPr lang="tr-TR" dirty="0" smtClean="0"/>
              <a:t>.</a:t>
            </a:r>
          </a:p>
          <a:p>
            <a:endParaRPr lang="tr-TR" dirty="0"/>
          </a:p>
        </p:txBody>
      </p:sp>
      <p:pic>
        <p:nvPicPr>
          <p:cNvPr id="6" name="Picture 2"/>
          <p:cNvPicPr>
            <a:picLocks noChangeAspect="1" noChangeArrowheads="1"/>
          </p:cNvPicPr>
          <p:nvPr/>
        </p:nvPicPr>
        <p:blipFill>
          <a:blip r:embed="rId2"/>
          <a:srcRect/>
          <a:stretch>
            <a:fillRect/>
          </a:stretch>
        </p:blipFill>
        <p:spPr bwMode="auto">
          <a:xfrm>
            <a:off x="714348" y="4357694"/>
            <a:ext cx="7081680" cy="1714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De Morgan kuralları</a:t>
            </a:r>
            <a:endParaRPr lang="tr-TR" dirty="0"/>
          </a:p>
        </p:txBody>
      </p:sp>
      <p:pic>
        <p:nvPicPr>
          <p:cNvPr id="4098" name="Picture 2"/>
          <p:cNvPicPr>
            <a:picLocks noGrp="1" noChangeAspect="1" noChangeArrowheads="1"/>
          </p:cNvPicPr>
          <p:nvPr>
            <p:ph idx="1"/>
          </p:nvPr>
        </p:nvPicPr>
        <p:blipFill>
          <a:blip r:embed="rId2"/>
          <a:srcRect/>
          <a:stretch>
            <a:fillRect/>
          </a:stretch>
        </p:blipFill>
        <p:spPr bwMode="auto">
          <a:xfrm>
            <a:off x="2500298" y="2357430"/>
            <a:ext cx="4210072" cy="25179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dirty="0" smtClean="0"/>
              <a:t>Önermelerin denkliği</a:t>
            </a:r>
            <a:endParaRPr lang="tr-TR" dirty="0"/>
          </a:p>
        </p:txBody>
      </p:sp>
      <p:pic>
        <p:nvPicPr>
          <p:cNvPr id="5123" name="Picture 3"/>
          <p:cNvPicPr>
            <a:picLocks noChangeAspect="1" noChangeArrowheads="1"/>
          </p:cNvPicPr>
          <p:nvPr/>
        </p:nvPicPr>
        <p:blipFill>
          <a:blip r:embed="rId2"/>
          <a:srcRect/>
          <a:stretch>
            <a:fillRect/>
          </a:stretch>
        </p:blipFill>
        <p:spPr bwMode="auto">
          <a:xfrm>
            <a:off x="5500694" y="428604"/>
            <a:ext cx="1500198" cy="831191"/>
          </a:xfrm>
          <a:prstGeom prst="rect">
            <a:avLst/>
          </a:prstGeom>
          <a:noFill/>
          <a:ln w="9525">
            <a:noFill/>
            <a:miter lim="800000"/>
            <a:headEnd/>
            <a:tailEnd/>
          </a:ln>
          <a:effectLst/>
        </p:spPr>
      </p:pic>
      <p:pic>
        <p:nvPicPr>
          <p:cNvPr id="5124" name="Picture 4"/>
          <p:cNvPicPr>
            <a:picLocks noGrp="1" noChangeAspect="1" noChangeArrowheads="1"/>
          </p:cNvPicPr>
          <p:nvPr>
            <p:ph idx="1"/>
          </p:nvPr>
        </p:nvPicPr>
        <p:blipFill>
          <a:blip r:embed="rId3"/>
          <a:srcRect/>
          <a:stretch>
            <a:fillRect/>
          </a:stretch>
        </p:blipFill>
        <p:spPr bwMode="auto">
          <a:xfrm>
            <a:off x="857224" y="2143116"/>
            <a:ext cx="7286676" cy="25836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6146" name="Picture 2"/>
          <p:cNvPicPr>
            <a:picLocks noGrp="1" noChangeAspect="1" noChangeArrowheads="1"/>
          </p:cNvPicPr>
          <p:nvPr>
            <p:ph idx="1"/>
          </p:nvPr>
        </p:nvPicPr>
        <p:blipFill>
          <a:blip r:embed="rId2"/>
          <a:srcRect/>
          <a:stretch>
            <a:fillRect/>
          </a:stretch>
        </p:blipFill>
        <p:spPr bwMode="auto">
          <a:xfrm>
            <a:off x="1428728" y="1857364"/>
            <a:ext cx="6232029" cy="35925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Bazı kurallar I</a:t>
            </a:r>
            <a:endParaRPr lang="tr-TR" dirty="0"/>
          </a:p>
        </p:txBody>
      </p:sp>
      <p:pic>
        <p:nvPicPr>
          <p:cNvPr id="7171" name="Picture 3"/>
          <p:cNvPicPr>
            <a:picLocks noGrp="1" noChangeAspect="1" noChangeArrowheads="1"/>
          </p:cNvPicPr>
          <p:nvPr>
            <p:ph idx="1"/>
          </p:nvPr>
        </p:nvPicPr>
        <p:blipFill>
          <a:blip r:embed="rId2"/>
          <a:srcRect/>
          <a:stretch>
            <a:fillRect/>
          </a:stretch>
        </p:blipFill>
        <p:spPr bwMode="auto">
          <a:xfrm>
            <a:off x="928662" y="1819685"/>
            <a:ext cx="7358114" cy="41270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Önerme nedir?</a:t>
            </a:r>
            <a:endParaRPr lang="tr-TR" dirty="0"/>
          </a:p>
        </p:txBody>
      </p:sp>
      <p:sp>
        <p:nvSpPr>
          <p:cNvPr id="3" name="2 İçerik Yer Tutucusu"/>
          <p:cNvSpPr>
            <a:spLocks noGrp="1"/>
          </p:cNvSpPr>
          <p:nvPr>
            <p:ph idx="1"/>
          </p:nvPr>
        </p:nvSpPr>
        <p:spPr/>
        <p:txBody>
          <a:bodyPr/>
          <a:lstStyle/>
          <a:p>
            <a:r>
              <a:rPr lang="tr-TR" dirty="0" smtClean="0"/>
              <a:t>Doğruluk veya yanlışlık bildiren ifadelerdir. Önermeler p,q,r,…gibi küçük harfler ile gösterilir. </a:t>
            </a:r>
          </a:p>
          <a:p>
            <a:r>
              <a:rPr lang="tr-TR" dirty="0" smtClean="0"/>
              <a:t>                        önerme değil</a:t>
            </a:r>
          </a:p>
          <a:p>
            <a:r>
              <a:rPr lang="tr-TR" dirty="0" smtClean="0"/>
              <a:t>                        önerme değil</a:t>
            </a:r>
          </a:p>
          <a:p>
            <a:r>
              <a:rPr lang="tr-TR" dirty="0" smtClean="0"/>
              <a:t>                        önerme (doğru)</a:t>
            </a:r>
          </a:p>
          <a:p>
            <a:r>
              <a:rPr lang="tr-TR" dirty="0" smtClean="0"/>
              <a:t>                        önerme (yanlış)</a:t>
            </a:r>
            <a:endParaRPr lang="tr-TR" dirty="0"/>
          </a:p>
        </p:txBody>
      </p:sp>
      <p:pic>
        <p:nvPicPr>
          <p:cNvPr id="1026" name="Picture 2"/>
          <p:cNvPicPr>
            <a:picLocks noChangeAspect="1" noChangeArrowheads="1"/>
          </p:cNvPicPr>
          <p:nvPr/>
        </p:nvPicPr>
        <p:blipFill>
          <a:blip r:embed="rId2"/>
          <a:srcRect/>
          <a:stretch>
            <a:fillRect/>
          </a:stretch>
        </p:blipFill>
        <p:spPr bwMode="auto">
          <a:xfrm>
            <a:off x="857224" y="4286256"/>
            <a:ext cx="2057411" cy="123041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928662" y="3143248"/>
            <a:ext cx="1857388" cy="111443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Bazı Kurallar II</a:t>
            </a:r>
            <a:endParaRPr lang="tr-TR" dirty="0"/>
          </a:p>
        </p:txBody>
      </p:sp>
      <p:pic>
        <p:nvPicPr>
          <p:cNvPr id="13314" name="Picture 2"/>
          <p:cNvPicPr>
            <a:picLocks noGrp="1" noChangeAspect="1" noChangeArrowheads="1"/>
          </p:cNvPicPr>
          <p:nvPr>
            <p:ph idx="1"/>
          </p:nvPr>
        </p:nvPicPr>
        <p:blipFill>
          <a:blip r:embed="rId2"/>
          <a:srcRect/>
          <a:stretch>
            <a:fillRect/>
          </a:stretch>
        </p:blipFill>
        <p:spPr bwMode="auto">
          <a:xfrm>
            <a:off x="928662" y="1601550"/>
            <a:ext cx="7000923" cy="43458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Bazı denklikler</a:t>
            </a:r>
            <a:endParaRPr lang="tr-TR" dirty="0"/>
          </a:p>
        </p:txBody>
      </p:sp>
      <p:sp>
        <p:nvSpPr>
          <p:cNvPr id="3" name="2 İçerik Yer Tutucusu"/>
          <p:cNvSpPr>
            <a:spLocks noGrp="1"/>
          </p:cNvSpPr>
          <p:nvPr>
            <p:ph idx="1"/>
          </p:nvPr>
        </p:nvSpPr>
        <p:spPr/>
        <p:txBody>
          <a:bodyPr/>
          <a:lstStyle/>
          <a:p>
            <a:endParaRPr lang="tr-TR"/>
          </a:p>
        </p:txBody>
      </p:sp>
      <p:pic>
        <p:nvPicPr>
          <p:cNvPr id="8194" name="Picture 2"/>
          <p:cNvPicPr>
            <a:picLocks noChangeAspect="1" noChangeArrowheads="1"/>
          </p:cNvPicPr>
          <p:nvPr/>
        </p:nvPicPr>
        <p:blipFill>
          <a:blip r:embed="rId2"/>
          <a:srcRect/>
          <a:stretch>
            <a:fillRect/>
          </a:stretch>
        </p:blipFill>
        <p:spPr bwMode="auto">
          <a:xfrm>
            <a:off x="2143108" y="2000240"/>
            <a:ext cx="4110057" cy="42135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9218" name="Picture 2"/>
          <p:cNvPicPr>
            <a:picLocks noChangeAspect="1" noChangeArrowheads="1"/>
          </p:cNvPicPr>
          <p:nvPr/>
        </p:nvPicPr>
        <p:blipFill>
          <a:blip r:embed="rId2"/>
          <a:srcRect/>
          <a:stretch>
            <a:fillRect/>
          </a:stretch>
        </p:blipFill>
        <p:spPr bwMode="auto">
          <a:xfrm>
            <a:off x="357158" y="428604"/>
            <a:ext cx="8045416" cy="40719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a:t>
            </a:r>
            <a:endParaRPr lang="tr-TR" dirty="0"/>
          </a:p>
        </p:txBody>
      </p:sp>
      <p:pic>
        <p:nvPicPr>
          <p:cNvPr id="10242" name="Picture 2"/>
          <p:cNvPicPr>
            <a:picLocks noGrp="1" noChangeAspect="1" noChangeArrowheads="1"/>
          </p:cNvPicPr>
          <p:nvPr>
            <p:ph idx="1"/>
          </p:nvPr>
        </p:nvPicPr>
        <p:blipFill>
          <a:blip r:embed="rId2"/>
          <a:srcRect/>
          <a:stretch>
            <a:fillRect/>
          </a:stretch>
        </p:blipFill>
        <p:spPr bwMode="auto">
          <a:xfrm>
            <a:off x="903178" y="2428868"/>
            <a:ext cx="4826110" cy="1886751"/>
          </a:xfrm>
          <a:prstGeom prst="rect">
            <a:avLst/>
          </a:prstGeom>
          <a:noFill/>
          <a:ln w="9525">
            <a:noFill/>
            <a:miter lim="800000"/>
            <a:headEnd/>
            <a:tailEnd/>
          </a:ln>
          <a:effectLst/>
        </p:spPr>
      </p:pic>
      <p:pic>
        <p:nvPicPr>
          <p:cNvPr id="10246" name="Picture 6"/>
          <p:cNvPicPr>
            <a:picLocks noChangeAspect="1" noChangeArrowheads="1"/>
          </p:cNvPicPr>
          <p:nvPr/>
        </p:nvPicPr>
        <p:blipFill>
          <a:blip r:embed="rId3"/>
          <a:srcRect/>
          <a:stretch>
            <a:fillRect/>
          </a:stretch>
        </p:blipFill>
        <p:spPr bwMode="auto">
          <a:xfrm>
            <a:off x="357158" y="1214422"/>
            <a:ext cx="8456266" cy="7143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a:t>
            </a:r>
            <a:endParaRPr lang="tr-TR" dirty="0"/>
          </a:p>
        </p:txBody>
      </p:sp>
      <p:pic>
        <p:nvPicPr>
          <p:cNvPr id="11266" name="Picture 2"/>
          <p:cNvPicPr>
            <a:picLocks noChangeAspect="1" noChangeArrowheads="1"/>
          </p:cNvPicPr>
          <p:nvPr/>
        </p:nvPicPr>
        <p:blipFill>
          <a:blip r:embed="rId2"/>
          <a:srcRect/>
          <a:stretch>
            <a:fillRect/>
          </a:stretch>
        </p:blipFill>
        <p:spPr bwMode="auto">
          <a:xfrm>
            <a:off x="0" y="1214422"/>
            <a:ext cx="8929718" cy="450368"/>
          </a:xfrm>
          <a:prstGeom prst="rect">
            <a:avLst/>
          </a:prstGeom>
          <a:noFill/>
          <a:ln w="9525">
            <a:noFill/>
            <a:miter lim="800000"/>
            <a:headEnd/>
            <a:tailEnd/>
          </a:ln>
          <a:effectLst/>
        </p:spPr>
      </p:pic>
      <p:pic>
        <p:nvPicPr>
          <p:cNvPr id="11267" name="Picture 3"/>
          <p:cNvPicPr>
            <a:picLocks noGrp="1" noChangeAspect="1" noChangeArrowheads="1"/>
          </p:cNvPicPr>
          <p:nvPr>
            <p:ph idx="1"/>
          </p:nvPr>
        </p:nvPicPr>
        <p:blipFill>
          <a:blip r:embed="rId3"/>
          <a:srcRect/>
          <a:stretch>
            <a:fillRect/>
          </a:stretch>
        </p:blipFill>
        <p:spPr bwMode="auto">
          <a:xfrm>
            <a:off x="928662" y="2285992"/>
            <a:ext cx="7189491" cy="40440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Örnek</a:t>
            </a:r>
            <a:br>
              <a:rPr lang="tr-TR" dirty="0" smtClean="0"/>
            </a:br>
            <a:endParaRPr lang="tr-TR" dirty="0"/>
          </a:p>
        </p:txBody>
      </p:sp>
      <p:pic>
        <p:nvPicPr>
          <p:cNvPr id="12290" name="Picture 2"/>
          <p:cNvPicPr>
            <a:picLocks noChangeAspect="1" noChangeArrowheads="1"/>
          </p:cNvPicPr>
          <p:nvPr/>
        </p:nvPicPr>
        <p:blipFill>
          <a:blip r:embed="rId2"/>
          <a:srcRect/>
          <a:stretch>
            <a:fillRect/>
          </a:stretch>
        </p:blipFill>
        <p:spPr bwMode="auto">
          <a:xfrm>
            <a:off x="1428728" y="785794"/>
            <a:ext cx="6633521" cy="595316"/>
          </a:xfrm>
          <a:prstGeom prst="rect">
            <a:avLst/>
          </a:prstGeom>
          <a:noFill/>
          <a:ln w="9525">
            <a:noFill/>
            <a:miter lim="800000"/>
            <a:headEnd/>
            <a:tailEnd/>
          </a:ln>
          <a:effectLst/>
        </p:spPr>
      </p:pic>
      <p:pic>
        <p:nvPicPr>
          <p:cNvPr id="12291" name="Picture 3"/>
          <p:cNvPicPr>
            <a:picLocks noGrp="1" noChangeAspect="1" noChangeArrowheads="1"/>
          </p:cNvPicPr>
          <p:nvPr>
            <p:ph idx="1"/>
          </p:nvPr>
        </p:nvPicPr>
        <p:blipFill>
          <a:blip r:embed="rId3"/>
          <a:srcRect/>
          <a:stretch>
            <a:fillRect/>
          </a:stretch>
        </p:blipFill>
        <p:spPr bwMode="auto">
          <a:xfrm>
            <a:off x="574066" y="1785926"/>
            <a:ext cx="7149543" cy="37147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Niceleyiciler ve Yüklemler</a:t>
            </a:r>
            <a:endParaRPr lang="tr-TR" dirty="0">
              <a:solidFill>
                <a:srgbClr val="FF0000"/>
              </a:solidFill>
            </a:endParaRPr>
          </a:p>
        </p:txBody>
      </p:sp>
      <p:sp>
        <p:nvSpPr>
          <p:cNvPr id="3" name="2 İçerik Yer Tutucusu"/>
          <p:cNvSpPr>
            <a:spLocks noGrp="1"/>
          </p:cNvSpPr>
          <p:nvPr>
            <p:ph idx="1"/>
          </p:nvPr>
        </p:nvSpPr>
        <p:spPr/>
        <p:txBody>
          <a:bodyPr>
            <a:normAutofit lnSpcReduction="10000"/>
          </a:bodyPr>
          <a:lstStyle/>
          <a:p>
            <a:pPr algn="just">
              <a:buNone/>
            </a:pPr>
            <a:r>
              <a:rPr lang="tr-TR" dirty="0" smtClean="0"/>
              <a:t>   Daha önce gördüğümüz önerme mantığı matematikte veya doğal yaşantımızda karşılaşacağımız bazı olayları ifade edemeyebilir. Örneğin;</a:t>
            </a:r>
          </a:p>
          <a:p>
            <a:pPr algn="just">
              <a:buNone/>
            </a:pPr>
            <a:r>
              <a:rPr lang="tr-TR" dirty="0" smtClean="0">
                <a:solidFill>
                  <a:srgbClr val="FF0000"/>
                </a:solidFill>
              </a:rPr>
              <a:t>“Üniversite ağına bağlı </a:t>
            </a:r>
            <a:r>
              <a:rPr lang="tr-TR" b="1" dirty="0" smtClean="0">
                <a:solidFill>
                  <a:srgbClr val="0070C0"/>
                </a:solidFill>
              </a:rPr>
              <a:t>her</a:t>
            </a:r>
            <a:r>
              <a:rPr lang="tr-TR" dirty="0" smtClean="0">
                <a:solidFill>
                  <a:srgbClr val="FF0000"/>
                </a:solidFill>
              </a:rPr>
              <a:t> bilgisayar düzgün çalışıyor.” </a:t>
            </a:r>
            <a:r>
              <a:rPr lang="tr-TR" dirty="0" smtClean="0"/>
              <a:t>ifadesini önerme mantığı ile ifade edemeyiz. (Her kelimesinden dolayı)</a:t>
            </a:r>
          </a:p>
          <a:p>
            <a:pPr algn="just">
              <a:buNone/>
            </a:pPr>
            <a:r>
              <a:rPr lang="tr-TR" dirty="0" smtClean="0"/>
              <a:t>Bu Bölümde mantığın daha güçlü bir tipi olan </a:t>
            </a:r>
            <a:r>
              <a:rPr lang="tr-TR" b="1" dirty="0" smtClean="0">
                <a:solidFill>
                  <a:srgbClr val="0070C0"/>
                </a:solidFill>
              </a:rPr>
              <a:t>yüklem mantığını </a:t>
            </a:r>
            <a:r>
              <a:rPr lang="tr-TR" dirty="0" smtClean="0"/>
              <a:t>göreceğiz.</a:t>
            </a:r>
            <a:endParaRPr lang="tr-T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r>
              <a:rPr lang="tr-TR" dirty="0" smtClean="0"/>
              <a:t>Aşağıdaki ifadeler genellikle matematiksel teroemlerde ve bilgisayar programlarında bulunur. </a:t>
            </a:r>
          </a:p>
          <a:p>
            <a:endParaRPr lang="tr-TR" dirty="0" smtClean="0"/>
          </a:p>
          <a:p>
            <a:r>
              <a:rPr lang="tr-TR" dirty="0" smtClean="0"/>
              <a:t>Değişkenlerin değerleri belirtilmediğinde bu ifadeler ne doğru ne de yanlıştır. Bu bölümde, bu tür ifadelerden önermelerin nasıl üretilebileceğini tartışacağız.</a:t>
            </a:r>
            <a:endParaRPr lang="tr-TR" dirty="0"/>
          </a:p>
        </p:txBody>
      </p:sp>
      <p:pic>
        <p:nvPicPr>
          <p:cNvPr id="14339" name="Picture 3"/>
          <p:cNvPicPr>
            <a:picLocks noChangeAspect="1" noChangeArrowheads="1"/>
          </p:cNvPicPr>
          <p:nvPr/>
        </p:nvPicPr>
        <p:blipFill>
          <a:blip r:embed="rId2"/>
          <a:srcRect/>
          <a:stretch>
            <a:fillRect/>
          </a:stretch>
        </p:blipFill>
        <p:spPr bwMode="auto">
          <a:xfrm>
            <a:off x="785786" y="3071810"/>
            <a:ext cx="6737523" cy="757243"/>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a:t>
            </a:r>
            <a:endParaRPr lang="tr-TR" dirty="0"/>
          </a:p>
        </p:txBody>
      </p:sp>
      <p:sp>
        <p:nvSpPr>
          <p:cNvPr id="5" name="4 İçerik Yer Tutucusu"/>
          <p:cNvSpPr>
            <a:spLocks noGrp="1"/>
          </p:cNvSpPr>
          <p:nvPr>
            <p:ph idx="1"/>
          </p:nvPr>
        </p:nvSpPr>
        <p:spPr/>
        <p:txBody>
          <a:bodyPr/>
          <a:lstStyle/>
          <a:p>
            <a:pPr>
              <a:buNone/>
            </a:pPr>
            <a:r>
              <a:rPr lang="tr-TR" dirty="0" smtClean="0"/>
              <a:t> X&gt;3 ise  </a:t>
            </a:r>
          </a:p>
          <a:p>
            <a:r>
              <a:rPr lang="tr-TR" dirty="0" smtClean="0"/>
              <a:t>A) p(2) doğru mudur? YANLIŞ</a:t>
            </a:r>
          </a:p>
          <a:p>
            <a:r>
              <a:rPr lang="tr-TR" dirty="0" smtClean="0"/>
              <a:t>B) p(4) doğru mudur? DOĞRU</a:t>
            </a:r>
            <a:endParaRPr lang="tr-T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 (yüklem mantığı)</a:t>
            </a:r>
            <a:endParaRPr lang="tr-TR" dirty="0"/>
          </a:p>
        </p:txBody>
      </p:sp>
      <p:pic>
        <p:nvPicPr>
          <p:cNvPr id="16386" name="Picture 2"/>
          <p:cNvPicPr>
            <a:picLocks noGrp="1" noChangeAspect="1" noChangeArrowheads="1"/>
          </p:cNvPicPr>
          <p:nvPr>
            <p:ph idx="1"/>
          </p:nvPr>
        </p:nvPicPr>
        <p:blipFill>
          <a:blip r:embed="rId2"/>
          <a:srcRect/>
          <a:stretch>
            <a:fillRect/>
          </a:stretch>
        </p:blipFill>
        <p:spPr bwMode="auto">
          <a:xfrm>
            <a:off x="428596" y="1571612"/>
            <a:ext cx="6523178" cy="122476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dirty="0" smtClean="0"/>
              <a:t>Değil ifadesi </a:t>
            </a:r>
            <a:endParaRPr lang="tr-TR" dirty="0"/>
          </a:p>
        </p:txBody>
      </p:sp>
      <p:sp>
        <p:nvSpPr>
          <p:cNvPr id="3" name="2 İçerik Yer Tutucusu"/>
          <p:cNvSpPr>
            <a:spLocks noGrp="1"/>
          </p:cNvSpPr>
          <p:nvPr>
            <p:ph idx="1"/>
          </p:nvPr>
        </p:nvSpPr>
        <p:spPr/>
        <p:txBody>
          <a:bodyPr/>
          <a:lstStyle/>
          <a:p>
            <a:r>
              <a:rPr lang="tr-TR" dirty="0" smtClean="0"/>
              <a:t>          veya         biçiminde gösterilir.</a:t>
            </a:r>
          </a:p>
          <a:p>
            <a:r>
              <a:rPr lang="tr-TR" dirty="0" smtClean="0"/>
              <a:t>p: Bugün yağmur yağıyor</a:t>
            </a:r>
          </a:p>
          <a:p>
            <a:r>
              <a:rPr lang="tr-TR" dirty="0" smtClean="0"/>
              <a:t>      bugün yağmur yağmıyor</a:t>
            </a:r>
          </a:p>
          <a:p>
            <a:r>
              <a:rPr lang="tr-TR" dirty="0" smtClean="0">
                <a:solidFill>
                  <a:srgbClr val="FF0000"/>
                </a:solidFill>
              </a:rPr>
              <a:t>Doğruluk tablosu</a:t>
            </a:r>
          </a:p>
          <a:p>
            <a:endParaRPr lang="tr-TR" dirty="0" smtClean="0"/>
          </a:p>
          <a:p>
            <a:endParaRPr lang="tr-TR" dirty="0" smtClean="0"/>
          </a:p>
          <a:p>
            <a:endParaRPr lang="tr-TR" dirty="0"/>
          </a:p>
        </p:txBody>
      </p:sp>
      <p:pic>
        <p:nvPicPr>
          <p:cNvPr id="2050" name="Picture 2"/>
          <p:cNvPicPr>
            <a:picLocks noChangeAspect="1" noChangeArrowheads="1"/>
          </p:cNvPicPr>
          <p:nvPr/>
        </p:nvPicPr>
        <p:blipFill>
          <a:blip r:embed="rId2"/>
          <a:srcRect/>
          <a:stretch>
            <a:fillRect/>
          </a:stretch>
        </p:blipFill>
        <p:spPr bwMode="auto">
          <a:xfrm>
            <a:off x="1000100" y="1643050"/>
            <a:ext cx="714380" cy="58147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786050" y="1571612"/>
            <a:ext cx="481015" cy="740023"/>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a:stretch>
            <a:fillRect/>
          </a:stretch>
        </p:blipFill>
        <p:spPr bwMode="auto">
          <a:xfrm>
            <a:off x="714348" y="2786058"/>
            <a:ext cx="714380" cy="581472"/>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928662" y="3929066"/>
            <a:ext cx="3244068" cy="21431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Niceleyiciler</a:t>
            </a:r>
            <a:br>
              <a:rPr lang="tr-TR" dirty="0" smtClean="0"/>
            </a:br>
            <a:r>
              <a:rPr lang="tr-TR" dirty="0" smtClean="0"/>
              <a:t>TÜM (  ) ve BAZI (Ǝ)</a:t>
            </a:r>
            <a:endParaRPr lang="tr-TR" dirty="0"/>
          </a:p>
        </p:txBody>
      </p:sp>
      <p:pic>
        <p:nvPicPr>
          <p:cNvPr id="17410" name="Picture 2"/>
          <p:cNvPicPr>
            <a:picLocks noGrp="1" noChangeAspect="1" noChangeArrowheads="1"/>
          </p:cNvPicPr>
          <p:nvPr>
            <p:ph idx="1"/>
          </p:nvPr>
        </p:nvPicPr>
        <p:blipFill>
          <a:blip r:embed="rId2"/>
          <a:srcRect/>
          <a:stretch>
            <a:fillRect/>
          </a:stretch>
        </p:blipFill>
        <p:spPr bwMode="auto">
          <a:xfrm>
            <a:off x="1000100" y="2237577"/>
            <a:ext cx="1589536" cy="619919"/>
          </a:xfrm>
          <a:prstGeom prst="rect">
            <a:avLst/>
          </a:prstGeom>
          <a:noFill/>
          <a:ln w="9525">
            <a:noFill/>
            <a:miter lim="800000"/>
            <a:headEnd/>
            <a:tailEnd/>
          </a:ln>
          <a:effectLst/>
        </p:spPr>
      </p:pic>
      <p:pic>
        <p:nvPicPr>
          <p:cNvPr id="17412" name="Picture 4"/>
          <p:cNvPicPr>
            <a:picLocks noChangeAspect="1" noChangeArrowheads="1"/>
          </p:cNvPicPr>
          <p:nvPr/>
        </p:nvPicPr>
        <p:blipFill>
          <a:blip r:embed="rId3"/>
          <a:srcRect/>
          <a:stretch>
            <a:fillRect/>
          </a:stretch>
        </p:blipFill>
        <p:spPr bwMode="auto">
          <a:xfrm>
            <a:off x="3786182" y="1000108"/>
            <a:ext cx="285750" cy="381000"/>
          </a:xfrm>
          <a:prstGeom prst="rect">
            <a:avLst/>
          </a:prstGeom>
          <a:noFill/>
          <a:ln w="9525">
            <a:noFill/>
            <a:miter lim="800000"/>
            <a:headEnd/>
            <a:tailEnd/>
          </a:ln>
          <a:effectLst/>
        </p:spPr>
      </p:pic>
      <p:pic>
        <p:nvPicPr>
          <p:cNvPr id="17413" name="Picture 5"/>
          <p:cNvPicPr>
            <a:picLocks noChangeAspect="1" noChangeArrowheads="1"/>
          </p:cNvPicPr>
          <p:nvPr/>
        </p:nvPicPr>
        <p:blipFill>
          <a:blip r:embed="rId4"/>
          <a:srcRect/>
          <a:stretch>
            <a:fillRect/>
          </a:stretch>
        </p:blipFill>
        <p:spPr bwMode="auto">
          <a:xfrm>
            <a:off x="1000100" y="3000372"/>
            <a:ext cx="1399345" cy="64294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a:t>
            </a:r>
            <a:endParaRPr lang="tr-TR" dirty="0"/>
          </a:p>
        </p:txBody>
      </p:sp>
      <p:sp>
        <p:nvSpPr>
          <p:cNvPr id="3" name="2 İçerik Yer Tutucusu"/>
          <p:cNvSpPr>
            <a:spLocks noGrp="1"/>
          </p:cNvSpPr>
          <p:nvPr>
            <p:ph idx="1"/>
          </p:nvPr>
        </p:nvSpPr>
        <p:spPr/>
        <p:txBody>
          <a:bodyPr/>
          <a:lstStyle/>
          <a:p>
            <a:r>
              <a:rPr lang="tr-TR" dirty="0" smtClean="0"/>
              <a:t>P(x):  x+1&gt;x  (x: reel sayı) ise                  doğru mu?</a:t>
            </a:r>
          </a:p>
          <a:p>
            <a:endParaRPr lang="tr-TR" dirty="0" smtClean="0"/>
          </a:p>
          <a:p>
            <a:r>
              <a:rPr lang="tr-TR" dirty="0" smtClean="0"/>
              <a:t>Tüm reel x sayıları için sağlar mı?</a:t>
            </a:r>
          </a:p>
          <a:p>
            <a:endParaRPr lang="tr-TR" dirty="0"/>
          </a:p>
        </p:txBody>
      </p:sp>
      <p:pic>
        <p:nvPicPr>
          <p:cNvPr id="4" name="Picture 2"/>
          <p:cNvPicPr>
            <a:picLocks noChangeAspect="1" noChangeArrowheads="1"/>
          </p:cNvPicPr>
          <p:nvPr/>
        </p:nvPicPr>
        <p:blipFill>
          <a:blip r:embed="rId2"/>
          <a:srcRect/>
          <a:stretch>
            <a:fillRect/>
          </a:stretch>
        </p:blipFill>
        <p:spPr bwMode="auto">
          <a:xfrm>
            <a:off x="5500694" y="1643050"/>
            <a:ext cx="1589536" cy="619919"/>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a:t>
            </a:r>
            <a:endParaRPr lang="tr-TR" dirty="0"/>
          </a:p>
        </p:txBody>
      </p:sp>
      <p:sp>
        <p:nvSpPr>
          <p:cNvPr id="3" name="2 İçerik Yer Tutucusu"/>
          <p:cNvSpPr>
            <a:spLocks noGrp="1"/>
          </p:cNvSpPr>
          <p:nvPr>
            <p:ph idx="1"/>
          </p:nvPr>
        </p:nvSpPr>
        <p:spPr/>
        <p:txBody>
          <a:bodyPr/>
          <a:lstStyle/>
          <a:p>
            <a:r>
              <a:rPr lang="tr-TR" dirty="0" smtClean="0"/>
              <a:t>P(x):  2&gt;x  (x: reel sayı) ise                  doğru mu?</a:t>
            </a:r>
          </a:p>
          <a:p>
            <a:endParaRPr lang="tr-TR" dirty="0" smtClean="0"/>
          </a:p>
          <a:p>
            <a:r>
              <a:rPr lang="tr-TR" dirty="0" smtClean="0"/>
              <a:t>Tüm reel x sayıları için sağlar mı?</a:t>
            </a:r>
          </a:p>
          <a:p>
            <a:endParaRPr lang="tr-TR" dirty="0"/>
          </a:p>
        </p:txBody>
      </p:sp>
      <p:pic>
        <p:nvPicPr>
          <p:cNvPr id="4" name="Picture 2"/>
          <p:cNvPicPr>
            <a:picLocks noChangeAspect="1" noChangeArrowheads="1"/>
          </p:cNvPicPr>
          <p:nvPr/>
        </p:nvPicPr>
        <p:blipFill>
          <a:blip r:embed="rId2"/>
          <a:srcRect/>
          <a:stretch>
            <a:fillRect/>
          </a:stretch>
        </p:blipFill>
        <p:spPr bwMode="auto">
          <a:xfrm>
            <a:off x="5143504" y="1571612"/>
            <a:ext cx="1589536" cy="619919"/>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a:t>
            </a:r>
            <a:endParaRPr lang="tr-TR" dirty="0"/>
          </a:p>
        </p:txBody>
      </p:sp>
      <p:sp>
        <p:nvSpPr>
          <p:cNvPr id="3" name="2 İçerik Yer Tutucusu"/>
          <p:cNvSpPr>
            <a:spLocks noGrp="1"/>
          </p:cNvSpPr>
          <p:nvPr>
            <p:ph idx="1"/>
          </p:nvPr>
        </p:nvSpPr>
        <p:spPr/>
        <p:txBody>
          <a:bodyPr/>
          <a:lstStyle/>
          <a:p>
            <a:r>
              <a:rPr lang="tr-TR" dirty="0" smtClean="0"/>
              <a:t>P(x):  2&gt;x  (x: reel sayı) ise                  doğru mu?</a:t>
            </a:r>
          </a:p>
          <a:p>
            <a:endParaRPr lang="tr-TR" dirty="0" smtClean="0"/>
          </a:p>
          <a:p>
            <a:r>
              <a:rPr lang="tr-TR" dirty="0" smtClean="0"/>
              <a:t>Bazı reel x sayıları için sağlar mı? Herhangi bir x değeri için sağlasa yeterli olur. </a:t>
            </a:r>
          </a:p>
          <a:p>
            <a:endParaRPr lang="tr-TR" dirty="0"/>
          </a:p>
        </p:txBody>
      </p:sp>
      <p:pic>
        <p:nvPicPr>
          <p:cNvPr id="18434" name="Picture 2"/>
          <p:cNvPicPr>
            <a:picLocks noChangeAspect="1" noChangeArrowheads="1"/>
          </p:cNvPicPr>
          <p:nvPr/>
        </p:nvPicPr>
        <p:blipFill>
          <a:blip r:embed="rId2"/>
          <a:srcRect/>
          <a:stretch>
            <a:fillRect/>
          </a:stretch>
        </p:blipFill>
        <p:spPr bwMode="auto">
          <a:xfrm>
            <a:off x="5357818" y="1500174"/>
            <a:ext cx="1285884" cy="710116"/>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a:t>
            </a:r>
            <a:endParaRPr lang="tr-TR" dirty="0"/>
          </a:p>
        </p:txBody>
      </p:sp>
      <p:sp>
        <p:nvSpPr>
          <p:cNvPr id="3" name="2 İçerik Yer Tutucusu"/>
          <p:cNvSpPr>
            <a:spLocks noGrp="1"/>
          </p:cNvSpPr>
          <p:nvPr>
            <p:ph idx="1"/>
          </p:nvPr>
        </p:nvSpPr>
        <p:spPr/>
        <p:txBody>
          <a:bodyPr/>
          <a:lstStyle/>
          <a:p>
            <a:r>
              <a:rPr lang="tr-TR" dirty="0" smtClean="0"/>
              <a:t>P(x):  x&gt;x  (x: reel sayı) ise                  doğru mu?</a:t>
            </a:r>
          </a:p>
          <a:p>
            <a:endParaRPr lang="tr-TR" dirty="0" smtClean="0"/>
          </a:p>
          <a:p>
            <a:r>
              <a:rPr lang="tr-TR" dirty="0" smtClean="0"/>
              <a:t>Bazı reel x sayıları için sağlar mı? Herhangi bir x değeri için sağlasa yeterli olur. </a:t>
            </a:r>
          </a:p>
          <a:p>
            <a:endParaRPr lang="tr-TR" dirty="0"/>
          </a:p>
        </p:txBody>
      </p:sp>
      <p:pic>
        <p:nvPicPr>
          <p:cNvPr id="18434" name="Picture 2"/>
          <p:cNvPicPr>
            <a:picLocks noChangeAspect="1" noChangeArrowheads="1"/>
          </p:cNvPicPr>
          <p:nvPr/>
        </p:nvPicPr>
        <p:blipFill>
          <a:blip r:embed="rId2"/>
          <a:srcRect/>
          <a:stretch>
            <a:fillRect/>
          </a:stretch>
        </p:blipFill>
        <p:spPr bwMode="auto">
          <a:xfrm>
            <a:off x="5357818" y="1500174"/>
            <a:ext cx="1285884" cy="710116"/>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a:t>
            </a:r>
            <a:endParaRPr lang="tr-TR" dirty="0"/>
          </a:p>
        </p:txBody>
      </p:sp>
      <p:pic>
        <p:nvPicPr>
          <p:cNvPr id="1026" name="Picture 2"/>
          <p:cNvPicPr>
            <a:picLocks noGrp="1" noChangeAspect="1" noChangeArrowheads="1"/>
          </p:cNvPicPr>
          <p:nvPr>
            <p:ph idx="1"/>
          </p:nvPr>
        </p:nvPicPr>
        <p:blipFill>
          <a:blip r:embed="rId2"/>
          <a:srcRect/>
          <a:stretch>
            <a:fillRect/>
          </a:stretch>
        </p:blipFill>
        <p:spPr bwMode="auto">
          <a:xfrm>
            <a:off x="-357222" y="1785926"/>
            <a:ext cx="9302667" cy="7810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a:t>
            </a:r>
            <a:endParaRPr lang="tr-TR" dirty="0"/>
          </a:p>
        </p:txBody>
      </p:sp>
      <p:pic>
        <p:nvPicPr>
          <p:cNvPr id="2050" name="Picture 2"/>
          <p:cNvPicPr>
            <a:picLocks noGrp="1" noChangeAspect="1" noChangeArrowheads="1"/>
          </p:cNvPicPr>
          <p:nvPr>
            <p:ph idx="1"/>
          </p:nvPr>
        </p:nvPicPr>
        <p:blipFill>
          <a:blip r:embed="rId2"/>
          <a:srcRect/>
          <a:stretch>
            <a:fillRect/>
          </a:stretch>
        </p:blipFill>
        <p:spPr bwMode="auto">
          <a:xfrm>
            <a:off x="-1571668" y="2285992"/>
            <a:ext cx="10904803" cy="6723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a:t>
            </a:r>
            <a:endParaRPr lang="tr-TR" dirty="0"/>
          </a:p>
        </p:txBody>
      </p:sp>
      <p:pic>
        <p:nvPicPr>
          <p:cNvPr id="3074" name="Picture 2"/>
          <p:cNvPicPr>
            <a:picLocks noGrp="1" noChangeAspect="1" noChangeArrowheads="1"/>
          </p:cNvPicPr>
          <p:nvPr>
            <p:ph idx="1"/>
          </p:nvPr>
        </p:nvPicPr>
        <p:blipFill>
          <a:blip r:embed="rId2"/>
          <a:srcRect/>
          <a:stretch>
            <a:fillRect/>
          </a:stretch>
        </p:blipFill>
        <p:spPr bwMode="auto">
          <a:xfrm>
            <a:off x="-149423" y="3429000"/>
            <a:ext cx="9556501" cy="734219"/>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Bazı örnekler (sınırlandırıcı niceleyiciler)</a:t>
            </a:r>
            <a:endParaRPr lang="tr-TR" dirty="0"/>
          </a:p>
        </p:txBody>
      </p:sp>
      <p:sp>
        <p:nvSpPr>
          <p:cNvPr id="3" name="2 İçerik Yer Tutucusu"/>
          <p:cNvSpPr>
            <a:spLocks noGrp="1"/>
          </p:cNvSpPr>
          <p:nvPr>
            <p:ph idx="1"/>
          </p:nvPr>
        </p:nvSpPr>
        <p:spPr/>
        <p:txBody>
          <a:bodyPr/>
          <a:lstStyle/>
          <a:p>
            <a:endParaRPr lang="tr-TR" dirty="0"/>
          </a:p>
        </p:txBody>
      </p:sp>
      <p:pic>
        <p:nvPicPr>
          <p:cNvPr id="19458" name="Picture 2"/>
          <p:cNvPicPr>
            <a:picLocks noChangeAspect="1" noChangeArrowheads="1"/>
          </p:cNvPicPr>
          <p:nvPr/>
        </p:nvPicPr>
        <p:blipFill>
          <a:blip r:embed="rId2"/>
          <a:srcRect/>
          <a:stretch>
            <a:fillRect/>
          </a:stretch>
        </p:blipFill>
        <p:spPr bwMode="auto">
          <a:xfrm>
            <a:off x="171722" y="2857496"/>
            <a:ext cx="8759703" cy="652466"/>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NOT</a:t>
            </a:r>
            <a:endParaRPr lang="tr-TR" dirty="0"/>
          </a:p>
        </p:txBody>
      </p:sp>
      <p:sp>
        <p:nvSpPr>
          <p:cNvPr id="3" name="2 İçerik Yer Tutucusu"/>
          <p:cNvSpPr>
            <a:spLocks noGrp="1"/>
          </p:cNvSpPr>
          <p:nvPr>
            <p:ph idx="1"/>
          </p:nvPr>
        </p:nvSpPr>
        <p:spPr/>
        <p:txBody>
          <a:bodyPr/>
          <a:lstStyle/>
          <a:p>
            <a:pPr>
              <a:buNone/>
            </a:pPr>
            <a:r>
              <a:rPr lang="tr-TR" dirty="0" smtClean="0"/>
              <a:t>Niceleyicilerin diğer bağlaçlara (ve, veya, ise, ancak ve ancak, değil) göre işlem önceliği vardır.</a:t>
            </a:r>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Ve  bağlacı </a:t>
            </a:r>
            <a:r>
              <a:rPr lang="tr-TR" dirty="0" smtClean="0"/>
              <a:t>ve </a:t>
            </a:r>
            <a:r>
              <a:rPr lang="tr-TR" dirty="0" smtClean="0">
                <a:solidFill>
                  <a:srgbClr val="FF0000"/>
                </a:solidFill>
              </a:rPr>
              <a:t>Veya bağlacı</a:t>
            </a:r>
            <a:endParaRPr lang="tr-TR" dirty="0">
              <a:solidFill>
                <a:srgbClr val="FF0000"/>
              </a:solidFill>
            </a:endParaRPr>
          </a:p>
        </p:txBody>
      </p:sp>
      <p:pic>
        <p:nvPicPr>
          <p:cNvPr id="3074" name="Picture 2"/>
          <p:cNvPicPr>
            <a:picLocks noGrp="1" noChangeAspect="1" noChangeArrowheads="1"/>
          </p:cNvPicPr>
          <p:nvPr>
            <p:ph idx="1"/>
          </p:nvPr>
        </p:nvPicPr>
        <p:blipFill>
          <a:blip r:embed="rId2"/>
          <a:srcRect/>
          <a:stretch>
            <a:fillRect/>
          </a:stretch>
        </p:blipFill>
        <p:spPr bwMode="auto">
          <a:xfrm>
            <a:off x="576262" y="2834481"/>
            <a:ext cx="7991475"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De Morgan</a:t>
            </a:r>
            <a:endParaRPr lang="tr-TR" dirty="0"/>
          </a:p>
        </p:txBody>
      </p:sp>
      <p:sp>
        <p:nvSpPr>
          <p:cNvPr id="3" name="2 İçerik Yer Tutucusu"/>
          <p:cNvSpPr>
            <a:spLocks noGrp="1"/>
          </p:cNvSpPr>
          <p:nvPr>
            <p:ph idx="1"/>
          </p:nvPr>
        </p:nvSpPr>
        <p:spPr/>
        <p:txBody>
          <a:bodyPr/>
          <a:lstStyle/>
          <a:p>
            <a:endParaRPr lang="tr-TR" dirty="0"/>
          </a:p>
        </p:txBody>
      </p:sp>
      <p:pic>
        <p:nvPicPr>
          <p:cNvPr id="20482" name="Picture 2"/>
          <p:cNvPicPr>
            <a:picLocks noChangeAspect="1" noChangeArrowheads="1"/>
          </p:cNvPicPr>
          <p:nvPr/>
        </p:nvPicPr>
        <p:blipFill>
          <a:blip r:embed="rId2"/>
          <a:srcRect/>
          <a:stretch>
            <a:fillRect/>
          </a:stretch>
        </p:blipFill>
        <p:spPr bwMode="auto">
          <a:xfrm>
            <a:off x="1445259" y="2285992"/>
            <a:ext cx="6839746" cy="250033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Sözel örnekler</a:t>
            </a:r>
            <a:endParaRPr lang="tr-TR" dirty="0"/>
          </a:p>
        </p:txBody>
      </p:sp>
      <p:sp>
        <p:nvSpPr>
          <p:cNvPr id="3" name="2 İçerik Yer Tutucusu"/>
          <p:cNvSpPr>
            <a:spLocks noGrp="1"/>
          </p:cNvSpPr>
          <p:nvPr>
            <p:ph idx="1"/>
          </p:nvPr>
        </p:nvSpPr>
        <p:spPr/>
        <p:txBody>
          <a:bodyPr/>
          <a:lstStyle/>
          <a:p>
            <a:pPr>
              <a:buNone/>
            </a:pPr>
            <a:r>
              <a:rPr lang="tr-TR" dirty="0" smtClean="0"/>
              <a:t>"Bütün sinek kuşları zengin renklidir.“</a:t>
            </a:r>
          </a:p>
          <a:p>
            <a:pPr>
              <a:buNone/>
            </a:pPr>
            <a:r>
              <a:rPr lang="tr-TR" dirty="0" smtClean="0"/>
              <a:t>"Hiçbir büyük kuş dalda yaşamaz." </a:t>
            </a:r>
          </a:p>
          <a:p>
            <a:pPr>
              <a:buNone/>
            </a:pPr>
            <a:r>
              <a:rPr lang="tr-TR" dirty="0" smtClean="0"/>
              <a:t>“Dalda yaşamayan kuşlar donuk renklidir." </a:t>
            </a:r>
          </a:p>
          <a:p>
            <a:pPr>
              <a:buNone/>
            </a:pPr>
            <a:r>
              <a:rPr lang="tr-TR" dirty="0" smtClean="0"/>
              <a:t>"Sinek kuşları küçüktür.“</a:t>
            </a:r>
          </a:p>
          <a:p>
            <a:pPr>
              <a:buNone/>
            </a:pPr>
            <a:endParaRPr lang="tr-TR" dirty="0"/>
          </a:p>
        </p:txBody>
      </p:sp>
      <p:pic>
        <p:nvPicPr>
          <p:cNvPr id="21507" name="Picture 3"/>
          <p:cNvPicPr>
            <a:picLocks noChangeAspect="1" noChangeArrowheads="1"/>
          </p:cNvPicPr>
          <p:nvPr/>
        </p:nvPicPr>
        <p:blipFill>
          <a:blip r:embed="rId2"/>
          <a:srcRect/>
          <a:stretch>
            <a:fillRect/>
          </a:stretch>
        </p:blipFill>
        <p:spPr bwMode="auto">
          <a:xfrm>
            <a:off x="857224" y="4000504"/>
            <a:ext cx="5000660" cy="29008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PROLOG (</a:t>
            </a:r>
            <a:r>
              <a:rPr lang="tr-TR" dirty="0" smtClean="0">
                <a:solidFill>
                  <a:srgbClr val="FF0000"/>
                </a:solidFill>
              </a:rPr>
              <a:t>Pro</a:t>
            </a:r>
            <a:r>
              <a:rPr lang="tr-TR" dirty="0" smtClean="0"/>
              <a:t>gramming </a:t>
            </a:r>
            <a:r>
              <a:rPr lang="tr-TR" dirty="0" smtClean="0">
                <a:solidFill>
                  <a:srgbClr val="FF0000"/>
                </a:solidFill>
              </a:rPr>
              <a:t>log</a:t>
            </a:r>
            <a:r>
              <a:rPr lang="tr-TR" dirty="0" smtClean="0"/>
              <a:t>ic) </a:t>
            </a:r>
            <a:r>
              <a:rPr lang="tr-TR" dirty="0" smtClean="0"/>
              <a:t>programlama dili</a:t>
            </a:r>
            <a:endParaRPr lang="tr-TR" dirty="0"/>
          </a:p>
        </p:txBody>
      </p:sp>
      <p:pic>
        <p:nvPicPr>
          <p:cNvPr id="22530" name="Picture 2"/>
          <p:cNvPicPr>
            <a:picLocks noGrp="1" noChangeAspect="1" noChangeArrowheads="1"/>
          </p:cNvPicPr>
          <p:nvPr>
            <p:ph idx="1"/>
          </p:nvPr>
        </p:nvPicPr>
        <p:blipFill>
          <a:blip r:embed="rId2"/>
          <a:srcRect/>
          <a:stretch>
            <a:fillRect/>
          </a:stretch>
        </p:blipFill>
        <p:spPr bwMode="auto">
          <a:xfrm>
            <a:off x="785786" y="1500174"/>
            <a:ext cx="5558313"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23554" name="Picture 2"/>
          <p:cNvPicPr>
            <a:picLocks noChangeAspect="1" noChangeArrowheads="1"/>
          </p:cNvPicPr>
          <p:nvPr/>
        </p:nvPicPr>
        <p:blipFill>
          <a:blip r:embed="rId2"/>
          <a:srcRect/>
          <a:stretch>
            <a:fillRect/>
          </a:stretch>
        </p:blipFill>
        <p:spPr bwMode="auto">
          <a:xfrm>
            <a:off x="428596" y="2214554"/>
            <a:ext cx="8148706" cy="414341"/>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a:srcRect/>
          <a:stretch>
            <a:fillRect/>
          </a:stretch>
        </p:blipFill>
        <p:spPr bwMode="auto">
          <a:xfrm>
            <a:off x="357158" y="2857496"/>
            <a:ext cx="5248302" cy="808814"/>
          </a:xfrm>
          <a:prstGeom prst="rect">
            <a:avLst/>
          </a:prstGeom>
          <a:noFill/>
          <a:ln w="9525">
            <a:noFill/>
            <a:miter lim="800000"/>
            <a:headEnd/>
            <a:tailEnd/>
          </a:ln>
          <a:effectLst/>
        </p:spPr>
      </p:pic>
      <p:pic>
        <p:nvPicPr>
          <p:cNvPr id="23556" name="Picture 4"/>
          <p:cNvPicPr>
            <a:picLocks noGrp="1" noChangeAspect="1" noChangeArrowheads="1"/>
          </p:cNvPicPr>
          <p:nvPr>
            <p:ph idx="1"/>
          </p:nvPr>
        </p:nvPicPr>
        <p:blipFill>
          <a:blip r:embed="rId4"/>
          <a:srcRect/>
          <a:stretch>
            <a:fillRect/>
          </a:stretch>
        </p:blipFill>
        <p:spPr bwMode="auto">
          <a:xfrm>
            <a:off x="500034" y="3786190"/>
            <a:ext cx="4530146" cy="7612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Kitap sayfa 51 54</a:t>
            </a:r>
            <a:endParaRPr lang="tr-T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solidFill>
                  <a:srgbClr val="FF0000"/>
                </a:solidFill>
              </a:rPr>
              <a:t>Çıkartım kuralları (rules of inference)</a:t>
            </a:r>
            <a:endParaRPr lang="tr-TR" dirty="0">
              <a:solidFill>
                <a:srgbClr val="FF0000"/>
              </a:solidFill>
            </a:endParaRPr>
          </a:p>
        </p:txBody>
      </p:sp>
      <p:sp>
        <p:nvSpPr>
          <p:cNvPr id="3" name="2 İçerik Yer Tutucusu"/>
          <p:cNvSpPr>
            <a:spLocks noGrp="1"/>
          </p:cNvSpPr>
          <p:nvPr>
            <p:ph idx="1"/>
          </p:nvPr>
        </p:nvSpPr>
        <p:spPr/>
        <p:txBody>
          <a:bodyPr/>
          <a:lstStyle/>
          <a:p>
            <a:r>
              <a:rPr lang="tr-TR" dirty="0" smtClean="0"/>
              <a:t>Bu kurallar matematikte teoremlerin ispatlarında kullanılır.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28596" y="428604"/>
            <a:ext cx="8229600" cy="4525963"/>
          </a:xfrm>
        </p:spPr>
        <p:txBody>
          <a:bodyPr/>
          <a:lstStyle/>
          <a:p>
            <a:r>
              <a:rPr lang="tr-TR" dirty="0" smtClean="0"/>
              <a:t>Geçerli bir şifren varsa ağa bağlanabilirsin</a:t>
            </a:r>
          </a:p>
          <a:p>
            <a:r>
              <a:rPr lang="tr-TR" dirty="0" smtClean="0"/>
              <a:t>Geçerli bir şifren var</a:t>
            </a:r>
          </a:p>
          <a:p>
            <a:pPr>
              <a:buNone/>
            </a:pPr>
            <a:r>
              <a:rPr lang="tr-TR" dirty="0" smtClean="0"/>
              <a:t>Yukarıda ki iki cümleden nasıl bir sonuç çıkıyor?</a:t>
            </a:r>
          </a:p>
          <a:p>
            <a:pPr>
              <a:buNone/>
            </a:pPr>
            <a:r>
              <a:rPr lang="tr-TR" dirty="0" smtClean="0"/>
              <a:t>Ağa bağlanabilirsin.</a:t>
            </a:r>
          </a:p>
          <a:p>
            <a:pPr>
              <a:buNone/>
            </a:pPr>
            <a:r>
              <a:rPr lang="tr-TR" dirty="0" smtClean="0"/>
              <a:t>3 nokta bundan dolayı anlamına gelmektedir. Alt alta yazmak VE’leme anlamındadır.</a:t>
            </a:r>
          </a:p>
          <a:p>
            <a:endParaRPr lang="tr-TR" dirty="0"/>
          </a:p>
        </p:txBody>
      </p:sp>
      <p:pic>
        <p:nvPicPr>
          <p:cNvPr id="1026" name="Picture 2"/>
          <p:cNvPicPr>
            <a:picLocks noChangeAspect="1" noChangeArrowheads="1"/>
          </p:cNvPicPr>
          <p:nvPr/>
        </p:nvPicPr>
        <p:blipFill>
          <a:blip r:embed="rId2"/>
          <a:srcRect/>
          <a:stretch>
            <a:fillRect/>
          </a:stretch>
        </p:blipFill>
        <p:spPr bwMode="auto">
          <a:xfrm>
            <a:off x="500034" y="4071942"/>
            <a:ext cx="2277989" cy="15716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Çıkartım kuralları I</a:t>
            </a:r>
            <a:endParaRPr lang="tr-TR" dirty="0"/>
          </a:p>
        </p:txBody>
      </p:sp>
      <p:sp>
        <p:nvSpPr>
          <p:cNvPr id="3" name="2 İçerik Yer Tutucusu"/>
          <p:cNvSpPr>
            <a:spLocks noGrp="1"/>
          </p:cNvSpPr>
          <p:nvPr>
            <p:ph idx="1"/>
          </p:nvPr>
        </p:nvSpPr>
        <p:spPr/>
        <p:txBody>
          <a:bodyPr/>
          <a:lstStyle/>
          <a:p>
            <a:endParaRPr lang="tr-TR"/>
          </a:p>
        </p:txBody>
      </p:sp>
      <p:pic>
        <p:nvPicPr>
          <p:cNvPr id="2050" name="Picture 2"/>
          <p:cNvPicPr>
            <a:picLocks noChangeAspect="1" noChangeArrowheads="1"/>
          </p:cNvPicPr>
          <p:nvPr/>
        </p:nvPicPr>
        <p:blipFill>
          <a:blip r:embed="rId2"/>
          <a:srcRect/>
          <a:stretch>
            <a:fillRect/>
          </a:stretch>
        </p:blipFill>
        <p:spPr bwMode="auto">
          <a:xfrm>
            <a:off x="928662" y="1643050"/>
            <a:ext cx="6896126" cy="4795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Saat 8 ise banka açıktır</a:t>
            </a:r>
          </a:p>
          <a:p>
            <a:r>
              <a:rPr lang="tr-TR" dirty="0" smtClean="0"/>
              <a:t>Banka açık ise para çekebilirim</a:t>
            </a:r>
          </a:p>
          <a:p>
            <a:endParaRPr lang="tr-TR" dirty="0" smtClean="0"/>
          </a:p>
          <a:p>
            <a:r>
              <a:rPr lang="tr-TR" dirty="0" smtClean="0"/>
              <a:t>SONUÇ</a:t>
            </a:r>
          </a:p>
          <a:p>
            <a:r>
              <a:rPr lang="tr-TR" dirty="0" smtClean="0"/>
              <a:t>Saat 8 ise para çekebilirim</a:t>
            </a:r>
            <a:endParaRPr lang="tr-T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Çıkartım kuralları II</a:t>
            </a:r>
            <a:endParaRPr lang="tr-TR" dirty="0"/>
          </a:p>
        </p:txBody>
      </p:sp>
      <p:sp>
        <p:nvSpPr>
          <p:cNvPr id="3" name="2 İçerik Yer Tutucusu"/>
          <p:cNvSpPr>
            <a:spLocks noGrp="1"/>
          </p:cNvSpPr>
          <p:nvPr>
            <p:ph idx="1"/>
          </p:nvPr>
        </p:nvSpPr>
        <p:spPr/>
        <p:txBody>
          <a:bodyPr/>
          <a:lstStyle/>
          <a:p>
            <a:endParaRPr lang="tr-TR"/>
          </a:p>
        </p:txBody>
      </p:sp>
      <p:pic>
        <p:nvPicPr>
          <p:cNvPr id="3074" name="Picture 2"/>
          <p:cNvPicPr>
            <a:picLocks noChangeAspect="1" noChangeArrowheads="1"/>
          </p:cNvPicPr>
          <p:nvPr/>
        </p:nvPicPr>
        <p:blipFill>
          <a:blip r:embed="rId2"/>
          <a:srcRect/>
          <a:stretch>
            <a:fillRect/>
          </a:stretch>
        </p:blipFill>
        <p:spPr bwMode="auto">
          <a:xfrm>
            <a:off x="714348" y="2285992"/>
            <a:ext cx="7701575" cy="28908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2654296"/>
          </a:xfrm>
        </p:spPr>
        <p:txBody>
          <a:bodyPr>
            <a:normAutofit fontScale="90000"/>
          </a:bodyPr>
          <a:lstStyle/>
          <a:p>
            <a:r>
              <a:rPr lang="tr-TR" dirty="0" smtClean="0"/>
              <a:t/>
            </a:r>
            <a:br>
              <a:rPr lang="tr-TR" dirty="0" smtClean="0"/>
            </a:br>
            <a:r>
              <a:rPr lang="tr-TR" dirty="0" smtClean="0">
                <a:solidFill>
                  <a:srgbClr val="FF0000"/>
                </a:solidFill>
              </a:rPr>
              <a:t>XOr bağlacı </a:t>
            </a:r>
            <a:r>
              <a:rPr lang="tr-TR" dirty="0" smtClean="0"/>
              <a:t>ve </a:t>
            </a:r>
            <a:r>
              <a:rPr lang="tr-TR" dirty="0" smtClean="0">
                <a:solidFill>
                  <a:srgbClr val="FF0000"/>
                </a:solidFill>
              </a:rPr>
              <a:t>ise bağlacı</a:t>
            </a:r>
            <a:r>
              <a:rPr lang="tr-TR" dirty="0" smtClean="0"/>
              <a:t/>
            </a:r>
            <a:br>
              <a:rPr lang="tr-TR" dirty="0" smtClean="0"/>
            </a:br>
            <a:r>
              <a:rPr lang="tr-TR" dirty="0" smtClean="0"/>
              <a:t/>
            </a:r>
            <a:br>
              <a:rPr lang="tr-TR" dirty="0" smtClean="0"/>
            </a:br>
            <a:r>
              <a:rPr lang="tr-TR" dirty="0" smtClean="0"/>
              <a:t>Xor:</a:t>
            </a:r>
            <a:r>
              <a:rPr lang="tr-TR" sz="2700" dirty="0" smtClean="0"/>
              <a:t>exclusive or veya özel or veya dışlayan or diye de bilinir. </a:t>
            </a:r>
            <a:br>
              <a:rPr lang="tr-TR" sz="2700" dirty="0" smtClean="0"/>
            </a:br>
            <a:r>
              <a:rPr lang="tr-TR" sz="2700" dirty="0" smtClean="0">
                <a:solidFill>
                  <a:srgbClr val="FF0000"/>
                </a:solidFill>
              </a:rPr>
              <a:t>NOT: ÇOK KARŞIMIZA ÇIKACAK </a:t>
            </a:r>
            <a:r>
              <a:rPr lang="tr-TR" dirty="0" smtClean="0"/>
              <a:t/>
            </a:r>
            <a:br>
              <a:rPr lang="tr-TR" dirty="0" smtClean="0"/>
            </a:br>
            <a:endParaRPr lang="tr-TR" dirty="0"/>
          </a:p>
        </p:txBody>
      </p:sp>
      <p:pic>
        <p:nvPicPr>
          <p:cNvPr id="4098" name="Picture 2"/>
          <p:cNvPicPr>
            <a:picLocks noGrp="1" noChangeAspect="1" noChangeArrowheads="1"/>
          </p:cNvPicPr>
          <p:nvPr>
            <p:ph idx="1"/>
          </p:nvPr>
        </p:nvPicPr>
        <p:blipFill>
          <a:blip r:embed="rId2"/>
          <a:srcRect/>
          <a:stretch>
            <a:fillRect/>
          </a:stretch>
        </p:blipFill>
        <p:spPr bwMode="auto">
          <a:xfrm>
            <a:off x="0" y="2857496"/>
            <a:ext cx="8229600" cy="2152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57200" y="500042"/>
            <a:ext cx="8229600" cy="5626121"/>
          </a:xfrm>
        </p:spPr>
        <p:txBody>
          <a:bodyPr>
            <a:normAutofit/>
          </a:bodyPr>
          <a:lstStyle/>
          <a:p>
            <a:r>
              <a:rPr lang="tr-TR" sz="2400" dirty="0" smtClean="0"/>
              <a:t/>
            </a:r>
            <a:br>
              <a:rPr lang="tr-TR" sz="2400" dirty="0" smtClean="0"/>
            </a:br>
            <a:r>
              <a:rPr lang="tr-TR" sz="2400" dirty="0" smtClean="0">
                <a:solidFill>
                  <a:srgbClr val="FF0000"/>
                </a:solidFill>
              </a:rPr>
              <a:t>“Bu öğleden sonra hava güneşli değil ve dünden daha soğuk”, “Biz sadece hava güneşliyse yüzmeye gidecez”, “Yüzmeye gitmezsek kanoyla geziye gideriz”,” Kano gezisine çıkarsak, gün batımına kadar evde oluruz.” </a:t>
            </a:r>
            <a:r>
              <a:rPr lang="tr-TR" sz="2400" dirty="0" smtClean="0"/>
              <a:t>ifadelerinden nasıl bir sonuç çıkarırsınız?</a:t>
            </a:r>
          </a:p>
          <a:p>
            <a:pPr>
              <a:buNone/>
            </a:pPr>
            <a:r>
              <a:rPr lang="tr-TR" sz="2400" dirty="0" smtClean="0"/>
              <a:t>p:bu öğleden sonra hava güneşli</a:t>
            </a:r>
          </a:p>
          <a:p>
            <a:pPr>
              <a:buNone/>
            </a:pPr>
            <a:r>
              <a:rPr lang="tr-TR" sz="2400" dirty="0" smtClean="0"/>
              <a:t>q:düne göre hava daha soğuk</a:t>
            </a:r>
          </a:p>
          <a:p>
            <a:pPr>
              <a:buNone/>
            </a:pPr>
            <a:r>
              <a:rPr lang="tr-TR" sz="2400" dirty="0" smtClean="0"/>
              <a:t>r:yüzmeye gidebiliriz</a:t>
            </a:r>
          </a:p>
          <a:p>
            <a:pPr>
              <a:buNone/>
            </a:pPr>
            <a:r>
              <a:rPr lang="tr-TR" sz="2400" dirty="0" smtClean="0"/>
              <a:t>s:kano gezisi yapabiliriz</a:t>
            </a:r>
          </a:p>
          <a:p>
            <a:pPr>
              <a:buNone/>
            </a:pPr>
            <a:r>
              <a:rPr lang="tr-TR" sz="2400" dirty="0" smtClean="0"/>
              <a:t>t: gün batımına kadar evde olacağız</a:t>
            </a:r>
            <a:endParaRPr lang="tr-TR" sz="2400" dirty="0"/>
          </a:p>
        </p:txBody>
      </p:sp>
      <p:pic>
        <p:nvPicPr>
          <p:cNvPr id="4" name="Picture 2"/>
          <p:cNvPicPr>
            <a:picLocks noChangeAspect="1" noChangeArrowheads="1"/>
          </p:cNvPicPr>
          <p:nvPr/>
        </p:nvPicPr>
        <p:blipFill>
          <a:blip r:embed="rId2"/>
          <a:srcRect/>
          <a:stretch>
            <a:fillRect/>
          </a:stretch>
        </p:blipFill>
        <p:spPr bwMode="auto">
          <a:xfrm>
            <a:off x="4000496" y="3998109"/>
            <a:ext cx="5500726" cy="28598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r>
            <a:br>
              <a:rPr lang="tr-TR" dirty="0" smtClean="0"/>
            </a:br>
            <a:endParaRPr lang="tr-TR" dirty="0"/>
          </a:p>
        </p:txBody>
      </p:sp>
      <p:sp>
        <p:nvSpPr>
          <p:cNvPr id="5" name="4 İçerik Yer Tutucusu"/>
          <p:cNvSpPr>
            <a:spLocks noGrp="1"/>
          </p:cNvSpPr>
          <p:nvPr>
            <p:ph idx="1"/>
          </p:nvPr>
        </p:nvSpPr>
        <p:spPr/>
        <p:txBody>
          <a:bodyPr/>
          <a:lstStyle/>
          <a:p>
            <a:endParaRPr lang="tr-TR"/>
          </a:p>
        </p:txBody>
      </p:sp>
      <p:pic>
        <p:nvPicPr>
          <p:cNvPr id="4098" name="Picture 2"/>
          <p:cNvPicPr>
            <a:picLocks noChangeAspect="1" noChangeArrowheads="1"/>
          </p:cNvPicPr>
          <p:nvPr/>
        </p:nvPicPr>
        <p:blipFill>
          <a:blip r:embed="rId2"/>
          <a:srcRect/>
          <a:stretch>
            <a:fillRect/>
          </a:stretch>
        </p:blipFill>
        <p:spPr bwMode="auto">
          <a:xfrm>
            <a:off x="460978" y="1428736"/>
            <a:ext cx="8485948" cy="29099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resolution</a:t>
            </a:r>
            <a:endParaRPr lang="tr-TR" dirty="0"/>
          </a:p>
        </p:txBody>
      </p:sp>
      <p:pic>
        <p:nvPicPr>
          <p:cNvPr id="5122" name="Picture 2"/>
          <p:cNvPicPr>
            <a:picLocks noGrp="1" noChangeAspect="1" noChangeArrowheads="1"/>
          </p:cNvPicPr>
          <p:nvPr>
            <p:ph idx="1"/>
          </p:nvPr>
        </p:nvPicPr>
        <p:blipFill>
          <a:blip r:embed="rId2"/>
          <a:srcRect/>
          <a:stretch>
            <a:fillRect/>
          </a:stretch>
        </p:blipFill>
        <p:spPr bwMode="auto">
          <a:xfrm>
            <a:off x="214282" y="2786058"/>
            <a:ext cx="7236064" cy="10152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6146" name="Picture 2"/>
          <p:cNvPicPr>
            <a:picLocks noChangeAspect="1" noChangeArrowheads="1"/>
          </p:cNvPicPr>
          <p:nvPr/>
        </p:nvPicPr>
        <p:blipFill>
          <a:blip r:embed="rId2"/>
          <a:srcRect/>
          <a:stretch>
            <a:fillRect/>
          </a:stretch>
        </p:blipFill>
        <p:spPr bwMode="auto">
          <a:xfrm>
            <a:off x="928662" y="1357298"/>
            <a:ext cx="6716334" cy="45148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7170" name="Picture 2"/>
          <p:cNvPicPr>
            <a:picLocks noChangeAspect="1" noChangeArrowheads="1"/>
          </p:cNvPicPr>
          <p:nvPr/>
        </p:nvPicPr>
        <p:blipFill>
          <a:blip r:embed="rId2"/>
          <a:srcRect/>
          <a:stretch>
            <a:fillRect/>
          </a:stretch>
        </p:blipFill>
        <p:spPr bwMode="auto">
          <a:xfrm>
            <a:off x="857224" y="2071678"/>
            <a:ext cx="7892195" cy="2490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İspat ve İspat Yöntemleri</a:t>
            </a:r>
            <a:endParaRPr lang="tr-TR" dirty="0">
              <a:solidFill>
                <a:srgbClr val="FF0000"/>
              </a:solidFill>
            </a:endParaRPr>
          </a:p>
        </p:txBody>
      </p:sp>
      <p:sp>
        <p:nvSpPr>
          <p:cNvPr id="3" name="2 İçerik Yer Tutucusu"/>
          <p:cNvSpPr>
            <a:spLocks noGrp="1"/>
          </p:cNvSpPr>
          <p:nvPr>
            <p:ph idx="1"/>
          </p:nvPr>
        </p:nvSpPr>
        <p:spPr/>
        <p:txBody>
          <a:bodyPr/>
          <a:lstStyle/>
          <a:p>
            <a:pPr algn="just">
              <a:buNone/>
            </a:pPr>
            <a:r>
              <a:rPr lang="tr-TR" dirty="0" smtClean="0"/>
              <a:t>İspat, matematiksel bir ifadenin doğruluğunu belirleyen geçerli bir argümandır. Bir ispatta, teoremin hipotezleri ve varsa, doğru olduğu varsayılan ve daha önce kanıtlanmış aksiyomlar ve teoremler kullanabilir. Bu bileşenler ve çıkarım kuralları kullanılarak, ispat tamamlanır.</a:t>
            </a:r>
            <a:endParaRPr lang="tr-TR"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Bir teoremin doğru olduğunu bir kanıtla gösteriyoruz. Kanıt, bir teoremin doğruluğunu belirleyen geçerli bir argümandır. Bir ispatta kullanılan ifadeler, doğru olduğunu varsaydığımız ifadeler olan aksiyomları içerebilir.</a:t>
            </a:r>
            <a:endParaRPr lang="tr-T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Doğrudan ispat </a:t>
            </a:r>
            <a:endParaRPr lang="tr-TR" dirty="0"/>
          </a:p>
        </p:txBody>
      </p:sp>
      <p:sp>
        <p:nvSpPr>
          <p:cNvPr id="3" name="2 İçerik Yer Tutucusu"/>
          <p:cNvSpPr>
            <a:spLocks noGrp="1"/>
          </p:cNvSpPr>
          <p:nvPr>
            <p:ph idx="1"/>
          </p:nvPr>
        </p:nvSpPr>
        <p:spPr/>
        <p:txBody>
          <a:bodyPr/>
          <a:lstStyle/>
          <a:p>
            <a:pPr>
              <a:buNone/>
            </a:pPr>
            <a:r>
              <a:rPr lang="tr-TR" sz="3600" b="1" dirty="0" smtClean="0">
                <a:solidFill>
                  <a:srgbClr val="0070C0"/>
                </a:solidFill>
              </a:rPr>
              <a:t>Eğer n tamsayısı tek sayı ise n ^2 de tek sayıdır.</a:t>
            </a:r>
          </a:p>
          <a:p>
            <a:pPr>
              <a:buNone/>
            </a:pPr>
            <a:r>
              <a:rPr lang="tr-TR" dirty="0" smtClean="0">
                <a:solidFill>
                  <a:srgbClr val="92D050"/>
                </a:solidFill>
              </a:rPr>
              <a:t>İSPAT</a:t>
            </a:r>
            <a:r>
              <a:rPr lang="tr-TR" dirty="0" smtClean="0">
                <a:solidFill>
                  <a:srgbClr val="92D050"/>
                </a:solidFill>
              </a:rPr>
              <a:t>: </a:t>
            </a:r>
            <a:r>
              <a:rPr lang="tr-TR" sz="3600" b="1" dirty="0" smtClean="0">
                <a:solidFill>
                  <a:srgbClr val="0070C0"/>
                </a:solidFill>
              </a:rPr>
              <a:t>n=2k+1</a:t>
            </a:r>
            <a:r>
              <a:rPr lang="tr-TR" dirty="0" smtClean="0">
                <a:solidFill>
                  <a:srgbClr val="92D050"/>
                </a:solidFill>
              </a:rPr>
              <a:t> ‘dir. </a:t>
            </a:r>
          </a:p>
          <a:p>
            <a:pPr>
              <a:buNone/>
            </a:pPr>
            <a:r>
              <a:rPr lang="tr-TR" dirty="0" smtClean="0">
                <a:solidFill>
                  <a:srgbClr val="92D050"/>
                </a:solidFill>
              </a:rPr>
              <a:t>n^2 ‘de (2k+1)^2=</a:t>
            </a:r>
            <a:r>
              <a:rPr lang="tr-TR" sz="3600" b="1" dirty="0" smtClean="0">
                <a:solidFill>
                  <a:srgbClr val="0070C0"/>
                </a:solidFill>
              </a:rPr>
              <a:t>4k^2+4k+1</a:t>
            </a:r>
            <a:r>
              <a:rPr lang="tr-TR" dirty="0" smtClean="0">
                <a:solidFill>
                  <a:srgbClr val="92D050"/>
                </a:solidFill>
              </a:rPr>
              <a:t>=</a:t>
            </a:r>
            <a:r>
              <a:rPr lang="tr-TR" b="1" dirty="0" smtClean="0">
                <a:solidFill>
                  <a:srgbClr val="0070C0"/>
                </a:solidFill>
              </a:rPr>
              <a:t>2(2k^2+2k)+1</a:t>
            </a:r>
          </a:p>
          <a:p>
            <a:endParaRPr lang="tr-TR" dirty="0">
              <a:solidFill>
                <a:srgbClr val="92D050"/>
              </a:solidFill>
            </a:endParaRPr>
          </a:p>
        </p:txBody>
      </p:sp>
      <p:pic>
        <p:nvPicPr>
          <p:cNvPr id="8194" name="Picture 2"/>
          <p:cNvPicPr>
            <a:picLocks noChangeAspect="1" noChangeArrowheads="1"/>
          </p:cNvPicPr>
          <p:nvPr/>
        </p:nvPicPr>
        <p:blipFill>
          <a:blip r:embed="rId2"/>
          <a:srcRect/>
          <a:stretch>
            <a:fillRect/>
          </a:stretch>
        </p:blipFill>
        <p:spPr bwMode="auto">
          <a:xfrm>
            <a:off x="6643702" y="642918"/>
            <a:ext cx="1097706" cy="5000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N ve M iki tamsayının karesi ise N.M de bir tamsayının karesidir.</a:t>
            </a:r>
          </a:p>
          <a:p>
            <a:r>
              <a:rPr lang="tr-TR" dirty="0" smtClean="0"/>
              <a:t>İSPAT</a:t>
            </a:r>
          </a:p>
          <a:p>
            <a:r>
              <a:rPr lang="tr-TR" dirty="0" smtClean="0"/>
              <a:t>N=a*a, M=b*b ise NM=(a.b)^2</a:t>
            </a:r>
            <a:endParaRPr lang="tr-TR"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Kontropozitif ispat</a:t>
            </a:r>
            <a:endParaRPr lang="tr-TR" dirty="0"/>
          </a:p>
        </p:txBody>
      </p:sp>
      <p:sp>
        <p:nvSpPr>
          <p:cNvPr id="3" name="2 İçerik Yer Tutucusu"/>
          <p:cNvSpPr>
            <a:spLocks noGrp="1"/>
          </p:cNvSpPr>
          <p:nvPr>
            <p:ph idx="1"/>
          </p:nvPr>
        </p:nvSpPr>
        <p:spPr/>
        <p:txBody>
          <a:bodyPr/>
          <a:lstStyle/>
          <a:p>
            <a:r>
              <a:rPr lang="tr-TR" dirty="0" smtClean="0"/>
              <a:t>Eğer 3n+2  tek sayı ise n’de tektir.</a:t>
            </a:r>
          </a:p>
          <a:p>
            <a:r>
              <a:rPr lang="tr-TR" dirty="0" smtClean="0"/>
              <a:t>Doğrudan ispat ile ispatlamak güç. Bunun yerine kontropozitif ispat yaparsak;</a:t>
            </a:r>
          </a:p>
          <a:p>
            <a:r>
              <a:rPr lang="tr-TR" dirty="0" smtClean="0"/>
              <a:t>n çift sayı ise 3n+2’de çift sayıdır. Artık ispatı kolay hale geldi.</a:t>
            </a:r>
          </a:p>
          <a:p>
            <a:r>
              <a:rPr lang="tr-TR" dirty="0" smtClean="0"/>
              <a:t>n=2k , 3n+2=6k+2=2(3k+1)</a:t>
            </a:r>
          </a:p>
          <a:p>
            <a:r>
              <a:rPr lang="tr-TR" dirty="0" smtClean="0"/>
              <a:t>Sayfa 80 de örnek (n^2 tek ise n de tektir</a:t>
            </a:r>
          </a:p>
          <a:p>
            <a:r>
              <a:rPr lang="tr-TR" dirty="0" smtClean="0"/>
              <a:t>n çift ise n^2 de çifttir)</a:t>
            </a:r>
            <a:endParaRPr lang="tr-TR" dirty="0"/>
          </a:p>
        </p:txBody>
      </p:sp>
      <p:pic>
        <p:nvPicPr>
          <p:cNvPr id="9218" name="Picture 2"/>
          <p:cNvPicPr>
            <a:picLocks noChangeAspect="1" noChangeArrowheads="1"/>
          </p:cNvPicPr>
          <p:nvPr/>
        </p:nvPicPr>
        <p:blipFill>
          <a:blip r:embed="rId2"/>
          <a:srcRect/>
          <a:stretch>
            <a:fillRect/>
          </a:stretch>
        </p:blipFill>
        <p:spPr bwMode="auto">
          <a:xfrm>
            <a:off x="6858016" y="571480"/>
            <a:ext cx="1524591" cy="5000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TEOREM</a:t>
            </a:r>
            <a:endParaRPr lang="tr-TR" dirty="0"/>
          </a:p>
        </p:txBody>
      </p:sp>
      <p:sp>
        <p:nvSpPr>
          <p:cNvPr id="3" name="2 İçerik Yer Tutucusu"/>
          <p:cNvSpPr>
            <a:spLocks noGrp="1"/>
          </p:cNvSpPr>
          <p:nvPr>
            <p:ph idx="1"/>
          </p:nvPr>
        </p:nvSpPr>
        <p:spPr/>
        <p:txBody>
          <a:bodyPr/>
          <a:lstStyle/>
          <a:p>
            <a:r>
              <a:rPr lang="tr-TR" dirty="0" smtClean="0"/>
              <a:t>Teoremlerin genel yazım biçimi</a:t>
            </a:r>
          </a:p>
          <a:p>
            <a:endParaRPr lang="tr-TR" dirty="0" smtClean="0"/>
          </a:p>
          <a:p>
            <a:endParaRPr lang="tr-TR" dirty="0" smtClean="0"/>
          </a:p>
          <a:p>
            <a:r>
              <a:rPr lang="tr-TR" dirty="0" smtClean="0"/>
              <a:t>p: hipotez (p1</a:t>
            </a:r>
            <a:r>
              <a:rPr lang="el-GR" dirty="0" smtClean="0"/>
              <a:t>Λ</a:t>
            </a:r>
            <a:r>
              <a:rPr lang="tr-TR" dirty="0" smtClean="0"/>
              <a:t>p2</a:t>
            </a:r>
            <a:r>
              <a:rPr lang="el-GR" dirty="0" smtClean="0"/>
              <a:t>Λ</a:t>
            </a:r>
            <a:r>
              <a:rPr lang="tr-TR" dirty="0" smtClean="0"/>
              <a:t>p3</a:t>
            </a:r>
            <a:r>
              <a:rPr lang="el-GR" dirty="0" smtClean="0"/>
              <a:t>Λ</a:t>
            </a:r>
            <a:r>
              <a:rPr lang="tr-TR" dirty="0" smtClean="0"/>
              <a:t>.. gibi birden fazla hipotezin Ve bağlacı ile bağlanması ile de oluşabilir.)</a:t>
            </a:r>
          </a:p>
          <a:p>
            <a:r>
              <a:rPr lang="tr-TR" dirty="0" smtClean="0"/>
              <a:t>q: sonuç</a:t>
            </a:r>
            <a:endParaRPr lang="tr-TR" dirty="0"/>
          </a:p>
        </p:txBody>
      </p:sp>
      <p:pic>
        <p:nvPicPr>
          <p:cNvPr id="4" name="Picture 2"/>
          <p:cNvPicPr>
            <a:picLocks noChangeAspect="1" noChangeArrowheads="1"/>
          </p:cNvPicPr>
          <p:nvPr/>
        </p:nvPicPr>
        <p:blipFill>
          <a:blip r:embed="rId2"/>
          <a:srcRect/>
          <a:stretch>
            <a:fillRect/>
          </a:stretch>
        </p:blipFill>
        <p:spPr bwMode="auto">
          <a:xfrm>
            <a:off x="2714612" y="2357430"/>
            <a:ext cx="2286016" cy="10305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dirty="0" smtClean="0"/>
              <a:t>Çelişki ile ispat</a:t>
            </a:r>
            <a:endParaRPr lang="tr-TR" dirty="0"/>
          </a:p>
        </p:txBody>
      </p:sp>
      <p:sp>
        <p:nvSpPr>
          <p:cNvPr id="3" name="2 İçerik Yer Tutucusu"/>
          <p:cNvSpPr>
            <a:spLocks noGrp="1"/>
          </p:cNvSpPr>
          <p:nvPr>
            <p:ph idx="1"/>
          </p:nvPr>
        </p:nvSpPr>
        <p:spPr/>
        <p:txBody>
          <a:bodyPr/>
          <a:lstStyle/>
          <a:p>
            <a:pPr>
              <a:buNone/>
            </a:pPr>
            <a:r>
              <a:rPr lang="tr-TR" dirty="0" smtClean="0"/>
              <a:t>Eğer 3n+2  tek sayı ise n’de tektir.</a:t>
            </a:r>
          </a:p>
          <a:p>
            <a:pPr>
              <a:buNone/>
            </a:pPr>
            <a:r>
              <a:rPr lang="tr-TR" dirty="0" smtClean="0"/>
              <a:t>(3n+2 tek sayı) VE (n çift sayı) İSE Çelişki</a:t>
            </a:r>
          </a:p>
          <a:p>
            <a:pPr>
              <a:buNone/>
            </a:pPr>
            <a:endParaRPr lang="tr-TR" dirty="0" smtClean="0"/>
          </a:p>
          <a:p>
            <a:pPr>
              <a:buNone/>
            </a:pPr>
            <a:endParaRPr lang="tr-TR" dirty="0" smtClean="0"/>
          </a:p>
          <a:p>
            <a:pPr>
              <a:buNone/>
            </a:pPr>
            <a:r>
              <a:rPr lang="tr-TR" dirty="0" smtClean="0"/>
              <a:t>Sayfa 82</a:t>
            </a:r>
          </a:p>
          <a:p>
            <a:pPr>
              <a:buNone/>
            </a:pPr>
            <a:r>
              <a:rPr lang="tr-TR" dirty="0" smtClean="0"/>
              <a:t>Ve örnek 15</a:t>
            </a:r>
            <a:endParaRPr lang="tr-TR" dirty="0"/>
          </a:p>
        </p:txBody>
      </p:sp>
      <p:pic>
        <p:nvPicPr>
          <p:cNvPr id="10242" name="Picture 2"/>
          <p:cNvPicPr>
            <a:picLocks noChangeAspect="1" noChangeArrowheads="1"/>
          </p:cNvPicPr>
          <p:nvPr/>
        </p:nvPicPr>
        <p:blipFill>
          <a:blip r:embed="rId2"/>
          <a:srcRect/>
          <a:stretch>
            <a:fillRect/>
          </a:stretch>
        </p:blipFill>
        <p:spPr bwMode="auto">
          <a:xfrm>
            <a:off x="4714876" y="642918"/>
            <a:ext cx="2335370" cy="4429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 Tam (Exhaustive) ispat</a:t>
            </a:r>
            <a:endParaRPr lang="tr-TR" dirty="0"/>
          </a:p>
        </p:txBody>
      </p:sp>
      <p:sp>
        <p:nvSpPr>
          <p:cNvPr id="3" name="2 İçerik Yer Tutucusu"/>
          <p:cNvSpPr>
            <a:spLocks noGrp="1"/>
          </p:cNvSpPr>
          <p:nvPr>
            <p:ph idx="1"/>
          </p:nvPr>
        </p:nvSpPr>
        <p:spPr/>
        <p:txBody>
          <a:bodyPr/>
          <a:lstStyle/>
          <a:p>
            <a:r>
              <a:rPr lang="tr-TR" dirty="0" smtClean="0"/>
              <a:t>Tüm ihtimalleri denemeyi kasteder. Öğrencinin en sevdiği ispat yöntemi </a:t>
            </a:r>
            <a:r>
              <a:rPr lang="tr-TR" dirty="0" smtClean="0">
                <a:sym typeface="Wingdings" pitchFamily="2" charset="2"/>
              </a:rPr>
              <a:t> Ama her zaman mümkün değil. </a:t>
            </a:r>
          </a:p>
          <a:p>
            <a:endParaRPr lang="tr-TR" dirty="0"/>
          </a:p>
        </p:txBody>
      </p:sp>
      <p:pic>
        <p:nvPicPr>
          <p:cNvPr id="11267" name="Picture 3"/>
          <p:cNvPicPr>
            <a:picLocks noChangeAspect="1" noChangeArrowheads="1"/>
          </p:cNvPicPr>
          <p:nvPr/>
        </p:nvPicPr>
        <p:blipFill>
          <a:blip r:embed="rId2"/>
          <a:srcRect/>
          <a:stretch>
            <a:fillRect/>
          </a:stretch>
        </p:blipFill>
        <p:spPr bwMode="auto">
          <a:xfrm>
            <a:off x="1643042" y="3157538"/>
            <a:ext cx="6551475" cy="8429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Durumlara göre ispat</a:t>
            </a:r>
            <a:endParaRPr lang="tr-TR" dirty="0"/>
          </a:p>
        </p:txBody>
      </p:sp>
      <p:pic>
        <p:nvPicPr>
          <p:cNvPr id="12290" name="Picture 2"/>
          <p:cNvPicPr>
            <a:picLocks noGrp="1" noChangeAspect="1" noChangeArrowheads="1"/>
          </p:cNvPicPr>
          <p:nvPr>
            <p:ph idx="1"/>
          </p:nvPr>
        </p:nvPicPr>
        <p:blipFill>
          <a:blip r:embed="rId2"/>
          <a:srcRect/>
          <a:stretch>
            <a:fillRect/>
          </a:stretch>
        </p:blipFill>
        <p:spPr bwMode="auto">
          <a:xfrm>
            <a:off x="857224" y="2357430"/>
            <a:ext cx="7762875"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if yapısı “ise” bağlacına örnektir.</a:t>
            </a:r>
            <a:endParaRPr lang="tr-TR" dirty="0"/>
          </a:p>
        </p:txBody>
      </p:sp>
      <p:sp>
        <p:nvSpPr>
          <p:cNvPr id="7" name="6 İçerik Yer Tutucusu"/>
          <p:cNvSpPr>
            <a:spLocks noGrp="1"/>
          </p:cNvSpPr>
          <p:nvPr>
            <p:ph idx="1"/>
          </p:nvPr>
        </p:nvSpPr>
        <p:spPr/>
        <p:txBody>
          <a:bodyPr/>
          <a:lstStyle/>
          <a:p>
            <a:endParaRPr lang="tr-TR" dirty="0"/>
          </a:p>
        </p:txBody>
      </p:sp>
      <p:pic>
        <p:nvPicPr>
          <p:cNvPr id="2052" name="Picture 4"/>
          <p:cNvPicPr>
            <a:picLocks noChangeAspect="1" noChangeArrowheads="1"/>
          </p:cNvPicPr>
          <p:nvPr/>
        </p:nvPicPr>
        <p:blipFill>
          <a:blip r:embed="rId2"/>
          <a:srcRect/>
          <a:stretch>
            <a:fillRect/>
          </a:stretch>
        </p:blipFill>
        <p:spPr bwMode="auto">
          <a:xfrm>
            <a:off x="1562856" y="2285992"/>
            <a:ext cx="6018288" cy="22860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p→q (teoremin genel biçimidir.)</a:t>
            </a:r>
          </a:p>
          <a:p>
            <a:r>
              <a:rPr lang="tr-TR" dirty="0" smtClean="0"/>
              <a:t>q→p önermenin </a:t>
            </a:r>
            <a:r>
              <a:rPr lang="tr-TR" dirty="0" smtClean="0">
                <a:solidFill>
                  <a:srgbClr val="FF0000"/>
                </a:solidFill>
              </a:rPr>
              <a:t>conversi</a:t>
            </a:r>
          </a:p>
          <a:p>
            <a:r>
              <a:rPr lang="tr-TR" dirty="0" smtClean="0"/>
              <a:t>┌q→┌p önermenin </a:t>
            </a:r>
            <a:r>
              <a:rPr lang="tr-TR" dirty="0" smtClean="0">
                <a:solidFill>
                  <a:srgbClr val="FF0000"/>
                </a:solidFill>
              </a:rPr>
              <a:t>contropozitifi</a:t>
            </a:r>
            <a:r>
              <a:rPr lang="tr-TR" dirty="0" smtClean="0"/>
              <a:t> (p→q ile denktir)</a:t>
            </a:r>
          </a:p>
          <a:p>
            <a:r>
              <a:rPr lang="tr-TR" dirty="0" smtClean="0"/>
              <a:t>┌p→┌q önermenin </a:t>
            </a:r>
            <a:r>
              <a:rPr lang="tr-TR" dirty="0" smtClean="0">
                <a:solidFill>
                  <a:srgbClr val="FF0000"/>
                </a:solidFill>
              </a:rPr>
              <a:t>inversi </a:t>
            </a:r>
            <a:r>
              <a:rPr lang="tr-TR" dirty="0" smtClean="0"/>
              <a:t>(tersi)</a:t>
            </a:r>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a:r>
              <a:rPr lang="tr-TR" dirty="0" smtClean="0"/>
              <a:t>Ancak ve ancak bağlacı</a:t>
            </a:r>
            <a:br>
              <a:rPr lang="tr-TR" dirty="0" smtClean="0"/>
            </a:br>
            <a:r>
              <a:rPr lang="tr-TR" dirty="0" smtClean="0"/>
              <a:t> Not:            </a:t>
            </a:r>
            <a:r>
              <a:rPr lang="el-GR" dirty="0" smtClean="0"/>
              <a:t>Ξ≡</a:t>
            </a:r>
            <a:endParaRPr lang="tr-TR" dirty="0"/>
          </a:p>
        </p:txBody>
      </p:sp>
      <p:pic>
        <p:nvPicPr>
          <p:cNvPr id="5122" name="Picture 2"/>
          <p:cNvPicPr>
            <a:picLocks noGrp="1" noChangeAspect="1" noChangeArrowheads="1"/>
          </p:cNvPicPr>
          <p:nvPr>
            <p:ph idx="1"/>
          </p:nvPr>
        </p:nvPicPr>
        <p:blipFill>
          <a:blip r:embed="rId2"/>
          <a:srcRect/>
          <a:stretch>
            <a:fillRect/>
          </a:stretch>
        </p:blipFill>
        <p:spPr bwMode="auto">
          <a:xfrm>
            <a:off x="2419350" y="2767806"/>
            <a:ext cx="4305300" cy="21907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714744" y="857232"/>
            <a:ext cx="3362325" cy="523875"/>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5429256" y="285728"/>
            <a:ext cx="1714512" cy="571504"/>
          </a:xfrm>
          <a:prstGeom prst="rect">
            <a:avLst/>
          </a:prstGeom>
          <a:noFill/>
          <a:ln w="9525">
            <a:noFill/>
            <a:miter lim="800000"/>
            <a:headEnd/>
            <a:tailEnd/>
          </a:ln>
          <a:effectLst/>
        </p:spPr>
      </p:pic>
      <p:pic>
        <p:nvPicPr>
          <p:cNvPr id="6" name="Picture 4"/>
          <p:cNvPicPr>
            <a:picLocks noChangeAspect="1" noChangeArrowheads="1"/>
          </p:cNvPicPr>
          <p:nvPr/>
        </p:nvPicPr>
        <p:blipFill>
          <a:blip r:embed="rId4"/>
          <a:srcRect/>
          <a:stretch>
            <a:fillRect/>
          </a:stretch>
        </p:blipFill>
        <p:spPr bwMode="auto">
          <a:xfrm>
            <a:off x="1428728" y="857232"/>
            <a:ext cx="1714512" cy="5715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1548</TotalTime>
  <Words>907</Words>
  <Application>Microsoft Office PowerPoint</Application>
  <PresentationFormat>Ekran Gösterisi (4:3)</PresentationFormat>
  <Paragraphs>155</Paragraphs>
  <Slides>62</Slides>
  <Notes>0</Notes>
  <HiddenSlides>0</HiddenSlides>
  <MMClips>0</MMClips>
  <ScaleCrop>false</ScaleCrop>
  <HeadingPairs>
    <vt:vector size="4" baseType="variant">
      <vt:variant>
        <vt:lpstr>Tema</vt:lpstr>
      </vt:variant>
      <vt:variant>
        <vt:i4>1</vt:i4>
      </vt:variant>
      <vt:variant>
        <vt:lpstr>Slayt Başlıkları</vt:lpstr>
      </vt:variant>
      <vt:variant>
        <vt:i4>62</vt:i4>
      </vt:variant>
    </vt:vector>
  </HeadingPairs>
  <TitlesOfParts>
    <vt:vector size="63" baseType="lpstr">
      <vt:lpstr>Ofis Teması</vt:lpstr>
      <vt:lpstr>BÖLÜM 1 Mantık ve İspat</vt:lpstr>
      <vt:lpstr>Önerme nedir?</vt:lpstr>
      <vt:lpstr>Değil ifadesi </vt:lpstr>
      <vt:lpstr>Ve  bağlacı ve Veya bağlacı</vt:lpstr>
      <vt:lpstr> XOr bağlacı ve ise bağlacı  Xor:exclusive or veya özel or veya dışlayan or diye de bilinir.  NOT: ÇOK KARŞIMIZA ÇIKACAK  </vt:lpstr>
      <vt:lpstr>TEOREM</vt:lpstr>
      <vt:lpstr>if yapısı “ise” bağlacına örnektir.</vt:lpstr>
      <vt:lpstr>Slayt 8</vt:lpstr>
      <vt:lpstr>Ancak ve ancak bağlacı  Not:            Ξ≡</vt:lpstr>
      <vt:lpstr>Örnek </vt:lpstr>
      <vt:lpstr>Bağlaçların öncelik sırası</vt:lpstr>
      <vt:lpstr>Örnek</vt:lpstr>
      <vt:lpstr>Örnek</vt:lpstr>
      <vt:lpstr>Örnek</vt:lpstr>
      <vt:lpstr>Önermelerin denkliği</vt:lpstr>
      <vt:lpstr>De Morgan kuralları</vt:lpstr>
      <vt:lpstr>Önermelerin denkliği</vt:lpstr>
      <vt:lpstr>Slayt 18</vt:lpstr>
      <vt:lpstr>Bazı kurallar I</vt:lpstr>
      <vt:lpstr>Bazı Kurallar II</vt:lpstr>
      <vt:lpstr>Bazı denklikler</vt:lpstr>
      <vt:lpstr>Slayt 22</vt:lpstr>
      <vt:lpstr>Örnek</vt:lpstr>
      <vt:lpstr>Örnek</vt:lpstr>
      <vt:lpstr>Örnek </vt:lpstr>
      <vt:lpstr>Niceleyiciler ve Yüklemler</vt:lpstr>
      <vt:lpstr>Slayt 27</vt:lpstr>
      <vt:lpstr>Örnek</vt:lpstr>
      <vt:lpstr>Örnek (yüklem mantığı)</vt:lpstr>
      <vt:lpstr>Niceleyiciler TÜM (  ) ve BAZI (Ǝ)</vt:lpstr>
      <vt:lpstr>Örnek</vt:lpstr>
      <vt:lpstr>Örnek</vt:lpstr>
      <vt:lpstr>Örnek</vt:lpstr>
      <vt:lpstr>Örnek</vt:lpstr>
      <vt:lpstr>Örnek</vt:lpstr>
      <vt:lpstr>Örnek</vt:lpstr>
      <vt:lpstr>Örnek</vt:lpstr>
      <vt:lpstr>Bazı örnekler (sınırlandırıcı niceleyiciler)</vt:lpstr>
      <vt:lpstr>NOT</vt:lpstr>
      <vt:lpstr>De Morgan</vt:lpstr>
      <vt:lpstr>Sözel örnekler</vt:lpstr>
      <vt:lpstr>PROLOG (Programming logic) programlama dili</vt:lpstr>
      <vt:lpstr>Slayt 43</vt:lpstr>
      <vt:lpstr>Slayt 44</vt:lpstr>
      <vt:lpstr>Çıkartım kuralları (rules of inference)</vt:lpstr>
      <vt:lpstr>Slayt 46</vt:lpstr>
      <vt:lpstr>Çıkartım kuralları I</vt:lpstr>
      <vt:lpstr>Slayt 48</vt:lpstr>
      <vt:lpstr>Çıkartım kuralları II</vt:lpstr>
      <vt:lpstr>Slayt 50</vt:lpstr>
      <vt:lpstr> </vt:lpstr>
      <vt:lpstr>resolution</vt:lpstr>
      <vt:lpstr>Slayt 53</vt:lpstr>
      <vt:lpstr>Slayt 54</vt:lpstr>
      <vt:lpstr>İspat ve İspat Yöntemleri</vt:lpstr>
      <vt:lpstr>Slayt 56</vt:lpstr>
      <vt:lpstr>Doğrudan ispat </vt:lpstr>
      <vt:lpstr>Slayt 58</vt:lpstr>
      <vt:lpstr>Kontropozitif ispat</vt:lpstr>
      <vt:lpstr>Çelişki ile ispat</vt:lpstr>
      <vt:lpstr> Tam (Exhaustive) ispat</vt:lpstr>
      <vt:lpstr>Durumlara göre ispat</vt:lpstr>
    </vt:vector>
  </TitlesOfParts>
  <Company>rocco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1 Mantık ve İspat</dc:title>
  <dc:creator>Acer-Pc</dc:creator>
  <cp:lastModifiedBy>Acer-Pc</cp:lastModifiedBy>
  <cp:revision>38</cp:revision>
  <dcterms:created xsi:type="dcterms:W3CDTF">2020-10-06T07:44:08Z</dcterms:created>
  <dcterms:modified xsi:type="dcterms:W3CDTF">2020-10-20T16:19:22Z</dcterms:modified>
</cp:coreProperties>
</file>