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2" r:id="rId6"/>
    <p:sldId id="266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3" r:id="rId24"/>
    <p:sldId id="282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59DC-770C-4C4F-983A-C70BC2988E31}" type="datetimeFigureOut">
              <a:rPr lang="tr-TR" smtClean="0"/>
              <a:pPr/>
              <a:t>28.10.2020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04DB-6BB2-4F7A-9C08-126F305D2DA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59DC-770C-4C4F-983A-C70BC2988E31}" type="datetimeFigureOut">
              <a:rPr lang="tr-TR" smtClean="0"/>
              <a:pPr/>
              <a:t>28.10.2020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04DB-6BB2-4F7A-9C08-126F305D2DA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59DC-770C-4C4F-983A-C70BC2988E31}" type="datetimeFigureOut">
              <a:rPr lang="tr-TR" smtClean="0"/>
              <a:pPr/>
              <a:t>28.10.2020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04DB-6BB2-4F7A-9C08-126F305D2DA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59DC-770C-4C4F-983A-C70BC2988E31}" type="datetimeFigureOut">
              <a:rPr lang="tr-TR" smtClean="0"/>
              <a:pPr/>
              <a:t>28.10.2020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04DB-6BB2-4F7A-9C08-126F305D2DA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59DC-770C-4C4F-983A-C70BC2988E31}" type="datetimeFigureOut">
              <a:rPr lang="tr-TR" smtClean="0"/>
              <a:pPr/>
              <a:t>28.10.2020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04DB-6BB2-4F7A-9C08-126F305D2DA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59DC-770C-4C4F-983A-C70BC2988E31}" type="datetimeFigureOut">
              <a:rPr lang="tr-TR" smtClean="0"/>
              <a:pPr/>
              <a:t>28.10.2020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04DB-6BB2-4F7A-9C08-126F305D2DA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59DC-770C-4C4F-983A-C70BC2988E31}" type="datetimeFigureOut">
              <a:rPr lang="tr-TR" smtClean="0"/>
              <a:pPr/>
              <a:t>28.10.2020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04DB-6BB2-4F7A-9C08-126F305D2DA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59DC-770C-4C4F-983A-C70BC2988E31}" type="datetimeFigureOut">
              <a:rPr lang="tr-TR" smtClean="0"/>
              <a:pPr/>
              <a:t>28.10.2020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04DB-6BB2-4F7A-9C08-126F305D2DA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59DC-770C-4C4F-983A-C70BC2988E31}" type="datetimeFigureOut">
              <a:rPr lang="tr-TR" smtClean="0"/>
              <a:pPr/>
              <a:t>28.10.2020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04DB-6BB2-4F7A-9C08-126F305D2DA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59DC-770C-4C4F-983A-C70BC2988E31}" type="datetimeFigureOut">
              <a:rPr lang="tr-TR" smtClean="0"/>
              <a:pPr/>
              <a:t>28.10.2020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04DB-6BB2-4F7A-9C08-126F305D2DA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59DC-770C-4C4F-983A-C70BC2988E31}" type="datetimeFigureOut">
              <a:rPr lang="tr-TR" smtClean="0"/>
              <a:pPr/>
              <a:t>28.10.2020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04DB-6BB2-4F7A-9C08-126F305D2DA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559DC-770C-4C4F-983A-C70BC2988E31}" type="datetimeFigureOut">
              <a:rPr lang="tr-TR" smtClean="0"/>
              <a:pPr/>
              <a:t>28.10.2020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E04DB-6BB2-4F7A-9C08-126F305D2DA9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BÖLÜM 2 Kümeler, Fonksiyonlar, Diziler ve Toplam (∑)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Kümeler</a:t>
            </a:r>
          </a:p>
          <a:p>
            <a:r>
              <a:rPr lang="tr-TR" dirty="0" smtClean="0"/>
              <a:t>Fonksiyonlar</a:t>
            </a:r>
          </a:p>
          <a:p>
            <a:r>
              <a:rPr lang="tr-TR" dirty="0" smtClean="0"/>
              <a:t>Diziler ve Toplam (∑)</a:t>
            </a:r>
            <a:endParaRPr 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Örnek: A={0,1} , B={1,2}, C={0,1,2} ise</a:t>
            </a:r>
          </a:p>
          <a:p>
            <a:r>
              <a:rPr lang="tr-TR" dirty="0" smtClean="0"/>
              <a:t>A X B X C </a:t>
            </a:r>
            <a:r>
              <a:rPr lang="tr-TR" dirty="0" smtClean="0"/>
              <a:t>=?    </a:t>
            </a:r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Örnek 19 ve 20 sayfa 119</a:t>
            </a:r>
            <a:endParaRPr lang="tr-TR" dirty="0"/>
          </a:p>
          <a:p>
            <a:endParaRPr lang="tr-T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63" y="2885690"/>
            <a:ext cx="9144063" cy="82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57166"/>
            <a:ext cx="5185596" cy="671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3" y="1214422"/>
            <a:ext cx="5540017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2347913"/>
            <a:ext cx="7662890" cy="221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İki kümenin kesişim kümesi boş küme ise bu iki küme ayrık kümelerdir. </a:t>
            </a:r>
          </a:p>
          <a:p>
            <a:endParaRPr lang="tr-TR" dirty="0"/>
          </a:p>
          <a:p>
            <a:endParaRPr lang="tr-TR" dirty="0" smtClean="0"/>
          </a:p>
          <a:p>
            <a:r>
              <a:rPr lang="tr-TR" dirty="0" smtClean="0"/>
              <a:t>İki kümenin eleman sayıları toplamı</a:t>
            </a:r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643182"/>
            <a:ext cx="2186000" cy="772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5" y="4572008"/>
            <a:ext cx="6824821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286124"/>
            <a:ext cx="8480538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500174"/>
            <a:ext cx="4460900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2143116"/>
            <a:ext cx="2746577" cy="814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464" y="357166"/>
            <a:ext cx="7437072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357298"/>
            <a:ext cx="8145945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tr-TR" dirty="0" smtClean="0"/>
              <a:t>İfadesini ispatlayınız?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411" y="428604"/>
            <a:ext cx="3364283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357298"/>
            <a:ext cx="5715040" cy="4618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tr-TR" dirty="0" smtClean="0"/>
              <a:t>İspatlayınız?      </a:t>
            </a:r>
            <a:endParaRPr lang="tr-T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57166"/>
            <a:ext cx="5292562" cy="7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42910" y="1678725"/>
            <a:ext cx="6617444" cy="3679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63534" y="1233495"/>
            <a:ext cx="8564624" cy="3695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857364"/>
            <a:ext cx="5130105" cy="1171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42910" y="3214686"/>
            <a:ext cx="5094185" cy="1053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İyi tanımlanmış nesneler topluluğuna küme denir. </a:t>
            </a:r>
          </a:p>
          <a:p>
            <a:r>
              <a:rPr lang="tr-TR" dirty="0" smtClean="0"/>
              <a:t>Kümedeki nesnelere eleman denir. </a:t>
            </a:r>
            <a:endParaRPr lang="tr-T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Fonksiyonlar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 smtClean="0"/>
              <a:t>A ve B boş olmayan kümeler olsun. A'dan B'ye bir f fonksiyonu; A'nın her bir elemanına tam olarak B’nin bir elemanının atanmasıdır.</a:t>
            </a:r>
          </a:p>
          <a:p>
            <a:r>
              <a:rPr lang="tr-TR" dirty="0" smtClean="0"/>
              <a:t>Bağıntı (ilişki, relation), AXB kartezyen çarpımının alt kümelerinden biridir. Fonksiyonda a</a:t>
            </a:r>
            <a:r>
              <a:rPr lang="el-GR" dirty="0" smtClean="0"/>
              <a:t>ε</a:t>
            </a:r>
            <a:r>
              <a:rPr lang="tr-TR" dirty="0" smtClean="0"/>
              <a:t>A ve b</a:t>
            </a:r>
            <a:r>
              <a:rPr lang="el-GR" dirty="0" smtClean="0"/>
              <a:t>ε</a:t>
            </a:r>
            <a:r>
              <a:rPr lang="tr-TR" dirty="0" smtClean="0"/>
              <a:t>B olmak üzere her a elamanı için tek bir (a,b) ikilisinin olduğu bağıntılardır. </a:t>
            </a:r>
          </a:p>
          <a:p>
            <a:r>
              <a:rPr lang="tr-TR" dirty="0" smtClean="0"/>
              <a:t>Fonksiyon, bazen mapping (haritalama) ve transformation (dönüşüm) olarakta adlandırılır. </a:t>
            </a:r>
            <a:endParaRPr lang="tr-T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00306"/>
            <a:ext cx="9686564" cy="1233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0672" y="2285992"/>
            <a:ext cx="6583409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Birebir fonksiyonlar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214686"/>
            <a:ext cx="3890979" cy="26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438394"/>
            <a:ext cx="5198297" cy="561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y&gt;x iken f(y)&gt;f(x) ise monoton artan, f(y)&gt;=f(x) ise artan fonksiyondur.</a:t>
            </a:r>
          </a:p>
          <a:p>
            <a:r>
              <a:rPr lang="tr-TR" dirty="0" smtClean="0"/>
              <a:t>y&gt;x iken f(y)&lt;f(x) ise monoton azalan, f(y)&lt;=f(x) ise azalan fonksiyondur</a:t>
            </a:r>
            <a:endParaRPr lang="tr-T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Örten fonksiyonlar</a:t>
            </a:r>
            <a:endParaRPr lang="tr-T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1714488"/>
            <a:ext cx="3117145" cy="524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5407" y="2705100"/>
            <a:ext cx="4439582" cy="3081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8" y="2395538"/>
            <a:ext cx="884872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Fonksiyonun tersi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Bir fonksiyonun tersinin olabilmesi için birebir örten olması gerekir. </a:t>
            </a:r>
          </a:p>
          <a:p>
            <a:endParaRPr lang="tr-TR" dirty="0" smtClean="0"/>
          </a:p>
          <a:p>
            <a:r>
              <a:rPr lang="tr-TR" dirty="0" smtClean="0"/>
              <a:t>f(x)=y ise </a:t>
            </a:r>
            <a:r>
              <a:rPr lang="tr-TR" dirty="0" smtClean="0"/>
              <a:t>f-1(y</a:t>
            </a:r>
            <a:r>
              <a:rPr lang="tr-TR" dirty="0" smtClean="0"/>
              <a:t>)=x’dir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Bileşke fonksiyonlar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000240"/>
            <a:ext cx="4429152" cy="73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286124"/>
            <a:ext cx="747712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f(x)=2x+3, g(x)=3x+2 ise fog=?, gof=?</a:t>
            </a:r>
            <a:endParaRPr lang="tr-TR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57562"/>
            <a:ext cx="8610298" cy="167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0034" y="414338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tr-TR" dirty="0" smtClean="0"/>
              <a:t/>
            </a:r>
            <a:br>
              <a:rPr lang="tr-TR" dirty="0" smtClean="0"/>
            </a:br>
            <a:r>
              <a:rPr lang="tr-TR" sz="2700" dirty="0" smtClean="0"/>
              <a:t>Not: Veri yapılarında ki veri tiplerini çağrıştırdı mı?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714488"/>
            <a:ext cx="6825061" cy="1157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85786" y="2428868"/>
            <a:ext cx="7801694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Floor ve ceiling fonksiyonları</a:t>
            </a:r>
            <a:endParaRPr lang="tr-TR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71612"/>
            <a:ext cx="8705038" cy="61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428868"/>
            <a:ext cx="4500594" cy="3736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tr-TR" dirty="0" smtClean="0"/>
              <a:t>ispatlayınız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Örnek 27,28</a:t>
            </a:r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428604"/>
            <a:ext cx="3887519" cy="78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500438"/>
            <a:ext cx="76390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Diziler ve </a:t>
            </a:r>
            <a:r>
              <a:rPr lang="tr-TR" dirty="0" smtClean="0">
                <a:solidFill>
                  <a:srgbClr val="FF0000"/>
                </a:solidFill>
              </a:rPr>
              <a:t>Toplam ∑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Diziler tamsayıların alt kümelerinden S gibi bir başka kümeye bir fonksiyon gibi düşünülebilir.</a:t>
            </a:r>
          </a:p>
          <a:p>
            <a:r>
              <a:rPr lang="tr-TR" dirty="0" smtClean="0"/>
              <a:t>Örnek: 1,3,9,27….. (sonsuz uzunlukta dizi)</a:t>
            </a:r>
          </a:p>
          <a:p>
            <a:r>
              <a:rPr lang="tr-TR" dirty="0" smtClean="0"/>
              <a:t>1,3,5,7 (sonlu uzunlukta dizi)</a:t>
            </a:r>
          </a:p>
          <a:p>
            <a:r>
              <a:rPr lang="tr-TR" dirty="0" smtClean="0"/>
              <a:t>f(x)=</a:t>
            </a:r>
            <a:r>
              <a:rPr lang="tr-TR" dirty="0" smtClean="0"/>
              <a:t>2x+1</a:t>
            </a:r>
          </a:p>
          <a:p>
            <a:r>
              <a:rPr lang="tr-TR" dirty="0" smtClean="0"/>
              <a:t>1,3,5,7,</a:t>
            </a:r>
            <a:r>
              <a:rPr lang="tr-TR" dirty="0" smtClean="0"/>
              <a:t> 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071546"/>
            <a:ext cx="7980749" cy="407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Geometrik dizi (örnek 2</a:t>
            </a:r>
            <a:r>
              <a:rPr lang="tr-TR" dirty="0" smtClean="0"/>
              <a:t>) </a:t>
            </a:r>
            <a:endParaRPr lang="tr-TR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1714488"/>
            <a:ext cx="4890864" cy="1000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Aritmetik dizi (örnek 3)</a:t>
            </a:r>
            <a:endParaRPr lang="tr-TR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2428868"/>
            <a:ext cx="7527234" cy="891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Örnek 5 6 7 8</a:t>
            </a:r>
            <a:endParaRPr lang="tr-TR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166" y="1571612"/>
            <a:ext cx="8933912" cy="3429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Toplam örnek 9 10 11</a:t>
            </a:r>
            <a:endParaRPr lang="tr-TR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66744" y="1643050"/>
            <a:ext cx="4796006" cy="4087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13 14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50"/>
            <a:ext cx="7403555" cy="2443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Tüm S kümeleri için;</a:t>
            </a:r>
          </a:p>
          <a:p>
            <a:endParaRPr lang="tr-T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285992"/>
            <a:ext cx="1813057" cy="48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928934"/>
            <a:ext cx="2002306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9850" y="1366838"/>
            <a:ext cx="392430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785794"/>
            <a:ext cx="33718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428736"/>
            <a:ext cx="3500465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2000240"/>
            <a:ext cx="6530821" cy="590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29520" y="2071678"/>
            <a:ext cx="1239539" cy="48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358082" y="714356"/>
            <a:ext cx="1162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58082" y="1357298"/>
            <a:ext cx="1238255" cy="47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Venn Şeması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071677"/>
            <a:ext cx="5786478" cy="3346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tr-TR" dirty="0" smtClean="0"/>
              <a:t>N elemanlı bir S dizisinin kardinalitesi |S| ile gösterilir ve o kümenin eleman sayısını gösterir.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Örnek: </a:t>
            </a:r>
            <a:r>
              <a:rPr lang="tr-TR" dirty="0" smtClean="0"/>
              <a:t>Türkçedeki </a:t>
            </a:r>
            <a:r>
              <a:rPr lang="tr-TR" dirty="0" smtClean="0"/>
              <a:t>harfleri </a:t>
            </a:r>
            <a:r>
              <a:rPr lang="tr-TR" dirty="0" smtClean="0"/>
              <a:t>gösteren kümenin kardinalitesi kaçtır?</a:t>
            </a:r>
          </a:p>
          <a:p>
            <a:r>
              <a:rPr lang="tr-TR" dirty="0" smtClean="0"/>
              <a:t>|S|=29</a:t>
            </a:r>
          </a:p>
          <a:p>
            <a:r>
              <a:rPr lang="tr-TR" dirty="0" smtClean="0"/>
              <a:t>Bir S kümesinin kuvveti P(S) ile gösterilir ve S kümesinin tüm </a:t>
            </a:r>
            <a:r>
              <a:rPr lang="tr-TR" dirty="0" smtClean="0"/>
              <a:t>alt </a:t>
            </a:r>
            <a:r>
              <a:rPr lang="tr-TR" dirty="0" smtClean="0"/>
              <a:t>kümelerinden oluşan kümeyi gösterir.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Örnek:</a:t>
            </a:r>
            <a:r>
              <a:rPr lang="tr-TR" dirty="0" smtClean="0"/>
              <a:t> S={0,1} ise P(S)={</a:t>
            </a:r>
            <a:r>
              <a:rPr lang="el-GR" dirty="0" smtClean="0"/>
              <a:t>Φ</a:t>
            </a:r>
            <a:r>
              <a:rPr lang="tr-TR" dirty="0" smtClean="0"/>
              <a:t>,{0},{1},{0,1}}’dir. </a:t>
            </a:r>
            <a:endParaRPr lang="tr-T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Kartezyen çarpımı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tr-TR" dirty="0" smtClean="0"/>
              <a:t>A ve B küme olmak üzere, A ve B kümelerinin kartezyen çarpımı A X B ile gösterilir. </a:t>
            </a:r>
          </a:p>
          <a:p>
            <a:pPr>
              <a:buNone/>
            </a:pPr>
            <a:endParaRPr lang="tr-TR" dirty="0"/>
          </a:p>
          <a:p>
            <a:pPr>
              <a:buNone/>
            </a:pPr>
            <a:endParaRPr lang="tr-TR" dirty="0"/>
          </a:p>
          <a:p>
            <a:pPr>
              <a:buNone/>
            </a:pPr>
            <a:r>
              <a:rPr lang="tr-TR" dirty="0" smtClean="0"/>
              <a:t>A={1,2} ve B={a,b,c} ise </a:t>
            </a:r>
          </a:p>
          <a:p>
            <a:pPr>
              <a:buNone/>
            </a:pPr>
            <a:r>
              <a:rPr lang="tr-TR" dirty="0" smtClean="0"/>
              <a:t>A X B={(1,a),(1,b),(1,c),(2,a),(2,b),(2,c</a:t>
            </a:r>
            <a:r>
              <a:rPr lang="tr-TR" dirty="0" smtClean="0"/>
              <a:t>)}</a:t>
            </a:r>
          </a:p>
          <a:p>
            <a:pPr>
              <a:buNone/>
            </a:pPr>
            <a:r>
              <a:rPr lang="tr-TR" dirty="0" smtClean="0"/>
              <a:t>B X A={(a,1),(a,2),(b,1),(b,2),(c,1),(c,2)}</a:t>
            </a:r>
            <a:endParaRPr lang="tr-TR" dirty="0"/>
          </a:p>
          <a:p>
            <a:pPr>
              <a:buNone/>
            </a:pPr>
            <a:r>
              <a:rPr lang="tr-TR" dirty="0" smtClean="0">
                <a:solidFill>
                  <a:srgbClr val="FF0000"/>
                </a:solidFill>
              </a:rPr>
              <a:t>Not: Veri tabanı, otomata gibi bir çok yerde karşınıza çıkar.</a:t>
            </a:r>
            <a:endParaRPr lang="tr-TR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714620"/>
            <a:ext cx="6959439" cy="719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 X B kartezyen çarpımının herhangi bir alt kümesini ilişki (bağıntı, relation) denir.</a:t>
            </a:r>
          </a:p>
          <a:p>
            <a:pPr>
              <a:buNone/>
            </a:pPr>
            <a:r>
              <a:rPr lang="tr-TR" dirty="0" smtClean="0"/>
              <a:t>ÖDEV: Bağıntı ve fonksiyon tanımlarını araştırınız?</a:t>
            </a:r>
          </a:p>
          <a:p>
            <a:pPr>
              <a:buNone/>
            </a:pPr>
            <a:endParaRPr lang="tr-TR" dirty="0"/>
          </a:p>
          <a:p>
            <a:pPr>
              <a:buNone/>
            </a:pPr>
            <a:r>
              <a:rPr lang="tr-TR" dirty="0" smtClean="0"/>
              <a:t>A X B ≠ B X A (kartezyen çarpımının değişme özelliği yok)</a:t>
            </a:r>
            <a:endParaRPr lang="tr-T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492</Words>
  <Application>Microsoft Office PowerPoint</Application>
  <PresentationFormat>Ekran Gösterisi (4:3)</PresentationFormat>
  <Paragraphs>66</Paragraphs>
  <Slides>40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40</vt:i4>
      </vt:variant>
    </vt:vector>
  </HeadingPairs>
  <TitlesOfParts>
    <vt:vector size="41" baseType="lpstr">
      <vt:lpstr>Ofis Teması</vt:lpstr>
      <vt:lpstr>BÖLÜM 2 Kümeler, Fonksiyonlar, Diziler ve Toplam (∑)</vt:lpstr>
      <vt:lpstr>Slayt 2</vt:lpstr>
      <vt:lpstr> Not: Veri yapılarında ki veri tiplerini çağrıştırdı mı?  </vt:lpstr>
      <vt:lpstr>Slayt 4</vt:lpstr>
      <vt:lpstr>Slayt 5</vt:lpstr>
      <vt:lpstr>Venn Şeması</vt:lpstr>
      <vt:lpstr>Slayt 7</vt:lpstr>
      <vt:lpstr>Kartezyen çarpımı</vt:lpstr>
      <vt:lpstr>Slayt 9</vt:lpstr>
      <vt:lpstr>Slayt 10</vt:lpstr>
      <vt:lpstr>Slayt 11</vt:lpstr>
      <vt:lpstr>Slayt 12</vt:lpstr>
      <vt:lpstr>Slayt 13</vt:lpstr>
      <vt:lpstr>Slayt 14</vt:lpstr>
      <vt:lpstr>Slayt 15</vt:lpstr>
      <vt:lpstr>İfadesini ispatlayınız?</vt:lpstr>
      <vt:lpstr>İspatlayınız?      </vt:lpstr>
      <vt:lpstr>Slayt 18</vt:lpstr>
      <vt:lpstr>Slayt 19</vt:lpstr>
      <vt:lpstr>Fonksiyonlar</vt:lpstr>
      <vt:lpstr>Slayt 21</vt:lpstr>
      <vt:lpstr>Slayt 22</vt:lpstr>
      <vt:lpstr>Birebir fonksiyonlar</vt:lpstr>
      <vt:lpstr>Slayt 24</vt:lpstr>
      <vt:lpstr>Örten fonksiyonlar</vt:lpstr>
      <vt:lpstr>Slayt 26</vt:lpstr>
      <vt:lpstr>Fonksiyonun tersi</vt:lpstr>
      <vt:lpstr>Bileşke fonksiyonlar</vt:lpstr>
      <vt:lpstr>Slayt 29</vt:lpstr>
      <vt:lpstr>Floor ve ceiling fonksiyonları</vt:lpstr>
      <vt:lpstr>ispatlayınız</vt:lpstr>
      <vt:lpstr>Diziler ve Toplam ∑</vt:lpstr>
      <vt:lpstr>Slayt 33</vt:lpstr>
      <vt:lpstr>Geometrik dizi (örnek 2) </vt:lpstr>
      <vt:lpstr>Aritmetik dizi (örnek 3)</vt:lpstr>
      <vt:lpstr>Slayt 36</vt:lpstr>
      <vt:lpstr>Slayt 37</vt:lpstr>
      <vt:lpstr>Toplam örnek 9 10 11</vt:lpstr>
      <vt:lpstr>Örnek 13 14</vt:lpstr>
      <vt:lpstr>Slayt 40</vt:lpstr>
    </vt:vector>
  </TitlesOfParts>
  <Company>rocco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BÖLÜM 2 Kümeler, Fonksiyonlar, Diziler ve Toplam (∑)</dc:title>
  <dc:creator>Acer-Pc</dc:creator>
  <cp:lastModifiedBy>Acer-Pc</cp:lastModifiedBy>
  <cp:revision>10</cp:revision>
  <dcterms:created xsi:type="dcterms:W3CDTF">2020-10-26T19:43:02Z</dcterms:created>
  <dcterms:modified xsi:type="dcterms:W3CDTF">2020-10-28T11:59:34Z</dcterms:modified>
</cp:coreProperties>
</file>