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9" r:id="rId24"/>
    <p:sldId id="282" r:id="rId25"/>
    <p:sldId id="283" r:id="rId26"/>
    <p:sldId id="284" r:id="rId27"/>
    <p:sldId id="287" r:id="rId28"/>
    <p:sldId id="290" r:id="rId29"/>
    <p:sldId id="289" r:id="rId30"/>
    <p:sldId id="291" r:id="rId31"/>
    <p:sldId id="293" r:id="rId32"/>
    <p:sldId id="308" r:id="rId33"/>
    <p:sldId id="310" r:id="rId34"/>
    <p:sldId id="312" r:id="rId35"/>
    <p:sldId id="313" r:id="rId36"/>
    <p:sldId id="341" r:id="rId37"/>
    <p:sldId id="314" r:id="rId38"/>
    <p:sldId id="317" r:id="rId39"/>
    <p:sldId id="315" r:id="rId40"/>
    <p:sldId id="307" r:id="rId41"/>
    <p:sldId id="306"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294" r:id="rId66"/>
    <p:sldId id="295" r:id="rId67"/>
    <p:sldId id="296" r:id="rId68"/>
    <p:sldId id="297" r:id="rId69"/>
    <p:sldId id="298" r:id="rId70"/>
    <p:sldId id="299" r:id="rId71"/>
    <p:sldId id="300" r:id="rId72"/>
    <p:sldId id="301" r:id="rId73"/>
    <p:sldId id="302" r:id="rId74"/>
    <p:sldId id="303" r:id="rId75"/>
    <p:sldId id="304" r:id="rId7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80" d="100"/>
          <a:sy n="80" d="100"/>
        </p:scale>
        <p:origin x="-1710"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58FC997-DA44-47B3-820A-3F02A44F8B1D}" type="datetimeFigureOut">
              <a:rPr lang="tr-TR" smtClean="0"/>
              <a:pPr/>
              <a:t>11.11.2020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067813A-4648-495C-A144-E110B21A6B09}"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FC997-DA44-47B3-820A-3F02A44F8B1D}" type="datetimeFigureOut">
              <a:rPr lang="tr-TR" smtClean="0"/>
              <a:pPr/>
              <a:t>11.11.2020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7813A-4648-495C-A144-E110B21A6B0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Ger%C3%A7el_fonksiyon" TargetMode="External"/><Relationship Id="rId2" Type="http://schemas.openxmlformats.org/officeDocument/2006/relationships/hyperlink" Target="https://tr.wikipedia.org/wiki/Matemati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BÖLÜM 3 Algoritmalar, Tamsayılar ve Matrisler</a:t>
            </a:r>
            <a:endParaRPr lang="tr-TR" dirty="0"/>
          </a:p>
        </p:txBody>
      </p:sp>
      <p:sp>
        <p:nvSpPr>
          <p:cNvPr id="3" name="2 İçerik Yer Tutucusu"/>
          <p:cNvSpPr>
            <a:spLocks noGrp="1"/>
          </p:cNvSpPr>
          <p:nvPr>
            <p:ph idx="1"/>
          </p:nvPr>
        </p:nvSpPr>
        <p:spPr/>
        <p:txBody>
          <a:bodyPr>
            <a:normAutofit/>
          </a:bodyPr>
          <a:lstStyle/>
          <a:p>
            <a:r>
              <a:rPr lang="tr-TR" dirty="0" smtClean="0"/>
              <a:t>Algoritmalar</a:t>
            </a:r>
          </a:p>
          <a:p>
            <a:r>
              <a:rPr lang="tr-TR" dirty="0" smtClean="0"/>
              <a:t>Fonksiyonların Büyümesi (growth of functions)</a:t>
            </a:r>
          </a:p>
          <a:p>
            <a:r>
              <a:rPr lang="tr-TR" dirty="0" smtClean="0"/>
              <a:t>Algoritmaların Karmaşıklığı (complexity of alg.)</a:t>
            </a:r>
          </a:p>
          <a:p>
            <a:r>
              <a:rPr lang="tr-TR" dirty="0" smtClean="0"/>
              <a:t>Tamsayılar ve Bölme</a:t>
            </a:r>
          </a:p>
          <a:p>
            <a:r>
              <a:rPr lang="tr-TR" dirty="0" smtClean="0"/>
              <a:t>Asallar ve OBEB</a:t>
            </a:r>
          </a:p>
          <a:p>
            <a:r>
              <a:rPr lang="tr-TR" dirty="0" smtClean="0"/>
              <a:t>Tamsayılar ve Algoritmalar</a:t>
            </a:r>
          </a:p>
          <a:p>
            <a:r>
              <a:rPr lang="tr-TR" dirty="0" smtClean="0"/>
              <a:t>Matrisler</a:t>
            </a:r>
          </a:p>
          <a:p>
            <a:endParaRPr lang="tr-TR" dirty="0" smtClean="0"/>
          </a:p>
          <a:p>
            <a:endParaRPr lang="tr-TR" dirty="0" smtClean="0"/>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Sıralama (sorting) algoritmaları</a:t>
            </a:r>
            <a:endParaRPr lang="tr-TR" dirty="0"/>
          </a:p>
        </p:txBody>
      </p:sp>
      <p:sp>
        <p:nvSpPr>
          <p:cNvPr id="3" name="2 İçerik Yer Tutucusu"/>
          <p:cNvSpPr>
            <a:spLocks noGrp="1"/>
          </p:cNvSpPr>
          <p:nvPr>
            <p:ph idx="1"/>
          </p:nvPr>
        </p:nvSpPr>
        <p:spPr/>
        <p:txBody>
          <a:bodyPr/>
          <a:lstStyle/>
          <a:p>
            <a:r>
              <a:rPr lang="tr-TR" dirty="0" smtClean="0"/>
              <a:t>Kabarcık sıralama (bubble sort)</a:t>
            </a:r>
          </a:p>
          <a:p>
            <a:endParaRPr lang="tr-TR" dirty="0"/>
          </a:p>
        </p:txBody>
      </p:sp>
      <p:pic>
        <p:nvPicPr>
          <p:cNvPr id="5122" name="Picture 2"/>
          <p:cNvPicPr>
            <a:picLocks noChangeAspect="1" noChangeArrowheads="1"/>
          </p:cNvPicPr>
          <p:nvPr/>
        </p:nvPicPr>
        <p:blipFill>
          <a:blip r:embed="rId2"/>
          <a:srcRect/>
          <a:stretch>
            <a:fillRect/>
          </a:stretch>
        </p:blipFill>
        <p:spPr bwMode="auto">
          <a:xfrm>
            <a:off x="642910" y="2428868"/>
            <a:ext cx="7296150" cy="32385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6146" name="Picture 2"/>
          <p:cNvPicPr>
            <a:picLocks noChangeAspect="1" noChangeArrowheads="1"/>
          </p:cNvPicPr>
          <p:nvPr/>
        </p:nvPicPr>
        <p:blipFill>
          <a:blip r:embed="rId2"/>
          <a:srcRect/>
          <a:stretch>
            <a:fillRect/>
          </a:stretch>
        </p:blipFill>
        <p:spPr bwMode="auto">
          <a:xfrm>
            <a:off x="1074502" y="1785926"/>
            <a:ext cx="6842930" cy="321471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7170" name="Picture 2"/>
          <p:cNvPicPr>
            <a:picLocks noChangeAspect="1" noChangeArrowheads="1"/>
          </p:cNvPicPr>
          <p:nvPr/>
        </p:nvPicPr>
        <p:blipFill>
          <a:blip r:embed="rId2"/>
          <a:srcRect/>
          <a:stretch>
            <a:fillRect/>
          </a:stretch>
        </p:blipFill>
        <p:spPr bwMode="auto">
          <a:xfrm>
            <a:off x="857224" y="1685924"/>
            <a:ext cx="6372251" cy="417964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Açgözlü (Greedy) algoritmalar</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Optimizasyon problemlerinin çözümünde kullanılırlar. Algoritma analizi dersinde sıkça karşılaşacağız</a:t>
            </a:r>
          </a:p>
          <a:p>
            <a:r>
              <a:rPr lang="tr-TR" dirty="0" smtClean="0"/>
              <a:t>Optimizasyon:</a:t>
            </a:r>
            <a:r>
              <a:rPr lang="tr-TR" dirty="0">
                <a:hlinkClick r:id="rId2" tooltip="Matematik"/>
              </a:rPr>
              <a:t>Matematikte</a:t>
            </a:r>
            <a:r>
              <a:rPr lang="tr-TR" dirty="0"/>
              <a:t> </a:t>
            </a:r>
            <a:r>
              <a:rPr lang="tr-TR" b="1" dirty="0"/>
              <a:t>matematiksel programlama</a:t>
            </a:r>
            <a:r>
              <a:rPr lang="tr-TR" dirty="0"/>
              <a:t>, </a:t>
            </a:r>
            <a:r>
              <a:rPr lang="tr-TR" b="1" dirty="0"/>
              <a:t>eniyileme</a:t>
            </a:r>
            <a:r>
              <a:rPr lang="tr-TR" dirty="0"/>
              <a:t> ya da </a:t>
            </a:r>
            <a:r>
              <a:rPr lang="tr-TR" b="1" dirty="0"/>
              <a:t>optimizasyon</a:t>
            </a:r>
            <a:r>
              <a:rPr lang="tr-TR" dirty="0"/>
              <a:t> terimi; bir </a:t>
            </a:r>
            <a:r>
              <a:rPr lang="tr-TR" dirty="0">
                <a:hlinkClick r:id="rId3" tooltip="Gerçel fonksiyon"/>
              </a:rPr>
              <a:t>gerçel fonksiyonu</a:t>
            </a:r>
            <a:r>
              <a:rPr lang="tr-TR" dirty="0"/>
              <a:t> minimize ya da maksimize etmek amacı ile </a:t>
            </a:r>
            <a:r>
              <a:rPr lang="tr-TR" dirty="0" smtClean="0"/>
              <a:t>bir </a:t>
            </a:r>
            <a:r>
              <a:rPr lang="tr-TR" dirty="0"/>
              <a:t>problemi incelemek ya da çözmek işlemlerini ifade eder</a:t>
            </a:r>
            <a:r>
              <a:rPr lang="tr-TR" dirty="0" smtClean="0"/>
              <a:t>. Örnek maksimum kar,</a:t>
            </a:r>
          </a:p>
          <a:p>
            <a:r>
              <a:rPr lang="tr-TR" dirty="0" smtClean="0"/>
              <a:t>Minimum masraf vb</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8194" name="Picture 2"/>
          <p:cNvPicPr>
            <a:picLocks noChangeAspect="1" noChangeArrowheads="1"/>
          </p:cNvPicPr>
          <p:nvPr/>
        </p:nvPicPr>
        <p:blipFill>
          <a:blip r:embed="rId2"/>
          <a:srcRect/>
          <a:stretch>
            <a:fillRect/>
          </a:stretch>
        </p:blipFill>
        <p:spPr bwMode="auto">
          <a:xfrm>
            <a:off x="928662" y="2043113"/>
            <a:ext cx="7202843" cy="338615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Her problem çözümlümüdür?</a:t>
            </a:r>
            <a:br>
              <a:rPr lang="tr-TR" dirty="0" smtClean="0"/>
            </a:br>
            <a:r>
              <a:rPr lang="tr-TR" dirty="0" smtClean="0"/>
              <a:t>Halting problem (ÖDEV)</a:t>
            </a:r>
            <a:endParaRPr lang="tr-TR" dirty="0"/>
          </a:p>
        </p:txBody>
      </p:sp>
      <p:sp>
        <p:nvSpPr>
          <p:cNvPr id="3" name="2 İçerik Yer Tutucusu"/>
          <p:cNvSpPr>
            <a:spLocks noGrp="1"/>
          </p:cNvSpPr>
          <p:nvPr>
            <p:ph idx="1"/>
          </p:nvPr>
        </p:nvSpPr>
        <p:spPr/>
        <p:txBody>
          <a:bodyPr/>
          <a:lstStyle/>
          <a:p>
            <a:endParaRPr lang="tr-TR"/>
          </a:p>
        </p:txBody>
      </p:sp>
      <p:pic>
        <p:nvPicPr>
          <p:cNvPr id="9218" name="Picture 2"/>
          <p:cNvPicPr>
            <a:picLocks noChangeAspect="1" noChangeArrowheads="1"/>
          </p:cNvPicPr>
          <p:nvPr/>
        </p:nvPicPr>
        <p:blipFill>
          <a:blip r:embed="rId2"/>
          <a:srcRect/>
          <a:stretch>
            <a:fillRect/>
          </a:stretch>
        </p:blipFill>
        <p:spPr bwMode="auto">
          <a:xfrm>
            <a:off x="642910" y="3143248"/>
            <a:ext cx="7670860" cy="216218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Fonksiyonların büyümesi (growth of function)</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Bir problemi çözmek için gereken süre, algoritmanın kullandığı işlemlerin sayısından daha fazlasına bağlıdır. Süre ayrıca, algoritmayı uygulayan programı çalıştırmak için kullanılan donanım ve yazılıma da bağlıdır.</a:t>
            </a:r>
          </a:p>
          <a:p>
            <a:r>
              <a:rPr lang="tr-TR" dirty="0" smtClean="0"/>
              <a:t>Bununla birlikte, bir algoritmayı uygulamak için kullanılan donanımı ve yazılımı değiştirdiğimizde, n boyutundaki bir problemi çözmek için gereken süreyi, bir sabit ile gerekli olan önceki süreyi çarparak yaklaşık olarak tahmin edebiliriz. Örneğin, bir süper bilgisayarda, bir PC'dekinden milyon kat daha hızlı bir problemi çözebiliriz. Ancak, bu bir milyonluk faktör n'ye bağlı olmayacaktır.</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20000"/>
          </a:bodyPr>
          <a:lstStyle/>
          <a:p>
            <a:r>
              <a:rPr lang="tr-TR" dirty="0" smtClean="0"/>
              <a:t>Bu bölümde tanıttığımız büyük-O gösterimini kullanmanın avantajlarından biri, bir fonksiyonun büyümesini sabit çarpanlar veya daha küçük terimler hakkında endişelenmeden tahmin edebilmemizdir. Bu, büyük-O gösterimini kullanarak, bir algoritmayı uygulamak için kullanılan donanım ve yazılım hakkında endişelenmemize gerek olmadığı anlamına gelir. Ayrıca, büyük-O gösterimini kullanarak, bir algoritmada kullanılan farklı işlemlerin aynı zamanı aldığını varsayabiliriz, bu da analizi önemli ölçüde basitleştirir.</a:t>
            </a:r>
          </a:p>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Büyük O gösterimi (big-oh notation)</a:t>
            </a:r>
            <a:endParaRPr lang="tr-TR" dirty="0"/>
          </a:p>
        </p:txBody>
      </p:sp>
      <p:sp>
        <p:nvSpPr>
          <p:cNvPr id="3" name="2 İçerik Yer Tutucusu"/>
          <p:cNvSpPr>
            <a:spLocks noGrp="1"/>
          </p:cNvSpPr>
          <p:nvPr>
            <p:ph idx="1"/>
          </p:nvPr>
        </p:nvSpPr>
        <p:spPr/>
        <p:txBody>
          <a:bodyPr/>
          <a:lstStyle/>
          <a:p>
            <a:r>
              <a:rPr lang="tr-TR" dirty="0"/>
              <a:t>f</a:t>
            </a:r>
            <a:r>
              <a:rPr lang="tr-TR" dirty="0" smtClean="0"/>
              <a:t> ve g tamsayılardan veya reel sayılardan, reel sayılara tanımlı fonksiyonlar olmak üzere. </a:t>
            </a:r>
          </a:p>
          <a:p>
            <a:r>
              <a:rPr lang="tr-TR" dirty="0" smtClean="0"/>
              <a:t>f,g: Z (veya R)→ R</a:t>
            </a:r>
          </a:p>
          <a:p>
            <a:endParaRPr lang="tr-TR" dirty="0" smtClean="0"/>
          </a:p>
          <a:p>
            <a:endParaRPr lang="tr-TR" dirty="0"/>
          </a:p>
          <a:p>
            <a:r>
              <a:rPr lang="tr-TR" dirty="0" smtClean="0"/>
              <a:t>Şartını sağlayan C ve k gibi 2 sayı bulunabiliyorsa (x&gt;(k))</a:t>
            </a:r>
          </a:p>
          <a:p>
            <a:r>
              <a:rPr lang="tr-TR" dirty="0"/>
              <a:t>f</a:t>
            </a:r>
            <a:r>
              <a:rPr lang="tr-TR" dirty="0" smtClean="0"/>
              <a:t>(x)=O(g(x))  veya f(x) </a:t>
            </a:r>
            <a:r>
              <a:rPr lang="el-GR" dirty="0" smtClean="0"/>
              <a:t>ε</a:t>
            </a:r>
            <a:r>
              <a:rPr lang="tr-TR" dirty="0" smtClean="0"/>
              <a:t> O(g(x))</a:t>
            </a:r>
          </a:p>
          <a:p>
            <a:endParaRPr lang="tr-TR" dirty="0" smtClean="0"/>
          </a:p>
        </p:txBody>
      </p:sp>
      <p:pic>
        <p:nvPicPr>
          <p:cNvPr id="10243" name="Picture 3"/>
          <p:cNvPicPr>
            <a:picLocks noChangeAspect="1" noChangeArrowheads="1"/>
          </p:cNvPicPr>
          <p:nvPr/>
        </p:nvPicPr>
        <p:blipFill>
          <a:blip r:embed="rId2"/>
          <a:srcRect/>
          <a:stretch>
            <a:fillRect/>
          </a:stretch>
        </p:blipFill>
        <p:spPr bwMode="auto">
          <a:xfrm>
            <a:off x="3000364" y="3214686"/>
            <a:ext cx="3954012" cy="10001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Örnek: f(x)=</a:t>
            </a:r>
            <a:r>
              <a:rPr lang="en-US" b="1" dirty="0" smtClean="0"/>
              <a:t>x</a:t>
            </a:r>
            <a:r>
              <a:rPr lang="en-US" b="1" baseline="30000" dirty="0" smtClean="0"/>
              <a:t>2</a:t>
            </a:r>
            <a:r>
              <a:rPr lang="en-US" b="1" dirty="0" smtClean="0"/>
              <a:t>+2x+1</a:t>
            </a:r>
            <a:r>
              <a:rPr lang="tr-TR" dirty="0" smtClean="0"/>
              <a:t> = O(</a:t>
            </a:r>
            <a:r>
              <a:rPr lang="en-US" b="1" dirty="0" smtClean="0"/>
              <a:t>x</a:t>
            </a:r>
            <a:r>
              <a:rPr lang="en-US" b="1" baseline="30000" dirty="0" smtClean="0"/>
              <a:t>2</a:t>
            </a:r>
            <a:r>
              <a:rPr lang="tr-TR" dirty="0" smtClean="0"/>
              <a:t>) ?</a:t>
            </a:r>
            <a:endParaRPr lang="tr-TR" dirty="0"/>
          </a:p>
        </p:txBody>
      </p:sp>
      <p:sp>
        <p:nvSpPr>
          <p:cNvPr id="3" name="2 İçerik Yer Tutucusu"/>
          <p:cNvSpPr>
            <a:spLocks noGrp="1"/>
          </p:cNvSpPr>
          <p:nvPr>
            <p:ph idx="1"/>
          </p:nvPr>
        </p:nvSpPr>
        <p:spPr/>
        <p:txBody>
          <a:bodyPr/>
          <a:lstStyle/>
          <a:p>
            <a:r>
              <a:rPr lang="tr-TR" dirty="0" smtClean="0"/>
              <a:t>Acaba aşağıda ki şartı sağlayan C ve k sayıları bulunabilir mi?</a:t>
            </a:r>
          </a:p>
          <a:p>
            <a:endParaRPr lang="tr-TR" dirty="0"/>
          </a:p>
          <a:p>
            <a:endParaRPr lang="tr-TR" dirty="0" smtClean="0"/>
          </a:p>
          <a:p>
            <a:endParaRPr lang="tr-TR" dirty="0"/>
          </a:p>
        </p:txBody>
      </p:sp>
      <p:pic>
        <p:nvPicPr>
          <p:cNvPr id="4" name="Picture 3"/>
          <p:cNvPicPr>
            <a:picLocks noChangeAspect="1" noChangeArrowheads="1"/>
          </p:cNvPicPr>
          <p:nvPr/>
        </p:nvPicPr>
        <p:blipFill>
          <a:blip r:embed="rId2"/>
          <a:srcRect/>
          <a:stretch>
            <a:fillRect/>
          </a:stretch>
        </p:blipFill>
        <p:spPr bwMode="auto">
          <a:xfrm>
            <a:off x="2143108" y="2571744"/>
            <a:ext cx="3954012" cy="100013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Algoritmalar</a:t>
            </a:r>
            <a:endParaRPr lang="tr-TR" dirty="0"/>
          </a:p>
        </p:txBody>
      </p:sp>
      <p:sp>
        <p:nvSpPr>
          <p:cNvPr id="3" name="2 İçerik Yer Tutucusu"/>
          <p:cNvSpPr>
            <a:spLocks noGrp="1"/>
          </p:cNvSpPr>
          <p:nvPr>
            <p:ph idx="1"/>
          </p:nvPr>
        </p:nvSpPr>
        <p:spPr/>
        <p:txBody>
          <a:bodyPr>
            <a:normAutofit fontScale="92500"/>
          </a:bodyPr>
          <a:lstStyle/>
          <a:p>
            <a:r>
              <a:rPr lang="tr-TR" dirty="0" smtClean="0"/>
              <a:t>Bir algoritma, bir hesaplama yapmak veya bir problemi çözmek için </a:t>
            </a:r>
            <a:r>
              <a:rPr lang="tr-TR" b="1" dirty="0" smtClean="0">
                <a:solidFill>
                  <a:srgbClr val="FF0000"/>
                </a:solidFill>
              </a:rPr>
              <a:t>sınırlı bir kesin </a:t>
            </a:r>
            <a:r>
              <a:rPr lang="tr-TR" dirty="0" smtClean="0"/>
              <a:t>talimatlar kümesidir.</a:t>
            </a:r>
          </a:p>
          <a:p>
            <a:r>
              <a:rPr lang="tr-TR" dirty="0" smtClean="0"/>
              <a:t>Algoritmanın özellikleri: Giriş, Çıkış, Tanımlılık,doğruluk, genellik, sonluluk, verimlilik</a:t>
            </a:r>
          </a:p>
          <a:p>
            <a:r>
              <a:rPr lang="tr-TR" dirty="0" smtClean="0"/>
              <a:t>Algoritma terimi, dokuzuncu yüzyılda bir matematikçi olan ve Hindu rakamları üzerine kitabı modern ondalık gösterimin temeli olan al-Khowarizmi isminin bozulmasıdır. </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2290" name="Picture 2"/>
          <p:cNvPicPr>
            <a:picLocks noChangeAspect="1" noChangeArrowheads="1"/>
          </p:cNvPicPr>
          <p:nvPr/>
        </p:nvPicPr>
        <p:blipFill>
          <a:blip r:embed="rId2"/>
          <a:srcRect/>
          <a:stretch>
            <a:fillRect/>
          </a:stretch>
        </p:blipFill>
        <p:spPr bwMode="auto">
          <a:xfrm>
            <a:off x="0" y="0"/>
            <a:ext cx="8929718" cy="1601101"/>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2000232" y="2071678"/>
            <a:ext cx="3933825" cy="41719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Örnek: f(x)=7</a:t>
            </a:r>
            <a:r>
              <a:rPr lang="en-US" b="1" dirty="0" smtClean="0"/>
              <a:t>x</a:t>
            </a:r>
            <a:r>
              <a:rPr lang="en-US" b="1" baseline="30000" dirty="0" smtClean="0"/>
              <a:t>2</a:t>
            </a:r>
            <a:r>
              <a:rPr lang="tr-TR" dirty="0" smtClean="0"/>
              <a:t> = O(</a:t>
            </a:r>
            <a:r>
              <a:rPr lang="en-US" b="1" dirty="0" smtClean="0"/>
              <a:t>x</a:t>
            </a:r>
            <a:r>
              <a:rPr lang="tr-TR" b="1" baseline="30000" dirty="0" smtClean="0"/>
              <a:t>3</a:t>
            </a:r>
            <a:r>
              <a:rPr lang="tr-TR" dirty="0" smtClean="0"/>
              <a:t>) ?</a:t>
            </a:r>
            <a:br>
              <a:rPr lang="tr-TR" dirty="0" smtClean="0"/>
            </a:br>
            <a:r>
              <a:rPr lang="tr-TR" dirty="0" smtClean="0"/>
              <a:t> f(x)=</a:t>
            </a:r>
            <a:r>
              <a:rPr lang="en-US" b="1" dirty="0" smtClean="0"/>
              <a:t>x</a:t>
            </a:r>
            <a:r>
              <a:rPr lang="tr-TR" b="1" baseline="30000" dirty="0" smtClean="0"/>
              <a:t>3</a:t>
            </a:r>
            <a:r>
              <a:rPr lang="tr-TR" dirty="0" smtClean="0"/>
              <a:t> = O(7</a:t>
            </a:r>
            <a:r>
              <a:rPr lang="en-US" b="1" dirty="0" smtClean="0"/>
              <a:t>x</a:t>
            </a:r>
            <a:r>
              <a:rPr lang="tr-TR" b="1" baseline="30000" dirty="0" smtClean="0"/>
              <a:t>2</a:t>
            </a:r>
            <a:r>
              <a:rPr lang="tr-TR" dirty="0" smtClean="0"/>
              <a:t>) ? </a:t>
            </a:r>
            <a:endParaRPr lang="tr-TR" dirty="0"/>
          </a:p>
        </p:txBody>
      </p:sp>
      <p:sp>
        <p:nvSpPr>
          <p:cNvPr id="3" name="2 İçerik Yer Tutucusu"/>
          <p:cNvSpPr>
            <a:spLocks noGrp="1"/>
          </p:cNvSpPr>
          <p:nvPr>
            <p:ph idx="1"/>
          </p:nvPr>
        </p:nvSpPr>
        <p:spPr/>
        <p:txBody>
          <a:bodyPr/>
          <a:lstStyle/>
          <a:p>
            <a:r>
              <a:rPr lang="tr-TR" dirty="0" smtClean="0"/>
              <a:t>C=7, k=1 için sağlar</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f(x)=</a:t>
            </a:r>
            <a:r>
              <a:rPr lang="tr-TR" b="1" dirty="0" smtClean="0"/>
              <a:t>n</a:t>
            </a:r>
            <a:r>
              <a:rPr lang="en-US" b="1" baseline="30000" dirty="0" smtClean="0"/>
              <a:t>2</a:t>
            </a:r>
            <a:r>
              <a:rPr lang="tr-TR" dirty="0" smtClean="0"/>
              <a:t> = O(</a:t>
            </a:r>
            <a:r>
              <a:rPr lang="tr-TR" b="1" dirty="0" smtClean="0"/>
              <a:t>n</a:t>
            </a:r>
            <a:r>
              <a:rPr lang="tr-TR" dirty="0" smtClean="0"/>
              <a:t>) ?</a:t>
            </a:r>
            <a:endParaRPr lang="tr-TR" dirty="0"/>
          </a:p>
        </p:txBody>
      </p:sp>
      <p:sp>
        <p:nvSpPr>
          <p:cNvPr id="3" name="2 İçerik Yer Tutucusu"/>
          <p:cNvSpPr>
            <a:spLocks noGrp="1"/>
          </p:cNvSpPr>
          <p:nvPr>
            <p:ph idx="1"/>
          </p:nvPr>
        </p:nvSpPr>
        <p:spPr/>
        <p:txBody>
          <a:bodyPr/>
          <a:lstStyle/>
          <a:p>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Teorem:</a:t>
            </a:r>
          </a:p>
          <a:p>
            <a:pPr>
              <a:buNone/>
            </a:pPr>
            <a:r>
              <a:rPr lang="tr-TR" dirty="0" smtClean="0"/>
              <a:t>ise f(x)=O(</a:t>
            </a:r>
            <a:r>
              <a:rPr lang="en-US" b="1" dirty="0" smtClean="0"/>
              <a:t>x</a:t>
            </a:r>
            <a:r>
              <a:rPr lang="tr-TR" b="1" baseline="30000" dirty="0" smtClean="0"/>
              <a:t>n</a:t>
            </a:r>
            <a:r>
              <a:rPr lang="tr-TR" dirty="0" smtClean="0"/>
              <a:t>) ‘dir.</a:t>
            </a:r>
            <a:endParaRPr lang="tr-TR" dirty="0"/>
          </a:p>
        </p:txBody>
      </p:sp>
      <p:pic>
        <p:nvPicPr>
          <p:cNvPr id="1026" name="Picture 2"/>
          <p:cNvPicPr>
            <a:picLocks noChangeAspect="1" noChangeArrowheads="1"/>
          </p:cNvPicPr>
          <p:nvPr/>
        </p:nvPicPr>
        <p:blipFill>
          <a:blip r:embed="rId2"/>
          <a:srcRect/>
          <a:stretch>
            <a:fillRect/>
          </a:stretch>
        </p:blipFill>
        <p:spPr bwMode="auto">
          <a:xfrm>
            <a:off x="2428860" y="1643050"/>
            <a:ext cx="4610100" cy="390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Algoritma analizinde karşımıza sık çıkacak O notasyonları</a:t>
            </a:r>
          </a:p>
          <a:p>
            <a:endParaRPr lang="tr-TR" dirty="0"/>
          </a:p>
        </p:txBody>
      </p:sp>
      <p:pic>
        <p:nvPicPr>
          <p:cNvPr id="2050" name="Picture 2"/>
          <p:cNvPicPr>
            <a:picLocks noChangeAspect="1" noChangeArrowheads="1"/>
          </p:cNvPicPr>
          <p:nvPr/>
        </p:nvPicPr>
        <p:blipFill>
          <a:blip r:embed="rId2"/>
          <a:srcRect/>
          <a:stretch>
            <a:fillRect/>
          </a:stretch>
        </p:blipFill>
        <p:spPr bwMode="auto">
          <a:xfrm>
            <a:off x="428596" y="285728"/>
            <a:ext cx="8172492" cy="77152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714744" y="2214554"/>
            <a:ext cx="4533900" cy="42576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074" name="Picture 2"/>
          <p:cNvPicPr>
            <a:picLocks noChangeAspect="1" noChangeArrowheads="1"/>
          </p:cNvPicPr>
          <p:nvPr/>
        </p:nvPicPr>
        <p:blipFill>
          <a:blip r:embed="rId2"/>
          <a:srcRect/>
          <a:stretch>
            <a:fillRect/>
          </a:stretch>
        </p:blipFill>
        <p:spPr bwMode="auto">
          <a:xfrm>
            <a:off x="514350" y="481013"/>
            <a:ext cx="8115300" cy="58959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098" name="Picture 2"/>
          <p:cNvPicPr>
            <a:picLocks noChangeAspect="1" noChangeArrowheads="1"/>
          </p:cNvPicPr>
          <p:nvPr/>
        </p:nvPicPr>
        <p:blipFill>
          <a:blip r:embed="rId2"/>
          <a:srcRect/>
          <a:stretch>
            <a:fillRect/>
          </a:stretch>
        </p:blipFill>
        <p:spPr bwMode="auto">
          <a:xfrm>
            <a:off x="0" y="3484414"/>
            <a:ext cx="9144000" cy="492275"/>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0" y="2000240"/>
            <a:ext cx="9179783" cy="78581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Büyük      gösterimi (big-omega notation)</a:t>
            </a:r>
            <a:endParaRPr lang="tr-TR" dirty="0"/>
          </a:p>
        </p:txBody>
      </p:sp>
      <p:sp>
        <p:nvSpPr>
          <p:cNvPr id="3" name="2 İçerik Yer Tutucusu"/>
          <p:cNvSpPr>
            <a:spLocks noGrp="1"/>
          </p:cNvSpPr>
          <p:nvPr>
            <p:ph idx="1"/>
          </p:nvPr>
        </p:nvSpPr>
        <p:spPr/>
        <p:txBody>
          <a:bodyPr/>
          <a:lstStyle/>
          <a:p>
            <a:r>
              <a:rPr lang="tr-TR" dirty="0"/>
              <a:t>f</a:t>
            </a:r>
            <a:r>
              <a:rPr lang="tr-TR" dirty="0" smtClean="0"/>
              <a:t> ve g tamsayılardan veya reel sayılardan, reel sayılara tanımlı fonksiyonlar olmak üzere. </a:t>
            </a:r>
          </a:p>
          <a:p>
            <a:r>
              <a:rPr lang="tr-TR" dirty="0" smtClean="0"/>
              <a:t>f,g: Z (veya R)→ R</a:t>
            </a:r>
          </a:p>
          <a:p>
            <a:endParaRPr lang="tr-TR" dirty="0" smtClean="0"/>
          </a:p>
          <a:p>
            <a:endParaRPr lang="tr-TR" dirty="0"/>
          </a:p>
          <a:p>
            <a:r>
              <a:rPr lang="tr-TR" dirty="0" smtClean="0"/>
              <a:t>Şartını sağlayan C ve k gibi 2 sayı bulunabiliyorsa (x&gt;(k))</a:t>
            </a:r>
          </a:p>
          <a:p>
            <a:r>
              <a:rPr lang="tr-TR" dirty="0"/>
              <a:t>f</a:t>
            </a:r>
            <a:r>
              <a:rPr lang="tr-TR" dirty="0" smtClean="0"/>
              <a:t>(x)=O(g(x))  veya f(x) </a:t>
            </a:r>
            <a:r>
              <a:rPr lang="el-GR" dirty="0" smtClean="0"/>
              <a:t>ε</a:t>
            </a:r>
            <a:r>
              <a:rPr lang="tr-TR" dirty="0" smtClean="0"/>
              <a:t> O(g(x))</a:t>
            </a:r>
          </a:p>
          <a:p>
            <a:endParaRPr lang="tr-TR" dirty="0" smtClean="0"/>
          </a:p>
        </p:txBody>
      </p:sp>
      <p:pic>
        <p:nvPicPr>
          <p:cNvPr id="5" name="Picture 2"/>
          <p:cNvPicPr>
            <a:picLocks noChangeAspect="1" noChangeArrowheads="1"/>
          </p:cNvPicPr>
          <p:nvPr/>
        </p:nvPicPr>
        <p:blipFill>
          <a:blip r:embed="rId2"/>
          <a:srcRect/>
          <a:stretch>
            <a:fillRect/>
          </a:stretch>
        </p:blipFill>
        <p:spPr bwMode="auto">
          <a:xfrm>
            <a:off x="2786050" y="357166"/>
            <a:ext cx="361950" cy="447675"/>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4643438" y="5572140"/>
            <a:ext cx="361950" cy="44767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1571604" y="5572140"/>
            <a:ext cx="361950" cy="447675"/>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1349353" y="3257550"/>
            <a:ext cx="4189435" cy="74295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Örnek 10 s.189</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Büyük      gösterimi (big-theta notation)</a:t>
            </a:r>
            <a:endParaRPr lang="tr-TR" dirty="0"/>
          </a:p>
        </p:txBody>
      </p:sp>
      <p:sp>
        <p:nvSpPr>
          <p:cNvPr id="3" name="2 İçerik Yer Tutucusu"/>
          <p:cNvSpPr>
            <a:spLocks noGrp="1"/>
          </p:cNvSpPr>
          <p:nvPr>
            <p:ph idx="1"/>
          </p:nvPr>
        </p:nvSpPr>
        <p:spPr/>
        <p:txBody>
          <a:bodyPr/>
          <a:lstStyle/>
          <a:p>
            <a:r>
              <a:rPr lang="tr-TR" dirty="0"/>
              <a:t>f</a:t>
            </a:r>
            <a:r>
              <a:rPr lang="tr-TR" dirty="0" smtClean="0"/>
              <a:t> ve g tamsayılardan veya reel sayılardan, reel sayılara tanımlı fonksiyonlar olmak üzere. </a:t>
            </a:r>
          </a:p>
          <a:p>
            <a:r>
              <a:rPr lang="tr-TR" dirty="0" smtClean="0"/>
              <a:t>f,g: Z (veya R)→ R</a:t>
            </a:r>
          </a:p>
          <a:p>
            <a:endParaRPr lang="tr-TR" dirty="0" smtClean="0"/>
          </a:p>
          <a:p>
            <a:endParaRPr lang="tr-TR" dirty="0"/>
          </a:p>
          <a:p>
            <a:r>
              <a:rPr lang="tr-TR" dirty="0" smtClean="0"/>
              <a:t>Şartını sağlayan C ve k gibi 2 sayı bulunabiliyorsa (x&gt;(k))</a:t>
            </a:r>
          </a:p>
          <a:p>
            <a:r>
              <a:rPr lang="tr-TR" dirty="0"/>
              <a:t>f</a:t>
            </a:r>
            <a:r>
              <a:rPr lang="tr-TR" dirty="0" smtClean="0"/>
              <a:t>(x)=O(g(x))  veya f(x) </a:t>
            </a:r>
            <a:r>
              <a:rPr lang="el-GR" dirty="0" smtClean="0"/>
              <a:t>ε</a:t>
            </a:r>
            <a:r>
              <a:rPr lang="tr-TR" dirty="0" smtClean="0"/>
              <a:t> O(g(x))</a:t>
            </a:r>
          </a:p>
          <a:p>
            <a:endParaRPr lang="tr-TR" dirty="0" smtClean="0"/>
          </a:p>
        </p:txBody>
      </p:sp>
      <p:pic>
        <p:nvPicPr>
          <p:cNvPr id="6" name="Picture 2"/>
          <p:cNvPicPr>
            <a:picLocks noChangeAspect="1" noChangeArrowheads="1"/>
          </p:cNvPicPr>
          <p:nvPr/>
        </p:nvPicPr>
        <p:blipFill>
          <a:blip r:embed="rId2"/>
          <a:srcRect/>
          <a:stretch>
            <a:fillRect/>
          </a:stretch>
        </p:blipFill>
        <p:spPr bwMode="auto">
          <a:xfrm>
            <a:off x="4643438" y="5572140"/>
            <a:ext cx="361950" cy="44767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1571604" y="5572140"/>
            <a:ext cx="361950" cy="447675"/>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4643438" y="5572140"/>
            <a:ext cx="428628" cy="511056"/>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2928926" y="285728"/>
            <a:ext cx="428628" cy="51105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1571604" y="5572140"/>
            <a:ext cx="428628" cy="511056"/>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500166" y="3286124"/>
            <a:ext cx="5622100" cy="8382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Örnek:</a:t>
            </a:r>
          </a:p>
          <a:p>
            <a:r>
              <a:rPr lang="tr-TR" dirty="0" smtClean="0"/>
              <a:t>Şu an bulunduğunuz yerden ilinizin valiliğine nasıl gidersiniz?</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endParaRPr lang="tr-TR" dirty="0"/>
          </a:p>
        </p:txBody>
      </p:sp>
      <p:pic>
        <p:nvPicPr>
          <p:cNvPr id="1026" name="Picture 2"/>
          <p:cNvPicPr>
            <a:picLocks noChangeAspect="1" noChangeArrowheads="1"/>
          </p:cNvPicPr>
          <p:nvPr/>
        </p:nvPicPr>
        <p:blipFill>
          <a:blip r:embed="rId2"/>
          <a:srcRect/>
          <a:stretch>
            <a:fillRect/>
          </a:stretch>
        </p:blipFill>
        <p:spPr bwMode="auto">
          <a:xfrm>
            <a:off x="2281238" y="1209675"/>
            <a:ext cx="4581525"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Algoritmaların Karmaşıklığı (complexity of alg.)</a:t>
            </a:r>
            <a:br>
              <a:rPr lang="tr-TR" dirty="0" smtClean="0"/>
            </a:br>
            <a:endParaRPr lang="tr-TR" dirty="0"/>
          </a:p>
        </p:txBody>
      </p:sp>
      <p:sp>
        <p:nvSpPr>
          <p:cNvPr id="3" name="2 İçerik Yer Tutucusu"/>
          <p:cNvSpPr>
            <a:spLocks noGrp="1"/>
          </p:cNvSpPr>
          <p:nvPr>
            <p:ph idx="1"/>
          </p:nvPr>
        </p:nvSpPr>
        <p:spPr/>
        <p:txBody>
          <a:bodyPr/>
          <a:lstStyle/>
          <a:p>
            <a:r>
              <a:rPr lang="tr-TR" dirty="0" smtClean="0"/>
              <a:t>Zaman karmaşıklığı (time complexity)</a:t>
            </a:r>
          </a:p>
          <a:p>
            <a:r>
              <a:rPr lang="tr-TR" dirty="0" smtClean="0"/>
              <a:t>Alan karmaşıklığı (space complexity)</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f:2n-1      f=O(n)</a:t>
            </a:r>
            <a:endParaRPr lang="tr-TR" dirty="0"/>
          </a:p>
        </p:txBody>
      </p:sp>
      <p:pic>
        <p:nvPicPr>
          <p:cNvPr id="38914" name="Picture 2"/>
          <p:cNvPicPr>
            <a:picLocks noGrp="1" noChangeAspect="1" noChangeArrowheads="1"/>
          </p:cNvPicPr>
          <p:nvPr>
            <p:ph idx="1"/>
          </p:nvPr>
        </p:nvPicPr>
        <p:blipFill>
          <a:blip r:embed="rId2"/>
          <a:srcRect/>
          <a:stretch>
            <a:fillRect/>
          </a:stretch>
        </p:blipFill>
        <p:spPr bwMode="auto">
          <a:xfrm>
            <a:off x="967546" y="1338376"/>
            <a:ext cx="6747725" cy="3486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endParaRPr lang="tr-TR" dirty="0"/>
          </a:p>
        </p:txBody>
      </p:sp>
      <p:pic>
        <p:nvPicPr>
          <p:cNvPr id="39938" name="Picture 2"/>
          <p:cNvPicPr>
            <a:picLocks noChangeAspect="1" noChangeArrowheads="1"/>
          </p:cNvPicPr>
          <p:nvPr/>
        </p:nvPicPr>
        <p:blipFill>
          <a:blip r:embed="rId2"/>
          <a:srcRect/>
          <a:stretch>
            <a:fillRect/>
          </a:stretch>
        </p:blipFill>
        <p:spPr bwMode="auto">
          <a:xfrm>
            <a:off x="714348" y="527464"/>
            <a:ext cx="7691094" cy="3330164"/>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357158" y="4029075"/>
            <a:ext cx="5210175" cy="2828925"/>
          </a:xfrm>
          <a:prstGeom prst="rect">
            <a:avLst/>
          </a:prstGeom>
          <a:noFill/>
          <a:ln w="9525">
            <a:noFill/>
            <a:miter lim="800000"/>
            <a:headEnd/>
            <a:tailEnd/>
          </a:ln>
          <a:effectLst/>
        </p:spPr>
      </p:pic>
      <p:pic>
        <p:nvPicPr>
          <p:cNvPr id="39940" name="Picture 4"/>
          <p:cNvPicPr>
            <a:picLocks noChangeAspect="1" noChangeArrowheads="1"/>
          </p:cNvPicPr>
          <p:nvPr/>
        </p:nvPicPr>
        <p:blipFill>
          <a:blip r:embed="rId4"/>
          <a:srcRect/>
          <a:stretch>
            <a:fillRect/>
          </a:stretch>
        </p:blipFill>
        <p:spPr bwMode="auto">
          <a:xfrm>
            <a:off x="2357422" y="2571744"/>
            <a:ext cx="3537309"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İkili (binary) arama</a:t>
            </a:r>
            <a:endParaRPr lang="tr-TR" dirty="0"/>
          </a:p>
        </p:txBody>
      </p:sp>
      <p:sp>
        <p:nvSpPr>
          <p:cNvPr id="3" name="2 İçerik Yer Tutucusu"/>
          <p:cNvSpPr>
            <a:spLocks noGrp="1"/>
          </p:cNvSpPr>
          <p:nvPr>
            <p:ph idx="1"/>
          </p:nvPr>
        </p:nvSpPr>
        <p:spPr/>
        <p:txBody>
          <a:bodyPr/>
          <a:lstStyle/>
          <a:p>
            <a:endParaRPr lang="tr-TR" dirty="0"/>
          </a:p>
        </p:txBody>
      </p:sp>
      <p:pic>
        <p:nvPicPr>
          <p:cNvPr id="3074" name="Picture 2"/>
          <p:cNvPicPr>
            <a:picLocks noChangeAspect="1" noChangeArrowheads="1"/>
          </p:cNvPicPr>
          <p:nvPr/>
        </p:nvPicPr>
        <p:blipFill>
          <a:blip r:embed="rId2"/>
          <a:srcRect/>
          <a:stretch>
            <a:fillRect/>
          </a:stretch>
        </p:blipFill>
        <p:spPr bwMode="auto">
          <a:xfrm>
            <a:off x="500034" y="1500174"/>
            <a:ext cx="6219825"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28794" y="2143116"/>
            <a:ext cx="5487046" cy="71438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2000232" y="2928934"/>
            <a:ext cx="5662480" cy="97234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2000232" y="4071942"/>
            <a:ext cx="3214710" cy="816042"/>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2071670" y="5286388"/>
            <a:ext cx="1857388" cy="458614"/>
          </a:xfrm>
          <a:prstGeom prst="rect">
            <a:avLst/>
          </a:prstGeom>
          <a:noFill/>
          <a:ln w="9525">
            <a:noFill/>
            <a:miter lim="800000"/>
            <a:headEnd/>
            <a:tailEnd/>
          </a:ln>
          <a:effectLst/>
        </p:spPr>
      </p:pic>
      <p:pic>
        <p:nvPicPr>
          <p:cNvPr id="40962" name="Picture 2"/>
          <p:cNvPicPr>
            <a:picLocks noChangeAspect="1" noChangeArrowheads="1"/>
          </p:cNvPicPr>
          <p:nvPr/>
        </p:nvPicPr>
        <p:blipFill>
          <a:blip r:embed="rId6"/>
          <a:srcRect/>
          <a:stretch>
            <a:fillRect/>
          </a:stretch>
        </p:blipFill>
        <p:spPr bwMode="auto">
          <a:xfrm>
            <a:off x="2000232" y="500042"/>
            <a:ext cx="2000264" cy="716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 1 </a:t>
            </a:r>
            <a:r>
              <a:rPr lang="tr-TR" dirty="0" smtClean="0"/>
              <a:t>2 </a:t>
            </a:r>
            <a:r>
              <a:rPr lang="tr-TR" dirty="0" smtClean="0"/>
              <a:t>3 </a:t>
            </a:r>
            <a:r>
              <a:rPr lang="tr-TR" dirty="0" smtClean="0"/>
              <a:t>4 </a:t>
            </a:r>
            <a:r>
              <a:rPr lang="tr-TR" dirty="0" smtClean="0"/>
              <a:t>5 </a:t>
            </a:r>
            <a:r>
              <a:rPr lang="tr-TR" dirty="0" smtClean="0"/>
              <a:t>6 </a:t>
            </a:r>
            <a:r>
              <a:rPr lang="tr-TR" dirty="0" smtClean="0"/>
              <a:t>7 </a:t>
            </a:r>
            <a:r>
              <a:rPr lang="tr-TR" dirty="0" smtClean="0"/>
              <a:t>8 </a:t>
            </a:r>
            <a:r>
              <a:rPr lang="tr-TR" dirty="0" smtClean="0"/>
              <a:t>9 </a:t>
            </a:r>
            <a:r>
              <a:rPr lang="tr-TR" dirty="0" smtClean="0"/>
              <a:t>10 </a:t>
            </a:r>
            <a:r>
              <a:rPr lang="tr-TR" dirty="0" smtClean="0"/>
              <a:t>11 </a:t>
            </a:r>
            <a:r>
              <a:rPr lang="tr-TR" dirty="0" smtClean="0"/>
              <a:t>12  </a:t>
            </a:r>
            <a:r>
              <a:rPr lang="tr-TR" dirty="0" smtClean="0"/>
              <a:t>13 </a:t>
            </a:r>
            <a:r>
              <a:rPr lang="tr-TR" dirty="0" smtClean="0"/>
              <a:t>14 </a:t>
            </a:r>
            <a:r>
              <a:rPr lang="tr-TR" dirty="0" smtClean="0"/>
              <a:t>15 </a:t>
            </a:r>
            <a:r>
              <a:rPr lang="tr-TR" dirty="0" smtClean="0"/>
              <a:t>16 </a:t>
            </a:r>
            <a:r>
              <a:rPr lang="tr-TR" dirty="0" smtClean="0"/>
              <a:t>17 </a:t>
            </a:r>
            <a:r>
              <a:rPr lang="tr-TR" dirty="0" smtClean="0"/>
              <a:t>18     </a:t>
            </a:r>
            <a:r>
              <a:rPr lang="tr-TR" dirty="0" smtClean="0"/>
              <a:t>x=17</a:t>
            </a:r>
          </a:p>
          <a:p>
            <a:r>
              <a:rPr lang="tr-TR" dirty="0" smtClean="0"/>
              <a:t>11 13 15 17 (1 adım)</a:t>
            </a:r>
          </a:p>
          <a:p>
            <a:r>
              <a:rPr lang="tr-TR" dirty="0" smtClean="0"/>
              <a:t>15 17 (2. adım)</a:t>
            </a:r>
          </a:p>
          <a:p>
            <a:r>
              <a:rPr lang="tr-TR" dirty="0" smtClean="0"/>
              <a:t>17 (3. adım)</a:t>
            </a:r>
          </a:p>
          <a:p>
            <a:r>
              <a:rPr lang="tr-TR" dirty="0" smtClean="0"/>
              <a:t>Log 2 8= 3</a:t>
            </a:r>
          </a:p>
          <a:p>
            <a:r>
              <a:rPr lang="tr-TR" dirty="0" smtClean="0"/>
              <a:t>Log2 16=4</a:t>
            </a: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Worst case en kötü durum</a:t>
            </a:r>
            <a:br>
              <a:rPr lang="tr-TR" dirty="0" smtClean="0"/>
            </a:br>
            <a:r>
              <a:rPr lang="tr-TR" dirty="0" smtClean="0"/>
              <a:t>f:n(n-1)/2   ve f=(n * n)</a:t>
            </a:r>
            <a:endParaRPr lang="tr-TR" dirty="0"/>
          </a:p>
        </p:txBody>
      </p:sp>
      <p:pic>
        <p:nvPicPr>
          <p:cNvPr id="6146" name="Picture 2"/>
          <p:cNvPicPr>
            <a:picLocks noChangeAspect="1" noChangeArrowheads="1"/>
          </p:cNvPicPr>
          <p:nvPr/>
        </p:nvPicPr>
        <p:blipFill>
          <a:blip r:embed="rId2"/>
          <a:srcRect/>
          <a:stretch>
            <a:fillRect/>
          </a:stretch>
        </p:blipFill>
        <p:spPr bwMode="auto">
          <a:xfrm>
            <a:off x="1074502" y="1785926"/>
            <a:ext cx="6842930" cy="3214710"/>
          </a:xfrm>
          <a:prstGeom prst="rect">
            <a:avLst/>
          </a:prstGeom>
          <a:noFill/>
          <a:ln w="9525">
            <a:noFill/>
            <a:miter lim="800000"/>
            <a:headEnd/>
            <a:tailEnd/>
          </a:ln>
          <a:effectLst/>
        </p:spPr>
      </p:pic>
      <p:pic>
        <p:nvPicPr>
          <p:cNvPr id="14338" name="Picture 2"/>
          <p:cNvPicPr>
            <a:picLocks noGrp="1" noChangeAspect="1" noChangeArrowheads="1"/>
          </p:cNvPicPr>
          <p:nvPr>
            <p:ph idx="1"/>
          </p:nvPr>
        </p:nvPicPr>
        <p:blipFill>
          <a:blip r:embed="rId3"/>
          <a:srcRect/>
          <a:stretch>
            <a:fillRect/>
          </a:stretch>
        </p:blipFill>
        <p:spPr bwMode="auto">
          <a:xfrm>
            <a:off x="1928794" y="5143512"/>
            <a:ext cx="6181267"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Sıralama (sorting) algoritmaları</a:t>
            </a:r>
            <a:endParaRPr lang="tr-TR" dirty="0"/>
          </a:p>
        </p:txBody>
      </p:sp>
      <p:sp>
        <p:nvSpPr>
          <p:cNvPr id="3" name="2 İçerik Yer Tutucusu"/>
          <p:cNvSpPr>
            <a:spLocks noGrp="1"/>
          </p:cNvSpPr>
          <p:nvPr>
            <p:ph idx="1"/>
          </p:nvPr>
        </p:nvSpPr>
        <p:spPr/>
        <p:txBody>
          <a:bodyPr/>
          <a:lstStyle/>
          <a:p>
            <a:r>
              <a:rPr lang="tr-TR" dirty="0" smtClean="0"/>
              <a:t>Kabarcık sıralama (bubble sort)</a:t>
            </a:r>
          </a:p>
          <a:p>
            <a:endParaRPr lang="tr-TR" dirty="0"/>
          </a:p>
        </p:txBody>
      </p:sp>
      <p:pic>
        <p:nvPicPr>
          <p:cNvPr id="5122" name="Picture 2"/>
          <p:cNvPicPr>
            <a:picLocks noChangeAspect="1" noChangeArrowheads="1"/>
          </p:cNvPicPr>
          <p:nvPr/>
        </p:nvPicPr>
        <p:blipFill>
          <a:blip r:embed="rId2"/>
          <a:srcRect/>
          <a:stretch>
            <a:fillRect/>
          </a:stretch>
        </p:blipFill>
        <p:spPr bwMode="auto">
          <a:xfrm>
            <a:off x="642910" y="2428868"/>
            <a:ext cx="7296150"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pic>
        <p:nvPicPr>
          <p:cNvPr id="7170" name="Picture 2"/>
          <p:cNvPicPr>
            <a:picLocks noChangeAspect="1" noChangeArrowheads="1"/>
          </p:cNvPicPr>
          <p:nvPr/>
        </p:nvPicPr>
        <p:blipFill>
          <a:blip r:embed="rId2"/>
          <a:srcRect/>
          <a:stretch>
            <a:fillRect/>
          </a:stretch>
        </p:blipFill>
        <p:spPr bwMode="auto">
          <a:xfrm>
            <a:off x="857224" y="1685924"/>
            <a:ext cx="6372251" cy="4179649"/>
          </a:xfrm>
          <a:prstGeom prst="rect">
            <a:avLst/>
          </a:prstGeom>
          <a:noFill/>
          <a:ln w="9525">
            <a:noFill/>
            <a:miter lim="800000"/>
            <a:headEnd/>
            <a:tailEnd/>
          </a:ln>
          <a:effectLst/>
        </p:spPr>
      </p:pic>
      <p:pic>
        <p:nvPicPr>
          <p:cNvPr id="41986" name="Picture 2"/>
          <p:cNvPicPr>
            <a:picLocks noChangeAspect="1" noChangeArrowheads="1"/>
          </p:cNvPicPr>
          <p:nvPr/>
        </p:nvPicPr>
        <p:blipFill>
          <a:blip r:embed="rId3"/>
          <a:srcRect/>
          <a:stretch>
            <a:fillRect/>
          </a:stretch>
        </p:blipFill>
        <p:spPr bwMode="auto">
          <a:xfrm>
            <a:off x="4143372" y="5857892"/>
            <a:ext cx="4500594" cy="974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dirty="0" smtClean="0"/>
              <a:t>Örnek: Sonlu bir tamsayı dizisinde maksimum (en büyük) değeri bulmak için bir algoritma yazınız?</a:t>
            </a:r>
            <a:endParaRPr lang="tr-TR" sz="2800" dirty="0"/>
          </a:p>
        </p:txBody>
      </p:sp>
      <p:sp>
        <p:nvSpPr>
          <p:cNvPr id="3" name="2 İçerik Yer Tutucusu"/>
          <p:cNvSpPr>
            <a:spLocks noGrp="1"/>
          </p:cNvSpPr>
          <p:nvPr>
            <p:ph idx="1"/>
          </p:nvPr>
        </p:nvSpPr>
        <p:spPr/>
        <p:txBody>
          <a:bodyPr>
            <a:normAutofit fontScale="92500"/>
          </a:bodyPr>
          <a:lstStyle/>
          <a:p>
            <a:r>
              <a:rPr lang="tr-TR" dirty="0" smtClean="0"/>
              <a:t>Dizideki ilk tamsayıyı geçici maksimum kabul edin</a:t>
            </a:r>
          </a:p>
          <a:p>
            <a:r>
              <a:rPr lang="tr-TR" dirty="0" smtClean="0"/>
              <a:t>Bir sonraki tamsayı ile geçici maksimumu karşılaştırın. Eğer bu tamsayı geçici maksimumdan büyükse geçici maksimuma bu tamsayıyı atayın</a:t>
            </a:r>
          </a:p>
          <a:p>
            <a:r>
              <a:rPr lang="tr-TR" dirty="0" smtClean="0"/>
              <a:t>Bir önceki adımı dizide eleman kalmayıncaya kadar tekrar edin</a:t>
            </a:r>
          </a:p>
          <a:p>
            <a:r>
              <a:rPr lang="tr-TR" dirty="0" smtClean="0"/>
              <a:t>Dizide elaman kalmaınca durun. Geçici maksimumun değeri dizinin maksimum değeridir. </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NP problemler ÖDEV</a:t>
            </a:r>
            <a:endParaRPr lang="tr-TR" dirty="0">
              <a:solidFill>
                <a:srgbClr val="FF0000"/>
              </a:solidFill>
            </a:endParaRPr>
          </a:p>
        </p:txBody>
      </p:sp>
      <p:sp>
        <p:nvSpPr>
          <p:cNvPr id="3" name="2 İçerik Yer Tutucusu"/>
          <p:cNvSpPr>
            <a:spLocks noGrp="1"/>
          </p:cNvSpPr>
          <p:nvPr>
            <p:ph idx="1"/>
          </p:nvPr>
        </p:nvSpPr>
        <p:spPr/>
        <p:txBody>
          <a:bodyPr/>
          <a:lstStyle/>
          <a:p>
            <a:endParaRPr lang="tr-TR"/>
          </a:p>
        </p:txBody>
      </p:sp>
      <p:pic>
        <p:nvPicPr>
          <p:cNvPr id="13314" name="Picture 2"/>
          <p:cNvPicPr>
            <a:picLocks noChangeAspect="1" noChangeArrowheads="1"/>
          </p:cNvPicPr>
          <p:nvPr/>
        </p:nvPicPr>
        <p:blipFill>
          <a:blip r:embed="rId2"/>
          <a:srcRect/>
          <a:stretch>
            <a:fillRect/>
          </a:stretch>
        </p:blipFill>
        <p:spPr bwMode="auto">
          <a:xfrm>
            <a:off x="1305684" y="2005013"/>
            <a:ext cx="5998769" cy="4067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2290" name="Picture 2"/>
          <p:cNvPicPr>
            <a:picLocks noChangeAspect="1" noChangeArrowheads="1"/>
          </p:cNvPicPr>
          <p:nvPr/>
        </p:nvPicPr>
        <p:blipFill>
          <a:blip r:embed="rId2"/>
          <a:srcRect/>
          <a:stretch>
            <a:fillRect/>
          </a:stretch>
        </p:blipFill>
        <p:spPr bwMode="auto">
          <a:xfrm>
            <a:off x="214282" y="1857364"/>
            <a:ext cx="8597223" cy="33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Tamsayılar ve Bölme</a:t>
            </a:r>
            <a:endParaRPr lang="tr-TR" dirty="0"/>
          </a:p>
        </p:txBody>
      </p:sp>
      <p:pic>
        <p:nvPicPr>
          <p:cNvPr id="15362" name="Picture 2"/>
          <p:cNvPicPr>
            <a:picLocks noChangeAspect="1" noChangeArrowheads="1"/>
          </p:cNvPicPr>
          <p:nvPr/>
        </p:nvPicPr>
        <p:blipFill>
          <a:blip r:embed="rId2"/>
          <a:srcRect/>
          <a:stretch>
            <a:fillRect/>
          </a:stretch>
        </p:blipFill>
        <p:spPr bwMode="auto">
          <a:xfrm>
            <a:off x="1071538" y="1785926"/>
            <a:ext cx="1304933" cy="878832"/>
          </a:xfrm>
          <a:prstGeom prst="rect">
            <a:avLst/>
          </a:prstGeom>
          <a:noFill/>
          <a:ln w="9525">
            <a:noFill/>
            <a:miter lim="800000"/>
            <a:headEnd/>
            <a:tailEnd/>
          </a:ln>
          <a:effectLst/>
        </p:spPr>
      </p:pic>
      <p:pic>
        <p:nvPicPr>
          <p:cNvPr id="15363" name="Picture 3"/>
          <p:cNvPicPr>
            <a:picLocks noGrp="1" noChangeAspect="1" noChangeArrowheads="1"/>
          </p:cNvPicPr>
          <p:nvPr>
            <p:ph idx="1"/>
          </p:nvPr>
        </p:nvPicPr>
        <p:blipFill>
          <a:blip r:embed="rId3"/>
          <a:srcRect/>
          <a:stretch>
            <a:fillRect/>
          </a:stretch>
        </p:blipFill>
        <p:spPr bwMode="auto">
          <a:xfrm>
            <a:off x="3428992" y="2000240"/>
            <a:ext cx="2490764" cy="71517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1214414" y="3286124"/>
            <a:ext cx="990606" cy="69112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5"/>
          <a:srcRect/>
          <a:stretch>
            <a:fillRect/>
          </a:stretch>
        </p:blipFill>
        <p:spPr bwMode="auto">
          <a:xfrm>
            <a:off x="3532903" y="3271838"/>
            <a:ext cx="1324847" cy="7286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2011354"/>
          </a:xfrm>
        </p:spPr>
        <p:txBody>
          <a:bodyPr>
            <a:normAutofit fontScale="90000"/>
          </a:bodyPr>
          <a:lstStyle/>
          <a:p>
            <a:r>
              <a:rPr lang="tr-TR" dirty="0" smtClean="0"/>
              <a:t>3 |12  </a:t>
            </a:r>
            <a:r>
              <a:rPr lang="tr-TR" dirty="0" smtClean="0"/>
              <a:t>3</a:t>
            </a:r>
            <a:r>
              <a:rPr lang="tr-TR" dirty="0" smtClean="0"/>
              <a:t>|15   3|(12+15)</a:t>
            </a:r>
            <a:br>
              <a:rPr lang="tr-TR" dirty="0" smtClean="0"/>
            </a:br>
            <a:r>
              <a:rPr lang="tr-TR" dirty="0" smtClean="0"/>
              <a:t>3|12  ise 3|4.12</a:t>
            </a:r>
            <a:br>
              <a:rPr lang="tr-TR" dirty="0" smtClean="0"/>
            </a:br>
            <a:r>
              <a:rPr lang="tr-TR" dirty="0" smtClean="0"/>
              <a:t> 3 |12  </a:t>
            </a:r>
            <a:r>
              <a:rPr lang="tr-TR" dirty="0" smtClean="0"/>
              <a:t>12|60   3|60 </a:t>
            </a:r>
            <a:endParaRPr lang="tr-TR" dirty="0"/>
          </a:p>
        </p:txBody>
      </p:sp>
      <p:pic>
        <p:nvPicPr>
          <p:cNvPr id="16386" name="Picture 2"/>
          <p:cNvPicPr>
            <a:picLocks noChangeAspect="1" noChangeArrowheads="1"/>
          </p:cNvPicPr>
          <p:nvPr/>
        </p:nvPicPr>
        <p:blipFill>
          <a:blip r:embed="rId2"/>
          <a:srcRect/>
          <a:stretch>
            <a:fillRect/>
          </a:stretch>
        </p:blipFill>
        <p:spPr bwMode="auto">
          <a:xfrm>
            <a:off x="0" y="3214686"/>
            <a:ext cx="8454317"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Bölme Algoritması</a:t>
            </a:r>
            <a:endParaRPr lang="tr-TR" dirty="0"/>
          </a:p>
        </p:txBody>
      </p:sp>
      <p:sp>
        <p:nvSpPr>
          <p:cNvPr id="3" name="2 İçerik Yer Tutucusu"/>
          <p:cNvSpPr>
            <a:spLocks noGrp="1"/>
          </p:cNvSpPr>
          <p:nvPr>
            <p:ph idx="1"/>
          </p:nvPr>
        </p:nvSpPr>
        <p:spPr/>
        <p:txBody>
          <a:bodyPr/>
          <a:lstStyle/>
          <a:p>
            <a:r>
              <a:rPr lang="tr-TR" dirty="0" smtClean="0"/>
              <a:t>a bir tamsayı, d pozitif bir tamsayı olsun.</a:t>
            </a:r>
          </a:p>
          <a:p>
            <a:pPr>
              <a:buNone/>
            </a:pPr>
            <a:r>
              <a:rPr lang="tr-TR" dirty="0" smtClean="0"/>
              <a:t>0 ≤ r &lt; d olmak üzere </a:t>
            </a:r>
            <a:r>
              <a:rPr lang="tr-TR" dirty="0" smtClean="0"/>
              <a:t>a=d.q+r </a:t>
            </a:r>
            <a:r>
              <a:rPr lang="tr-TR" dirty="0" smtClean="0"/>
              <a:t>şartını sağlayan tek bir q ve r çifti vardır. </a:t>
            </a:r>
          </a:p>
          <a:p>
            <a:pPr>
              <a:buNone/>
            </a:pPr>
            <a:r>
              <a:rPr lang="tr-TR" dirty="0" smtClean="0"/>
              <a:t>d: bölen, a:bölünen, q: bölüm, r:kalan</a:t>
            </a:r>
            <a:endParaRPr lang="tr-TR" dirty="0"/>
          </a:p>
        </p:txBody>
      </p:sp>
      <p:pic>
        <p:nvPicPr>
          <p:cNvPr id="17410" name="Picture 2"/>
          <p:cNvPicPr>
            <a:picLocks noChangeAspect="1" noChangeArrowheads="1"/>
          </p:cNvPicPr>
          <p:nvPr/>
        </p:nvPicPr>
        <p:blipFill>
          <a:blip r:embed="rId2"/>
          <a:srcRect/>
          <a:stretch>
            <a:fillRect/>
          </a:stretch>
        </p:blipFill>
        <p:spPr bwMode="auto">
          <a:xfrm>
            <a:off x="1214414" y="4143380"/>
            <a:ext cx="6106797" cy="71438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500034" y="5357826"/>
            <a:ext cx="2728159" cy="642942"/>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4429124" y="5429264"/>
            <a:ext cx="3588031"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8434" name="Picture 2"/>
          <p:cNvPicPr>
            <a:picLocks noChangeAspect="1" noChangeArrowheads="1"/>
          </p:cNvPicPr>
          <p:nvPr/>
        </p:nvPicPr>
        <p:blipFill>
          <a:blip r:embed="rId2"/>
          <a:srcRect/>
          <a:stretch>
            <a:fillRect/>
          </a:stretch>
        </p:blipFill>
        <p:spPr bwMode="auto">
          <a:xfrm>
            <a:off x="-857288" y="2357430"/>
            <a:ext cx="9592295"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9458" name="Picture 2"/>
          <p:cNvPicPr>
            <a:picLocks noChangeAspect="1" noChangeArrowheads="1"/>
          </p:cNvPicPr>
          <p:nvPr/>
        </p:nvPicPr>
        <p:blipFill>
          <a:blip r:embed="rId2"/>
          <a:srcRect/>
          <a:stretch>
            <a:fillRect/>
          </a:stretch>
        </p:blipFill>
        <p:spPr bwMode="auto">
          <a:xfrm>
            <a:off x="709613" y="1347788"/>
            <a:ext cx="7724775" cy="416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Hash fonksiyonları ödev</a:t>
            </a:r>
            <a:endParaRPr lang="tr-TR" dirty="0">
              <a:solidFill>
                <a:srgbClr val="FF0000"/>
              </a:solidFill>
            </a:endParaRPr>
          </a:p>
        </p:txBody>
      </p:sp>
      <p:sp>
        <p:nvSpPr>
          <p:cNvPr id="3" name="2 İçerik Yer Tutucusu"/>
          <p:cNvSpPr>
            <a:spLocks noGrp="1"/>
          </p:cNvSpPr>
          <p:nvPr>
            <p:ph idx="1"/>
          </p:nvPr>
        </p:nvSpPr>
        <p:spPr/>
        <p:txBody>
          <a:bodyPr/>
          <a:lstStyle/>
          <a:p>
            <a:r>
              <a:rPr lang="tr-TR" dirty="0" smtClean="0"/>
              <a:t>Basit bir hash fonksiyonu </a:t>
            </a:r>
            <a:endParaRPr lang="tr-TR" dirty="0"/>
          </a:p>
        </p:txBody>
      </p:sp>
      <p:pic>
        <p:nvPicPr>
          <p:cNvPr id="20483" name="Picture 3"/>
          <p:cNvPicPr>
            <a:picLocks noChangeAspect="1" noChangeArrowheads="1"/>
          </p:cNvPicPr>
          <p:nvPr/>
        </p:nvPicPr>
        <p:blipFill>
          <a:blip r:embed="rId2"/>
          <a:srcRect/>
          <a:stretch>
            <a:fillRect/>
          </a:stretch>
        </p:blipFill>
        <p:spPr bwMode="auto">
          <a:xfrm>
            <a:off x="1142975" y="2357430"/>
            <a:ext cx="2939163" cy="642942"/>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a:srcRect/>
          <a:stretch>
            <a:fillRect/>
          </a:stretch>
        </p:blipFill>
        <p:spPr bwMode="auto">
          <a:xfrm>
            <a:off x="642910" y="4071942"/>
            <a:ext cx="8345882"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Pseudorandom sayılar</a:t>
            </a:r>
            <a:r>
              <a:rPr lang="tr-TR" dirty="0" smtClean="0">
                <a:solidFill>
                  <a:srgbClr val="FF0000"/>
                </a:solidFill>
              </a:rPr>
              <a:t> ödev?</a:t>
            </a:r>
            <a:br>
              <a:rPr lang="tr-TR" dirty="0" smtClean="0">
                <a:solidFill>
                  <a:srgbClr val="FF0000"/>
                </a:solidFill>
              </a:rPr>
            </a:br>
            <a:r>
              <a:rPr lang="tr-TR" dirty="0" smtClean="0">
                <a:solidFill>
                  <a:srgbClr val="FF0000"/>
                </a:solidFill>
              </a:rPr>
              <a:t>Sözde rasgele sayılar</a:t>
            </a:r>
            <a:endParaRPr lang="tr-TR" dirty="0">
              <a:solidFill>
                <a:srgbClr val="FF0000"/>
              </a:solidFill>
            </a:endParaRPr>
          </a:p>
        </p:txBody>
      </p:sp>
      <p:pic>
        <p:nvPicPr>
          <p:cNvPr id="21506" name="Picture 2"/>
          <p:cNvPicPr>
            <a:picLocks noChangeAspect="1" noChangeArrowheads="1"/>
          </p:cNvPicPr>
          <p:nvPr/>
        </p:nvPicPr>
        <p:blipFill>
          <a:blip r:embed="rId2"/>
          <a:srcRect/>
          <a:stretch>
            <a:fillRect/>
          </a:stretch>
        </p:blipFill>
        <p:spPr bwMode="auto">
          <a:xfrm>
            <a:off x="1428728" y="2000240"/>
            <a:ext cx="4633937" cy="661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22530" name="Picture 2"/>
          <p:cNvPicPr>
            <a:picLocks noChangeAspect="1" noChangeArrowheads="1"/>
          </p:cNvPicPr>
          <p:nvPr/>
        </p:nvPicPr>
        <p:blipFill>
          <a:blip r:embed="rId2"/>
          <a:srcRect/>
          <a:stretch>
            <a:fillRect/>
          </a:stretch>
        </p:blipFill>
        <p:spPr bwMode="auto">
          <a:xfrm>
            <a:off x="657225" y="1285875"/>
            <a:ext cx="78295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t>   Algoritmaları belirlemek için belirli bir bilgisayar dili kullanmak yerine, pseudocode (sözde kod) biçimi kullanılacaktır. Sözde kod, bir algoritmanın İngilizce açıklaması ile bu algoritmanın bir programlama dilinde uygulanması arasında bir ara adım sağlar.</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Asal Sayılar ve OBEB</a:t>
            </a:r>
            <a:endParaRPr lang="tr-TR" dirty="0"/>
          </a:p>
        </p:txBody>
      </p:sp>
      <p:sp>
        <p:nvSpPr>
          <p:cNvPr id="3" name="2 İçerik Yer Tutucusu"/>
          <p:cNvSpPr>
            <a:spLocks noGrp="1"/>
          </p:cNvSpPr>
          <p:nvPr>
            <p:ph idx="1"/>
          </p:nvPr>
        </p:nvSpPr>
        <p:spPr/>
        <p:txBody>
          <a:bodyPr/>
          <a:lstStyle/>
          <a:p>
            <a:r>
              <a:rPr lang="tr-TR" dirty="0" smtClean="0"/>
              <a:t>Örnek: bazı sayıları asal çarpanlarına ayırırsak;</a:t>
            </a:r>
            <a:endParaRPr lang="tr-TR" dirty="0"/>
          </a:p>
        </p:txBody>
      </p:sp>
      <p:pic>
        <p:nvPicPr>
          <p:cNvPr id="23554" name="Picture 2"/>
          <p:cNvPicPr>
            <a:picLocks noChangeAspect="1" noChangeArrowheads="1"/>
          </p:cNvPicPr>
          <p:nvPr/>
        </p:nvPicPr>
        <p:blipFill>
          <a:blip r:embed="rId2"/>
          <a:srcRect/>
          <a:stretch>
            <a:fillRect/>
          </a:stretch>
        </p:blipFill>
        <p:spPr bwMode="auto">
          <a:xfrm>
            <a:off x="1214414" y="2714620"/>
            <a:ext cx="4886347" cy="21161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Teorem: eğer n asal olmayan pozitif  bir tamsayı ise bunun asal çarpanlarından biri</a:t>
            </a:r>
          </a:p>
          <a:p>
            <a:pPr>
              <a:buNone/>
            </a:pPr>
            <a:r>
              <a:rPr lang="tr-TR" dirty="0" smtClean="0"/>
              <a:t>e eşit veya küçüktür. </a:t>
            </a:r>
            <a:endParaRPr lang="tr-TR" dirty="0"/>
          </a:p>
        </p:txBody>
      </p:sp>
      <p:pic>
        <p:nvPicPr>
          <p:cNvPr id="24578" name="Picture 2"/>
          <p:cNvPicPr>
            <a:picLocks noChangeAspect="1" noChangeArrowheads="1"/>
          </p:cNvPicPr>
          <p:nvPr/>
        </p:nvPicPr>
        <p:blipFill>
          <a:blip r:embed="rId2"/>
          <a:srcRect/>
          <a:stretch>
            <a:fillRect/>
          </a:stretch>
        </p:blipFill>
        <p:spPr bwMode="auto">
          <a:xfrm>
            <a:off x="7929586" y="2000240"/>
            <a:ext cx="542927" cy="598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Teorem: </a:t>
            </a:r>
            <a:r>
              <a:rPr lang="tr-TR" dirty="0" smtClean="0">
                <a:solidFill>
                  <a:srgbClr val="FF0000"/>
                </a:solidFill>
              </a:rPr>
              <a:t>sonsuz sayıda asal sayı vardır</a:t>
            </a:r>
            <a:r>
              <a:rPr lang="tr-TR" dirty="0" smtClean="0"/>
              <a:t>. </a:t>
            </a:r>
            <a:endParaRPr lang="tr-TR" dirty="0"/>
          </a:p>
        </p:txBody>
      </p:sp>
      <p:pic>
        <p:nvPicPr>
          <p:cNvPr id="25602" name="Picture 2"/>
          <p:cNvPicPr>
            <a:picLocks noChangeAspect="1" noChangeArrowheads="1"/>
          </p:cNvPicPr>
          <p:nvPr/>
        </p:nvPicPr>
        <p:blipFill>
          <a:blip r:embed="rId2"/>
          <a:srcRect/>
          <a:stretch>
            <a:fillRect/>
          </a:stretch>
        </p:blipFill>
        <p:spPr bwMode="auto">
          <a:xfrm>
            <a:off x="214282" y="2790824"/>
            <a:ext cx="8655621" cy="12811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Obeb (Greatest Common Divisor)</a:t>
            </a:r>
            <a:endParaRPr lang="tr-TR" dirty="0"/>
          </a:p>
        </p:txBody>
      </p:sp>
      <p:pic>
        <p:nvPicPr>
          <p:cNvPr id="26626" name="Picture 2"/>
          <p:cNvPicPr>
            <a:picLocks noGrp="1" noChangeAspect="1" noChangeArrowheads="1"/>
          </p:cNvPicPr>
          <p:nvPr>
            <p:ph idx="1"/>
          </p:nvPr>
        </p:nvPicPr>
        <p:blipFill>
          <a:blip r:embed="rId2"/>
          <a:srcRect/>
          <a:stretch>
            <a:fillRect/>
          </a:stretch>
        </p:blipFill>
        <p:spPr bwMode="auto">
          <a:xfrm>
            <a:off x="0" y="1928802"/>
            <a:ext cx="5229557" cy="1005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a ve b sayılarının obeb’i 1 ise bu 2 sayı aralarında asaldır. </a:t>
            </a:r>
            <a:endParaRPr lang="tr-TR" dirty="0"/>
          </a:p>
        </p:txBody>
      </p:sp>
      <p:pic>
        <p:nvPicPr>
          <p:cNvPr id="27650" name="Picture 2"/>
          <p:cNvPicPr>
            <a:picLocks noChangeAspect="1" noChangeArrowheads="1"/>
          </p:cNvPicPr>
          <p:nvPr/>
        </p:nvPicPr>
        <p:blipFill>
          <a:blip r:embed="rId2"/>
          <a:srcRect/>
          <a:stretch>
            <a:fillRect/>
          </a:stretch>
        </p:blipFill>
        <p:spPr bwMode="auto">
          <a:xfrm>
            <a:off x="1751632" y="3309938"/>
            <a:ext cx="3491882" cy="619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Okek least common multiple</a:t>
            </a:r>
            <a:endParaRPr lang="tr-TR" dirty="0"/>
          </a:p>
        </p:txBody>
      </p:sp>
      <p:sp>
        <p:nvSpPr>
          <p:cNvPr id="3" name="2 İçerik Yer Tutucusu"/>
          <p:cNvSpPr>
            <a:spLocks noGrp="1"/>
          </p:cNvSpPr>
          <p:nvPr>
            <p:ph idx="1"/>
          </p:nvPr>
        </p:nvSpPr>
        <p:spPr/>
        <p:txBody>
          <a:bodyPr/>
          <a:lstStyle/>
          <a:p>
            <a:endParaRPr lang="tr-TR"/>
          </a:p>
        </p:txBody>
      </p:sp>
      <p:pic>
        <p:nvPicPr>
          <p:cNvPr id="28674" name="Picture 2"/>
          <p:cNvPicPr>
            <a:picLocks noChangeAspect="1" noChangeArrowheads="1"/>
          </p:cNvPicPr>
          <p:nvPr/>
        </p:nvPicPr>
        <p:blipFill>
          <a:blip r:embed="rId2"/>
          <a:srcRect/>
          <a:stretch>
            <a:fillRect/>
          </a:stretch>
        </p:blipFill>
        <p:spPr bwMode="auto">
          <a:xfrm>
            <a:off x="115924" y="2285992"/>
            <a:ext cx="8633645"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a.b=OBEB(a,b).OKEK(a,b)</a:t>
            </a:r>
            <a:endParaRPr lang="tr-TR" dirty="0"/>
          </a:p>
        </p:txBody>
      </p:sp>
      <p:pic>
        <p:nvPicPr>
          <p:cNvPr id="29698" name="Picture 2"/>
          <p:cNvPicPr>
            <a:picLocks noGrp="1" noChangeAspect="1" noChangeArrowheads="1"/>
          </p:cNvPicPr>
          <p:nvPr>
            <p:ph idx="1"/>
          </p:nvPr>
        </p:nvPicPr>
        <p:blipFill>
          <a:blip r:embed="rId2"/>
          <a:srcRect/>
          <a:stretch>
            <a:fillRect/>
          </a:stretch>
        </p:blipFill>
        <p:spPr bwMode="auto">
          <a:xfrm>
            <a:off x="989461" y="3214686"/>
            <a:ext cx="5739952" cy="1039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Tamsayılar ve Algoritmalar</a:t>
            </a:r>
            <a:endParaRPr lang="tr-TR" dirty="0"/>
          </a:p>
        </p:txBody>
      </p:sp>
      <p:pic>
        <p:nvPicPr>
          <p:cNvPr id="30722" name="Picture 2"/>
          <p:cNvPicPr>
            <a:picLocks noGrp="1" noChangeAspect="1" noChangeArrowheads="1"/>
          </p:cNvPicPr>
          <p:nvPr>
            <p:ph idx="1"/>
          </p:nvPr>
        </p:nvPicPr>
        <p:blipFill>
          <a:blip r:embed="rId2"/>
          <a:srcRect/>
          <a:stretch>
            <a:fillRect/>
          </a:stretch>
        </p:blipFill>
        <p:spPr bwMode="auto">
          <a:xfrm>
            <a:off x="188170" y="3214686"/>
            <a:ext cx="6798417" cy="1005683"/>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0" y="2285992"/>
            <a:ext cx="9001188"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1746" name="Picture 2"/>
          <p:cNvPicPr>
            <a:picLocks noChangeAspect="1" noChangeArrowheads="1"/>
          </p:cNvPicPr>
          <p:nvPr/>
        </p:nvPicPr>
        <p:blipFill>
          <a:blip r:embed="rId2"/>
          <a:srcRect/>
          <a:stretch>
            <a:fillRect/>
          </a:stretch>
        </p:blipFill>
        <p:spPr bwMode="auto">
          <a:xfrm>
            <a:off x="1727059" y="1400174"/>
            <a:ext cx="4916630" cy="4814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285853" y="1245895"/>
            <a:ext cx="6404604" cy="4254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pic>
        <p:nvPicPr>
          <p:cNvPr id="1026" name="Picture 2"/>
          <p:cNvPicPr>
            <a:picLocks noChangeAspect="1" noChangeArrowheads="1"/>
          </p:cNvPicPr>
          <p:nvPr/>
        </p:nvPicPr>
        <p:blipFill>
          <a:blip r:embed="rId2"/>
          <a:srcRect/>
          <a:stretch>
            <a:fillRect/>
          </a:stretch>
        </p:blipFill>
        <p:spPr bwMode="auto">
          <a:xfrm>
            <a:off x="342199" y="2028823"/>
            <a:ext cx="8857675" cy="254318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3794" name="Picture 2"/>
          <p:cNvPicPr>
            <a:picLocks noChangeAspect="1" noChangeArrowheads="1"/>
          </p:cNvPicPr>
          <p:nvPr/>
        </p:nvPicPr>
        <p:blipFill>
          <a:blip r:embed="rId2"/>
          <a:srcRect/>
          <a:stretch>
            <a:fillRect/>
          </a:stretch>
        </p:blipFill>
        <p:spPr bwMode="auto">
          <a:xfrm>
            <a:off x="0" y="2447925"/>
            <a:ext cx="9477375"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4818" name="Picture 2"/>
          <p:cNvPicPr>
            <a:picLocks noChangeAspect="1" noChangeArrowheads="1"/>
          </p:cNvPicPr>
          <p:nvPr/>
        </p:nvPicPr>
        <p:blipFill>
          <a:blip r:embed="rId2"/>
          <a:srcRect/>
          <a:stretch>
            <a:fillRect/>
          </a:stretch>
        </p:blipFill>
        <p:spPr bwMode="auto">
          <a:xfrm>
            <a:off x="631704" y="1357298"/>
            <a:ext cx="7744720"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5842" name="Picture 2"/>
          <p:cNvPicPr>
            <a:picLocks noChangeAspect="1" noChangeArrowheads="1"/>
          </p:cNvPicPr>
          <p:nvPr/>
        </p:nvPicPr>
        <p:blipFill>
          <a:blip r:embed="rId2"/>
          <a:srcRect/>
          <a:stretch>
            <a:fillRect/>
          </a:stretch>
        </p:blipFill>
        <p:spPr bwMode="auto">
          <a:xfrm>
            <a:off x="0" y="604838"/>
            <a:ext cx="9286875" cy="564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57174"/>
            <a:ext cx="8229600" cy="1143000"/>
          </a:xfrm>
        </p:spPr>
        <p:txBody>
          <a:bodyPr/>
          <a:lstStyle/>
          <a:p>
            <a:r>
              <a:rPr lang="tr-TR" dirty="0" smtClean="0"/>
              <a:t>Öklid algoritması (OBEB)</a:t>
            </a:r>
            <a:endParaRPr lang="tr-TR" dirty="0"/>
          </a:p>
        </p:txBody>
      </p:sp>
      <p:sp>
        <p:nvSpPr>
          <p:cNvPr id="3" name="2 İçerik Yer Tutucusu"/>
          <p:cNvSpPr>
            <a:spLocks noGrp="1"/>
          </p:cNvSpPr>
          <p:nvPr>
            <p:ph idx="1"/>
          </p:nvPr>
        </p:nvSpPr>
        <p:spPr/>
        <p:txBody>
          <a:bodyPr/>
          <a:lstStyle/>
          <a:p>
            <a:endParaRPr lang="tr-TR" dirty="0"/>
          </a:p>
        </p:txBody>
      </p:sp>
      <p:pic>
        <p:nvPicPr>
          <p:cNvPr id="36866" name="Picture 2"/>
          <p:cNvPicPr>
            <a:picLocks noChangeAspect="1" noChangeArrowheads="1"/>
          </p:cNvPicPr>
          <p:nvPr/>
        </p:nvPicPr>
        <p:blipFill>
          <a:blip r:embed="rId2"/>
          <a:srcRect/>
          <a:stretch>
            <a:fillRect/>
          </a:stretch>
        </p:blipFill>
        <p:spPr bwMode="auto">
          <a:xfrm>
            <a:off x="2786049" y="2120330"/>
            <a:ext cx="3930771" cy="2880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7890" name="Picture 2"/>
          <p:cNvPicPr>
            <a:picLocks noChangeAspect="1" noChangeArrowheads="1"/>
          </p:cNvPicPr>
          <p:nvPr/>
        </p:nvPicPr>
        <p:blipFill>
          <a:blip r:embed="rId2"/>
          <a:srcRect/>
          <a:stretch>
            <a:fillRect/>
          </a:stretch>
        </p:blipFill>
        <p:spPr bwMode="auto">
          <a:xfrm>
            <a:off x="2757488" y="2166938"/>
            <a:ext cx="5101199" cy="3548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Matrisler </a:t>
            </a:r>
            <a:r>
              <a:rPr lang="tr-TR" dirty="0" smtClean="0"/>
              <a:t/>
            </a:r>
            <a:br>
              <a:rPr lang="tr-TR" dirty="0" smtClean="0"/>
            </a:br>
            <a:r>
              <a:rPr lang="tr-TR" dirty="0" smtClean="0"/>
              <a:t>A</a:t>
            </a:r>
            <a:r>
              <a:rPr lang="tr-TR" dirty="0" smtClean="0"/>
              <a:t>= 4*3 B=3*2  A.B=4*2</a:t>
            </a:r>
            <a:endParaRPr lang="tr-TR" dirty="0"/>
          </a:p>
        </p:txBody>
      </p:sp>
      <p:pic>
        <p:nvPicPr>
          <p:cNvPr id="1026" name="Picture 2"/>
          <p:cNvPicPr>
            <a:picLocks noChangeAspect="1" noChangeArrowheads="1"/>
          </p:cNvPicPr>
          <p:nvPr/>
        </p:nvPicPr>
        <p:blipFill>
          <a:blip r:embed="rId2"/>
          <a:srcRect/>
          <a:stretch>
            <a:fillRect/>
          </a:stretch>
        </p:blipFill>
        <p:spPr bwMode="auto">
          <a:xfrm>
            <a:off x="214282" y="1500174"/>
            <a:ext cx="8206087" cy="1281119"/>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0" y="2786058"/>
            <a:ext cx="4916118" cy="139939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72132" y="2928933"/>
            <a:ext cx="2000264" cy="1467649"/>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42910" y="4500570"/>
            <a:ext cx="715327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1.2+1.1=</a:t>
            </a:r>
            <a:r>
              <a:rPr lang="tr-TR" dirty="0" smtClean="0">
                <a:solidFill>
                  <a:srgbClr val="FF0000"/>
                </a:solidFill>
              </a:rPr>
              <a:t>3</a:t>
            </a:r>
            <a:r>
              <a:rPr lang="tr-TR" dirty="0" smtClean="0"/>
              <a:t>    </a:t>
            </a:r>
            <a:r>
              <a:rPr lang="tr-TR" dirty="0" smtClean="0"/>
              <a:t>1.1+1.1=</a:t>
            </a:r>
            <a:r>
              <a:rPr lang="tr-TR" dirty="0" smtClean="0">
                <a:solidFill>
                  <a:srgbClr val="FF0000"/>
                </a:solidFill>
              </a:rPr>
              <a:t>2</a:t>
            </a:r>
            <a:r>
              <a:rPr lang="tr-TR" dirty="0" smtClean="0"/>
              <a:t/>
            </a:r>
            <a:br>
              <a:rPr lang="tr-TR" dirty="0" smtClean="0"/>
            </a:br>
            <a:r>
              <a:rPr lang="tr-TR" dirty="0" smtClean="0"/>
              <a:t>2.2+1.1=</a:t>
            </a:r>
            <a:r>
              <a:rPr lang="tr-TR" dirty="0" smtClean="0">
                <a:solidFill>
                  <a:srgbClr val="FF0000"/>
                </a:solidFill>
              </a:rPr>
              <a:t>5</a:t>
            </a:r>
            <a:r>
              <a:rPr lang="tr-TR" dirty="0" smtClean="0"/>
              <a:t>  2.1+1.1=</a:t>
            </a:r>
            <a:r>
              <a:rPr lang="tr-TR" dirty="0" smtClean="0">
                <a:solidFill>
                  <a:srgbClr val="FF0000"/>
                </a:solidFill>
              </a:rPr>
              <a:t>3</a:t>
            </a:r>
            <a:endParaRPr lang="tr-TR" dirty="0">
              <a:solidFill>
                <a:srgbClr val="FF0000"/>
              </a:solidFill>
            </a:endParaRPr>
          </a:p>
        </p:txBody>
      </p:sp>
      <p:sp>
        <p:nvSpPr>
          <p:cNvPr id="3" name="2 İçerik Yer Tutucusu"/>
          <p:cNvSpPr>
            <a:spLocks noGrp="1"/>
          </p:cNvSpPr>
          <p:nvPr>
            <p:ph idx="1"/>
          </p:nvPr>
        </p:nvSpPr>
        <p:spPr/>
        <p:txBody>
          <a:bodyPr/>
          <a:lstStyle/>
          <a:p>
            <a:endParaRPr lang="tr-TR"/>
          </a:p>
        </p:txBody>
      </p:sp>
      <p:pic>
        <p:nvPicPr>
          <p:cNvPr id="2050" name="Picture 2"/>
          <p:cNvPicPr>
            <a:picLocks noChangeAspect="1" noChangeArrowheads="1"/>
          </p:cNvPicPr>
          <p:nvPr/>
        </p:nvPicPr>
        <p:blipFill>
          <a:blip r:embed="rId2"/>
          <a:srcRect/>
          <a:stretch>
            <a:fillRect/>
          </a:stretch>
        </p:blipFill>
        <p:spPr bwMode="auto">
          <a:xfrm>
            <a:off x="1643042" y="1353137"/>
            <a:ext cx="5448860" cy="3861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3074" name="Picture 2"/>
          <p:cNvPicPr>
            <a:picLocks noChangeAspect="1" noChangeArrowheads="1"/>
          </p:cNvPicPr>
          <p:nvPr/>
        </p:nvPicPr>
        <p:blipFill>
          <a:blip r:embed="rId2"/>
          <a:srcRect/>
          <a:stretch>
            <a:fillRect/>
          </a:stretch>
        </p:blipFill>
        <p:spPr bwMode="auto">
          <a:xfrm>
            <a:off x="1785918" y="1525292"/>
            <a:ext cx="5818026" cy="3975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A1( 30*20)  </a:t>
            </a:r>
            <a:r>
              <a:rPr lang="tr-TR" dirty="0" smtClean="0"/>
              <a:t>A2 </a:t>
            </a:r>
            <a:r>
              <a:rPr lang="tr-TR" dirty="0" smtClean="0"/>
              <a:t>(20*40) </a:t>
            </a:r>
            <a:r>
              <a:rPr lang="tr-TR" dirty="0" smtClean="0"/>
              <a:t>A3 </a:t>
            </a:r>
            <a:r>
              <a:rPr lang="tr-TR" dirty="0" smtClean="0"/>
              <a:t>(40*10)</a:t>
            </a:r>
            <a:r>
              <a:rPr lang="tr-TR" dirty="0" smtClean="0"/>
              <a:t/>
            </a:r>
            <a:br>
              <a:rPr lang="tr-TR" dirty="0" smtClean="0"/>
            </a:br>
            <a:r>
              <a:rPr lang="tr-TR" dirty="0" smtClean="0"/>
              <a:t>A1.(A2.A3)       (A1.A2).A3</a:t>
            </a:r>
            <a:endParaRPr lang="tr-TR" dirty="0"/>
          </a:p>
        </p:txBody>
      </p:sp>
      <p:pic>
        <p:nvPicPr>
          <p:cNvPr id="4098" name="Picture 2"/>
          <p:cNvPicPr>
            <a:picLocks noChangeAspect="1" noChangeArrowheads="1"/>
          </p:cNvPicPr>
          <p:nvPr/>
        </p:nvPicPr>
        <p:blipFill>
          <a:blip r:embed="rId2"/>
          <a:srcRect/>
          <a:stretch>
            <a:fillRect/>
          </a:stretch>
        </p:blipFill>
        <p:spPr bwMode="auto">
          <a:xfrm>
            <a:off x="571472" y="2357430"/>
            <a:ext cx="7281885" cy="3914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5122" name="Picture 2"/>
          <p:cNvPicPr>
            <a:picLocks noChangeAspect="1" noChangeArrowheads="1"/>
          </p:cNvPicPr>
          <p:nvPr/>
        </p:nvPicPr>
        <p:blipFill>
          <a:blip r:embed="rId2"/>
          <a:srcRect/>
          <a:stretch>
            <a:fillRect/>
          </a:stretch>
        </p:blipFill>
        <p:spPr bwMode="auto">
          <a:xfrm>
            <a:off x="642910" y="1571612"/>
            <a:ext cx="2624149" cy="2077946"/>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1000100" y="3929065"/>
            <a:ext cx="2286016" cy="723259"/>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857224" y="5000636"/>
            <a:ext cx="3586879"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868478"/>
          </a:xfrm>
        </p:spPr>
        <p:txBody>
          <a:bodyPr>
            <a:normAutofit fontScale="90000"/>
          </a:bodyPr>
          <a:lstStyle/>
          <a:p>
            <a:pPr algn="l"/>
            <a:r>
              <a:rPr lang="tr-TR" dirty="0" smtClean="0"/>
              <a:t>Arama (searching) algoritmaları</a:t>
            </a:r>
            <a:br>
              <a:rPr lang="tr-TR" dirty="0" smtClean="0"/>
            </a:br>
            <a:r>
              <a:rPr lang="tr-TR" dirty="0" smtClean="0"/>
              <a:t>- liner arama</a:t>
            </a:r>
            <a:br>
              <a:rPr lang="tr-TR" dirty="0" smtClean="0"/>
            </a:br>
            <a:r>
              <a:rPr lang="tr-TR" dirty="0" smtClean="0"/>
              <a:t>-ikili arama</a:t>
            </a:r>
            <a:endParaRPr lang="tr-TR" dirty="0"/>
          </a:p>
        </p:txBody>
      </p:sp>
      <p:pic>
        <p:nvPicPr>
          <p:cNvPr id="2050" name="Picture 2"/>
          <p:cNvPicPr>
            <a:picLocks noChangeAspect="1" noChangeArrowheads="1"/>
          </p:cNvPicPr>
          <p:nvPr/>
        </p:nvPicPr>
        <p:blipFill>
          <a:blip r:embed="rId2"/>
          <a:srcRect/>
          <a:stretch>
            <a:fillRect/>
          </a:stretch>
        </p:blipFill>
        <p:spPr bwMode="auto">
          <a:xfrm>
            <a:off x="714348" y="3071810"/>
            <a:ext cx="7677150" cy="257175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ise matris simetriktir.</a:t>
            </a:r>
            <a:endParaRPr lang="tr-TR" dirty="0"/>
          </a:p>
        </p:txBody>
      </p:sp>
      <p:pic>
        <p:nvPicPr>
          <p:cNvPr id="6146" name="Picture 2"/>
          <p:cNvPicPr>
            <a:picLocks noChangeAspect="1" noChangeArrowheads="1"/>
          </p:cNvPicPr>
          <p:nvPr/>
        </p:nvPicPr>
        <p:blipFill>
          <a:blip r:embed="rId2"/>
          <a:srcRect/>
          <a:stretch>
            <a:fillRect/>
          </a:stretch>
        </p:blipFill>
        <p:spPr bwMode="auto">
          <a:xfrm>
            <a:off x="357158" y="1643050"/>
            <a:ext cx="8256102" cy="1243019"/>
          </a:xfrm>
          <a:prstGeom prst="rect">
            <a:avLst/>
          </a:prstGeom>
          <a:noFill/>
          <a:ln w="9525">
            <a:noFill/>
            <a:miter lim="800000"/>
            <a:headEnd/>
            <a:tailEnd/>
          </a:ln>
          <a:effectLst/>
        </p:spPr>
      </p:pic>
      <p:pic>
        <p:nvPicPr>
          <p:cNvPr id="6147" name="Picture 3"/>
          <p:cNvPicPr>
            <a:picLocks noGrp="1" noChangeAspect="1" noChangeArrowheads="1"/>
          </p:cNvPicPr>
          <p:nvPr>
            <p:ph idx="1"/>
          </p:nvPr>
        </p:nvPicPr>
        <p:blipFill>
          <a:blip r:embed="rId3"/>
          <a:srcRect/>
          <a:stretch>
            <a:fillRect/>
          </a:stretch>
        </p:blipFill>
        <p:spPr bwMode="auto">
          <a:xfrm>
            <a:off x="785786" y="461735"/>
            <a:ext cx="1343034" cy="68124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428728" y="4071942"/>
            <a:ext cx="2071702" cy="1442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0-1 matrisleri</a:t>
            </a:r>
            <a:endParaRPr lang="tr-TR" dirty="0"/>
          </a:p>
        </p:txBody>
      </p:sp>
      <p:sp>
        <p:nvSpPr>
          <p:cNvPr id="3" name="2 İçerik Yer Tutucusu"/>
          <p:cNvSpPr>
            <a:spLocks noGrp="1"/>
          </p:cNvSpPr>
          <p:nvPr>
            <p:ph idx="1"/>
          </p:nvPr>
        </p:nvSpPr>
        <p:spPr/>
        <p:txBody>
          <a:bodyPr/>
          <a:lstStyle/>
          <a:p>
            <a:endParaRPr lang="tr-TR"/>
          </a:p>
        </p:txBody>
      </p:sp>
      <p:pic>
        <p:nvPicPr>
          <p:cNvPr id="7170" name="Picture 2"/>
          <p:cNvPicPr>
            <a:picLocks noChangeAspect="1" noChangeArrowheads="1"/>
          </p:cNvPicPr>
          <p:nvPr/>
        </p:nvPicPr>
        <p:blipFill>
          <a:blip r:embed="rId2"/>
          <a:srcRect/>
          <a:stretch>
            <a:fillRect/>
          </a:stretch>
        </p:blipFill>
        <p:spPr bwMode="auto">
          <a:xfrm>
            <a:off x="1928794" y="2132814"/>
            <a:ext cx="4572032" cy="22420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a:p>
        </p:txBody>
      </p:sp>
      <p:pic>
        <p:nvPicPr>
          <p:cNvPr id="8194" name="Picture 2"/>
          <p:cNvPicPr>
            <a:picLocks noChangeAspect="1" noChangeArrowheads="1"/>
          </p:cNvPicPr>
          <p:nvPr/>
        </p:nvPicPr>
        <p:blipFill>
          <a:blip r:embed="rId2"/>
          <a:srcRect/>
          <a:stretch>
            <a:fillRect/>
          </a:stretch>
        </p:blipFill>
        <p:spPr bwMode="auto">
          <a:xfrm>
            <a:off x="2347913" y="1533524"/>
            <a:ext cx="5074069" cy="43243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Boolean çarpımı</a:t>
            </a:r>
            <a:endParaRPr lang="tr-TR" dirty="0"/>
          </a:p>
        </p:txBody>
      </p:sp>
      <p:pic>
        <p:nvPicPr>
          <p:cNvPr id="9218" name="Picture 2"/>
          <p:cNvPicPr>
            <a:picLocks noChangeAspect="1" noChangeArrowheads="1"/>
          </p:cNvPicPr>
          <p:nvPr/>
        </p:nvPicPr>
        <p:blipFill>
          <a:blip r:embed="rId2"/>
          <a:srcRect/>
          <a:stretch>
            <a:fillRect/>
          </a:stretch>
        </p:blipFill>
        <p:spPr bwMode="auto">
          <a:xfrm>
            <a:off x="1500166" y="1785926"/>
            <a:ext cx="6423334" cy="4271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10242" name="Picture 2"/>
          <p:cNvPicPr>
            <a:picLocks noGrp="1" noChangeAspect="1" noChangeArrowheads="1"/>
          </p:cNvPicPr>
          <p:nvPr>
            <p:ph idx="1"/>
          </p:nvPr>
        </p:nvPicPr>
        <p:blipFill>
          <a:blip r:embed="rId2"/>
          <a:srcRect/>
          <a:stretch>
            <a:fillRect/>
          </a:stretch>
        </p:blipFill>
        <p:spPr bwMode="auto">
          <a:xfrm>
            <a:off x="1133601" y="1643050"/>
            <a:ext cx="6224481" cy="4019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pic>
        <p:nvPicPr>
          <p:cNvPr id="11266" name="Picture 2"/>
          <p:cNvPicPr>
            <a:picLocks noChangeAspect="1" noChangeArrowheads="1"/>
          </p:cNvPicPr>
          <p:nvPr/>
        </p:nvPicPr>
        <p:blipFill>
          <a:blip r:embed="rId2"/>
          <a:srcRect/>
          <a:stretch>
            <a:fillRect/>
          </a:stretch>
        </p:blipFill>
        <p:spPr bwMode="auto">
          <a:xfrm>
            <a:off x="1428728" y="428604"/>
            <a:ext cx="4705376" cy="1085856"/>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785786" y="1214422"/>
            <a:ext cx="6372225"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İkili (binary) arama</a:t>
            </a:r>
            <a:endParaRPr lang="tr-TR" dirty="0"/>
          </a:p>
        </p:txBody>
      </p:sp>
      <p:sp>
        <p:nvSpPr>
          <p:cNvPr id="3" name="2 İçerik Yer Tutucusu"/>
          <p:cNvSpPr>
            <a:spLocks noGrp="1"/>
          </p:cNvSpPr>
          <p:nvPr>
            <p:ph idx="1"/>
          </p:nvPr>
        </p:nvSpPr>
        <p:spPr/>
        <p:txBody>
          <a:bodyPr/>
          <a:lstStyle/>
          <a:p>
            <a:endParaRPr lang="tr-TR" dirty="0"/>
          </a:p>
        </p:txBody>
      </p:sp>
      <p:pic>
        <p:nvPicPr>
          <p:cNvPr id="3074" name="Picture 2"/>
          <p:cNvPicPr>
            <a:picLocks noChangeAspect="1" noChangeArrowheads="1"/>
          </p:cNvPicPr>
          <p:nvPr/>
        </p:nvPicPr>
        <p:blipFill>
          <a:blip r:embed="rId2"/>
          <a:srcRect/>
          <a:stretch>
            <a:fillRect/>
          </a:stretch>
        </p:blipFill>
        <p:spPr bwMode="auto">
          <a:xfrm>
            <a:off x="500034" y="1500174"/>
            <a:ext cx="6219825" cy="3876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098" name="Picture 2"/>
          <p:cNvPicPr>
            <a:picLocks noChangeAspect="1" noChangeArrowheads="1"/>
          </p:cNvPicPr>
          <p:nvPr/>
        </p:nvPicPr>
        <p:blipFill>
          <a:blip r:embed="rId2"/>
          <a:srcRect/>
          <a:stretch>
            <a:fillRect/>
          </a:stretch>
        </p:blipFill>
        <p:spPr bwMode="auto">
          <a:xfrm>
            <a:off x="1928794" y="2143116"/>
            <a:ext cx="5487046" cy="71438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2000232" y="2928934"/>
            <a:ext cx="5662480" cy="97234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2000232" y="4071942"/>
            <a:ext cx="3214710" cy="816042"/>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2071670" y="5286388"/>
            <a:ext cx="1857388" cy="45861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TotalTime>
  <Words>896</Words>
  <Application>Microsoft Office PowerPoint</Application>
  <PresentationFormat>Ekran Gösterisi (4:3)</PresentationFormat>
  <Paragraphs>112</Paragraphs>
  <Slides>75</Slides>
  <Notes>0</Notes>
  <HiddenSlides>0</HiddenSlides>
  <MMClips>0</MMClips>
  <ScaleCrop>false</ScaleCrop>
  <HeadingPairs>
    <vt:vector size="4" baseType="variant">
      <vt:variant>
        <vt:lpstr>Tema</vt:lpstr>
      </vt:variant>
      <vt:variant>
        <vt:i4>1</vt:i4>
      </vt:variant>
      <vt:variant>
        <vt:lpstr>Slayt Başlıkları</vt:lpstr>
      </vt:variant>
      <vt:variant>
        <vt:i4>75</vt:i4>
      </vt:variant>
    </vt:vector>
  </HeadingPairs>
  <TitlesOfParts>
    <vt:vector size="76" baseType="lpstr">
      <vt:lpstr>Ofis Teması</vt:lpstr>
      <vt:lpstr>BÖLÜM 3 Algoritmalar, Tamsayılar ve Matrisler</vt:lpstr>
      <vt:lpstr>Algoritmalar</vt:lpstr>
      <vt:lpstr>Slayt 3</vt:lpstr>
      <vt:lpstr>Örnek: Sonlu bir tamsayı dizisinde maksimum (en büyük) değeri bulmak için bir algoritma yazınız?</vt:lpstr>
      <vt:lpstr>Slayt 5</vt:lpstr>
      <vt:lpstr>Slayt 6</vt:lpstr>
      <vt:lpstr>Arama (searching) algoritmaları - liner arama -ikili arama</vt:lpstr>
      <vt:lpstr>İkili (binary) arama</vt:lpstr>
      <vt:lpstr>Slayt 9</vt:lpstr>
      <vt:lpstr>Sıralama (sorting) algoritmaları</vt:lpstr>
      <vt:lpstr>Slayt 11</vt:lpstr>
      <vt:lpstr>Slayt 12</vt:lpstr>
      <vt:lpstr>Açgözlü (Greedy) algoritmalar</vt:lpstr>
      <vt:lpstr>Slayt 14</vt:lpstr>
      <vt:lpstr>Her problem çözümlümüdür? Halting problem (ÖDEV)</vt:lpstr>
      <vt:lpstr>Fonksiyonların büyümesi (growth of function)</vt:lpstr>
      <vt:lpstr>Slayt 17</vt:lpstr>
      <vt:lpstr>Büyük O gösterimi (big-oh notation)</vt:lpstr>
      <vt:lpstr>Örnek: f(x)=x2+2x+1 = O(x2) ?</vt:lpstr>
      <vt:lpstr>Slayt 20</vt:lpstr>
      <vt:lpstr>Örnek: f(x)=7x2 = O(x3) ?  f(x)=x3 = O(7x2) ? </vt:lpstr>
      <vt:lpstr>Örnek: f(x)=n2 = O(n) ?</vt:lpstr>
      <vt:lpstr>Slayt 23</vt:lpstr>
      <vt:lpstr>Slayt 24</vt:lpstr>
      <vt:lpstr>Slayt 25</vt:lpstr>
      <vt:lpstr>Slayt 26</vt:lpstr>
      <vt:lpstr>Büyük      gösterimi (big-omega notation)</vt:lpstr>
      <vt:lpstr>Slayt 28</vt:lpstr>
      <vt:lpstr>Büyük      gösterimi (big-theta notation)</vt:lpstr>
      <vt:lpstr>Slayt 30</vt:lpstr>
      <vt:lpstr>Algoritmaların Karmaşıklığı (complexity of alg.) </vt:lpstr>
      <vt:lpstr>f:2n-1      f=O(n)</vt:lpstr>
      <vt:lpstr>Slayt 33</vt:lpstr>
      <vt:lpstr>İkili (binary) arama</vt:lpstr>
      <vt:lpstr>Slayt 35</vt:lpstr>
      <vt:lpstr>Slayt 36</vt:lpstr>
      <vt:lpstr>Worst case en kötü durum f:n(n-1)/2   ve f=(n * n)</vt:lpstr>
      <vt:lpstr>Sıralama (sorting) algoritmaları</vt:lpstr>
      <vt:lpstr>Slayt 39</vt:lpstr>
      <vt:lpstr>NP problemler ÖDEV</vt:lpstr>
      <vt:lpstr>Slayt 41</vt:lpstr>
      <vt:lpstr>Tamsayılar ve Bölme</vt:lpstr>
      <vt:lpstr>3 |12  3|15   3|(12+15) 3|12  ise 3|4.12  3 |12  12|60   3|60 </vt:lpstr>
      <vt:lpstr>Bölme Algoritması</vt:lpstr>
      <vt:lpstr>Slayt 45</vt:lpstr>
      <vt:lpstr>Slayt 46</vt:lpstr>
      <vt:lpstr>Hash fonksiyonları ödev</vt:lpstr>
      <vt:lpstr>Pseudorandom sayılar ödev? Sözde rasgele sayılar</vt:lpstr>
      <vt:lpstr>Slayt 49</vt:lpstr>
      <vt:lpstr>Asal Sayılar ve OBEB</vt:lpstr>
      <vt:lpstr>Slayt 51</vt:lpstr>
      <vt:lpstr>Slayt 52</vt:lpstr>
      <vt:lpstr>Obeb (Greatest Common Divisor)</vt:lpstr>
      <vt:lpstr>Slayt 54</vt:lpstr>
      <vt:lpstr>Okek least common multiple</vt:lpstr>
      <vt:lpstr>a.b=OBEB(a,b).OKEK(a,b)</vt:lpstr>
      <vt:lpstr>Tamsayılar ve Algoritmalar</vt:lpstr>
      <vt:lpstr>Slayt 58</vt:lpstr>
      <vt:lpstr>Slayt 59</vt:lpstr>
      <vt:lpstr>Slayt 60</vt:lpstr>
      <vt:lpstr>Slayt 61</vt:lpstr>
      <vt:lpstr>Slayt 62</vt:lpstr>
      <vt:lpstr>Öklid algoritması (OBEB)</vt:lpstr>
      <vt:lpstr>Slayt 64</vt:lpstr>
      <vt:lpstr>Matrisler  A= 4*3 B=3*2  A.B=4*2</vt:lpstr>
      <vt:lpstr>1.2+1.1=3    1.1+1.1=2 2.2+1.1=5  2.1+1.1=3</vt:lpstr>
      <vt:lpstr>Slayt 67</vt:lpstr>
      <vt:lpstr>A1( 30*20)  A2 (20*40) A3 (40*10) A1.(A2.A3)       (A1.A2).A3</vt:lpstr>
      <vt:lpstr>Slayt 69</vt:lpstr>
      <vt:lpstr>ise matris simetriktir.</vt:lpstr>
      <vt:lpstr>0-1 matrisleri</vt:lpstr>
      <vt:lpstr>Slayt 72</vt:lpstr>
      <vt:lpstr>Boolean çarpımı</vt:lpstr>
      <vt:lpstr>Slayt 74</vt:lpstr>
      <vt:lpstr>Slayt 75</vt:lpstr>
    </vt:vector>
  </TitlesOfParts>
  <Company>rocco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3 Algoritmalar, Tamsayılar ve Matrisler</dc:title>
  <dc:creator>Acer-Pc</dc:creator>
  <cp:lastModifiedBy>Acer-Pc</cp:lastModifiedBy>
  <cp:revision>15</cp:revision>
  <dcterms:created xsi:type="dcterms:W3CDTF">2020-11-03T07:14:43Z</dcterms:created>
  <dcterms:modified xsi:type="dcterms:W3CDTF">2020-11-11T15:48:44Z</dcterms:modified>
</cp:coreProperties>
</file>