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214" r:id="rId1"/>
    <p:sldMasterId id="2147484415" r:id="rId2"/>
    <p:sldMasterId id="2147484398" r:id="rId3"/>
  </p:sldMasterIdLst>
  <p:notesMasterIdLst>
    <p:notesMasterId r:id="rId20"/>
  </p:notesMasterIdLst>
  <p:handoutMasterIdLst>
    <p:handoutMasterId r:id="rId21"/>
  </p:handoutMasterIdLst>
  <p:sldIdLst>
    <p:sldId id="275" r:id="rId4"/>
    <p:sldId id="280" r:id="rId5"/>
    <p:sldId id="277" r:id="rId6"/>
    <p:sldId id="281" r:id="rId7"/>
    <p:sldId id="258" r:id="rId8"/>
    <p:sldId id="282" r:id="rId9"/>
    <p:sldId id="285" r:id="rId10"/>
    <p:sldId id="287" r:id="rId11"/>
    <p:sldId id="289" r:id="rId12"/>
    <p:sldId id="290" r:id="rId13"/>
    <p:sldId id="291" r:id="rId14"/>
    <p:sldId id="293" r:id="rId15"/>
    <p:sldId id="294" r:id="rId16"/>
    <p:sldId id="299" r:id="rId17"/>
    <p:sldId id="298" r:id="rId18"/>
    <p:sldId id="274" r:id="rId19"/>
  </p:sldIdLst>
  <p:sldSz cx="9144000" cy="5578475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Wingdings 3" panose="05040102010807070707" pitchFamily="18" charset="2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6A4A850-93BA-4CB7-A0B8-D7D305A0BE77}">
          <p14:sldIdLst>
            <p14:sldId id="275"/>
            <p14:sldId id="280"/>
          </p14:sldIdLst>
        </p14:section>
        <p14:section name="Untitled Section" id="{B37B9B44-DABD-4415-83FC-2B5640F31ED6}">
          <p14:sldIdLst>
            <p14:sldId id="277"/>
            <p14:sldId id="281"/>
            <p14:sldId id="258"/>
            <p14:sldId id="282"/>
            <p14:sldId id="285"/>
            <p14:sldId id="287"/>
            <p14:sldId id="289"/>
            <p14:sldId id="290"/>
            <p14:sldId id="291"/>
            <p14:sldId id="293"/>
            <p14:sldId id="294"/>
            <p14:sldId id="299"/>
            <p14:sldId id="29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1" autoAdjust="0"/>
  </p:normalViewPr>
  <p:slideViewPr>
    <p:cSldViewPr snapToGrid="0">
      <p:cViewPr>
        <p:scale>
          <a:sx n="114" d="100"/>
          <a:sy n="114" d="100"/>
        </p:scale>
        <p:origin x="468" y="68"/>
      </p:cViewPr>
      <p:guideLst>
        <p:guide orient="horz" pos="17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84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F9BAB8-567A-4AB4-ADB5-6E8DAA1004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4C92A-5048-4A54-816F-AC4B21D877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B8C3C-15CC-4971-8E41-86DE19F52F8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E28A-305B-4E40-BFD6-44E8B1D092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085D4-B53E-4F79-8C77-C4F3936DCC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CD27-1909-43AF-AEC7-CB4C123F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1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94bfdf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94bfdf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7838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2505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705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2851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94bfdf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94bfdf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13911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6702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4165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4649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9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18216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94bfdf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94bfdfa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3701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9" y="5"/>
            <a:ext cx="3045625" cy="2202291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925349"/>
            <a:ext cx="8222100" cy="909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945592"/>
            <a:ext cx="8222100" cy="469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FF1BB5-0458-46A4-81CB-9BE72385A6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</p:spTree>
    <p:extLst>
      <p:ext uri="{BB962C8B-B14F-4D97-AF65-F5344CB8AC3E}">
        <p14:creationId xmlns:p14="http://schemas.microsoft.com/office/powerpoint/2010/main" val="6333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1AE3-3165-458C-8A73-55DA39C8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9C8D-95DD-4EF0-93C6-E87DC82E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38FA-7E35-44E6-AD50-76C94950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7C8D-E9B9-4104-B5BD-718ADB3C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E3D6-270B-486E-8442-B7D044BE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A50A-7BBB-4CE2-8EA7-3491D00D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90650"/>
            <a:ext cx="7886700" cy="23209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BF5E-7801-4980-88C1-83C5E809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33800"/>
            <a:ext cx="7886700" cy="1219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F604-C46D-475A-835A-237D6F0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F288-0A1E-43FA-8EEE-197B909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AA29-66C4-4C4D-84DE-599E0917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C19B-A7C2-484C-ACA4-1526177B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8357-C18B-4C6A-B3EF-3594E187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84313"/>
            <a:ext cx="3867150" cy="354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7C1C-1335-4C56-AB3E-21697B37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67150" cy="354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FF69-6297-4B34-8803-9F48951E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305C9-826D-43A3-B92B-B327832D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07B8-F265-4889-8EF1-1A855531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4D0E-607C-49A2-810C-8066B0B7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96863"/>
            <a:ext cx="7886700" cy="1077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9F3-38E5-4E35-90C6-C15EE491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366838"/>
            <a:ext cx="3868737" cy="671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654EA-504F-4B20-8860-B027C4957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038350"/>
            <a:ext cx="3868737" cy="299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4614A-9863-4CC4-B4E8-96681B93F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66838"/>
            <a:ext cx="3887788" cy="671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3EF7A-71EE-4212-91F4-69280E96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38350"/>
            <a:ext cx="3887788" cy="299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C484D-5A45-404B-9A82-D39651A4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4A648-AE04-448B-BA19-9E95A3CC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440D8-5732-43E2-95D5-3616FFBF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905E-1915-4BC1-B8C8-ECBAF58B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97F89-F8B1-4ACF-9318-1B6FB74E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69AD-0035-4C16-BA4E-D746D355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39734-AE66-4F3E-A1D4-EC46AA44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2EBF3-CFD3-4CAD-94DC-8196C10E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A5A9C-9276-479A-83F9-B0DD60D5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28AB8-6ECF-4D95-8535-9BDEE070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514D-84CC-4E48-B67E-48FE872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71475"/>
            <a:ext cx="2949575" cy="1301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FD6C-0748-4855-9A5A-529623D5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03275"/>
            <a:ext cx="4629150" cy="396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4E30-F5CC-4364-A28F-0CA8C088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673225"/>
            <a:ext cx="2949575" cy="3100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B970-FE5B-4A3C-BDDD-1478FFDB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F60E-BAF6-4DC5-A5D6-545BB6D7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4B65-16D4-4501-BEFE-FFB93BC5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493E-8B7C-465B-93F8-CC85115B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71475"/>
            <a:ext cx="2949575" cy="1301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08770-EFFD-400B-A5D6-8F15E814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03275"/>
            <a:ext cx="4629150" cy="3963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F4F1A-B66F-4B99-925B-EA0F68F8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673225"/>
            <a:ext cx="2949575" cy="3100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439DC-A95B-4CBF-9354-9EE3313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B372-2AC8-46FE-AC96-854FA7B9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83E5-FF86-4BAB-8B9F-9DD47992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9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7437-B8E2-4D83-963C-373CFB36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019BD-8969-46F9-86A0-8DC950A6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B700-8FC2-4407-9F7B-1673DC61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8299-0EB6-42DA-9583-CDCD791F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9189-4BDC-4EDF-A6C6-FB508286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5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8EB4D-C491-437F-ADEF-6124D087D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96863"/>
            <a:ext cx="1971675" cy="4727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013A-EDDD-4479-9FED-F6DAE99C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96863"/>
            <a:ext cx="5762625" cy="4727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D57A-58D0-4055-AA9C-13A2715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6A66-3FB1-424D-8F18-714AFECC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766E-EDFE-412F-BEDE-B2139608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233795"/>
            <a:ext cx="9144000" cy="134478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333883"/>
            <a:ext cx="8520600" cy="362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66592" y="5185265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C41208-56C7-4E34-8FD5-3819C54747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-503422" y="5292990"/>
            <a:ext cx="5013906" cy="297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4F9A90D-DDD2-40F0-873E-6CCB6F5DCCF5}"/>
              </a:ext>
            </a:extLst>
          </p:cNvPr>
          <p:cNvSpPr txBox="1">
            <a:spLocks/>
          </p:cNvSpPr>
          <p:nvPr userDrawn="1"/>
        </p:nvSpPr>
        <p:spPr>
          <a:xfrm>
            <a:off x="4129951" y="5292990"/>
            <a:ext cx="5013906" cy="29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a-IR" sz="1200" dirty="0">
                <a:cs typeface="+mj-cs"/>
              </a:rPr>
              <a:t>Cancer detection using HRCT images in ILD patients</a:t>
            </a:r>
            <a:endParaRPr lang="en-US" sz="1200" dirty="0"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80260-4A3B-4509-8105-8DE0FEBB5977}"/>
              </a:ext>
            </a:extLst>
          </p:cNvPr>
          <p:cNvSpPr/>
          <p:nvPr userDrawn="1"/>
        </p:nvSpPr>
        <p:spPr>
          <a:xfrm>
            <a:off x="0" y="-1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4E8B3-8F32-4E0B-A3CD-EDC50F6CC966}"/>
              </a:ext>
            </a:extLst>
          </p:cNvPr>
          <p:cNvSpPr/>
          <p:nvPr userDrawn="1"/>
        </p:nvSpPr>
        <p:spPr>
          <a:xfrm>
            <a:off x="4578439" y="-6985"/>
            <a:ext cx="4572000" cy="1280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C5793-94C6-4AC0-8534-6369D4729DAA}"/>
              </a:ext>
            </a:extLst>
          </p:cNvPr>
          <p:cNvSpPr/>
          <p:nvPr userDrawn="1"/>
        </p:nvSpPr>
        <p:spPr>
          <a:xfrm>
            <a:off x="6439" y="860451"/>
            <a:ext cx="9144000" cy="502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0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045441"/>
            <a:ext cx="6686549" cy="184060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886044"/>
            <a:ext cx="6686549" cy="91614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4A13804-D99F-446D-94C4-0315C11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B5D691D-138D-48A9-8462-A287758C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hosein Moslemi -- Dr. Arash Amini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377458-30DF-4962-BF0C-7479CB27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97494049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507667"/>
            <a:ext cx="6683765" cy="1041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735525"/>
            <a:ext cx="6686550" cy="307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6218840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674641"/>
            <a:ext cx="6686549" cy="119476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871498"/>
            <a:ext cx="6686549" cy="699872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585210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638867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25901188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735525"/>
            <a:ext cx="3235398" cy="30728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729524"/>
            <a:ext cx="3235398" cy="30728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4080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76449319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604648"/>
            <a:ext cx="2994549" cy="46874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073395"/>
            <a:ext cx="3257170" cy="27282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602022"/>
            <a:ext cx="2999251" cy="46874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070769"/>
            <a:ext cx="3254006" cy="27282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4080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967559063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260453654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4218008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2860"/>
            <a:ext cx="2628899" cy="794157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62860"/>
            <a:ext cx="3886200" cy="440467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300353"/>
            <a:ext cx="2628899" cy="346717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88627106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904933"/>
            <a:ext cx="6686550" cy="46099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516497"/>
            <a:ext cx="6686550" cy="313573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65932"/>
            <a:ext cx="6686550" cy="40159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728990879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95865"/>
            <a:ext cx="6686549" cy="2535481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41694"/>
            <a:ext cx="6686549" cy="126558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585210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638867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05375209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333992"/>
            <a:ext cx="3999900" cy="362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333992"/>
            <a:ext cx="3999900" cy="362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3130720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95865"/>
            <a:ext cx="6295445" cy="2355356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851221"/>
            <a:ext cx="5652416" cy="3099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41694"/>
            <a:ext cx="6686549" cy="126558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585210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638867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14" name="TextBox 13"/>
          <p:cNvSpPr txBox="1"/>
          <p:nvPr/>
        </p:nvSpPr>
        <p:spPr>
          <a:xfrm>
            <a:off x="1850739" y="527104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363251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936209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983458"/>
            <a:ext cx="6686550" cy="221646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214848"/>
            <a:ext cx="6686550" cy="59349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251963672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95865"/>
            <a:ext cx="6295445" cy="2355356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533034"/>
            <a:ext cx="6686550" cy="681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214848"/>
            <a:ext cx="6686550" cy="59349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17" name="TextBox 16"/>
          <p:cNvSpPr txBox="1"/>
          <p:nvPr/>
        </p:nvSpPr>
        <p:spPr>
          <a:xfrm>
            <a:off x="1850739" y="527104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363251"/>
            <a:ext cx="457200" cy="4756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944975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10349"/>
            <a:ext cx="6686549" cy="2342683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533034"/>
            <a:ext cx="6686550" cy="681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214848"/>
            <a:ext cx="6686550" cy="59349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995325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053373"/>
            <a:ext cx="584825" cy="297002"/>
          </a:xfrm>
        </p:spPr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406209410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4075553158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510348"/>
            <a:ext cx="1655701" cy="429799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510348"/>
            <a:ext cx="4857750" cy="42979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81091"/>
            <a:ext cx="1191395" cy="4126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145587770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4527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602586"/>
            <a:ext cx="2808000" cy="819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589764"/>
            <a:ext cx="2808000" cy="3365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EF160A-BFD4-43FD-A2CD-DBF4D6C77D6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</p:spTree>
    <p:extLst>
      <p:ext uri="{BB962C8B-B14F-4D97-AF65-F5344CB8AC3E}">
        <p14:creationId xmlns:p14="http://schemas.microsoft.com/office/powerpoint/2010/main" val="20766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588346"/>
            <a:ext cx="5998800" cy="649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39384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9" y="5"/>
            <a:ext cx="3045625" cy="2202291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62272"/>
            <a:ext cx="8520600" cy="2202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654153"/>
            <a:ext cx="8520600" cy="139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9318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255712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9987-0C69-4EF6-AD27-C26D67AD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12813"/>
            <a:ext cx="6858000" cy="19415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715A-0F35-425B-BFB6-194E82AB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30525"/>
            <a:ext cx="6858000" cy="1346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6E843-688A-4AF3-867C-A7355FE8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AAE5-A50D-429A-B8AF-2BBE657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74A3E-A472-42FA-A963-09F7FBD3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4673"/>
            <a:ext cx="8520600" cy="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33883"/>
            <a:ext cx="8520600" cy="362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5044531"/>
            <a:ext cx="548700" cy="4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2E1A-9ABC-4DBF-AFE3-3D09ACF50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170421"/>
            <a:ext cx="3086100" cy="29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Mohammad hosein Moslemi -- Dr. Arash Amini</a:t>
            </a:r>
          </a:p>
        </p:txBody>
      </p:sp>
    </p:spTree>
    <p:extLst>
      <p:ext uri="{BB962C8B-B14F-4D97-AF65-F5344CB8AC3E}">
        <p14:creationId xmlns:p14="http://schemas.microsoft.com/office/powerpoint/2010/main" val="1191115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15" r:id="rId1"/>
    <p:sldLayoutId id="2147484217" r:id="rId2"/>
    <p:sldLayoutId id="2147484218" r:id="rId3"/>
    <p:sldLayoutId id="2147484219" r:id="rId4"/>
    <p:sldLayoutId id="2147484220" r:id="rId5"/>
    <p:sldLayoutId id="2147484223" r:id="rId6"/>
    <p:sldLayoutId id="2147484224" r:id="rId7"/>
    <p:sldLayoutId id="2147484225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C950C-FE27-4D2C-A8C3-EAEF4AE5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863"/>
            <a:ext cx="7886700" cy="1077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6D07-B55E-41DE-AD26-6C3EA6FE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313"/>
            <a:ext cx="7886700" cy="354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4583-0E1C-430A-AFA9-4492D25DF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170488"/>
            <a:ext cx="2057400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B5AB-14BD-41C4-94C2-B953DDAFAED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B2EE-B2A8-4B1C-8664-E4D61EF5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170488"/>
            <a:ext cx="3086100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D807-DAC2-4307-8CB6-6AC846F3B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170488"/>
            <a:ext cx="2057400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1912-2B16-4B67-8D06-2CBBE3BB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85949"/>
            <a:ext cx="2138637" cy="540003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28"/>
            <a:ext cx="1767506" cy="557448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5784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507667"/>
            <a:ext cx="6683765" cy="1041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735525"/>
            <a:ext cx="6686550" cy="316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986656"/>
            <a:ext cx="859712" cy="301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991026"/>
            <a:ext cx="5714999" cy="297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Mohammad hosein Moslemi -- Dr. Arash Amini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640803"/>
            <a:ext cx="584825" cy="297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fa" smtClean="0"/>
              <a:pPr/>
              <a:t>‹#›</a:t>
            </a:fld>
            <a:endParaRPr lang="fa"/>
          </a:p>
        </p:txBody>
      </p:sp>
    </p:spTree>
    <p:extLst>
      <p:ext uri="{BB962C8B-B14F-4D97-AF65-F5344CB8AC3E}">
        <p14:creationId xmlns:p14="http://schemas.microsoft.com/office/powerpoint/2010/main" val="37233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CADC-6148-4329-B404-2B6256B4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39" y="456595"/>
            <a:ext cx="8673921" cy="1840605"/>
          </a:xfrm>
        </p:spPr>
        <p:txBody>
          <a:bodyPr>
            <a:noAutofit/>
          </a:bodyPr>
          <a:lstStyle/>
          <a:p>
            <a:pPr algn="ctr"/>
            <a:r>
              <a:rPr lang="fa" sz="3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Cancer detection using HRCT images in ILD patients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58EF5-6729-4B36-93AC-6F18721B1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4" y="2875053"/>
            <a:ext cx="6686549" cy="169694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SzPct val="63175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By:</a:t>
            </a:r>
          </a:p>
          <a:p>
            <a:pPr algn="ctr">
              <a:spcBef>
                <a:spcPts val="0"/>
              </a:spcBef>
              <a:buSzPct val="42889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Mohamad-hosein Moslemi </a:t>
            </a:r>
          </a:p>
          <a:p>
            <a:pPr algn="ctr">
              <a:spcBef>
                <a:spcPts val="0"/>
              </a:spcBef>
              <a:buSzPct val="42889"/>
            </a:pP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buSzPct val="54509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Under the supervision of: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buSzPct val="42889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Dr. Arash Amini</a:t>
            </a:r>
          </a:p>
          <a:p>
            <a:pPr algn="ctr">
              <a:spcBef>
                <a:spcPts val="0"/>
              </a:spcBef>
              <a:buSzPct val="42889"/>
            </a:pP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  <a:p>
            <a:pPr algn="ctr">
              <a:spcBef>
                <a:spcPts val="0"/>
              </a:spcBef>
              <a:buClr>
                <a:schemeClr val="dk1"/>
              </a:buClr>
              <a:buSzPct val="52528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27  Nov. 2021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8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10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5654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 regions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Google Shape;87;p16">
            <a:extLst>
              <a:ext uri="{FF2B5EF4-FFF2-40B4-BE49-F238E27FC236}">
                <a16:creationId xmlns:a16="http://schemas.microsoft.com/office/drawing/2014/main" id="{EBF56167-2A00-402A-9A10-36EE3A47B1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35"/>
          <a:stretch/>
        </p:blipFill>
        <p:spPr>
          <a:xfrm>
            <a:off x="457200" y="2995414"/>
            <a:ext cx="8489679" cy="23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35F89-ED7A-4792-B8C6-9A881EECB48D}"/>
              </a:ext>
            </a:extLst>
          </p:cNvPr>
          <p:cNvSpPr txBox="1"/>
          <p:nvPr/>
        </p:nvSpPr>
        <p:spPr>
          <a:xfrm>
            <a:off x="356839" y="1522464"/>
            <a:ext cx="4588726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1. Coronal: Right - left</a:t>
            </a:r>
          </a:p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2. Sagital: anterior - posterior</a:t>
            </a:r>
          </a:p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3. Vertical: apical – central - basal</a:t>
            </a:r>
          </a:p>
          <a:p>
            <a:pPr marL="590534" lvl="1">
              <a:lnSpc>
                <a:spcPct val="150000"/>
              </a:lnSpc>
              <a:buSzPts val="15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4. Axial: (peripheral - middle)- central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E349D97-8063-41EE-8C41-2E5543591DED}"/>
              </a:ext>
            </a:extLst>
          </p:cNvPr>
          <p:cNvSpPr/>
          <p:nvPr/>
        </p:nvSpPr>
        <p:spPr>
          <a:xfrm>
            <a:off x="4286530" y="1555920"/>
            <a:ext cx="519646" cy="12876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2C624-FB81-4354-A80B-4CD32B1C0F7A}"/>
              </a:ext>
            </a:extLst>
          </p:cNvPr>
          <p:cNvSpPr txBox="1"/>
          <p:nvPr/>
        </p:nvSpPr>
        <p:spPr>
          <a:xfrm>
            <a:off x="4806176" y="2019484"/>
            <a:ext cx="199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/ 24 regions</a:t>
            </a:r>
          </a:p>
        </p:txBody>
      </p:sp>
    </p:spTree>
    <p:extLst>
      <p:ext uri="{BB962C8B-B14F-4D97-AF65-F5344CB8AC3E}">
        <p14:creationId xmlns:p14="http://schemas.microsoft.com/office/powerpoint/2010/main" val="115861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8254C-FD4E-4F49-A5EE-69EAED788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11</a:t>
            </a:fld>
            <a:endParaRPr lang="f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E1738-EF8D-4526-A0D8-5C566F8E8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3033"/>
            <a:ext cx="9144000" cy="55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FC080-31C7-4C57-B734-2D0AFDA0E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8508" y="879545"/>
            <a:ext cx="6262352" cy="2827633"/>
          </a:xfrm>
          <a:prstGeom prst="rect">
            <a:avLst/>
          </a:prstGeom>
        </p:spPr>
      </p:pic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27792110-4A5D-4EA1-8652-E1D1FF1E2B41}"/>
              </a:ext>
            </a:extLst>
          </p:cNvPr>
          <p:cNvSpPr txBox="1">
            <a:spLocks/>
          </p:cNvSpPr>
          <p:nvPr/>
        </p:nvSpPr>
        <p:spPr>
          <a:xfrm>
            <a:off x="4569684" y="109529"/>
            <a:ext cx="2757589" cy="5262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configuration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Method 1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Method 2</a:t>
            </a:r>
          </a:p>
        </p:txBody>
      </p:sp>
      <p:sp>
        <p:nvSpPr>
          <p:cNvPr id="14" name="Google Shape;148;p24">
            <a:extLst>
              <a:ext uri="{FF2B5EF4-FFF2-40B4-BE49-F238E27FC236}">
                <a16:creationId xmlns:a16="http://schemas.microsoft.com/office/drawing/2014/main" id="{D500D2D7-42CE-4B6F-BB4F-4F64F7618FD6}"/>
              </a:ext>
            </a:extLst>
          </p:cNvPr>
          <p:cNvSpPr txBox="1"/>
          <p:nvPr/>
        </p:nvSpPr>
        <p:spPr>
          <a:xfrm>
            <a:off x="712592" y="3888393"/>
            <a:ext cx="78540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lvl="8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Graph-Full: 630 edges , fully connected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Graph-66: 66 edges only between adjacency region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Graph-84: Graph-66 and edges between opposite</a:t>
            </a:r>
          </a:p>
        </p:txBody>
      </p:sp>
    </p:spTree>
    <p:extLst>
      <p:ext uri="{BB962C8B-B14F-4D97-AF65-F5344CB8AC3E}">
        <p14:creationId xmlns:p14="http://schemas.microsoft.com/office/powerpoint/2010/main" val="348112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27792110-4A5D-4EA1-8652-E1D1FF1E2B41}"/>
              </a:ext>
            </a:extLst>
          </p:cNvPr>
          <p:cNvSpPr txBox="1">
            <a:spLocks/>
          </p:cNvSpPr>
          <p:nvPr/>
        </p:nvSpPr>
        <p:spPr>
          <a:xfrm>
            <a:off x="4569684" y="109529"/>
            <a:ext cx="2757589" cy="5262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configuration</a:t>
            </a:r>
          </a:p>
          <a:p>
            <a:r>
              <a:rPr lang="en-US" sz="10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148;p24">
                <a:extLst>
                  <a:ext uri="{FF2B5EF4-FFF2-40B4-BE49-F238E27FC236}">
                    <a16:creationId xmlns:a16="http://schemas.microsoft.com/office/drawing/2014/main" id="{4BEAF8B2-EED3-453B-BDAC-91620365D793}"/>
                  </a:ext>
                </a:extLst>
              </p:cNvPr>
              <p:cNvSpPr txBox="1"/>
              <p:nvPr/>
            </p:nvSpPr>
            <p:spPr>
              <a:xfrm>
                <a:off x="527631" y="941535"/>
                <a:ext cx="8348740" cy="3901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- Fully connected graph</a:t>
                </a:r>
              </a:p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- For each Voxel in a region: </a:t>
                </a:r>
              </a:p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           - FHOG: </a:t>
                </a:r>
                <a:r>
                  <a:rPr lang="en-US" sz="1500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sz="1500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H</a:t>
                </a:r>
                <a:r>
                  <a:rPr lang="az-Cyrl-AZ" sz="1600" dirty="0">
                    <a:latin typeface="Open Sans"/>
                    <a:ea typeface="Open Sans"/>
                    <a:cs typeface="Open Sans"/>
                    <a:sym typeface="Open Sans"/>
                  </a:rPr>
                  <a:t> 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28</m:t>
                        </m:r>
                      </m:sup>
                    </m:sSup>
                  </m:oMath>
                </a14:m>
                <a:endParaRPr lang="en-US" sz="16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33347" lvl="8">
                  <a:lnSpc>
                    <a:spcPct val="15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           - 3D </a:t>
                </a:r>
                <a:r>
                  <a:rPr lang="en-US" sz="1500" dirty="0" err="1">
                    <a:latin typeface="Open Sans"/>
                    <a:ea typeface="Open Sans"/>
                    <a:cs typeface="Open Sans"/>
                    <a:sym typeface="Open Sans"/>
                  </a:rPr>
                  <a:t>Riesz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-wavelet filter banks :energy of each filter </a:t>
                </a:r>
                <a:r>
                  <a:rPr lang="en-US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R</a:t>
                </a:r>
                <a:r>
                  <a:rPr lang="az-Cyrl-AZ" dirty="0">
                    <a:latin typeface="Open Sans"/>
                    <a:ea typeface="Open Sans"/>
                    <a:cs typeface="Open Sans"/>
                    <a:sym typeface="Open Sans"/>
                  </a:rPr>
                  <a:t> 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fa-I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10</m:t>
                        </m:r>
                      </m:sup>
                    </m:sSup>
                  </m:oMath>
                </a14:m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19097" lvl="8" indent="-285750">
                  <a:lnSpc>
                    <a:spcPct val="200000"/>
                  </a:lnSpc>
                  <a:buSzPts val="1500"/>
                  <a:buFontTx/>
                  <a:buChar char="-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For each region: mean and STD for </a:t>
                </a:r>
                <a:r>
                  <a:rPr lang="en-US" sz="1500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sz="1500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H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or </a:t>
                </a:r>
                <a:r>
                  <a:rPr lang="en-US" sz="1500" b="1" dirty="0" err="1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r>
                  <a:rPr lang="en-US" sz="1500" b="1" baseline="-25000" dirty="0" err="1">
                    <a:latin typeface="Open Sans"/>
                    <a:ea typeface="Open Sans"/>
                    <a:cs typeface="Open Sans"/>
                    <a:sym typeface="Open Sans"/>
                  </a:rPr>
                  <a:t>R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</a:t>
                </a:r>
                <a:r>
                  <a:rPr lang="en-US" sz="1500" b="1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40-dimentianl vector for each region: f</a:t>
                </a:r>
                <a:r>
                  <a:rPr lang="en-US" sz="1500" baseline="-25000" dirty="0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419097" lvl="8" indent="-285750">
                  <a:lnSpc>
                    <a:spcPct val="200000"/>
                  </a:lnSpc>
                  <a:buSzPts val="1500"/>
                  <a:buFontTx/>
                  <a:buChar char="-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For each edge of graph:</a:t>
                </a:r>
              </a:p>
              <a:p>
                <a:pPr marL="133347" lvl="8">
                  <a:lnSpc>
                    <a:spcPct val="200000"/>
                  </a:lnSpc>
                  <a:buSzPts val="1500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	</a:t>
                </a:r>
              </a:p>
              <a:p>
                <a:pPr marL="133347" lvl="8">
                  <a:lnSpc>
                    <a:spcPct val="200000"/>
                  </a:lnSpc>
                  <a:buSzPts val="1500"/>
                </a:pPr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133347" lvl="8">
                  <a:lnSpc>
                    <a:spcPct val="200000"/>
                  </a:lnSpc>
                  <a:buSzPts val="1500"/>
                </a:pPr>
                <a:endParaRPr lang="en-US" sz="150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8" name="Google Shape;148;p24">
                <a:extLst>
                  <a:ext uri="{FF2B5EF4-FFF2-40B4-BE49-F238E27FC236}">
                    <a16:creationId xmlns:a16="http://schemas.microsoft.com/office/drawing/2014/main" id="{4BEAF8B2-EED3-453B-BDAC-91620365D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1" y="941535"/>
                <a:ext cx="8348740" cy="390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347F5DE-C2DC-4130-BF8E-A229C875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72" y="3511776"/>
            <a:ext cx="4902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27792110-4A5D-4EA1-8652-E1D1FF1E2B41}"/>
              </a:ext>
            </a:extLst>
          </p:cNvPr>
          <p:cNvSpPr txBox="1">
            <a:spLocks/>
          </p:cNvSpPr>
          <p:nvPr/>
        </p:nvSpPr>
        <p:spPr>
          <a:xfrm>
            <a:off x="4569684" y="109529"/>
            <a:ext cx="2757589" cy="5262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configuration</a:t>
            </a:r>
          </a:p>
          <a:p>
            <a:r>
              <a:rPr lang="en-US" sz="10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Previous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48;p24">
                <a:extLst>
                  <a:ext uri="{FF2B5EF4-FFF2-40B4-BE49-F238E27FC236}">
                    <a16:creationId xmlns:a16="http://schemas.microsoft.com/office/drawing/2014/main" id="{351E7818-C29D-4B92-8A62-ED29A3964156}"/>
                  </a:ext>
                </a:extLst>
              </p:cNvPr>
              <p:cNvSpPr txBox="1"/>
              <p:nvPr/>
            </p:nvSpPr>
            <p:spPr>
              <a:xfrm>
                <a:off x="618459" y="959231"/>
                <a:ext cx="7854000" cy="193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630 dimensional feature vector for each patient.</a:t>
                </a:r>
              </a:p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The feature space 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fa-I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lang="fa-IR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-US" sz="1500" dirty="0"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 with PCA we only choose half of them</a:t>
                </a:r>
              </a:p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Linear SVM : global leave-one–patient–out (LOPO) </a:t>
                </a:r>
              </a:p>
              <a:p>
                <a:pPr marL="457189" indent="-323843">
                  <a:lnSpc>
                    <a:spcPct val="150000"/>
                  </a:lnSpc>
                  <a:buSzPts val="1500"/>
                  <a:buFont typeface="Open Sans"/>
                  <a:buChar char="●"/>
                </a:pPr>
                <a:r>
                  <a:rPr lang="en-US" sz="1500" dirty="0">
                    <a:latin typeface="Open Sans"/>
                    <a:ea typeface="Open Sans"/>
                    <a:cs typeface="Open Sans"/>
                    <a:sym typeface="Open Sans"/>
                  </a:rPr>
                  <a:t>Performance : Randomly generated 630 dimensional feature vector </a:t>
                </a:r>
              </a:p>
              <a:p>
                <a:pPr marL="457189">
                  <a:lnSpc>
                    <a:spcPct val="150000"/>
                  </a:lnSpc>
                </a:pPr>
                <a:endParaRPr sz="150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9" name="Google Shape;148;p24">
                <a:extLst>
                  <a:ext uri="{FF2B5EF4-FFF2-40B4-BE49-F238E27FC236}">
                    <a16:creationId xmlns:a16="http://schemas.microsoft.com/office/drawing/2014/main" id="{351E7818-C29D-4B92-8A62-ED29A396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59" y="959231"/>
                <a:ext cx="7854000" cy="1937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8748B2B-CC89-44DE-A03C-A53392EF6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19" y="2838048"/>
            <a:ext cx="4218431" cy="2011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CA8B6-A44E-42B5-9CCA-44E20E11A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2" y="2837884"/>
            <a:ext cx="4269769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15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b="1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2568-1863-42EF-BDC2-9265B4C1C7AD}"/>
              </a:ext>
            </a:extLst>
          </p:cNvPr>
          <p:cNvSpPr/>
          <p:nvPr/>
        </p:nvSpPr>
        <p:spPr>
          <a:xfrm>
            <a:off x="-2316" y="846206"/>
            <a:ext cx="9144000" cy="63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48;p24">
            <a:extLst>
              <a:ext uri="{FF2B5EF4-FFF2-40B4-BE49-F238E27FC236}">
                <a16:creationId xmlns:a16="http://schemas.microsoft.com/office/drawing/2014/main" id="{0710F13F-A39A-4C7B-BE8F-C17A33D9525F}"/>
              </a:ext>
            </a:extLst>
          </p:cNvPr>
          <p:cNvSpPr txBox="1"/>
          <p:nvPr/>
        </p:nvSpPr>
        <p:spPr>
          <a:xfrm>
            <a:off x="642684" y="1316070"/>
            <a:ext cx="7854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Get Access to the database 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We may ignore the Lung regions</a:t>
            </a:r>
          </a:p>
          <a:p>
            <a:pPr marL="457189" indent="-323843">
              <a:lnSpc>
                <a:spcPct val="150000"/>
              </a:lnSpc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Learn Graph from HU of HRCT Voxels </a:t>
            </a:r>
            <a:endParaRPr lang="en-US" sz="1500" dirty="0">
              <a:latin typeface="Open Sans"/>
              <a:ea typeface="Open Sans"/>
              <a:cs typeface="Open Sans"/>
              <a:sym typeface="Wingdings" panose="05000000000000000000" pitchFamily="2" charset="2"/>
            </a:endParaRPr>
          </a:p>
          <a:p>
            <a:pPr marL="133346">
              <a:lnSpc>
                <a:spcPct val="150000"/>
              </a:lnSpc>
              <a:buSzPts val="1500"/>
            </a:pPr>
            <a:r>
              <a:rPr lang="en-US" sz="1500" dirty="0"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	 GSPBOX  developed by LTS2 lab in EPFL</a:t>
            </a: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37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8254C-FD4E-4F49-A5EE-69EAED788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16</a:t>
            </a:fld>
            <a:endParaRPr lang="f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A391-28FC-4C00-BD1A-C1758EB4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" y="31840"/>
            <a:ext cx="8638781" cy="725487"/>
          </a:xfrm>
          <a:prstGeom prst="rect">
            <a:avLst/>
          </a:prstGeom>
        </p:spPr>
      </p:pic>
      <p:sp>
        <p:nvSpPr>
          <p:cNvPr id="5" name="Google Shape;154;p25">
            <a:extLst>
              <a:ext uri="{FF2B5EF4-FFF2-40B4-BE49-F238E27FC236}">
                <a16:creationId xmlns:a16="http://schemas.microsoft.com/office/drawing/2014/main" id="{3646BB4C-F96F-4B96-8CDF-C07893F6B68C}"/>
              </a:ext>
            </a:extLst>
          </p:cNvPr>
          <p:cNvSpPr txBox="1">
            <a:spLocks/>
          </p:cNvSpPr>
          <p:nvPr/>
        </p:nvSpPr>
        <p:spPr>
          <a:xfrm>
            <a:off x="134870" y="641196"/>
            <a:ext cx="8785753" cy="47102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1.Depeursinge, A.,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Zrimec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T.,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Busayarat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S.,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M¨uller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H.: 3D lung image retrieval using localized features. In: Medical Imaging 2011: Computer-Aided Diagnosis, vol. 7963, p. 79632E. SPIE, February 2011</a:t>
            </a:r>
          </a:p>
          <a:p>
            <a:pPr algn="just">
              <a:spcBef>
                <a:spcPts val="1200"/>
              </a:spcBef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2.Dicente Cid, Y.,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Depeursinge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Foncubierta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-Rodríguez,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Platon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A., Poletti, P.A., Muller, H.: Pulmonary embolism detection using localized vessel-based features in dual energy CT. In: SPIE Medical Imaging. International Society for Optics and Photonics (2015)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3.Dicente Cid, Y., Jimenez-del-Toro, O.,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Depeursinge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A., and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M¨uller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H., “Efficient and fully automatic segmentation of the lungs in CT volumes,” in [Proceedings of the VISCERAL Challenge at ISBI],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Orcun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Goksel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Jimenez-del-Toro, O.,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Foncubierta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-Rodríguez, A., and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M¨uller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H., eds., CEUR Workshop Proceedings, 31–35 (Apr 2015).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Dicente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Cid, Y., Muller, H.,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Janssens, J.-P., Frederic, L., Poletti, P.-A., and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Depeursinge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“A lung graph-model for pulmonary hypertension and pulmonary embolism detection on DECT images,” in [MICCAI Workshop on Medical Computer Vision: Algorithms for Big Data], MICCAI-MCV, 58–68 (Oct. 2016).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Dicente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Cid, Y.,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Batmanghelich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M¨uller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H.: Textured graph-model of the lungs for tuberculosis type classification and drug resistance prediction: participation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ImageCLEF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2017. In: CLEF2017 Working Notes. CEUR Workshop Proceedings, CEUR-WS.org, Dublin, Ireland, 11–14 September 2017 (2017)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Dicente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 Y., Jimenez-del-Toro O., Poletti PA., Müller H. (2019) A Graph Model of the Lungs with Morphology-Based Structure for Tuberculosis Type Classification. In: Chung A., Gee J.,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Yushkevich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P., Bao S. (eds) Information Processing in Medical Imaging. IPMI 2019. Lecture Notes in Computer Science, vol 11492. Springer, Cham. https://doi.org/10.1007/978-3-030-20351-1_28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Perraudin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Nathanaël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Johan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Paratte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David Shuman, Lionel Martin, Vassilis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Kalofolias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Pierre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Vandergheynst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David K. Hammond}, GSPBOX: A toolbox for signal processing on graphs. </a:t>
            </a:r>
            <a:r>
              <a:rPr lang="en-US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e-print, 08-2014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03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F740-73C2-4E12-B393-45A8FE953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a" smtClean="0"/>
              <a:pPr/>
              <a:t>2</a:t>
            </a:fld>
            <a:endParaRPr lang="fa"/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499088F9-6629-45A6-A222-FC42714059BA}"/>
              </a:ext>
            </a:extLst>
          </p:cNvPr>
          <p:cNvSpPr txBox="1"/>
          <p:nvPr/>
        </p:nvSpPr>
        <p:spPr>
          <a:xfrm>
            <a:off x="645000" y="823357"/>
            <a:ext cx="7854000" cy="47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Introduction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ILD 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Interstitial lung disease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HRCT :High-resolution computed tomography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Lung Atlas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Lung segmentation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Lung regions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Graph approach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Graph configuration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-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Method 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Our plan</a:t>
            </a:r>
          </a:p>
          <a:p>
            <a:pPr marL="126997" lvl="1">
              <a:lnSpc>
                <a:spcPct val="150000"/>
              </a:lnSpc>
              <a:buSzPts val="16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- References	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E9E71404-A65C-425D-A051-E8D4A8438FE5}"/>
              </a:ext>
            </a:extLst>
          </p:cNvPr>
          <p:cNvSpPr txBox="1">
            <a:spLocks/>
          </p:cNvSpPr>
          <p:nvPr/>
        </p:nvSpPr>
        <p:spPr>
          <a:xfrm>
            <a:off x="311700" y="137572"/>
            <a:ext cx="8520600" cy="8085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lang="en-US"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612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3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3109" y="714768"/>
            <a:ext cx="785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 lvl="1">
              <a:lnSpc>
                <a:spcPct val="150000"/>
              </a:lnSpc>
              <a:buSzPts val="1600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ILD :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Interstitial lung disease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7CF5C9-E111-4C7A-ACC4-9C06B5F8E1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5CD5C6C1-8FA4-4324-89B9-1C33686E84F2}"/>
              </a:ext>
            </a:extLst>
          </p:cNvPr>
          <p:cNvSpPr txBox="1">
            <a:spLocks/>
          </p:cNvSpPr>
          <p:nvPr/>
        </p:nvSpPr>
        <p:spPr>
          <a:xfrm>
            <a:off x="4572000" y="78770"/>
            <a:ext cx="1253925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ILD</a:t>
            </a:r>
          </a:p>
          <a:p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HRCT</a:t>
            </a:r>
            <a:br>
              <a:rPr lang="en-US" sz="110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11CCACB6-AE08-469A-8BC2-11D41E24E725}"/>
              </a:ext>
            </a:extLst>
          </p:cNvPr>
          <p:cNvSpPr txBox="1"/>
          <p:nvPr/>
        </p:nvSpPr>
        <p:spPr>
          <a:xfrm>
            <a:off x="538408" y="1647522"/>
            <a:ext cx="78540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Group of more than 150 disorders.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Texture changes of the lung </a:t>
            </a:r>
            <a:r>
              <a:rPr lang="fa" sz="1600" dirty="0">
                <a:latin typeface="Open Sans"/>
                <a:ea typeface="Open Sans"/>
                <a:cs typeface="Open Sans"/>
                <a:sym typeface="Open Sans"/>
              </a:rPr>
              <a:t>leading to breathing dysfunction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Only 7</a:t>
            </a:r>
            <a:r>
              <a:rPr lang="fa" sz="1600" dirty="0">
                <a:latin typeface="Open Sans"/>
                <a:ea typeface="Open Sans"/>
                <a:cs typeface="Open Sans"/>
                <a:sym typeface="Open Sans"/>
              </a:rPr>
              <a:t> frequent ILDs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Pulmonary fibrosis(PF) , Tuberculosis (TB) , … </a:t>
            </a:r>
            <a:endParaRPr lang="en-US" sz="16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126997" lvl="1">
              <a:lnSpc>
                <a:spcPct val="200000"/>
              </a:lnSpc>
              <a:buSzPts val="1600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126997" lvl="1">
              <a:lnSpc>
                <a:spcPct val="200000"/>
              </a:lnSpc>
              <a:buSzPts val="1600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26997" lvl="1">
              <a:lnSpc>
                <a:spcPct val="200000"/>
              </a:lnSpc>
              <a:buSzPts val="1600"/>
            </a:pP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79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4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3109" y="714768"/>
            <a:ext cx="7854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 lvl="1">
              <a:lnSpc>
                <a:spcPct val="150000"/>
              </a:lnSpc>
              <a:buSzPts val="1600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ILD :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Interstitial lung disease (cont.)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7CF5C9-E111-4C7A-ACC4-9C06B5F8E1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5CD5C6C1-8FA4-4324-89B9-1C33686E84F2}"/>
              </a:ext>
            </a:extLst>
          </p:cNvPr>
          <p:cNvSpPr txBox="1">
            <a:spLocks/>
          </p:cNvSpPr>
          <p:nvPr/>
        </p:nvSpPr>
        <p:spPr>
          <a:xfrm>
            <a:off x="4572000" y="78770"/>
            <a:ext cx="1253925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ILD</a:t>
            </a:r>
          </a:p>
          <a:p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HRCT</a:t>
            </a:r>
            <a:br>
              <a:rPr lang="en-US" sz="110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11CCACB6-AE08-469A-8BC2-11D41E24E725}"/>
              </a:ext>
            </a:extLst>
          </p:cNvPr>
          <p:cNvSpPr txBox="1"/>
          <p:nvPr/>
        </p:nvSpPr>
        <p:spPr>
          <a:xfrm>
            <a:off x="538408" y="1576156"/>
            <a:ext cx="78540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80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identify ILD types?</a:t>
            </a:r>
          </a:p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- A critical task for determining the treatment</a:t>
            </a:r>
          </a:p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- Distribution of specific patterns in the lung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Graph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8016" marR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8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3" name="Google Shape;70;p14">
            <a:extLst>
              <a:ext uri="{FF2B5EF4-FFF2-40B4-BE49-F238E27FC236}">
                <a16:creationId xmlns:a16="http://schemas.microsoft.com/office/drawing/2014/main" id="{8AFE73CF-ABC8-4CE8-96F6-F3D68502AD90}"/>
              </a:ext>
            </a:extLst>
          </p:cNvPr>
          <p:cNvSpPr txBox="1">
            <a:spLocks/>
          </p:cNvSpPr>
          <p:nvPr/>
        </p:nvSpPr>
        <p:spPr>
          <a:xfrm>
            <a:off x="4572000" y="78770"/>
            <a:ext cx="1253925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ILD</a:t>
            </a:r>
          </a:p>
          <a:p>
            <a:r>
              <a:rPr lang="en-US" sz="110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HRCT</a:t>
            </a:r>
            <a:br>
              <a:rPr lang="en-US" sz="110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53AE8AC6-6409-46E8-A429-D491B664B945}"/>
              </a:ext>
            </a:extLst>
          </p:cNvPr>
          <p:cNvSpPr txBox="1"/>
          <p:nvPr/>
        </p:nvSpPr>
        <p:spPr>
          <a:xfrm>
            <a:off x="53109" y="714768"/>
            <a:ext cx="785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6997" lvl="1">
              <a:lnSpc>
                <a:spcPct val="150000"/>
              </a:lnSpc>
              <a:buSzPts val="1600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HRCT : High-resolution CT scan	</a:t>
            </a:r>
          </a:p>
        </p:txBody>
      </p:sp>
      <p:sp>
        <p:nvSpPr>
          <p:cNvPr id="16" name="Google Shape;72;p14">
            <a:extLst>
              <a:ext uri="{FF2B5EF4-FFF2-40B4-BE49-F238E27FC236}">
                <a16:creationId xmlns:a16="http://schemas.microsoft.com/office/drawing/2014/main" id="{3B3FFB0E-032D-4F57-A76E-52877D0A437F}"/>
              </a:ext>
            </a:extLst>
          </p:cNvPr>
          <p:cNvSpPr txBox="1"/>
          <p:nvPr/>
        </p:nvSpPr>
        <p:spPr>
          <a:xfrm>
            <a:off x="538408" y="1647522"/>
            <a:ext cx="78540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Why not conventional CT scans?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First solution </a:t>
            </a:r>
            <a:r>
              <a:rPr lang="en-US" sz="1600" dirty="0"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MDCT : multidetector-CT but high amount of radiation.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HRCT : MDCT with skipped areas</a:t>
            </a:r>
          </a:p>
          <a:p>
            <a:pPr marL="457189" indent="-330192">
              <a:lnSpc>
                <a:spcPct val="200000"/>
              </a:lnSpc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Hounsfield Units (HU) :</a:t>
            </a:r>
          </a:p>
          <a:p>
            <a:pPr marL="126997">
              <a:lnSpc>
                <a:spcPct val="200000"/>
              </a:lnSpc>
              <a:buSzPts val="1600"/>
            </a:pPr>
            <a:endParaRPr lang="en-US" sz="500" dirty="0">
              <a:latin typeface="Open Sans"/>
              <a:ea typeface="Open Sans"/>
              <a:cs typeface="Open Sans"/>
              <a:sym typeface="Open Sans"/>
            </a:endParaRPr>
          </a:p>
          <a:p>
            <a:pPr marL="126997">
              <a:buSzPts val="1600"/>
            </a:pP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	Lung : -700 to -600               Water : 0</a:t>
            </a:r>
          </a:p>
          <a:p>
            <a:pPr marL="126997">
              <a:buSzPts val="1600"/>
            </a:pP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	Bone : +300 to +1900           Air : -1000	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126997">
              <a:lnSpc>
                <a:spcPct val="200000"/>
              </a:lnSpc>
              <a:buSzPts val="1600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32873" y="1610499"/>
            <a:ext cx="5945986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317492">
              <a:lnSpc>
                <a:spcPct val="150000"/>
              </a:lnSpc>
              <a:buSzPts val="14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use an unsupervised method without training </a:t>
            </a:r>
          </a:p>
          <a:p>
            <a:pPr marL="457189" indent="-317492">
              <a:lnSpc>
                <a:spcPct val="150000"/>
              </a:lnSpc>
              <a:buSzPts val="14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Can be applied to new images with no modifications</a:t>
            </a:r>
          </a:p>
        </p:txBody>
      </p:sp>
      <p:pic>
        <p:nvPicPr>
          <p:cNvPr id="10" name="Google Shape;101;p18">
            <a:extLst>
              <a:ext uri="{FF2B5EF4-FFF2-40B4-BE49-F238E27FC236}">
                <a16:creationId xmlns:a16="http://schemas.microsoft.com/office/drawing/2014/main" id="{54EF032B-BC4C-4897-826F-4F32D0420E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5" y="2601148"/>
            <a:ext cx="7937049" cy="1260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86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7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27298" y="1464960"/>
            <a:ext cx="5945986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46">
              <a:lnSpc>
                <a:spcPct val="150000"/>
              </a:lnSpc>
              <a:buSzPts val="1500"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Step1: respiratory system segmentation</a:t>
            </a:r>
          </a:p>
          <a:p>
            <a:pPr marL="133346" lvl="2">
              <a:lnSpc>
                <a:spcPct val="150000"/>
              </a:lnSpc>
              <a:buSzPts val="1500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	Filling the holes  →  dense body image :(b)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	Absolute difference : |original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dense body|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(c)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	K-means with K=2 : (d) </a:t>
            </a:r>
          </a:p>
        </p:txBody>
      </p:sp>
      <p:pic>
        <p:nvPicPr>
          <p:cNvPr id="11" name="Google Shape;110;p19">
            <a:extLst>
              <a:ext uri="{FF2B5EF4-FFF2-40B4-BE49-F238E27FC236}">
                <a16:creationId xmlns:a16="http://schemas.microsoft.com/office/drawing/2014/main" id="{4BA8C358-C3FF-4888-BDA0-C2712A871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32" y="2893540"/>
            <a:ext cx="8093000" cy="229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11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27298" y="1464960"/>
            <a:ext cx="6537000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46">
              <a:lnSpc>
                <a:spcPct val="150000"/>
              </a:lnSpc>
              <a:buSzPts val="1500"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Step2: removing airways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	- Euclidean distance from reference plane (a)</a:t>
            </a:r>
          </a:p>
          <a:p>
            <a:pPr marL="133346" lvl="1">
              <a:lnSpc>
                <a:spcPct val="150000"/>
              </a:lnSpc>
              <a:buSzPts val="1500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	- Assign max distance to each component (b) 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	- Remove below threshold (c) </a:t>
            </a:r>
          </a:p>
        </p:txBody>
      </p:sp>
      <p:pic>
        <p:nvPicPr>
          <p:cNvPr id="10" name="Google Shape;118;p20">
            <a:extLst>
              <a:ext uri="{FF2B5EF4-FFF2-40B4-BE49-F238E27FC236}">
                <a16:creationId xmlns:a16="http://schemas.microsoft.com/office/drawing/2014/main" id="{53A0F68C-3341-4DEE-8CFF-3AAE010575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01" y="3152665"/>
            <a:ext cx="7069676" cy="203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56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fld id="{00000000-1234-1234-1234-123412341234}" type="slidenum">
              <a:rPr lang="fa"/>
              <a:pPr/>
              <a:t>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D4E94-880E-4B6B-AD08-0E17470C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Mohammad hosein Moslemi -- Dr. Arash Amini</a:t>
            </a:r>
          </a:p>
        </p:txBody>
      </p:sp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A5B35B4D-006A-45DF-827B-35F70E881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0269" y="-56457"/>
            <a:ext cx="1253925" cy="10313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1050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b="1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Lung Atlas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Graph approach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Our plan</a:t>
            </a:r>
            <a:b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FCA5F46E-F51D-4F77-81DE-59EDB32D61E2}"/>
              </a:ext>
            </a:extLst>
          </p:cNvPr>
          <p:cNvSpPr txBox="1">
            <a:spLocks/>
          </p:cNvSpPr>
          <p:nvPr/>
        </p:nvSpPr>
        <p:spPr>
          <a:xfrm>
            <a:off x="4449739" y="96148"/>
            <a:ext cx="1639229" cy="726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</a:rPr>
              <a:t>Lung segmentation</a:t>
            </a:r>
          </a:p>
          <a:p>
            <a:pPr marL="128016" marR="0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Lung regions</a:t>
            </a:r>
          </a:p>
          <a:p>
            <a:br>
              <a:rPr lang="en-US" sz="1000" dirty="0">
                <a:solidFill>
                  <a:schemeClr val="bg1">
                    <a:lumMod val="85000"/>
                  </a:schemeClr>
                </a:solidFill>
                <a:sym typeface="Times New Roman"/>
              </a:rPr>
            </a:br>
            <a:endParaRPr lang="en-US" sz="1000" dirty="0">
              <a:solidFill>
                <a:schemeClr val="bg1">
                  <a:lumMod val="85000"/>
                </a:schemeClr>
              </a:solidFill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1D00C-A73A-4906-8B1B-66588406E7E9}"/>
              </a:ext>
            </a:extLst>
          </p:cNvPr>
          <p:cNvSpPr txBox="1"/>
          <p:nvPr/>
        </p:nvSpPr>
        <p:spPr>
          <a:xfrm>
            <a:off x="238357" y="895570"/>
            <a:ext cx="4825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a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lung segmentation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63F92-2C38-467F-8796-C9FBBAA647F1}"/>
              </a:ext>
            </a:extLst>
          </p:cNvPr>
          <p:cNvSpPr txBox="1"/>
          <p:nvPr/>
        </p:nvSpPr>
        <p:spPr>
          <a:xfrm>
            <a:off x="527298" y="1464960"/>
            <a:ext cx="6537000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46">
              <a:lnSpc>
                <a:spcPct val="150000"/>
              </a:lnSpc>
              <a:buSzPts val="1500"/>
            </a:pP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Step3: Right and left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lung </a:t>
            </a: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segmentation</a:t>
            </a:r>
          </a:p>
          <a:p>
            <a:pPr marL="133346">
              <a:lnSpc>
                <a:spcPct val="150000"/>
              </a:lnSpc>
              <a:buSzPts val="15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25;p21">
            <a:extLst>
              <a:ext uri="{FF2B5EF4-FFF2-40B4-BE49-F238E27FC236}">
                <a16:creationId xmlns:a16="http://schemas.microsoft.com/office/drawing/2014/main" id="{989F021F-3A0B-47C4-A428-260ACF0259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387" y="2276917"/>
            <a:ext cx="6215226" cy="2060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2747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0F3DBA24-70A0-4981-A7FF-4F9207B9A108}" vid="{16FC55E1-BFBC-4142-AEF1-81CB45EA105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1262</Words>
  <Application>Microsoft Office PowerPoint</Application>
  <PresentationFormat>Custom</PresentationFormat>
  <Paragraphs>152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Wingdings 3</vt:lpstr>
      <vt:lpstr>Times New Roman</vt:lpstr>
      <vt:lpstr>Open Sans</vt:lpstr>
      <vt:lpstr>Arial</vt:lpstr>
      <vt:lpstr>Calibri Light</vt:lpstr>
      <vt:lpstr>Roboto</vt:lpstr>
      <vt:lpstr>Century Gothic</vt:lpstr>
      <vt:lpstr>Cambria Math</vt:lpstr>
      <vt:lpstr>Calibri</vt:lpstr>
      <vt:lpstr>Theme2</vt:lpstr>
      <vt:lpstr>Custom Design</vt:lpstr>
      <vt:lpstr>Wisp</vt:lpstr>
      <vt:lpstr>Cancer detection using HRCT images in ILD patients</vt:lpstr>
      <vt:lpstr>PowerPoint Presentation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PowerPoint Presentation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 Introduction Lung Atlas Graph approach Our plan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 report 1 “Cancer detection using HRCT images in ILD patients” </dc:title>
  <cp:lastModifiedBy>mohammad hosein moslemi</cp:lastModifiedBy>
  <cp:revision>82</cp:revision>
  <dcterms:modified xsi:type="dcterms:W3CDTF">2021-12-27T13:22:46Z</dcterms:modified>
</cp:coreProperties>
</file>