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4214" r:id="rId1"/>
    <p:sldMasterId id="2147484415" r:id="rId2"/>
    <p:sldMasterId id="2147484398" r:id="rId3"/>
  </p:sldMasterIdLst>
  <p:notesMasterIdLst>
    <p:notesMasterId r:id="rId20"/>
  </p:notesMasterIdLst>
  <p:handoutMasterIdLst>
    <p:handoutMasterId r:id="rId21"/>
  </p:handoutMasterIdLst>
  <p:sldIdLst>
    <p:sldId id="275" r:id="rId4"/>
    <p:sldId id="280" r:id="rId5"/>
    <p:sldId id="277" r:id="rId6"/>
    <p:sldId id="281" r:id="rId7"/>
    <p:sldId id="258" r:id="rId8"/>
    <p:sldId id="282" r:id="rId9"/>
    <p:sldId id="285" r:id="rId10"/>
    <p:sldId id="287" r:id="rId11"/>
    <p:sldId id="289" r:id="rId12"/>
    <p:sldId id="290" r:id="rId13"/>
    <p:sldId id="291" r:id="rId14"/>
    <p:sldId id="293" r:id="rId15"/>
    <p:sldId id="294" r:id="rId16"/>
    <p:sldId id="299" r:id="rId17"/>
    <p:sldId id="298" r:id="rId18"/>
    <p:sldId id="274" r:id="rId19"/>
  </p:sldIdLst>
  <p:sldSz cx="9144000" cy="5578475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libri Light" panose="020F0302020204030204" pitchFamily="34" charset="0"/>
      <p:regular r:id="rId26"/>
      <p:italic r:id="rId27"/>
    </p:embeddedFont>
    <p:embeddedFont>
      <p:font typeface="Cambria Math" panose="02040503050406030204" pitchFamily="18" charset="0"/>
      <p:regular r:id="rId28"/>
    </p:embeddedFont>
    <p:embeddedFont>
      <p:font typeface="Century Gothic" panose="020B0502020202020204" pitchFamily="34" charset="0"/>
      <p:regular r:id="rId29"/>
      <p:bold r:id="rId30"/>
      <p:italic r:id="rId31"/>
      <p:boldItalic r:id="rId32"/>
    </p:embeddedFont>
    <p:embeddedFont>
      <p:font typeface="Open Sans" panose="020B0606030504020204" pitchFamily="34" charset="0"/>
      <p:regular r:id="rId33"/>
      <p:bold r:id="rId34"/>
      <p:italic r:id="rId35"/>
      <p:boldItalic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  <p:embeddedFont>
      <p:font typeface="Wingdings 3" panose="05040102010807070707" pitchFamily="18" charset="2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C6A4A850-93BA-4CB7-A0B8-D7D305A0BE77}">
          <p14:sldIdLst>
            <p14:sldId id="275"/>
            <p14:sldId id="280"/>
          </p14:sldIdLst>
        </p14:section>
        <p14:section name="Untitled Section" id="{B37B9B44-DABD-4415-83FC-2B5640F31ED6}">
          <p14:sldIdLst>
            <p14:sldId id="277"/>
            <p14:sldId id="281"/>
            <p14:sldId id="258"/>
            <p14:sldId id="282"/>
            <p14:sldId id="285"/>
            <p14:sldId id="287"/>
            <p14:sldId id="289"/>
            <p14:sldId id="290"/>
            <p14:sldId id="291"/>
            <p14:sldId id="293"/>
            <p14:sldId id="294"/>
            <p14:sldId id="299"/>
            <p14:sldId id="298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7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41" autoAdjust="0"/>
  </p:normalViewPr>
  <p:slideViewPr>
    <p:cSldViewPr snapToGrid="0">
      <p:cViewPr>
        <p:scale>
          <a:sx n="114" d="100"/>
          <a:sy n="114" d="100"/>
        </p:scale>
        <p:origin x="468" y="68"/>
      </p:cViewPr>
      <p:guideLst>
        <p:guide orient="horz" pos="17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840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handoutMaster" Target="handoutMasters/handoutMaster1.xml"/><Relationship Id="rId34" Type="http://schemas.openxmlformats.org/officeDocument/2006/relationships/font" Target="fonts/font13.fntdata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10.fntdata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20" Type="http://schemas.openxmlformats.org/officeDocument/2006/relationships/notesMaster" Target="notesMasters/notesMaster1.xml"/><Relationship Id="rId41" Type="http://schemas.openxmlformats.org/officeDocument/2006/relationships/font" Target="fonts/font2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F9BAB8-567A-4AB4-ADB5-6E8DAA1004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74C92A-5048-4A54-816F-AC4B21D877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B8C3C-15CC-4971-8E41-86DE19F52F8B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FE28A-305B-4E40-BFD6-44E8B1D092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6085D4-B53E-4F79-8C77-C4F3936DCC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CCD27-1909-43AF-AEC7-CB4C123F3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61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19125" y="685800"/>
            <a:ext cx="5619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894bfdfa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19125" y="685800"/>
            <a:ext cx="5619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894bfdfa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378387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894bfdfa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19125" y="685800"/>
            <a:ext cx="5619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894bfdfa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825056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894bfdfa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19125" y="685800"/>
            <a:ext cx="5619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894bfdfa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837051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894bfdfa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19125" y="685800"/>
            <a:ext cx="5619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894bfdfa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128519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894bfdfa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19125" y="685800"/>
            <a:ext cx="5619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894bfdfa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4139110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894bfdfa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19125" y="685800"/>
            <a:ext cx="5619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894bfdfa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894bfdfa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19125" y="685800"/>
            <a:ext cx="5619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894bfdfa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867021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894bfdfa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19125" y="685800"/>
            <a:ext cx="5619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894bfdfa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841650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894bfdfa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19125" y="685800"/>
            <a:ext cx="5619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894bfdfa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546498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894bfdfa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19125" y="685800"/>
            <a:ext cx="5619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894bfdfa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5991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894bfdfa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19125" y="685800"/>
            <a:ext cx="5619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894bfdfa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4182167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894bfdfa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19125" y="685800"/>
            <a:ext cx="5619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894bfdfa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437014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9" y="5"/>
            <a:ext cx="3045625" cy="2202291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925349"/>
            <a:ext cx="8222100" cy="9097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945592"/>
            <a:ext cx="8222100" cy="4695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5044531"/>
            <a:ext cx="548700" cy="4268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a" smtClean="0"/>
              <a:pPr/>
              <a:t>‹#›</a:t>
            </a:fld>
            <a:endParaRPr lang="fa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FF1BB5-0458-46A4-81CB-9BE72385A6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Mohammad hosein Moslemi -- Dr. Arash Amini</a:t>
            </a:r>
          </a:p>
        </p:txBody>
      </p:sp>
    </p:spTree>
    <p:extLst>
      <p:ext uri="{BB962C8B-B14F-4D97-AF65-F5344CB8AC3E}">
        <p14:creationId xmlns:p14="http://schemas.microsoft.com/office/powerpoint/2010/main" val="633349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41AE3-3165-458C-8A73-55DA39C8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29C8D-95DD-4EF0-93C6-E87DC82E1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338FA-7E35-44E6-AD50-76C94950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B5AB-14BD-41C4-94C2-B953DDAFAED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E7C8D-E9B9-4104-B5BD-718ADB3CD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AE3D6-270B-486E-8442-B7D044BE6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A1912-2B16-4B67-8D06-2CBBE3BB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5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9A50A-7BBB-4CE2-8EA7-3491D00D5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390650"/>
            <a:ext cx="7886700" cy="23209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0BF5E-7801-4980-88C1-83C5E809E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733800"/>
            <a:ext cx="7886700" cy="12192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BF604-C46D-475A-835A-237D6F07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B5AB-14BD-41C4-94C2-B953DDAFAED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9F288-0A1E-43FA-8EEE-197B9099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5AA29-66C4-4C4D-84DE-599E0917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A1912-2B16-4B67-8D06-2CBBE3BB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96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5C19B-A7C2-484C-ACA4-1526177BB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68357-C18B-4C6A-B3EF-3594E187C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84313"/>
            <a:ext cx="3867150" cy="3540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C7C1C-1335-4C56-AB3E-21697B37E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3867150" cy="3540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DFF69-6297-4B34-8803-9F48951EF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B5AB-14BD-41C4-94C2-B953DDAFAED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305C9-826D-43A3-B92B-B327832D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007B8-F265-4889-8EF1-1A855531C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A1912-2B16-4B67-8D06-2CBBE3BB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49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4D0E-607C-49A2-810C-8066B0B74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96863"/>
            <a:ext cx="7886700" cy="1077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909F3-38E5-4E35-90C6-C15EE4911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366838"/>
            <a:ext cx="3868737" cy="6715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654EA-504F-4B20-8860-B027C4957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038350"/>
            <a:ext cx="3868737" cy="299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74614A-9863-4CC4-B4E8-96681B93F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366838"/>
            <a:ext cx="3887788" cy="6715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3EF7A-71EE-4212-91F4-69280E961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38350"/>
            <a:ext cx="3887788" cy="299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7C484D-5A45-404B-9A82-D39651A47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B5AB-14BD-41C4-94C2-B953DDAFAED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4A648-AE04-448B-BA19-9E95A3CC2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C440D8-5732-43E2-95D5-3616FFBF3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A1912-2B16-4B67-8D06-2CBBE3BB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53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905E-1915-4BC1-B8C8-ECBAF58B7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397F89-F8B1-4ACF-9318-1B6FB74E5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B5AB-14BD-41C4-94C2-B953DDAFAED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F969AD-0035-4C16-BA4E-D746D355D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39734-AE66-4F3E-A1D4-EC46AA44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A1912-2B16-4B67-8D06-2CBBE3BB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73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42EBF3-CFD3-4CAD-94DC-8196C10E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B5AB-14BD-41C4-94C2-B953DDAFAED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A5A9C-9276-479A-83F9-B0DD60D55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28AB8-6ECF-4D95-8535-9BDEE0702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A1912-2B16-4B67-8D06-2CBBE3BB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9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514D-84CC-4E48-B67E-48FE87216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71475"/>
            <a:ext cx="2949575" cy="13017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FFD6C-0748-4855-9A5A-529623D5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803275"/>
            <a:ext cx="4629150" cy="396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24E30-F5CC-4364-A28F-0CA8C0881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673225"/>
            <a:ext cx="2949575" cy="31003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EB970-FE5B-4A3C-BDDD-1478FFDB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B5AB-14BD-41C4-94C2-B953DDAFAED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7F60E-BAF6-4DC5-A5D6-545BB6D7A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74B65-16D4-4501-BEFE-FFB93BC5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A1912-2B16-4B67-8D06-2CBBE3BB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83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493E-8B7C-465B-93F8-CC85115B5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71475"/>
            <a:ext cx="2949575" cy="13017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008770-EFFD-400B-A5D6-8F15E8146E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803275"/>
            <a:ext cx="4629150" cy="39639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F4F1A-B66F-4B99-925B-EA0F68F8B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673225"/>
            <a:ext cx="2949575" cy="31003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439DC-A95B-4CBF-9354-9EE331381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B5AB-14BD-41C4-94C2-B953DDAFAED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0B372-2AC8-46FE-AC96-854FA7B9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F83E5-FF86-4BAB-8B9F-9DD47992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A1912-2B16-4B67-8D06-2CBBE3BB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390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37437-B8E2-4D83-963C-373CFB36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019BD-8969-46F9-86A0-8DC950A62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7B700-8FC2-4407-9F7B-1673DC61E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B5AB-14BD-41C4-94C2-B953DDAFAED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F8299-0EB6-42DA-9583-CDCD791F0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D9189-4BDC-4EDF-A6C6-FB508286A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A1912-2B16-4B67-8D06-2CBBE3BB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150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68EB4D-C491-437F-ADEF-6124D087D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96863"/>
            <a:ext cx="1971675" cy="4727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A013A-EDDD-4479-9FED-F6DAE99C7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96863"/>
            <a:ext cx="5762625" cy="4727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2D57A-58D0-4055-AA9C-13A27157F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B5AB-14BD-41C4-94C2-B953DDAFAED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76A66-3FB1-424D-8F18-714AFECC9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7766E-EDFE-412F-BEDE-B2139608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A1912-2B16-4B67-8D06-2CBBE3BB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1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4233795"/>
            <a:ext cx="9144000" cy="1344783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44673"/>
            <a:ext cx="8520600" cy="6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333883"/>
            <a:ext cx="8520600" cy="36213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566592" y="5185265"/>
            <a:ext cx="548700" cy="4268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a" smtClean="0"/>
              <a:pPr/>
              <a:t>‹#›</a:t>
            </a:fld>
            <a:endParaRPr lang="f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C41208-56C7-4E34-8FD5-3819C547470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-503422" y="5292990"/>
            <a:ext cx="5013906" cy="2978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Mohammad hosein Moslemi -- Dr. Arash Amini</a:t>
            </a: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84F9A90D-DDD2-40F0-873E-6CCB6F5DCCF5}"/>
              </a:ext>
            </a:extLst>
          </p:cNvPr>
          <p:cNvSpPr txBox="1">
            <a:spLocks/>
          </p:cNvSpPr>
          <p:nvPr userDrawn="1"/>
        </p:nvSpPr>
        <p:spPr>
          <a:xfrm>
            <a:off x="4129951" y="5292990"/>
            <a:ext cx="5013906" cy="2978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a-IR" sz="1200" dirty="0">
                <a:cs typeface="+mj-cs"/>
              </a:rPr>
              <a:t>Cancer detection using HRCT images in ILD patients</a:t>
            </a:r>
            <a:endParaRPr lang="en-US" sz="1200" dirty="0"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380260-4A3B-4509-8105-8DE0FEBB5977}"/>
              </a:ext>
            </a:extLst>
          </p:cNvPr>
          <p:cNvSpPr/>
          <p:nvPr userDrawn="1"/>
        </p:nvSpPr>
        <p:spPr>
          <a:xfrm>
            <a:off x="0" y="-1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24E8B3-8F32-4E0B-A3CD-EDC50F6CC966}"/>
              </a:ext>
            </a:extLst>
          </p:cNvPr>
          <p:cNvSpPr/>
          <p:nvPr userDrawn="1"/>
        </p:nvSpPr>
        <p:spPr>
          <a:xfrm>
            <a:off x="4578439" y="-6985"/>
            <a:ext cx="4572000" cy="12801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FC5793-94C6-4AC0-8534-6369D4729DAA}"/>
              </a:ext>
            </a:extLst>
          </p:cNvPr>
          <p:cNvSpPr/>
          <p:nvPr userDrawn="1"/>
        </p:nvSpPr>
        <p:spPr>
          <a:xfrm>
            <a:off x="6439" y="860451"/>
            <a:ext cx="9144000" cy="5029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300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045441"/>
            <a:ext cx="6686549" cy="184060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886044"/>
            <a:ext cx="6686549" cy="916148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4A13804-D99F-446D-94C4-0315C115D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B5D691D-138D-48A9-8462-A287758C7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Mohammad hosein Moslemi -- Dr. Arash Amini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B377458-30DF-4962-BF0C-7479CB27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fa" smtClean="0"/>
              <a:pPr/>
              <a:t>‹#›</a:t>
            </a:fld>
            <a:endParaRPr lang="fa"/>
          </a:p>
        </p:txBody>
      </p:sp>
    </p:spTree>
    <p:extLst>
      <p:ext uri="{BB962C8B-B14F-4D97-AF65-F5344CB8AC3E}">
        <p14:creationId xmlns:p14="http://schemas.microsoft.com/office/powerpoint/2010/main" val="1974940494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507667"/>
            <a:ext cx="6683765" cy="10419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735525"/>
            <a:ext cx="6686550" cy="3072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Mohammad hosein Moslemi -- Dr. Arash Amini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81091"/>
            <a:ext cx="1191395" cy="4126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fa" smtClean="0"/>
              <a:pPr/>
              <a:t>‹#›</a:t>
            </a:fld>
            <a:endParaRPr lang="fa"/>
          </a:p>
        </p:txBody>
      </p:sp>
    </p:spTree>
    <p:extLst>
      <p:ext uri="{BB962C8B-B14F-4D97-AF65-F5344CB8AC3E}">
        <p14:creationId xmlns:p14="http://schemas.microsoft.com/office/powerpoint/2010/main" val="262188401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674641"/>
            <a:ext cx="6686549" cy="119476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871498"/>
            <a:ext cx="6686549" cy="699872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Mohammad hosein Moslemi -- Dr. Arash Amini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585210"/>
            <a:ext cx="1191395" cy="4126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638867"/>
            <a:ext cx="584825" cy="297002"/>
          </a:xfrm>
        </p:spPr>
        <p:txBody>
          <a:bodyPr/>
          <a:lstStyle/>
          <a:p>
            <a:fld id="{00000000-1234-1234-1234-123412341234}" type="slidenum">
              <a:rPr lang="fa" smtClean="0"/>
              <a:pPr/>
              <a:t>‹#›</a:t>
            </a:fld>
            <a:endParaRPr lang="fa"/>
          </a:p>
        </p:txBody>
      </p:sp>
    </p:spTree>
    <p:extLst>
      <p:ext uri="{BB962C8B-B14F-4D97-AF65-F5344CB8AC3E}">
        <p14:creationId xmlns:p14="http://schemas.microsoft.com/office/powerpoint/2010/main" val="2259011885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735525"/>
            <a:ext cx="3235398" cy="307281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729524"/>
            <a:ext cx="3235398" cy="307281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Mohammad hosein Moslemi -- Dr. Arash Amini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81091"/>
            <a:ext cx="1191395" cy="4126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640803"/>
            <a:ext cx="584825" cy="297002"/>
          </a:xfrm>
        </p:spPr>
        <p:txBody>
          <a:bodyPr/>
          <a:lstStyle/>
          <a:p>
            <a:fld id="{00000000-1234-1234-1234-123412341234}" type="slidenum">
              <a:rPr lang="fa" smtClean="0"/>
              <a:pPr/>
              <a:t>‹#›</a:t>
            </a:fld>
            <a:endParaRPr lang="fa"/>
          </a:p>
        </p:txBody>
      </p:sp>
    </p:spTree>
    <p:extLst>
      <p:ext uri="{BB962C8B-B14F-4D97-AF65-F5344CB8AC3E}">
        <p14:creationId xmlns:p14="http://schemas.microsoft.com/office/powerpoint/2010/main" val="1764493199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604648"/>
            <a:ext cx="2994549" cy="468746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2073395"/>
            <a:ext cx="3257170" cy="272827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602022"/>
            <a:ext cx="2999251" cy="468746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2070769"/>
            <a:ext cx="3254006" cy="272827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Mohammad hosein Moslemi -- Dr. Arash Amini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81091"/>
            <a:ext cx="1191395" cy="4126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640803"/>
            <a:ext cx="584825" cy="297002"/>
          </a:xfrm>
        </p:spPr>
        <p:txBody>
          <a:bodyPr/>
          <a:lstStyle/>
          <a:p>
            <a:fld id="{00000000-1234-1234-1234-123412341234}" type="slidenum">
              <a:rPr lang="fa" smtClean="0"/>
              <a:pPr/>
              <a:t>‹#›</a:t>
            </a:fld>
            <a:endParaRPr lang="fa"/>
          </a:p>
        </p:txBody>
      </p:sp>
    </p:spTree>
    <p:extLst>
      <p:ext uri="{BB962C8B-B14F-4D97-AF65-F5344CB8AC3E}">
        <p14:creationId xmlns:p14="http://schemas.microsoft.com/office/powerpoint/2010/main" val="967559063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Mohammad hosein Moslemi -- Dr. Arash Amini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81091"/>
            <a:ext cx="1191395" cy="4126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fa" smtClean="0"/>
              <a:pPr/>
              <a:t>‹#›</a:t>
            </a:fld>
            <a:endParaRPr lang="fa"/>
          </a:p>
        </p:txBody>
      </p:sp>
    </p:spTree>
    <p:extLst>
      <p:ext uri="{BB962C8B-B14F-4D97-AF65-F5344CB8AC3E}">
        <p14:creationId xmlns:p14="http://schemas.microsoft.com/office/powerpoint/2010/main" val="1260453654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81091"/>
            <a:ext cx="1191395" cy="4126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fa" smtClean="0"/>
              <a:pPr/>
              <a:t>‹#›</a:t>
            </a:fld>
            <a:endParaRPr lang="fa"/>
          </a:p>
        </p:txBody>
      </p:sp>
    </p:spTree>
    <p:extLst>
      <p:ext uri="{BB962C8B-B14F-4D97-AF65-F5344CB8AC3E}">
        <p14:creationId xmlns:p14="http://schemas.microsoft.com/office/powerpoint/2010/main" val="42180082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2860"/>
            <a:ext cx="2628899" cy="794157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62860"/>
            <a:ext cx="3886200" cy="440467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300353"/>
            <a:ext cx="2628899" cy="3467176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Mohammad hosein Moslemi -- Dr. Arash Amini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81091"/>
            <a:ext cx="1191395" cy="4126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fa" smtClean="0"/>
              <a:pPr/>
              <a:t>‹#›</a:t>
            </a:fld>
            <a:endParaRPr lang="fa"/>
          </a:p>
        </p:txBody>
      </p:sp>
    </p:spTree>
    <p:extLst>
      <p:ext uri="{BB962C8B-B14F-4D97-AF65-F5344CB8AC3E}">
        <p14:creationId xmlns:p14="http://schemas.microsoft.com/office/powerpoint/2010/main" val="2886271063"/>
      </p:ext>
    </p:extLst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904933"/>
            <a:ext cx="6686550" cy="460999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516497"/>
            <a:ext cx="6686550" cy="313573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365932"/>
            <a:ext cx="6686550" cy="40159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995325"/>
            <a:ext cx="1191395" cy="4126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053373"/>
            <a:ext cx="584825" cy="297002"/>
          </a:xfrm>
        </p:spPr>
        <p:txBody>
          <a:bodyPr/>
          <a:lstStyle/>
          <a:p>
            <a:fld id="{00000000-1234-1234-1234-123412341234}" type="slidenum">
              <a:rPr lang="fa" smtClean="0"/>
              <a:pPr/>
              <a:t>‹#›</a:t>
            </a:fld>
            <a:endParaRPr lang="fa"/>
          </a:p>
        </p:txBody>
      </p:sp>
    </p:spTree>
    <p:extLst>
      <p:ext uri="{BB962C8B-B14F-4D97-AF65-F5344CB8AC3E}">
        <p14:creationId xmlns:p14="http://schemas.microsoft.com/office/powerpoint/2010/main" val="2728990879"/>
      </p:ext>
    </p:extLst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95865"/>
            <a:ext cx="6686549" cy="2535481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541694"/>
            <a:ext cx="6686549" cy="1265580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Mohammad hosein Moslemi -- Dr. Arash Amini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585210"/>
            <a:ext cx="1191395" cy="4126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638867"/>
            <a:ext cx="584825" cy="297002"/>
          </a:xfrm>
        </p:spPr>
        <p:txBody>
          <a:bodyPr/>
          <a:lstStyle/>
          <a:p>
            <a:fld id="{00000000-1234-1234-1234-123412341234}" type="slidenum">
              <a:rPr lang="fa" smtClean="0"/>
              <a:pPr/>
              <a:t>‹#›</a:t>
            </a:fld>
            <a:endParaRPr lang="fa"/>
          </a:p>
        </p:txBody>
      </p:sp>
    </p:spTree>
    <p:extLst>
      <p:ext uri="{BB962C8B-B14F-4D97-AF65-F5344CB8AC3E}">
        <p14:creationId xmlns:p14="http://schemas.microsoft.com/office/powerpoint/2010/main" val="205375209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44673"/>
            <a:ext cx="8520600" cy="6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333992"/>
            <a:ext cx="3999900" cy="36213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333992"/>
            <a:ext cx="3999900" cy="36213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5044531"/>
            <a:ext cx="548700" cy="4268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fa" smtClean="0"/>
              <a:pPr/>
              <a:t>‹#›</a:t>
            </a:fld>
            <a:endParaRPr lang="fa"/>
          </a:p>
        </p:txBody>
      </p:sp>
    </p:spTree>
    <p:extLst>
      <p:ext uri="{BB962C8B-B14F-4D97-AF65-F5344CB8AC3E}">
        <p14:creationId xmlns:p14="http://schemas.microsoft.com/office/powerpoint/2010/main" val="31307200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95865"/>
            <a:ext cx="6295445" cy="2355356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851221"/>
            <a:ext cx="5652416" cy="309915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541694"/>
            <a:ext cx="6686549" cy="1265580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Mohammad hosein Moslemi -- Dr. Arash Amini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585210"/>
            <a:ext cx="1191395" cy="4126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638867"/>
            <a:ext cx="584825" cy="297002"/>
          </a:xfrm>
        </p:spPr>
        <p:txBody>
          <a:bodyPr/>
          <a:lstStyle/>
          <a:p>
            <a:fld id="{00000000-1234-1234-1234-123412341234}" type="slidenum">
              <a:rPr lang="fa" smtClean="0"/>
              <a:pPr/>
              <a:t>‹#›</a:t>
            </a:fld>
            <a:endParaRPr lang="fa"/>
          </a:p>
        </p:txBody>
      </p:sp>
      <p:sp>
        <p:nvSpPr>
          <p:cNvPr id="14" name="TextBox 13"/>
          <p:cNvSpPr txBox="1"/>
          <p:nvPr/>
        </p:nvSpPr>
        <p:spPr>
          <a:xfrm>
            <a:off x="1850739" y="527104"/>
            <a:ext cx="457200" cy="4756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363251"/>
            <a:ext cx="457200" cy="4756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0936209"/>
      </p:ext>
    </p:extLst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983458"/>
            <a:ext cx="6686550" cy="221646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214848"/>
            <a:ext cx="6686550" cy="59349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674-C1BA-4107-9B06-6D4CAC3A3DF5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Mohammad hosein Moslemi -- Dr. Arash Amini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995325"/>
            <a:ext cx="1191395" cy="4126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053373"/>
            <a:ext cx="584825" cy="297002"/>
          </a:xfrm>
        </p:spPr>
        <p:txBody>
          <a:bodyPr/>
          <a:lstStyle/>
          <a:p>
            <a:fld id="{00000000-1234-1234-1234-123412341234}" type="slidenum">
              <a:rPr lang="fa" smtClean="0"/>
              <a:pPr/>
              <a:t>‹#›</a:t>
            </a:fld>
            <a:endParaRPr lang="fa"/>
          </a:p>
        </p:txBody>
      </p:sp>
    </p:spTree>
    <p:extLst>
      <p:ext uri="{BB962C8B-B14F-4D97-AF65-F5344CB8AC3E}">
        <p14:creationId xmlns:p14="http://schemas.microsoft.com/office/powerpoint/2010/main" val="2251963672"/>
      </p:ext>
    </p:extLst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95865"/>
            <a:ext cx="6295445" cy="2355356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533034"/>
            <a:ext cx="6686550" cy="68181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214848"/>
            <a:ext cx="6686550" cy="59349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Mohammad hosein Moslemi -- Dr. Arash Amini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995325"/>
            <a:ext cx="1191395" cy="4126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053373"/>
            <a:ext cx="584825" cy="297002"/>
          </a:xfrm>
        </p:spPr>
        <p:txBody>
          <a:bodyPr/>
          <a:lstStyle/>
          <a:p>
            <a:fld id="{00000000-1234-1234-1234-123412341234}" type="slidenum">
              <a:rPr lang="fa" smtClean="0"/>
              <a:pPr/>
              <a:t>‹#›</a:t>
            </a:fld>
            <a:endParaRPr lang="fa"/>
          </a:p>
        </p:txBody>
      </p:sp>
      <p:sp>
        <p:nvSpPr>
          <p:cNvPr id="17" name="TextBox 16"/>
          <p:cNvSpPr txBox="1"/>
          <p:nvPr/>
        </p:nvSpPr>
        <p:spPr>
          <a:xfrm>
            <a:off x="1850739" y="527104"/>
            <a:ext cx="457200" cy="4756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363251"/>
            <a:ext cx="457200" cy="4756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2944975"/>
      </p:ext>
    </p:extLst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510349"/>
            <a:ext cx="6686549" cy="2342683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533034"/>
            <a:ext cx="6686550" cy="68181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214848"/>
            <a:ext cx="6686550" cy="59349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Mohammad hosein Moslemi -- Dr. Arash Amini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995325"/>
            <a:ext cx="1191395" cy="4126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053373"/>
            <a:ext cx="584825" cy="297002"/>
          </a:xfrm>
        </p:spPr>
        <p:txBody>
          <a:bodyPr/>
          <a:lstStyle/>
          <a:p>
            <a:fld id="{00000000-1234-1234-1234-123412341234}" type="slidenum">
              <a:rPr lang="fa" smtClean="0"/>
              <a:pPr/>
              <a:t>‹#›</a:t>
            </a:fld>
            <a:endParaRPr lang="fa"/>
          </a:p>
        </p:txBody>
      </p:sp>
    </p:spTree>
    <p:extLst>
      <p:ext uri="{BB962C8B-B14F-4D97-AF65-F5344CB8AC3E}">
        <p14:creationId xmlns:p14="http://schemas.microsoft.com/office/powerpoint/2010/main" val="4062094105"/>
      </p:ext>
    </p:extLst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Mohammad hosein Moslemi -- Dr. Arash Amini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81091"/>
            <a:ext cx="1191395" cy="4126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fa" smtClean="0"/>
              <a:pPr/>
              <a:t>‹#›</a:t>
            </a:fld>
            <a:endParaRPr lang="fa"/>
          </a:p>
        </p:txBody>
      </p:sp>
    </p:spTree>
    <p:extLst>
      <p:ext uri="{BB962C8B-B14F-4D97-AF65-F5344CB8AC3E}">
        <p14:creationId xmlns:p14="http://schemas.microsoft.com/office/powerpoint/2010/main" val="4075553158"/>
      </p:ext>
    </p:extLst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510348"/>
            <a:ext cx="1655701" cy="429799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510348"/>
            <a:ext cx="4857750" cy="42979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Mohammad hosein Moslemi -- Dr. Arash Amini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81091"/>
            <a:ext cx="1191395" cy="4126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fa" smtClean="0"/>
              <a:pPr/>
              <a:t>‹#›</a:t>
            </a:fld>
            <a:endParaRPr lang="fa"/>
          </a:p>
        </p:txBody>
      </p:sp>
    </p:spTree>
    <p:extLst>
      <p:ext uri="{BB962C8B-B14F-4D97-AF65-F5344CB8AC3E}">
        <p14:creationId xmlns:p14="http://schemas.microsoft.com/office/powerpoint/2010/main" val="145587770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44673"/>
            <a:ext cx="8520600" cy="6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5044531"/>
            <a:ext cx="548700" cy="4268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fa" smtClean="0"/>
              <a:pPr/>
              <a:t>‹#›</a:t>
            </a:fld>
            <a:endParaRPr lang="fa"/>
          </a:p>
        </p:txBody>
      </p:sp>
    </p:spTree>
    <p:extLst>
      <p:ext uri="{BB962C8B-B14F-4D97-AF65-F5344CB8AC3E}">
        <p14:creationId xmlns:p14="http://schemas.microsoft.com/office/powerpoint/2010/main" val="2452730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602586"/>
            <a:ext cx="2808000" cy="8196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589764"/>
            <a:ext cx="2808000" cy="33656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5044531"/>
            <a:ext cx="548700" cy="4268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fa" smtClean="0"/>
              <a:pPr/>
              <a:t>‹#›</a:t>
            </a:fld>
            <a:endParaRPr lang="fa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FEF160A-BFD4-43FD-A2CD-DBF4D6C77D6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Mohammad hosein Moslemi -- Dr. Arash Amini</a:t>
            </a:r>
          </a:p>
        </p:txBody>
      </p:sp>
    </p:spTree>
    <p:extLst>
      <p:ext uri="{BB962C8B-B14F-4D97-AF65-F5344CB8AC3E}">
        <p14:creationId xmlns:p14="http://schemas.microsoft.com/office/powerpoint/2010/main" val="20766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588346"/>
            <a:ext cx="5998800" cy="6494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5044531"/>
            <a:ext cx="548700" cy="4268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fa" smtClean="0"/>
              <a:pPr/>
              <a:t>‹#›</a:t>
            </a:fld>
            <a:endParaRPr lang="fa"/>
          </a:p>
        </p:txBody>
      </p:sp>
    </p:spTree>
    <p:extLst>
      <p:ext uri="{BB962C8B-B14F-4D97-AF65-F5344CB8AC3E}">
        <p14:creationId xmlns:p14="http://schemas.microsoft.com/office/powerpoint/2010/main" val="393845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9" y="5"/>
            <a:ext cx="3045625" cy="2202291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62272"/>
            <a:ext cx="8520600" cy="22024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654153"/>
            <a:ext cx="8520600" cy="1390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5044531"/>
            <a:ext cx="548700" cy="4268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a" smtClean="0"/>
              <a:pPr/>
              <a:t>‹#›</a:t>
            </a:fld>
            <a:endParaRPr lang="fa"/>
          </a:p>
        </p:txBody>
      </p:sp>
    </p:spTree>
    <p:extLst>
      <p:ext uri="{BB962C8B-B14F-4D97-AF65-F5344CB8AC3E}">
        <p14:creationId xmlns:p14="http://schemas.microsoft.com/office/powerpoint/2010/main" val="93187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5044531"/>
            <a:ext cx="548700" cy="4268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fa" smtClean="0"/>
              <a:pPr/>
              <a:t>‹#›</a:t>
            </a:fld>
            <a:endParaRPr lang="fa"/>
          </a:p>
        </p:txBody>
      </p:sp>
    </p:spTree>
    <p:extLst>
      <p:ext uri="{BB962C8B-B14F-4D97-AF65-F5344CB8AC3E}">
        <p14:creationId xmlns:p14="http://schemas.microsoft.com/office/powerpoint/2010/main" val="255712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B9987-0C69-4EF6-AD27-C26D67ADE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12813"/>
            <a:ext cx="6858000" cy="194151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3715A-0F35-425B-BFB6-194E82AB2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930525"/>
            <a:ext cx="6858000" cy="13462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6E843-688A-4AF3-867C-A7355FE80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B5AB-14BD-41C4-94C2-B953DDAFAED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DAAE5-A50D-429A-B8AF-2BBE657A7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74A3E-A472-42FA-A963-09F7FBD3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A1912-2B16-4B67-8D06-2CBBE3BB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4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4673"/>
            <a:ext cx="8520600" cy="6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333883"/>
            <a:ext cx="8520600" cy="3621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5044531"/>
            <a:ext cx="548700" cy="426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fa" smtClean="0"/>
              <a:pPr/>
              <a:t>‹#›</a:t>
            </a:fld>
            <a:endParaRPr lang="f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72E1A-9ABC-4DBF-AFE3-3D09ACF50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170421"/>
            <a:ext cx="3086100" cy="2978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Mohammad hosein Moslemi -- Dr. Arash Amini</a:t>
            </a:r>
          </a:p>
        </p:txBody>
      </p:sp>
    </p:spTree>
    <p:extLst>
      <p:ext uri="{BB962C8B-B14F-4D97-AF65-F5344CB8AC3E}">
        <p14:creationId xmlns:p14="http://schemas.microsoft.com/office/powerpoint/2010/main" val="119111586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215" r:id="rId1"/>
    <p:sldLayoutId id="2147484217" r:id="rId2"/>
    <p:sldLayoutId id="2147484218" r:id="rId3"/>
    <p:sldLayoutId id="2147484219" r:id="rId4"/>
    <p:sldLayoutId id="2147484220" r:id="rId5"/>
    <p:sldLayoutId id="2147484223" r:id="rId6"/>
    <p:sldLayoutId id="2147484224" r:id="rId7"/>
    <p:sldLayoutId id="2147484225" r:id="rId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0C950C-FE27-4D2C-A8C3-EAEF4AE5A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6863"/>
            <a:ext cx="7886700" cy="1077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F6D07-B55E-41DE-AD26-6C3EA6FE8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484313"/>
            <a:ext cx="7886700" cy="354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04583-0E1C-430A-AFA9-4492D25DF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170488"/>
            <a:ext cx="2057400" cy="2968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6B5AB-14BD-41C4-94C2-B953DDAFAED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AB2EE-B2A8-4B1C-8664-E4D61EF56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170488"/>
            <a:ext cx="3086100" cy="2968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D807-DAC2-4307-8CB6-6AC846F3B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170488"/>
            <a:ext cx="2057400" cy="2968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A1912-2B16-4B67-8D06-2CBBE3BB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0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6" r:id="rId1"/>
    <p:sldLayoutId id="2147484417" r:id="rId2"/>
    <p:sldLayoutId id="2147484418" r:id="rId3"/>
    <p:sldLayoutId id="2147484419" r:id="rId4"/>
    <p:sldLayoutId id="2147484420" r:id="rId5"/>
    <p:sldLayoutId id="2147484421" r:id="rId6"/>
    <p:sldLayoutId id="2147484422" r:id="rId7"/>
    <p:sldLayoutId id="2147484423" r:id="rId8"/>
    <p:sldLayoutId id="2147484424" r:id="rId9"/>
    <p:sldLayoutId id="2147484425" r:id="rId10"/>
    <p:sldLayoutId id="21474844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85949"/>
            <a:ext cx="2138637" cy="5400032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128"/>
            <a:ext cx="1767506" cy="557448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5784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507667"/>
            <a:ext cx="6683765" cy="10419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735525"/>
            <a:ext cx="6686550" cy="3161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986656"/>
            <a:ext cx="859712" cy="3012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991026"/>
            <a:ext cx="5714999" cy="297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Mohammad hosein Moslemi -- Dr. Arash Amini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8860" y="640803"/>
            <a:ext cx="584825" cy="297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00000000-1234-1234-1234-123412341234}" type="slidenum">
              <a:rPr lang="fa" smtClean="0"/>
              <a:pPr/>
              <a:t>‹#›</a:t>
            </a:fld>
            <a:endParaRPr lang="fa"/>
          </a:p>
        </p:txBody>
      </p:sp>
    </p:spTree>
    <p:extLst>
      <p:ext uri="{BB962C8B-B14F-4D97-AF65-F5344CB8AC3E}">
        <p14:creationId xmlns:p14="http://schemas.microsoft.com/office/powerpoint/2010/main" val="372336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9" r:id="rId1"/>
    <p:sldLayoutId id="2147484400" r:id="rId2"/>
    <p:sldLayoutId id="2147484401" r:id="rId3"/>
    <p:sldLayoutId id="2147484402" r:id="rId4"/>
    <p:sldLayoutId id="2147484403" r:id="rId5"/>
    <p:sldLayoutId id="2147484404" r:id="rId6"/>
    <p:sldLayoutId id="2147484405" r:id="rId7"/>
    <p:sldLayoutId id="2147484406" r:id="rId8"/>
    <p:sldLayoutId id="2147484407" r:id="rId9"/>
    <p:sldLayoutId id="2147484408" r:id="rId10"/>
    <p:sldLayoutId id="2147484409" r:id="rId11"/>
    <p:sldLayoutId id="2147484410" r:id="rId12"/>
    <p:sldLayoutId id="2147484411" r:id="rId13"/>
    <p:sldLayoutId id="2147484412" r:id="rId14"/>
    <p:sldLayoutId id="2147484413" r:id="rId15"/>
    <p:sldLayoutId id="2147484414" r:id="rId16"/>
  </p:sldLayoutIdLst>
  <p:hf hd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CADC-6148-4329-B404-2B6256B49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039" y="456595"/>
            <a:ext cx="8673921" cy="1840605"/>
          </a:xfrm>
        </p:spPr>
        <p:txBody>
          <a:bodyPr>
            <a:noAutofit/>
          </a:bodyPr>
          <a:lstStyle/>
          <a:p>
            <a:pPr algn="ctr"/>
            <a:r>
              <a:rPr lang="fa" sz="3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Cancer detection using HRCT images in ILD patients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58EF5-6729-4B36-93AC-6F18721B1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8724" y="2875053"/>
            <a:ext cx="6686549" cy="1696947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SzPct val="63175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"/>
              </a:rPr>
              <a:t>By:</a:t>
            </a:r>
          </a:p>
          <a:p>
            <a:pPr algn="ctr">
              <a:spcBef>
                <a:spcPts val="0"/>
              </a:spcBef>
              <a:buSzPct val="42889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"/>
              </a:rPr>
              <a:t>Mohamad-hosein Moslemi </a:t>
            </a:r>
          </a:p>
          <a:p>
            <a:pPr algn="ctr">
              <a:spcBef>
                <a:spcPts val="0"/>
              </a:spcBef>
              <a:buSzPct val="42889"/>
            </a:pPr>
            <a:endParaRPr lang="en-US" sz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"/>
            </a:endParaRPr>
          </a:p>
          <a:p>
            <a:pPr algn="ctr">
              <a:lnSpc>
                <a:spcPct val="115000"/>
              </a:lnSpc>
              <a:spcBef>
                <a:spcPts val="0"/>
              </a:spcBef>
              <a:buSzPct val="54509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"/>
              </a:rPr>
              <a:t>Under the supervision of: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"/>
            </a:endParaRPr>
          </a:p>
          <a:p>
            <a:pPr algn="ctr">
              <a:lnSpc>
                <a:spcPct val="115000"/>
              </a:lnSpc>
              <a:spcBef>
                <a:spcPts val="0"/>
              </a:spcBef>
              <a:buSzPct val="42889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"/>
              </a:rPr>
              <a:t>Dr. Arash Amini</a:t>
            </a:r>
          </a:p>
          <a:p>
            <a:pPr algn="ctr">
              <a:spcBef>
                <a:spcPts val="0"/>
              </a:spcBef>
              <a:buSzPct val="42889"/>
            </a:pPr>
            <a:endParaRPr lang="en-US" sz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"/>
            </a:endParaRPr>
          </a:p>
          <a:p>
            <a:pPr algn="ctr">
              <a:spcBef>
                <a:spcPts val="0"/>
              </a:spcBef>
              <a:buClr>
                <a:schemeClr val="dk1"/>
              </a:buClr>
              <a:buSzPct val="52528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"/>
              </a:rPr>
              <a:t>27  Nov. 2021</a:t>
            </a:r>
          </a:p>
          <a:p>
            <a:pPr>
              <a:spcBef>
                <a:spcPts val="0"/>
              </a:spcBef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886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/>
          <a:p>
            <a:fld id="{00000000-1234-1234-1234-123412341234}" type="slidenum">
              <a:rPr lang="fa"/>
              <a:pPr/>
              <a:t>10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4D4E94-880E-4B6B-AD08-0E17470C127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Mohammad hosein Moslemi -- Dr. Arash Amini</a:t>
            </a:r>
          </a:p>
        </p:txBody>
      </p:sp>
      <p:sp>
        <p:nvSpPr>
          <p:cNvPr id="12" name="Google Shape;70;p14">
            <a:extLst>
              <a:ext uri="{FF2B5EF4-FFF2-40B4-BE49-F238E27FC236}">
                <a16:creationId xmlns:a16="http://schemas.microsoft.com/office/drawing/2014/main" id="{A5B35B4D-006A-45DF-827B-35F70E8813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40269" y="-56457"/>
            <a:ext cx="1253925" cy="10313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50" dirty="0">
                <a:solidFill>
                  <a:schemeClr val="bg1">
                    <a:lumMod val="85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Introduction</a:t>
            </a:r>
            <a:br>
              <a:rPr lang="en-US" sz="1050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b="1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Lung Atlas</a:t>
            </a:r>
            <a:b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Graph approach</a:t>
            </a:r>
            <a:b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Our plan</a:t>
            </a:r>
            <a:b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References</a:t>
            </a:r>
          </a:p>
        </p:txBody>
      </p:sp>
      <p:sp>
        <p:nvSpPr>
          <p:cNvPr id="6" name="Google Shape;70;p14">
            <a:extLst>
              <a:ext uri="{FF2B5EF4-FFF2-40B4-BE49-F238E27FC236}">
                <a16:creationId xmlns:a16="http://schemas.microsoft.com/office/drawing/2014/main" id="{FCA5F46E-F51D-4F77-81DE-59EDB32D61E2}"/>
              </a:ext>
            </a:extLst>
          </p:cNvPr>
          <p:cNvSpPr txBox="1">
            <a:spLocks/>
          </p:cNvSpPr>
          <p:nvPr/>
        </p:nvSpPr>
        <p:spPr>
          <a:xfrm>
            <a:off x="4449739" y="96148"/>
            <a:ext cx="1639229" cy="7261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28016" marR="0" rtl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Lung segmentation</a:t>
            </a:r>
          </a:p>
          <a:p>
            <a:pPr marL="128016" marR="0" rtl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chemeClr val="bg1"/>
                </a:solidFill>
              </a:rPr>
              <a:t>Lung regions</a:t>
            </a:r>
          </a:p>
          <a:p>
            <a:br>
              <a:rPr lang="en-US" sz="1000" dirty="0">
                <a:solidFill>
                  <a:schemeClr val="bg1">
                    <a:lumMod val="85000"/>
                  </a:schemeClr>
                </a:solidFill>
                <a:sym typeface="Times New Roman"/>
              </a:rPr>
            </a:br>
            <a:endParaRPr lang="en-US" sz="1000" dirty="0">
              <a:solidFill>
                <a:schemeClr val="bg1">
                  <a:lumMod val="85000"/>
                </a:schemeClr>
              </a:solidFill>
              <a:sym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A1D00C-A73A-4906-8B1B-66588406E7E9}"/>
              </a:ext>
            </a:extLst>
          </p:cNvPr>
          <p:cNvSpPr txBox="1"/>
          <p:nvPr/>
        </p:nvSpPr>
        <p:spPr>
          <a:xfrm>
            <a:off x="238357" y="856540"/>
            <a:ext cx="48256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Lung regions 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10" name="Google Shape;87;p16">
            <a:extLst>
              <a:ext uri="{FF2B5EF4-FFF2-40B4-BE49-F238E27FC236}">
                <a16:creationId xmlns:a16="http://schemas.microsoft.com/office/drawing/2014/main" id="{EBF56167-2A00-402A-9A10-36EE3A47B11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3335"/>
          <a:stretch/>
        </p:blipFill>
        <p:spPr>
          <a:xfrm>
            <a:off x="457200" y="2995414"/>
            <a:ext cx="8489679" cy="231256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435F89-ED7A-4792-B8C6-9A881EECB48D}"/>
              </a:ext>
            </a:extLst>
          </p:cNvPr>
          <p:cNvSpPr txBox="1"/>
          <p:nvPr/>
        </p:nvSpPr>
        <p:spPr>
          <a:xfrm>
            <a:off x="356839" y="1522464"/>
            <a:ext cx="4588726" cy="1350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0534" lvl="1">
              <a:lnSpc>
                <a:spcPct val="150000"/>
              </a:lnSpc>
              <a:buSzPts val="1500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1. Coronal: Right - left</a:t>
            </a:r>
          </a:p>
          <a:p>
            <a:pPr marL="590534" lvl="1">
              <a:lnSpc>
                <a:spcPct val="150000"/>
              </a:lnSpc>
              <a:buSzPts val="1500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2. Sagital: anterior - posterior</a:t>
            </a:r>
          </a:p>
          <a:p>
            <a:pPr marL="590534" lvl="1">
              <a:lnSpc>
                <a:spcPct val="150000"/>
              </a:lnSpc>
              <a:buSzPts val="1500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3. Vertical: apical – central - basal</a:t>
            </a:r>
          </a:p>
          <a:p>
            <a:pPr marL="590534" lvl="1">
              <a:lnSpc>
                <a:spcPct val="150000"/>
              </a:lnSpc>
              <a:buSzPts val="1500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4. Axial: (peripheral - middle)- central 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2E349D97-8063-41EE-8C41-2E5543591DED}"/>
              </a:ext>
            </a:extLst>
          </p:cNvPr>
          <p:cNvSpPr/>
          <p:nvPr/>
        </p:nvSpPr>
        <p:spPr>
          <a:xfrm>
            <a:off x="4286530" y="1555920"/>
            <a:ext cx="519646" cy="12876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62C624-FB81-4354-A80B-4CD32B1C0F7A}"/>
              </a:ext>
            </a:extLst>
          </p:cNvPr>
          <p:cNvSpPr txBox="1"/>
          <p:nvPr/>
        </p:nvSpPr>
        <p:spPr>
          <a:xfrm>
            <a:off x="4806176" y="2019484"/>
            <a:ext cx="199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36 / 24 regions</a:t>
            </a:r>
          </a:p>
        </p:txBody>
      </p:sp>
    </p:spTree>
    <p:extLst>
      <p:ext uri="{BB962C8B-B14F-4D97-AF65-F5344CB8AC3E}">
        <p14:creationId xmlns:p14="http://schemas.microsoft.com/office/powerpoint/2010/main" val="1158616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38254C-FD4E-4F49-A5EE-69EAED788A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a" smtClean="0"/>
              <a:pPr/>
              <a:t>11</a:t>
            </a:fld>
            <a:endParaRPr lang="f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E1738-EF8D-4526-A0D8-5C566F8E8E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13033"/>
            <a:ext cx="9144000" cy="555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68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/>
          <a:p>
            <a:fld id="{00000000-1234-1234-1234-123412341234}" type="slidenum">
              <a:rPr lang="fa"/>
              <a:pPr/>
              <a:t>12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4D4E94-880E-4B6B-AD08-0E17470C127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Mohammad hosein Moslemi -- Dr. Arash Amini</a:t>
            </a:r>
          </a:p>
        </p:txBody>
      </p:sp>
      <p:sp>
        <p:nvSpPr>
          <p:cNvPr id="12" name="Google Shape;70;p14">
            <a:extLst>
              <a:ext uri="{FF2B5EF4-FFF2-40B4-BE49-F238E27FC236}">
                <a16:creationId xmlns:a16="http://schemas.microsoft.com/office/drawing/2014/main" id="{A5B35B4D-006A-45DF-827B-35F70E8813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40269" y="-56457"/>
            <a:ext cx="1253925" cy="10313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50" dirty="0">
                <a:solidFill>
                  <a:schemeClr val="bg1">
                    <a:lumMod val="85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Introduction</a:t>
            </a:r>
            <a:br>
              <a:rPr lang="en-US" sz="1050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bg1">
                    <a:lumMod val="85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Lung Atlas</a:t>
            </a:r>
            <a:br>
              <a:rPr lang="en-US" sz="1050" dirty="0">
                <a:solidFill>
                  <a:schemeClr val="bg1">
                    <a:lumMod val="85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b="1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Graph approach</a:t>
            </a:r>
            <a:br>
              <a:rPr lang="en-US" sz="1050" b="1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Our plan</a:t>
            </a:r>
            <a:b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References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F92568-1863-42EF-BDC2-9265B4C1C7AD}"/>
              </a:ext>
            </a:extLst>
          </p:cNvPr>
          <p:cNvSpPr/>
          <p:nvPr/>
        </p:nvSpPr>
        <p:spPr>
          <a:xfrm>
            <a:off x="-2316" y="846206"/>
            <a:ext cx="9144000" cy="635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4FC080-31C7-4C57-B734-2D0AFDA0EA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8508" y="879545"/>
            <a:ext cx="6262352" cy="2827633"/>
          </a:xfrm>
          <a:prstGeom prst="rect">
            <a:avLst/>
          </a:prstGeom>
        </p:spPr>
      </p:pic>
      <p:sp>
        <p:nvSpPr>
          <p:cNvPr id="13" name="Google Shape;70;p14">
            <a:extLst>
              <a:ext uri="{FF2B5EF4-FFF2-40B4-BE49-F238E27FC236}">
                <a16:creationId xmlns:a16="http://schemas.microsoft.com/office/drawing/2014/main" id="{27792110-4A5D-4EA1-8652-E1D1FF1E2B41}"/>
              </a:ext>
            </a:extLst>
          </p:cNvPr>
          <p:cNvSpPr txBox="1">
            <a:spLocks/>
          </p:cNvSpPr>
          <p:nvPr/>
        </p:nvSpPr>
        <p:spPr>
          <a:xfrm>
            <a:off x="4569684" y="109529"/>
            <a:ext cx="2757589" cy="52620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000" b="1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Graph configuration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Method 1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Method 2</a:t>
            </a:r>
          </a:p>
        </p:txBody>
      </p:sp>
      <p:sp>
        <p:nvSpPr>
          <p:cNvPr id="14" name="Google Shape;148;p24">
            <a:extLst>
              <a:ext uri="{FF2B5EF4-FFF2-40B4-BE49-F238E27FC236}">
                <a16:creationId xmlns:a16="http://schemas.microsoft.com/office/drawing/2014/main" id="{D500D2D7-42CE-4B6F-BB4F-4F64F7618FD6}"/>
              </a:ext>
            </a:extLst>
          </p:cNvPr>
          <p:cNvSpPr txBox="1"/>
          <p:nvPr/>
        </p:nvSpPr>
        <p:spPr>
          <a:xfrm>
            <a:off x="712592" y="3888393"/>
            <a:ext cx="7854000" cy="1223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189" lvl="8" indent="-323843">
              <a:lnSpc>
                <a:spcPct val="150000"/>
              </a:lnSpc>
              <a:buSzPts val="1500"/>
              <a:buFont typeface="Open Sans"/>
              <a:buChar char="●"/>
            </a:pPr>
            <a:r>
              <a:rPr lang="en-US" sz="1500" dirty="0">
                <a:latin typeface="Open Sans"/>
                <a:ea typeface="Open Sans"/>
                <a:cs typeface="Open Sans"/>
                <a:sym typeface="Open Sans"/>
              </a:rPr>
              <a:t>Graph-Full: 630 edges , fully connected</a:t>
            </a:r>
          </a:p>
          <a:p>
            <a:pPr marL="457189" indent="-323843">
              <a:lnSpc>
                <a:spcPct val="150000"/>
              </a:lnSpc>
              <a:buSzPts val="1500"/>
              <a:buFont typeface="Open Sans"/>
              <a:buChar char="●"/>
            </a:pPr>
            <a:r>
              <a:rPr lang="en-US" sz="1500" dirty="0">
                <a:latin typeface="Open Sans"/>
                <a:ea typeface="Open Sans"/>
                <a:cs typeface="Open Sans"/>
                <a:sym typeface="Open Sans"/>
              </a:rPr>
              <a:t>Graph-66: 66 edges only between adjacency region</a:t>
            </a:r>
          </a:p>
          <a:p>
            <a:pPr marL="457189" indent="-323843">
              <a:lnSpc>
                <a:spcPct val="150000"/>
              </a:lnSpc>
              <a:buSzPts val="1500"/>
              <a:buFont typeface="Open Sans"/>
              <a:buChar char="●"/>
            </a:pPr>
            <a:r>
              <a:rPr lang="en-US" sz="1500" dirty="0">
                <a:latin typeface="Open Sans"/>
                <a:ea typeface="Open Sans"/>
                <a:cs typeface="Open Sans"/>
                <a:sym typeface="Open Sans"/>
              </a:rPr>
              <a:t>Graph-84: Graph-66 and edges between opposite</a:t>
            </a:r>
          </a:p>
        </p:txBody>
      </p:sp>
    </p:spTree>
    <p:extLst>
      <p:ext uri="{BB962C8B-B14F-4D97-AF65-F5344CB8AC3E}">
        <p14:creationId xmlns:p14="http://schemas.microsoft.com/office/powerpoint/2010/main" val="3481124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/>
          <a:p>
            <a:fld id="{00000000-1234-1234-1234-123412341234}" type="slidenum">
              <a:rPr lang="fa"/>
              <a:pPr/>
              <a:t>13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4D4E94-880E-4B6B-AD08-0E17470C127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Mohammad hosein Moslemi -- Dr. Arash Amini</a:t>
            </a:r>
          </a:p>
        </p:txBody>
      </p:sp>
      <p:sp>
        <p:nvSpPr>
          <p:cNvPr id="12" name="Google Shape;70;p14">
            <a:extLst>
              <a:ext uri="{FF2B5EF4-FFF2-40B4-BE49-F238E27FC236}">
                <a16:creationId xmlns:a16="http://schemas.microsoft.com/office/drawing/2014/main" id="{A5B35B4D-006A-45DF-827B-35F70E8813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40269" y="-56457"/>
            <a:ext cx="1253925" cy="10313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50" dirty="0">
                <a:solidFill>
                  <a:schemeClr val="bg1">
                    <a:lumMod val="85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Introduction</a:t>
            </a:r>
            <a:br>
              <a:rPr lang="en-US" sz="1050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bg1">
                    <a:lumMod val="85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Lung Atlas</a:t>
            </a:r>
            <a:br>
              <a:rPr lang="en-US" sz="1050" dirty="0">
                <a:solidFill>
                  <a:schemeClr val="bg1">
                    <a:lumMod val="85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b="1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Graph approach</a:t>
            </a:r>
            <a:br>
              <a:rPr lang="en-US" sz="1050" b="1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Our plan</a:t>
            </a:r>
            <a:b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References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F92568-1863-42EF-BDC2-9265B4C1C7AD}"/>
              </a:ext>
            </a:extLst>
          </p:cNvPr>
          <p:cNvSpPr/>
          <p:nvPr/>
        </p:nvSpPr>
        <p:spPr>
          <a:xfrm>
            <a:off x="-2316" y="846206"/>
            <a:ext cx="9144000" cy="635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70;p14">
            <a:extLst>
              <a:ext uri="{FF2B5EF4-FFF2-40B4-BE49-F238E27FC236}">
                <a16:creationId xmlns:a16="http://schemas.microsoft.com/office/drawing/2014/main" id="{27792110-4A5D-4EA1-8652-E1D1FF1E2B41}"/>
              </a:ext>
            </a:extLst>
          </p:cNvPr>
          <p:cNvSpPr txBox="1">
            <a:spLocks/>
          </p:cNvSpPr>
          <p:nvPr/>
        </p:nvSpPr>
        <p:spPr>
          <a:xfrm>
            <a:off x="4569684" y="109529"/>
            <a:ext cx="2757589" cy="52620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Graph configuration</a:t>
            </a:r>
          </a:p>
          <a:p>
            <a:r>
              <a:rPr lang="en-US" sz="1000" b="1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Google Shape;148;p24">
                <a:extLst>
                  <a:ext uri="{FF2B5EF4-FFF2-40B4-BE49-F238E27FC236}">
                    <a16:creationId xmlns:a16="http://schemas.microsoft.com/office/drawing/2014/main" id="{4BEAF8B2-EED3-453B-BDAC-91620365D793}"/>
                  </a:ext>
                </a:extLst>
              </p:cNvPr>
              <p:cNvSpPr txBox="1"/>
              <p:nvPr/>
            </p:nvSpPr>
            <p:spPr>
              <a:xfrm>
                <a:off x="527631" y="941535"/>
                <a:ext cx="8348740" cy="39010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133347" lvl="8">
                  <a:lnSpc>
                    <a:spcPct val="150000"/>
                  </a:lnSpc>
                  <a:buSzPts val="1500"/>
                </a:pPr>
                <a:r>
                  <a:rPr lang="en-US" sz="1500" dirty="0">
                    <a:latin typeface="Open Sans"/>
                    <a:ea typeface="Open Sans"/>
                    <a:cs typeface="Open Sans"/>
                    <a:sym typeface="Open Sans"/>
                  </a:rPr>
                  <a:t>- Fully connected graph</a:t>
                </a:r>
              </a:p>
              <a:p>
                <a:pPr marL="133347" lvl="8">
                  <a:lnSpc>
                    <a:spcPct val="150000"/>
                  </a:lnSpc>
                  <a:buSzPts val="1500"/>
                </a:pPr>
                <a:r>
                  <a:rPr lang="en-US" sz="1500" dirty="0">
                    <a:latin typeface="Open Sans"/>
                    <a:ea typeface="Open Sans"/>
                    <a:cs typeface="Open Sans"/>
                    <a:sym typeface="Open Sans"/>
                  </a:rPr>
                  <a:t>- For each Voxel in a region: </a:t>
                </a:r>
              </a:p>
              <a:p>
                <a:pPr marL="133347" lvl="8">
                  <a:lnSpc>
                    <a:spcPct val="150000"/>
                  </a:lnSpc>
                  <a:buSzPts val="1500"/>
                </a:pPr>
                <a:r>
                  <a:rPr lang="en-US" sz="1500" dirty="0">
                    <a:latin typeface="Open Sans"/>
                    <a:ea typeface="Open Sans"/>
                    <a:cs typeface="Open Sans"/>
                    <a:sym typeface="Open Sans"/>
                  </a:rPr>
                  <a:t>           - FHOG: </a:t>
                </a:r>
                <a:r>
                  <a:rPr lang="en-US" sz="1500" b="1" dirty="0" err="1">
                    <a:latin typeface="Open Sans"/>
                    <a:ea typeface="Open Sans"/>
                    <a:cs typeface="Open Sans"/>
                    <a:sym typeface="Open Sans"/>
                  </a:rPr>
                  <a:t>f</a:t>
                </a:r>
                <a:r>
                  <a:rPr lang="en-US" sz="1500" b="1" baseline="-25000" dirty="0" err="1">
                    <a:latin typeface="Open Sans"/>
                    <a:ea typeface="Open Sans"/>
                    <a:cs typeface="Open Sans"/>
                    <a:sym typeface="Open Sans"/>
                  </a:rPr>
                  <a:t>H</a:t>
                </a:r>
                <a:r>
                  <a:rPr lang="az-Cyrl-AZ" sz="1600" dirty="0">
                    <a:latin typeface="Open Sans"/>
                    <a:ea typeface="Open Sans"/>
                    <a:cs typeface="Open Sans"/>
                    <a:sym typeface="Open Sans"/>
                  </a:rPr>
                  <a:t> 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a-IR" sz="16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pPr>
                      <m:e>
                        <m:r>
                          <a:rPr lang="fa-I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/>
                            <a:sym typeface="Open Sans"/>
                          </a:rPr>
                          <m:t>ℝ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28</m:t>
                        </m:r>
                      </m:sup>
                    </m:sSup>
                  </m:oMath>
                </a14:m>
                <a:endParaRPr lang="en-US" sz="1600" dirty="0"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marL="133347" lvl="8">
                  <a:lnSpc>
                    <a:spcPct val="150000"/>
                  </a:lnSpc>
                  <a:buSzPts val="1500"/>
                </a:pPr>
                <a:r>
                  <a:rPr lang="en-US" sz="1500" dirty="0">
                    <a:latin typeface="Open Sans"/>
                    <a:ea typeface="Open Sans"/>
                    <a:cs typeface="Open Sans"/>
                    <a:sym typeface="Open Sans"/>
                  </a:rPr>
                  <a:t>           - 3D </a:t>
                </a:r>
                <a:r>
                  <a:rPr lang="en-US" sz="1500" dirty="0" err="1">
                    <a:latin typeface="Open Sans"/>
                    <a:ea typeface="Open Sans"/>
                    <a:cs typeface="Open Sans"/>
                    <a:sym typeface="Open Sans"/>
                  </a:rPr>
                  <a:t>Riesz</a:t>
                </a:r>
                <a:r>
                  <a:rPr lang="en-US" sz="1500" dirty="0">
                    <a:latin typeface="Open Sans"/>
                    <a:ea typeface="Open Sans"/>
                    <a:cs typeface="Open Sans"/>
                    <a:sym typeface="Open Sans"/>
                  </a:rPr>
                  <a:t>-wavelet filter banks :energy of each filter </a:t>
                </a:r>
                <a:r>
                  <a:rPr lang="en-US" b="1" dirty="0" err="1">
                    <a:latin typeface="Open Sans"/>
                    <a:ea typeface="Open Sans"/>
                    <a:cs typeface="Open Sans"/>
                    <a:sym typeface="Open Sans"/>
                  </a:rPr>
                  <a:t>f</a:t>
                </a:r>
                <a:r>
                  <a:rPr lang="en-US" b="1" baseline="-25000" dirty="0" err="1">
                    <a:latin typeface="Open Sans"/>
                    <a:ea typeface="Open Sans"/>
                    <a:cs typeface="Open Sans"/>
                    <a:sym typeface="Open Sans"/>
                  </a:rPr>
                  <a:t>R</a:t>
                </a:r>
                <a:r>
                  <a:rPr lang="az-Cyrl-AZ" dirty="0">
                    <a:latin typeface="Open Sans"/>
                    <a:ea typeface="Open Sans"/>
                    <a:cs typeface="Open Sans"/>
                    <a:sym typeface="Open Sans"/>
                  </a:rPr>
                  <a:t> 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a-IR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pPr>
                      <m:e>
                        <m:r>
                          <a:rPr lang="fa-I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/>
                            <a:sym typeface="Open Sans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10</m:t>
                        </m:r>
                      </m:sup>
                    </m:sSup>
                  </m:oMath>
                </a14:m>
                <a:endParaRPr lang="en-US" sz="1500" dirty="0"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marL="419097" lvl="8" indent="-285750">
                  <a:lnSpc>
                    <a:spcPct val="200000"/>
                  </a:lnSpc>
                  <a:buSzPts val="1500"/>
                  <a:buFontTx/>
                  <a:buChar char="-"/>
                </a:pPr>
                <a:r>
                  <a:rPr lang="en-US" sz="1500" dirty="0">
                    <a:latin typeface="Open Sans"/>
                    <a:ea typeface="Open Sans"/>
                    <a:cs typeface="Open Sans"/>
                    <a:sym typeface="Open Sans"/>
                  </a:rPr>
                  <a:t>For each region: mean and STD for </a:t>
                </a:r>
                <a:r>
                  <a:rPr lang="en-US" sz="1500" b="1" dirty="0" err="1">
                    <a:latin typeface="Open Sans"/>
                    <a:ea typeface="Open Sans"/>
                    <a:cs typeface="Open Sans"/>
                    <a:sym typeface="Open Sans"/>
                  </a:rPr>
                  <a:t>f</a:t>
                </a:r>
                <a:r>
                  <a:rPr lang="en-US" sz="1500" b="1" baseline="-25000" dirty="0" err="1">
                    <a:latin typeface="Open Sans"/>
                    <a:ea typeface="Open Sans"/>
                    <a:cs typeface="Open Sans"/>
                    <a:sym typeface="Open Sans"/>
                  </a:rPr>
                  <a:t>H</a:t>
                </a:r>
                <a:r>
                  <a:rPr lang="en-US" sz="1500" b="1" dirty="0">
                    <a:latin typeface="Open Sans"/>
                    <a:ea typeface="Open Sans"/>
                    <a:cs typeface="Open Sans"/>
                    <a:sym typeface="Open Sans"/>
                  </a:rPr>
                  <a:t> </a:t>
                </a:r>
                <a:r>
                  <a:rPr lang="en-US" sz="1500" dirty="0">
                    <a:latin typeface="Open Sans"/>
                    <a:ea typeface="Open Sans"/>
                    <a:cs typeface="Open Sans"/>
                    <a:sym typeface="Open Sans"/>
                  </a:rPr>
                  <a:t>or </a:t>
                </a:r>
                <a:r>
                  <a:rPr lang="en-US" sz="1500" b="1" dirty="0" err="1">
                    <a:latin typeface="Open Sans"/>
                    <a:ea typeface="Open Sans"/>
                    <a:cs typeface="Open Sans"/>
                    <a:sym typeface="Open Sans"/>
                  </a:rPr>
                  <a:t>f</a:t>
                </a:r>
                <a:r>
                  <a:rPr lang="en-US" sz="1500" b="1" baseline="-25000" dirty="0" err="1">
                    <a:latin typeface="Open Sans"/>
                    <a:ea typeface="Open Sans"/>
                    <a:cs typeface="Open Sans"/>
                    <a:sym typeface="Open Sans"/>
                  </a:rPr>
                  <a:t>R</a:t>
                </a:r>
                <a:r>
                  <a:rPr lang="en-US" sz="1500" b="1" dirty="0">
                    <a:latin typeface="Open Sans"/>
                    <a:ea typeface="Open Sans"/>
                    <a:cs typeface="Open Sans"/>
                    <a:sym typeface="Open Sans"/>
                  </a:rPr>
                  <a:t> </a:t>
                </a:r>
                <a:r>
                  <a:rPr lang="en-US" sz="1500" b="1" dirty="0">
                    <a:latin typeface="Open Sans"/>
                    <a:ea typeface="Open Sans"/>
                    <a:cs typeface="Open Sans"/>
                    <a:sym typeface="Wingdings" panose="05000000000000000000" pitchFamily="2" charset="2"/>
                  </a:rPr>
                  <a:t></a:t>
                </a:r>
                <a:r>
                  <a:rPr lang="en-US" sz="1500" b="1" dirty="0">
                    <a:latin typeface="Open Sans"/>
                    <a:ea typeface="Open Sans"/>
                    <a:cs typeface="Open Sans"/>
                    <a:sym typeface="Open Sans"/>
                  </a:rPr>
                  <a:t> </a:t>
                </a:r>
                <a:r>
                  <a:rPr lang="en-US" sz="1500" dirty="0">
                    <a:latin typeface="Open Sans"/>
                    <a:ea typeface="Open Sans"/>
                    <a:cs typeface="Open Sans"/>
                    <a:sym typeface="Open Sans"/>
                  </a:rPr>
                  <a:t>40-dimentianl vector for each region: f</a:t>
                </a:r>
                <a:r>
                  <a:rPr lang="en-US" sz="1500" baseline="-25000" dirty="0">
                    <a:latin typeface="Open Sans"/>
                    <a:ea typeface="Open Sans"/>
                    <a:cs typeface="Open Sans"/>
                    <a:sym typeface="Open Sans"/>
                  </a:rPr>
                  <a:t>a</a:t>
                </a:r>
                <a:endParaRPr lang="en-US" sz="1500" dirty="0"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marL="419097" lvl="8" indent="-285750">
                  <a:lnSpc>
                    <a:spcPct val="200000"/>
                  </a:lnSpc>
                  <a:buSzPts val="1500"/>
                  <a:buFontTx/>
                  <a:buChar char="-"/>
                </a:pPr>
                <a:r>
                  <a:rPr lang="en-US" sz="1500" dirty="0">
                    <a:latin typeface="Open Sans"/>
                    <a:ea typeface="Open Sans"/>
                    <a:cs typeface="Open Sans"/>
                    <a:sym typeface="Open Sans"/>
                  </a:rPr>
                  <a:t>For each edge of graph:</a:t>
                </a:r>
              </a:p>
              <a:p>
                <a:pPr marL="133347" lvl="8">
                  <a:lnSpc>
                    <a:spcPct val="200000"/>
                  </a:lnSpc>
                  <a:buSzPts val="1500"/>
                </a:pPr>
                <a:r>
                  <a:rPr lang="en-US" sz="1500" dirty="0">
                    <a:latin typeface="Open Sans"/>
                    <a:ea typeface="Open Sans"/>
                    <a:cs typeface="Open Sans"/>
                    <a:sym typeface="Open Sans"/>
                  </a:rPr>
                  <a:t>	</a:t>
                </a:r>
              </a:p>
              <a:p>
                <a:pPr marL="133347" lvl="8">
                  <a:lnSpc>
                    <a:spcPct val="200000"/>
                  </a:lnSpc>
                  <a:buSzPts val="1500"/>
                </a:pPr>
                <a:endParaRPr lang="en-US" sz="1500" dirty="0"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marL="133347" lvl="8">
                  <a:lnSpc>
                    <a:spcPct val="200000"/>
                  </a:lnSpc>
                  <a:buSzPts val="1500"/>
                </a:pPr>
                <a:endParaRPr lang="en-US" sz="1500" dirty="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mc:Choice>
        <mc:Fallback>
          <p:sp>
            <p:nvSpPr>
              <p:cNvPr id="8" name="Google Shape;148;p24">
                <a:extLst>
                  <a:ext uri="{FF2B5EF4-FFF2-40B4-BE49-F238E27FC236}">
                    <a16:creationId xmlns:a16="http://schemas.microsoft.com/office/drawing/2014/main" id="{4BEAF8B2-EED3-453B-BDAC-91620365D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31" y="941535"/>
                <a:ext cx="8348740" cy="39010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3347F5DE-C2DC-4130-BF8E-A229C875F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072" y="3511776"/>
            <a:ext cx="49022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06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/>
          <a:p>
            <a:fld id="{00000000-1234-1234-1234-123412341234}" type="slidenum">
              <a:rPr lang="fa"/>
              <a:pPr/>
              <a:t>14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4D4E94-880E-4B6B-AD08-0E17470C127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Mohammad hosein Moslemi -- Dr. Arash Amini</a:t>
            </a:r>
          </a:p>
        </p:txBody>
      </p:sp>
      <p:sp>
        <p:nvSpPr>
          <p:cNvPr id="12" name="Google Shape;70;p14">
            <a:extLst>
              <a:ext uri="{FF2B5EF4-FFF2-40B4-BE49-F238E27FC236}">
                <a16:creationId xmlns:a16="http://schemas.microsoft.com/office/drawing/2014/main" id="{A5B35B4D-006A-45DF-827B-35F70E8813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40269" y="-56457"/>
            <a:ext cx="1253925" cy="10313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50" dirty="0">
                <a:solidFill>
                  <a:schemeClr val="bg1">
                    <a:lumMod val="85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Introduction</a:t>
            </a:r>
            <a:br>
              <a:rPr lang="en-US" sz="1050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bg1">
                    <a:lumMod val="85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Lung Atlas</a:t>
            </a:r>
            <a:br>
              <a:rPr lang="en-US" sz="1050" dirty="0">
                <a:solidFill>
                  <a:schemeClr val="bg1">
                    <a:lumMod val="85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b="1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Graph approach</a:t>
            </a:r>
            <a:br>
              <a:rPr lang="en-US" sz="1050" b="1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Our plan</a:t>
            </a:r>
            <a:b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References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F92568-1863-42EF-BDC2-9265B4C1C7AD}"/>
              </a:ext>
            </a:extLst>
          </p:cNvPr>
          <p:cNvSpPr/>
          <p:nvPr/>
        </p:nvSpPr>
        <p:spPr>
          <a:xfrm>
            <a:off x="-2316" y="846206"/>
            <a:ext cx="9144000" cy="635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70;p14">
            <a:extLst>
              <a:ext uri="{FF2B5EF4-FFF2-40B4-BE49-F238E27FC236}">
                <a16:creationId xmlns:a16="http://schemas.microsoft.com/office/drawing/2014/main" id="{27792110-4A5D-4EA1-8652-E1D1FF1E2B41}"/>
              </a:ext>
            </a:extLst>
          </p:cNvPr>
          <p:cNvSpPr txBox="1">
            <a:spLocks/>
          </p:cNvSpPr>
          <p:nvPr/>
        </p:nvSpPr>
        <p:spPr>
          <a:xfrm>
            <a:off x="4569684" y="109529"/>
            <a:ext cx="2757589" cy="52620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Graph configuration</a:t>
            </a:r>
          </a:p>
          <a:p>
            <a:r>
              <a:rPr lang="en-US" sz="1000" b="1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Previous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Google Shape;148;p24">
                <a:extLst>
                  <a:ext uri="{FF2B5EF4-FFF2-40B4-BE49-F238E27FC236}">
                    <a16:creationId xmlns:a16="http://schemas.microsoft.com/office/drawing/2014/main" id="{351E7818-C29D-4B92-8A62-ED29A3964156}"/>
                  </a:ext>
                </a:extLst>
              </p:cNvPr>
              <p:cNvSpPr txBox="1"/>
              <p:nvPr/>
            </p:nvSpPr>
            <p:spPr>
              <a:xfrm>
                <a:off x="618459" y="959231"/>
                <a:ext cx="7854000" cy="19379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457189" indent="-323843">
                  <a:lnSpc>
                    <a:spcPct val="150000"/>
                  </a:lnSpc>
                  <a:buSzPts val="1500"/>
                  <a:buFont typeface="Open Sans"/>
                  <a:buChar char="●"/>
                </a:pPr>
                <a:r>
                  <a:rPr lang="en-US" sz="1500" dirty="0">
                    <a:latin typeface="Open Sans"/>
                    <a:ea typeface="Open Sans"/>
                    <a:cs typeface="Open Sans"/>
                    <a:sym typeface="Open Sans"/>
                  </a:rPr>
                  <a:t>630 dimensional feature vector for each patient.</a:t>
                </a:r>
              </a:p>
              <a:p>
                <a:pPr marL="457189" indent="-323843">
                  <a:lnSpc>
                    <a:spcPct val="150000"/>
                  </a:lnSpc>
                  <a:buSzPts val="1500"/>
                  <a:buFont typeface="Open Sans"/>
                  <a:buChar char="●"/>
                </a:pPr>
                <a:r>
                  <a:rPr lang="en-US" sz="1500" dirty="0">
                    <a:latin typeface="Open Sans"/>
                    <a:ea typeface="Open Sans"/>
                    <a:cs typeface="Open Sans"/>
                    <a:sym typeface="Open Sans"/>
                  </a:rPr>
                  <a:t>The feature space spans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a-IR" sz="16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pPr>
                      <m:e>
                        <m:r>
                          <a:rPr lang="fa-I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/>
                            <a:sym typeface="Open Sans"/>
                          </a:rPr>
                          <m:t>ℝ</m:t>
                        </m:r>
                      </m:e>
                      <m:sup>
                        <m:r>
                          <a:rPr lang="fa-IR" sz="16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6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30</m:t>
                        </m:r>
                      </m:sup>
                    </m:sSup>
                  </m:oMath>
                </a14:m>
                <a:r>
                  <a:rPr lang="en-US" sz="1500" dirty="0">
                    <a:latin typeface="Open Sans"/>
                    <a:ea typeface="Open Sans"/>
                    <a:cs typeface="Open Sans"/>
                    <a:sym typeface="Open Sans"/>
                  </a:rPr>
                  <a:t> </a:t>
                </a:r>
                <a:r>
                  <a:rPr lang="en-US" sz="1500" dirty="0">
                    <a:latin typeface="Open Sans"/>
                    <a:ea typeface="Open Sans"/>
                    <a:cs typeface="Open Sans"/>
                    <a:sym typeface="Wingdings" panose="05000000000000000000" pitchFamily="2" charset="2"/>
                  </a:rPr>
                  <a:t> with PCA we only choose half of them</a:t>
                </a:r>
              </a:p>
              <a:p>
                <a:pPr marL="457189" indent="-323843">
                  <a:lnSpc>
                    <a:spcPct val="150000"/>
                  </a:lnSpc>
                  <a:buSzPts val="1500"/>
                  <a:buFont typeface="Open Sans"/>
                  <a:buChar char="●"/>
                </a:pPr>
                <a:r>
                  <a:rPr lang="en-US" sz="1500" dirty="0">
                    <a:latin typeface="Open Sans"/>
                    <a:ea typeface="Open Sans"/>
                    <a:cs typeface="Open Sans"/>
                    <a:sym typeface="Open Sans"/>
                  </a:rPr>
                  <a:t>Linear SVM : global leave-one–patient–out (LOPO) </a:t>
                </a:r>
              </a:p>
              <a:p>
                <a:pPr marL="457189" indent="-323843">
                  <a:lnSpc>
                    <a:spcPct val="150000"/>
                  </a:lnSpc>
                  <a:buSzPts val="1500"/>
                  <a:buFont typeface="Open Sans"/>
                  <a:buChar char="●"/>
                </a:pPr>
                <a:r>
                  <a:rPr lang="en-US" sz="1500" dirty="0">
                    <a:latin typeface="Open Sans"/>
                    <a:ea typeface="Open Sans"/>
                    <a:cs typeface="Open Sans"/>
                    <a:sym typeface="Open Sans"/>
                  </a:rPr>
                  <a:t>Performance : Randomly generated 630 dimensional feature vector </a:t>
                </a:r>
              </a:p>
              <a:p>
                <a:pPr marL="457189">
                  <a:lnSpc>
                    <a:spcPct val="150000"/>
                  </a:lnSpc>
                </a:pPr>
                <a:endParaRPr sz="1500" dirty="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mc:Choice>
        <mc:Fallback>
          <p:sp>
            <p:nvSpPr>
              <p:cNvPr id="9" name="Google Shape;148;p24">
                <a:extLst>
                  <a:ext uri="{FF2B5EF4-FFF2-40B4-BE49-F238E27FC236}">
                    <a16:creationId xmlns:a16="http://schemas.microsoft.com/office/drawing/2014/main" id="{351E7818-C29D-4B92-8A62-ED29A3964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59" y="959231"/>
                <a:ext cx="7854000" cy="1937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A8748B2B-CC89-44DE-A03C-A53392EF6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19" y="2838048"/>
            <a:ext cx="4218431" cy="20116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CCA8B6-A44E-42B5-9CCA-44E20E11A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2" y="2837884"/>
            <a:ext cx="4269769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17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/>
          <a:p>
            <a:fld id="{00000000-1234-1234-1234-123412341234}" type="slidenum">
              <a:rPr lang="fa"/>
              <a:pPr/>
              <a:t>15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4D4E94-880E-4B6B-AD08-0E17470C127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Mohammad hosein Moslemi -- Dr. Arash Amini</a:t>
            </a:r>
          </a:p>
        </p:txBody>
      </p:sp>
      <p:sp>
        <p:nvSpPr>
          <p:cNvPr id="12" name="Google Shape;70;p14">
            <a:extLst>
              <a:ext uri="{FF2B5EF4-FFF2-40B4-BE49-F238E27FC236}">
                <a16:creationId xmlns:a16="http://schemas.microsoft.com/office/drawing/2014/main" id="{A5B35B4D-006A-45DF-827B-35F70E8813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40269" y="-56457"/>
            <a:ext cx="1253925" cy="10313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50" dirty="0">
                <a:solidFill>
                  <a:schemeClr val="bg1">
                    <a:lumMod val="85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Introduction</a:t>
            </a:r>
            <a:br>
              <a:rPr lang="en-US" sz="1050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bg1">
                    <a:lumMod val="85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Lung Atlas</a:t>
            </a:r>
            <a:br>
              <a:rPr lang="en-US" sz="1050" dirty="0">
                <a:solidFill>
                  <a:schemeClr val="bg1">
                    <a:lumMod val="85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bg1">
                    <a:lumMod val="85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Graph approach</a:t>
            </a:r>
            <a:br>
              <a:rPr lang="en-US" sz="1050" b="1" dirty="0">
                <a:solidFill>
                  <a:schemeClr val="bg1">
                    <a:lumMod val="85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b="1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Our plan</a:t>
            </a:r>
            <a:br>
              <a:rPr lang="en-US" sz="1050" b="1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References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F92568-1863-42EF-BDC2-9265B4C1C7AD}"/>
              </a:ext>
            </a:extLst>
          </p:cNvPr>
          <p:cNvSpPr/>
          <p:nvPr/>
        </p:nvSpPr>
        <p:spPr>
          <a:xfrm>
            <a:off x="-2316" y="846206"/>
            <a:ext cx="9144000" cy="635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148;p24">
            <a:extLst>
              <a:ext uri="{FF2B5EF4-FFF2-40B4-BE49-F238E27FC236}">
                <a16:creationId xmlns:a16="http://schemas.microsoft.com/office/drawing/2014/main" id="{0710F13F-A39A-4C7B-BE8F-C17A33D9525F}"/>
              </a:ext>
            </a:extLst>
          </p:cNvPr>
          <p:cNvSpPr txBox="1"/>
          <p:nvPr/>
        </p:nvSpPr>
        <p:spPr>
          <a:xfrm>
            <a:off x="642684" y="1316070"/>
            <a:ext cx="78540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189" indent="-323843">
              <a:lnSpc>
                <a:spcPct val="150000"/>
              </a:lnSpc>
              <a:buSzPts val="1500"/>
              <a:buFont typeface="Open Sans"/>
              <a:buChar char="●"/>
            </a:pPr>
            <a:r>
              <a:rPr lang="en-US" sz="1500" dirty="0">
                <a:latin typeface="Open Sans"/>
                <a:ea typeface="Open Sans"/>
                <a:cs typeface="Open Sans"/>
                <a:sym typeface="Open Sans"/>
              </a:rPr>
              <a:t>Get Access to the database </a:t>
            </a:r>
          </a:p>
          <a:p>
            <a:pPr marL="457189" indent="-323843">
              <a:lnSpc>
                <a:spcPct val="150000"/>
              </a:lnSpc>
              <a:buSzPts val="1500"/>
              <a:buFont typeface="Open Sans"/>
              <a:buChar char="●"/>
            </a:pPr>
            <a:r>
              <a:rPr lang="en-US" sz="1500" dirty="0">
                <a:latin typeface="Open Sans"/>
                <a:ea typeface="Open Sans"/>
                <a:cs typeface="Open Sans"/>
                <a:sym typeface="Open Sans"/>
              </a:rPr>
              <a:t>We may ignore the Lung regions</a:t>
            </a:r>
          </a:p>
          <a:p>
            <a:pPr marL="457189" indent="-323843">
              <a:lnSpc>
                <a:spcPct val="150000"/>
              </a:lnSpc>
              <a:buSzPts val="1500"/>
              <a:buFont typeface="Open Sans"/>
              <a:buChar char="●"/>
            </a:pPr>
            <a:r>
              <a:rPr lang="en-US" sz="1500" dirty="0">
                <a:latin typeface="Open Sans"/>
                <a:ea typeface="Open Sans"/>
                <a:cs typeface="Open Sans"/>
                <a:sym typeface="Open Sans"/>
              </a:rPr>
              <a:t>Learn Graph from HU of HRCT Voxels </a:t>
            </a:r>
            <a:endParaRPr lang="en-US" sz="1500" dirty="0">
              <a:latin typeface="Open Sans"/>
              <a:ea typeface="Open Sans"/>
              <a:cs typeface="Open Sans"/>
              <a:sym typeface="Wingdings" panose="05000000000000000000" pitchFamily="2" charset="2"/>
            </a:endParaRPr>
          </a:p>
          <a:p>
            <a:pPr marL="133346">
              <a:lnSpc>
                <a:spcPct val="150000"/>
              </a:lnSpc>
              <a:buSzPts val="1500"/>
            </a:pPr>
            <a:r>
              <a:rPr lang="en-US" sz="1500" dirty="0">
                <a:latin typeface="Open Sans"/>
                <a:ea typeface="Open Sans"/>
                <a:cs typeface="Open Sans"/>
                <a:sym typeface="Wingdings" panose="05000000000000000000" pitchFamily="2" charset="2"/>
              </a:rPr>
              <a:t>	 GSPBOX  developed by LTS2 lab in EPFL</a:t>
            </a:r>
            <a:endParaRPr lang="en-US" sz="15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338371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38254C-FD4E-4F49-A5EE-69EAED788A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a" smtClean="0"/>
              <a:pPr/>
              <a:t>16</a:t>
            </a:fld>
            <a:endParaRPr lang="f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2EA391-28FC-4C00-BD1A-C1758EB42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8" y="31840"/>
            <a:ext cx="8638781" cy="725487"/>
          </a:xfrm>
          <a:prstGeom prst="rect">
            <a:avLst/>
          </a:prstGeom>
        </p:spPr>
      </p:pic>
      <p:sp>
        <p:nvSpPr>
          <p:cNvPr id="5" name="Google Shape;154;p25">
            <a:extLst>
              <a:ext uri="{FF2B5EF4-FFF2-40B4-BE49-F238E27FC236}">
                <a16:creationId xmlns:a16="http://schemas.microsoft.com/office/drawing/2014/main" id="{3646BB4C-F96F-4B96-8CDF-C07893F6B68C}"/>
              </a:ext>
            </a:extLst>
          </p:cNvPr>
          <p:cNvSpPr txBox="1">
            <a:spLocks/>
          </p:cNvSpPr>
          <p:nvPr/>
        </p:nvSpPr>
        <p:spPr>
          <a:xfrm>
            <a:off x="134870" y="641196"/>
            <a:ext cx="8785753" cy="471029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1.Depeursinge, A.,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Zrimec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, T.,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Busayarat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, S.,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M¨uller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, H.: 3D lung image retrieval using localized features. In: Medical Imaging 2011: Computer-Aided Diagnosis, vol. 7963, p. 79632E. SPIE, February 2011</a:t>
            </a:r>
          </a:p>
          <a:p>
            <a:pPr algn="just">
              <a:spcBef>
                <a:spcPts val="1200"/>
              </a:spcBef>
            </a:pP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2.Dicente Cid, Y.,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Depeursinge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, A.,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Foncubierta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-Rodríguez,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Platon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, A., Poletti, P.A., Muller, H.: Pulmonary embolism detection using localized vessel-based features in dual energy CT. In: SPIE Medical Imaging. International Society for Optics and Photonics (2015)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3.Dicente Cid, Y., Jimenez-del-Toro, O.,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Depeursinge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, A., and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M¨uller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, H., “Efficient and fully automatic segmentation of the lungs in CT volumes,” in [Proceedings of the VISCERAL Challenge at ISBI],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Orcun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Goksel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, Jimenez-del-Toro, O.,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Foncubierta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-Rodríguez, A., and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M¨uller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, H., eds., CEUR Workshop Proceedings, 31–35 (Apr 2015).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1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Dicente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Cid, Y., Muller, H.,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Janssens, J.-P., Frederic, L., Poletti, P.-A., and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Depeursinge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“A lung graph-model for pulmonary hypertension and pulmonary embolism detection on DECT images,” in [MICCAI Workshop on Medical Computer Vision: Algorithms for Big Data], MICCAI-MCV, 58–68 (Oct. 2016).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1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Dicente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Cid, Y.,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Batmanghelich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M¨uller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H.: Textured graph-model of the lungs for tuberculosis type classification and drug resistance prediction: participation in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ImageCLEF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2017. In: CLEF2017 Working Notes. CEUR Workshop Proceedings, CEUR-WS.org, Dublin, Ireland, 11–14 September 2017 (2017)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sz="1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Dicente</a:t>
            </a:r>
            <a:r>
              <a:rPr lang="en-US" sz="1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Cid Y., Jimenez-del-Toro O., Poletti PA., Müller H. (2019) A Graph Model of the Lungs with Morphology-Based Structure for Tuberculosis Type Classification. In: Chung A., Gee J., </a:t>
            </a:r>
            <a:r>
              <a:rPr lang="en-US" sz="12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Yushkevich</a:t>
            </a:r>
            <a:r>
              <a:rPr lang="en-US" sz="1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P., Bao S. (eds) Information Processing in Medical Imaging. IPMI 2019. Lecture Notes in Computer Science, vol 11492. Springer, Cham. https://doi.org/10.1007/978-3-030-20351-1_28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1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12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Perraudin</a:t>
            </a:r>
            <a:r>
              <a:rPr lang="en-US" sz="1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Nathanaël</a:t>
            </a:r>
            <a:r>
              <a:rPr lang="en-US" sz="1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Johan </a:t>
            </a:r>
            <a:r>
              <a:rPr lang="en-US" sz="12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Paratte</a:t>
            </a:r>
            <a:r>
              <a:rPr lang="en-US" sz="1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David Shuman, Lionel Martin, Vassilis </a:t>
            </a:r>
            <a:r>
              <a:rPr lang="en-US" sz="12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Kalofolias</a:t>
            </a:r>
            <a:r>
              <a:rPr lang="en-US" sz="1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Pierre </a:t>
            </a:r>
            <a:r>
              <a:rPr lang="en-US" sz="12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Vandergheynst</a:t>
            </a:r>
            <a:r>
              <a:rPr lang="en-US" sz="1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David K. Hammond}, GSPBOX: A toolbox for signal processing on graphs. </a:t>
            </a:r>
            <a:r>
              <a:rPr lang="en-US" sz="12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1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e-print, 08-2014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endParaRPr lang="en-US" sz="12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703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3F740-73C2-4E12-B393-45A8FE953B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a" smtClean="0"/>
              <a:pPr/>
              <a:t>2</a:t>
            </a:fld>
            <a:endParaRPr lang="fa"/>
          </a:p>
        </p:txBody>
      </p:sp>
      <p:sp>
        <p:nvSpPr>
          <p:cNvPr id="5" name="Google Shape;72;p14">
            <a:extLst>
              <a:ext uri="{FF2B5EF4-FFF2-40B4-BE49-F238E27FC236}">
                <a16:creationId xmlns:a16="http://schemas.microsoft.com/office/drawing/2014/main" id="{499088F9-6629-45A6-A222-FC42714059BA}"/>
              </a:ext>
            </a:extLst>
          </p:cNvPr>
          <p:cNvSpPr txBox="1"/>
          <p:nvPr/>
        </p:nvSpPr>
        <p:spPr>
          <a:xfrm>
            <a:off x="645000" y="823357"/>
            <a:ext cx="7854000" cy="475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6997">
              <a:lnSpc>
                <a:spcPct val="150000"/>
              </a:lnSpc>
              <a:buSzPts val="1600"/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pen Sans"/>
              </a:rPr>
              <a:t>- Introduction</a:t>
            </a:r>
          </a:p>
          <a:p>
            <a:pPr marL="126997" lvl="1">
              <a:lnSpc>
                <a:spcPct val="150000"/>
              </a:lnSpc>
              <a:buSzPts val="1600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pen Sans"/>
              </a:rPr>
              <a:t>	- ILD :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Interstitial lung disease</a:t>
            </a:r>
          </a:p>
          <a:p>
            <a:pPr marL="126997" lvl="1">
              <a:lnSpc>
                <a:spcPct val="150000"/>
              </a:lnSpc>
              <a:buSzPts val="1600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pen Sans"/>
              </a:rPr>
              <a:t>	- HRCT :High-resolution computed tomography</a:t>
            </a:r>
          </a:p>
          <a:p>
            <a:pPr marL="126997" lvl="1">
              <a:lnSpc>
                <a:spcPct val="150000"/>
              </a:lnSpc>
              <a:buSzPts val="1600"/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pen Sans"/>
              </a:rPr>
              <a:t>- Lung Atlas</a:t>
            </a:r>
          </a:p>
          <a:p>
            <a:pPr marL="126997" lvl="1">
              <a:lnSpc>
                <a:spcPct val="150000"/>
              </a:lnSpc>
              <a:buSzPts val="1600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pen Sans"/>
              </a:rPr>
              <a:t>	- Lung segmentation</a:t>
            </a:r>
          </a:p>
          <a:p>
            <a:pPr marL="126997" lvl="1">
              <a:lnSpc>
                <a:spcPct val="150000"/>
              </a:lnSpc>
              <a:buSzPts val="1600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pen Sans"/>
              </a:rPr>
              <a:t>	- Lung regions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6997" lvl="1">
              <a:lnSpc>
                <a:spcPct val="150000"/>
              </a:lnSpc>
              <a:buSzPts val="1600"/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pen Sans"/>
              </a:rPr>
              <a:t>- Graph approach</a:t>
            </a:r>
          </a:p>
          <a:p>
            <a:pPr marL="126997" lvl="1">
              <a:lnSpc>
                <a:spcPct val="150000"/>
              </a:lnSpc>
              <a:buSzPts val="1600"/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pen Sans"/>
              </a:rPr>
              <a:t>	-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pen Sans"/>
              </a:rPr>
              <a:t>Graph configuration</a:t>
            </a:r>
          </a:p>
          <a:p>
            <a:pPr marL="126997" lvl="1">
              <a:lnSpc>
                <a:spcPct val="150000"/>
              </a:lnSpc>
              <a:buSzPts val="1600"/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pen Sans"/>
              </a:rPr>
              <a:t>	-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pen Sans"/>
              </a:rPr>
              <a:t>Method </a:t>
            </a:r>
          </a:p>
          <a:p>
            <a:pPr marL="126997" lvl="1">
              <a:lnSpc>
                <a:spcPct val="150000"/>
              </a:lnSpc>
              <a:buSzPts val="1600"/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pen Sans"/>
              </a:rPr>
              <a:t>- Our plan</a:t>
            </a:r>
          </a:p>
          <a:p>
            <a:pPr marL="126997" lvl="1">
              <a:lnSpc>
                <a:spcPct val="150000"/>
              </a:lnSpc>
              <a:buSzPts val="1600"/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pen Sans"/>
              </a:rPr>
              <a:t>- References	</a:t>
            </a:r>
          </a:p>
        </p:txBody>
      </p:sp>
      <p:sp>
        <p:nvSpPr>
          <p:cNvPr id="6" name="Google Shape;70;p14">
            <a:extLst>
              <a:ext uri="{FF2B5EF4-FFF2-40B4-BE49-F238E27FC236}">
                <a16:creationId xmlns:a16="http://schemas.microsoft.com/office/drawing/2014/main" id="{E9E71404-A65C-425D-A051-E8D4A8438FE5}"/>
              </a:ext>
            </a:extLst>
          </p:cNvPr>
          <p:cNvSpPr txBox="1">
            <a:spLocks/>
          </p:cNvSpPr>
          <p:nvPr/>
        </p:nvSpPr>
        <p:spPr>
          <a:xfrm>
            <a:off x="311700" y="137572"/>
            <a:ext cx="8520600" cy="80854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l"/>
            <a:r>
              <a:rPr lang="en-US" sz="28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lang="en-US" sz="180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16120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340269" y="-56457"/>
            <a:ext cx="1253925" cy="10313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50" b="1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Introduction</a:t>
            </a:r>
            <a:br>
              <a:rPr lang="en-US" sz="1050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Lung Atlas</a:t>
            </a:r>
            <a:b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Graph approach</a:t>
            </a:r>
            <a:b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Our plan</a:t>
            </a:r>
            <a:b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References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/>
          <a:p>
            <a:fld id="{00000000-1234-1234-1234-123412341234}" type="slidenum">
              <a:rPr lang="fa"/>
              <a:pPr/>
              <a:t>3</a:t>
            </a:fld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53109" y="714768"/>
            <a:ext cx="78540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6997" lvl="1">
              <a:lnSpc>
                <a:spcPct val="150000"/>
              </a:lnSpc>
              <a:buSzPts val="1600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pen Sans"/>
              </a:rPr>
              <a:t>ILD :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Interstitial lung disease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pen Sans"/>
              </a:rPr>
              <a:t>	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7CF5C9-E111-4C7A-ACC4-9C06B5F8E1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Mohammad hosein Moslemi -- Dr. Arash Amini</a:t>
            </a:r>
          </a:p>
        </p:txBody>
      </p:sp>
      <p:sp>
        <p:nvSpPr>
          <p:cNvPr id="6" name="Google Shape;70;p14">
            <a:extLst>
              <a:ext uri="{FF2B5EF4-FFF2-40B4-BE49-F238E27FC236}">
                <a16:creationId xmlns:a16="http://schemas.microsoft.com/office/drawing/2014/main" id="{5CD5C6C1-8FA4-4324-89B9-1C33686E84F2}"/>
              </a:ext>
            </a:extLst>
          </p:cNvPr>
          <p:cNvSpPr txBox="1">
            <a:spLocks/>
          </p:cNvSpPr>
          <p:nvPr/>
        </p:nvSpPr>
        <p:spPr>
          <a:xfrm>
            <a:off x="4572000" y="78770"/>
            <a:ext cx="1253925" cy="7261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ILD</a:t>
            </a:r>
          </a:p>
          <a:p>
            <a:r>
              <a:rPr lang="en-US" sz="11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HRCT</a:t>
            </a:r>
            <a:br>
              <a:rPr lang="en-US" sz="1100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endParaRPr lang="en-US" sz="1100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2;p14">
            <a:extLst>
              <a:ext uri="{FF2B5EF4-FFF2-40B4-BE49-F238E27FC236}">
                <a16:creationId xmlns:a16="http://schemas.microsoft.com/office/drawing/2014/main" id="{11CCACB6-AE08-469A-8BC2-11D41E24E725}"/>
              </a:ext>
            </a:extLst>
          </p:cNvPr>
          <p:cNvSpPr txBox="1"/>
          <p:nvPr/>
        </p:nvSpPr>
        <p:spPr>
          <a:xfrm>
            <a:off x="538408" y="1647522"/>
            <a:ext cx="7854000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189" indent="-330192">
              <a:lnSpc>
                <a:spcPct val="200000"/>
              </a:lnSpc>
              <a:buSzPts val="1600"/>
              <a:buFont typeface="Open Sans"/>
              <a:buChar char="●"/>
            </a:pP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Group of more than 150 disorders.</a:t>
            </a:r>
          </a:p>
          <a:p>
            <a:pPr marL="457189" indent="-330192">
              <a:lnSpc>
                <a:spcPct val="200000"/>
              </a:lnSpc>
              <a:buSzPts val="1600"/>
              <a:buFont typeface="Open Sans"/>
              <a:buChar char="●"/>
            </a:pP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Texture changes of the lung </a:t>
            </a:r>
            <a:r>
              <a:rPr lang="fa" sz="1600" dirty="0">
                <a:latin typeface="Open Sans"/>
                <a:ea typeface="Open Sans"/>
                <a:cs typeface="Open Sans"/>
                <a:sym typeface="Open Sans"/>
              </a:rPr>
              <a:t>leading to breathing dysfunction</a:t>
            </a: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457189" indent="-330192">
              <a:lnSpc>
                <a:spcPct val="200000"/>
              </a:lnSpc>
              <a:buSzPts val="1600"/>
              <a:buFont typeface="Open Sans"/>
              <a:buChar char="●"/>
            </a:pP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Only 7</a:t>
            </a:r>
            <a:r>
              <a:rPr lang="fa" sz="1600" dirty="0">
                <a:latin typeface="Open Sans"/>
                <a:ea typeface="Open Sans"/>
                <a:cs typeface="Open Sans"/>
                <a:sym typeface="Open Sans"/>
              </a:rPr>
              <a:t> frequent ILDs</a:t>
            </a: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 : </a:t>
            </a:r>
            <a:r>
              <a:rPr lang="en-US" i="1" dirty="0">
                <a:latin typeface="Open Sans"/>
                <a:ea typeface="Open Sans"/>
                <a:cs typeface="Open Sans"/>
                <a:sym typeface="Open Sans"/>
              </a:rPr>
              <a:t>Pulmonary fibrosis(PF) , Tuberculosis (TB) , … </a:t>
            </a:r>
            <a:endParaRPr lang="en-US" sz="1600" i="1" dirty="0">
              <a:latin typeface="Open Sans"/>
              <a:ea typeface="Open Sans"/>
              <a:cs typeface="Open Sans"/>
              <a:sym typeface="Open Sans"/>
            </a:endParaRPr>
          </a:p>
          <a:p>
            <a:pPr marL="126997" lvl="1">
              <a:lnSpc>
                <a:spcPct val="200000"/>
              </a:lnSpc>
              <a:buSzPts val="1600"/>
            </a:pP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126997" lvl="1">
              <a:lnSpc>
                <a:spcPct val="200000"/>
              </a:lnSpc>
              <a:buSzPts val="1600"/>
            </a:pPr>
            <a:endParaRPr lang="en-US" sz="1600" dirty="0">
              <a:latin typeface="Open Sans"/>
              <a:ea typeface="Open Sans"/>
              <a:cs typeface="Open Sans"/>
              <a:sym typeface="Open Sans"/>
            </a:endParaRPr>
          </a:p>
          <a:p>
            <a:pPr marL="126997" lvl="1">
              <a:lnSpc>
                <a:spcPct val="200000"/>
              </a:lnSpc>
              <a:buSzPts val="1600"/>
            </a:pPr>
            <a:endParaRPr lang="en-US" sz="16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6795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340269" y="-56457"/>
            <a:ext cx="1253925" cy="10313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50" b="1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Introduction</a:t>
            </a:r>
            <a:br>
              <a:rPr lang="en-US" sz="1050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Lung Atlas</a:t>
            </a:r>
            <a:b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Graph approach</a:t>
            </a:r>
            <a:b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Our plan</a:t>
            </a:r>
            <a:b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References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/>
          <a:p>
            <a:fld id="{00000000-1234-1234-1234-123412341234}" type="slidenum">
              <a:rPr lang="fa"/>
              <a:pPr/>
              <a:t>4</a:t>
            </a:fld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53109" y="714768"/>
            <a:ext cx="7854000" cy="69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6997" lvl="1">
              <a:lnSpc>
                <a:spcPct val="150000"/>
              </a:lnSpc>
              <a:buSzPts val="1600"/>
            </a:pP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pen Sans"/>
              </a:rPr>
              <a:t>ILD :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Interstitial lung disease (cont.)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pen Sans"/>
              </a:rPr>
              <a:t>	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7CF5C9-E111-4C7A-ACC4-9C06B5F8E1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Mohammad hosein Moslemi -- Dr. Arash Amini</a:t>
            </a:r>
          </a:p>
        </p:txBody>
      </p:sp>
      <p:sp>
        <p:nvSpPr>
          <p:cNvPr id="6" name="Google Shape;70;p14">
            <a:extLst>
              <a:ext uri="{FF2B5EF4-FFF2-40B4-BE49-F238E27FC236}">
                <a16:creationId xmlns:a16="http://schemas.microsoft.com/office/drawing/2014/main" id="{5CD5C6C1-8FA4-4324-89B9-1C33686E84F2}"/>
              </a:ext>
            </a:extLst>
          </p:cNvPr>
          <p:cNvSpPr txBox="1">
            <a:spLocks/>
          </p:cNvSpPr>
          <p:nvPr/>
        </p:nvSpPr>
        <p:spPr>
          <a:xfrm>
            <a:off x="4572000" y="78770"/>
            <a:ext cx="1253925" cy="7261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ILD</a:t>
            </a:r>
          </a:p>
          <a:p>
            <a:r>
              <a:rPr lang="en-US" sz="11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HRCT</a:t>
            </a:r>
            <a:br>
              <a:rPr lang="en-US" sz="1100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endParaRPr lang="en-US" sz="1100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2;p14">
            <a:extLst>
              <a:ext uri="{FF2B5EF4-FFF2-40B4-BE49-F238E27FC236}">
                <a16:creationId xmlns:a16="http://schemas.microsoft.com/office/drawing/2014/main" id="{11CCACB6-AE08-469A-8BC2-11D41E24E725}"/>
              </a:ext>
            </a:extLst>
          </p:cNvPr>
          <p:cNvSpPr txBox="1"/>
          <p:nvPr/>
        </p:nvSpPr>
        <p:spPr>
          <a:xfrm>
            <a:off x="538408" y="1576156"/>
            <a:ext cx="7854000" cy="221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8016" marR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en-US" sz="180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to identify ILD types?</a:t>
            </a:r>
          </a:p>
          <a:p>
            <a:pPr marL="128016" marR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- A critical task for determining the treatment</a:t>
            </a:r>
          </a:p>
          <a:p>
            <a:pPr marL="128016" marR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- Distribution of specific patterns in the lung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 Graph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28016" marR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lang="en-US" sz="16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181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/>
          <a:p>
            <a:fld id="{00000000-1234-1234-1234-123412341234}" type="slidenum">
              <a:rPr lang="fa"/>
              <a:pPr/>
              <a:t>5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4D4E94-880E-4B6B-AD08-0E17470C127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Mohammad hosein Moslemi -- Dr. Arash Amini</a:t>
            </a:r>
          </a:p>
        </p:txBody>
      </p:sp>
      <p:sp>
        <p:nvSpPr>
          <p:cNvPr id="12" name="Google Shape;70;p14">
            <a:extLst>
              <a:ext uri="{FF2B5EF4-FFF2-40B4-BE49-F238E27FC236}">
                <a16:creationId xmlns:a16="http://schemas.microsoft.com/office/drawing/2014/main" id="{A5B35B4D-006A-45DF-827B-35F70E8813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40269" y="-56457"/>
            <a:ext cx="1253925" cy="10313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50" b="1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Introduction</a:t>
            </a:r>
            <a:br>
              <a:rPr lang="en-US" sz="1050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Lung Atlas</a:t>
            </a:r>
            <a:b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Graph approach</a:t>
            </a:r>
            <a:b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Our plan</a:t>
            </a:r>
            <a:b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References</a:t>
            </a:r>
          </a:p>
        </p:txBody>
      </p:sp>
      <p:sp>
        <p:nvSpPr>
          <p:cNvPr id="13" name="Google Shape;70;p14">
            <a:extLst>
              <a:ext uri="{FF2B5EF4-FFF2-40B4-BE49-F238E27FC236}">
                <a16:creationId xmlns:a16="http://schemas.microsoft.com/office/drawing/2014/main" id="{8AFE73CF-ABC8-4CE8-96F6-F3D68502AD90}"/>
              </a:ext>
            </a:extLst>
          </p:cNvPr>
          <p:cNvSpPr txBox="1">
            <a:spLocks/>
          </p:cNvSpPr>
          <p:nvPr/>
        </p:nvSpPr>
        <p:spPr>
          <a:xfrm>
            <a:off x="4572000" y="78770"/>
            <a:ext cx="1253925" cy="7261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ILD</a:t>
            </a:r>
          </a:p>
          <a:p>
            <a:r>
              <a:rPr lang="en-US" sz="1100" b="1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HRCT</a:t>
            </a:r>
            <a:br>
              <a:rPr lang="en-US" sz="1100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endParaRPr lang="en-US" sz="1100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72;p14">
            <a:extLst>
              <a:ext uri="{FF2B5EF4-FFF2-40B4-BE49-F238E27FC236}">
                <a16:creationId xmlns:a16="http://schemas.microsoft.com/office/drawing/2014/main" id="{53AE8AC6-6409-46E8-A429-D491B664B945}"/>
              </a:ext>
            </a:extLst>
          </p:cNvPr>
          <p:cNvSpPr txBox="1"/>
          <p:nvPr/>
        </p:nvSpPr>
        <p:spPr>
          <a:xfrm>
            <a:off x="53109" y="714768"/>
            <a:ext cx="78540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6997" lvl="1">
              <a:lnSpc>
                <a:spcPct val="150000"/>
              </a:lnSpc>
              <a:buSzPts val="1600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pen Sans"/>
              </a:rPr>
              <a:t>HRCT : High-resolution CT scan	</a:t>
            </a:r>
          </a:p>
        </p:txBody>
      </p:sp>
      <p:sp>
        <p:nvSpPr>
          <p:cNvPr id="16" name="Google Shape;72;p14">
            <a:extLst>
              <a:ext uri="{FF2B5EF4-FFF2-40B4-BE49-F238E27FC236}">
                <a16:creationId xmlns:a16="http://schemas.microsoft.com/office/drawing/2014/main" id="{3B3FFB0E-032D-4F57-A76E-52877D0A437F}"/>
              </a:ext>
            </a:extLst>
          </p:cNvPr>
          <p:cNvSpPr txBox="1"/>
          <p:nvPr/>
        </p:nvSpPr>
        <p:spPr>
          <a:xfrm>
            <a:off x="538408" y="1647522"/>
            <a:ext cx="7854000" cy="326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189" indent="-330192">
              <a:lnSpc>
                <a:spcPct val="200000"/>
              </a:lnSpc>
              <a:buSzPts val="1600"/>
              <a:buFont typeface="Open Sans"/>
              <a:buChar char="●"/>
            </a:pP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Why not conventional CT scans?</a:t>
            </a:r>
          </a:p>
          <a:p>
            <a:pPr marL="457189" indent="-330192">
              <a:lnSpc>
                <a:spcPct val="200000"/>
              </a:lnSpc>
              <a:buSzPts val="1600"/>
              <a:buFont typeface="Open Sans"/>
              <a:buChar char="●"/>
            </a:pP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First solution </a:t>
            </a:r>
            <a:r>
              <a:rPr lang="en-US" sz="1600" dirty="0">
                <a:latin typeface="Open Sans"/>
                <a:ea typeface="Open Sans"/>
                <a:cs typeface="Open Sans"/>
                <a:sym typeface="Wingdings" panose="05000000000000000000" pitchFamily="2" charset="2"/>
              </a:rPr>
              <a:t></a:t>
            </a: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 MDCT : multidetector-CT but high amount of radiation.</a:t>
            </a:r>
          </a:p>
          <a:p>
            <a:pPr marL="457189" indent="-330192">
              <a:lnSpc>
                <a:spcPct val="200000"/>
              </a:lnSpc>
              <a:buSzPts val="1600"/>
              <a:buFont typeface="Open Sans"/>
              <a:buChar char="●"/>
            </a:pP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HRCT : MDCT with skipped areas</a:t>
            </a:r>
          </a:p>
          <a:p>
            <a:pPr marL="457189" indent="-330192">
              <a:lnSpc>
                <a:spcPct val="200000"/>
              </a:lnSpc>
              <a:buSzPts val="1600"/>
              <a:buFont typeface="Open Sans"/>
              <a:buChar char="●"/>
            </a:pP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Hounsfield Units (HU) :</a:t>
            </a:r>
          </a:p>
          <a:p>
            <a:pPr marL="126997">
              <a:lnSpc>
                <a:spcPct val="200000"/>
              </a:lnSpc>
              <a:buSzPts val="1600"/>
            </a:pPr>
            <a:endParaRPr lang="en-US" sz="500" dirty="0">
              <a:latin typeface="Open Sans"/>
              <a:ea typeface="Open Sans"/>
              <a:cs typeface="Open Sans"/>
              <a:sym typeface="Open Sans"/>
            </a:endParaRPr>
          </a:p>
          <a:p>
            <a:pPr marL="126997">
              <a:buSzPts val="1600"/>
            </a:pPr>
            <a:r>
              <a:rPr lang="en-US" i="1" dirty="0">
                <a:latin typeface="Open Sans"/>
                <a:ea typeface="Open Sans"/>
                <a:cs typeface="Open Sans"/>
                <a:sym typeface="Open Sans"/>
              </a:rPr>
              <a:t>	Lung : -700 to -600               Water : 0</a:t>
            </a:r>
          </a:p>
          <a:p>
            <a:pPr marL="126997">
              <a:buSzPts val="1600"/>
            </a:pPr>
            <a:r>
              <a:rPr lang="en-US" i="1" dirty="0">
                <a:latin typeface="Open Sans"/>
                <a:ea typeface="Open Sans"/>
                <a:cs typeface="Open Sans"/>
                <a:sym typeface="Open Sans"/>
              </a:rPr>
              <a:t>	Bone : +300 to +1900           Air : -1000	</a:t>
            </a: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126997">
              <a:lnSpc>
                <a:spcPct val="200000"/>
              </a:lnSpc>
              <a:buSzPts val="1600"/>
            </a:pP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		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/>
          <a:p>
            <a:fld id="{00000000-1234-1234-1234-123412341234}" type="slidenum">
              <a:rPr lang="fa"/>
              <a:pPr/>
              <a:t>6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4D4E94-880E-4B6B-AD08-0E17470C127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Mohammad hosein Moslemi -- Dr. Arash Amini</a:t>
            </a:r>
          </a:p>
        </p:txBody>
      </p:sp>
      <p:sp>
        <p:nvSpPr>
          <p:cNvPr id="12" name="Google Shape;70;p14">
            <a:extLst>
              <a:ext uri="{FF2B5EF4-FFF2-40B4-BE49-F238E27FC236}">
                <a16:creationId xmlns:a16="http://schemas.microsoft.com/office/drawing/2014/main" id="{A5B35B4D-006A-45DF-827B-35F70E8813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40269" y="-56457"/>
            <a:ext cx="1253925" cy="10313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50" dirty="0">
                <a:solidFill>
                  <a:schemeClr val="bg1">
                    <a:lumMod val="85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Introduction</a:t>
            </a:r>
            <a:br>
              <a:rPr lang="en-US" sz="1050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b="1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Lung Atlas</a:t>
            </a:r>
            <a:b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Graph approach</a:t>
            </a:r>
            <a:b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Our plan</a:t>
            </a:r>
            <a:b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References</a:t>
            </a:r>
          </a:p>
        </p:txBody>
      </p:sp>
      <p:sp>
        <p:nvSpPr>
          <p:cNvPr id="6" name="Google Shape;70;p14">
            <a:extLst>
              <a:ext uri="{FF2B5EF4-FFF2-40B4-BE49-F238E27FC236}">
                <a16:creationId xmlns:a16="http://schemas.microsoft.com/office/drawing/2014/main" id="{FCA5F46E-F51D-4F77-81DE-59EDB32D61E2}"/>
              </a:ext>
            </a:extLst>
          </p:cNvPr>
          <p:cNvSpPr txBox="1">
            <a:spLocks/>
          </p:cNvSpPr>
          <p:nvPr/>
        </p:nvSpPr>
        <p:spPr>
          <a:xfrm>
            <a:off x="4449739" y="96148"/>
            <a:ext cx="1639229" cy="7261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28016" marR="0" rtl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chemeClr val="bg1"/>
                </a:solidFill>
              </a:rPr>
              <a:t>Lung segmentation</a:t>
            </a:r>
          </a:p>
          <a:p>
            <a:pPr marL="128016" marR="0" rtl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Lung regions</a:t>
            </a:r>
          </a:p>
          <a:p>
            <a:br>
              <a:rPr lang="en-US" sz="1000" dirty="0">
                <a:solidFill>
                  <a:schemeClr val="bg1">
                    <a:lumMod val="85000"/>
                  </a:schemeClr>
                </a:solidFill>
                <a:sym typeface="Times New Roman"/>
              </a:rPr>
            </a:br>
            <a:endParaRPr lang="en-US" sz="1000" dirty="0">
              <a:solidFill>
                <a:schemeClr val="bg1">
                  <a:lumMod val="85000"/>
                </a:schemeClr>
              </a:solidFill>
              <a:sym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A1D00C-A73A-4906-8B1B-66588406E7E9}"/>
              </a:ext>
            </a:extLst>
          </p:cNvPr>
          <p:cNvSpPr txBox="1"/>
          <p:nvPr/>
        </p:nvSpPr>
        <p:spPr>
          <a:xfrm>
            <a:off x="238357" y="895570"/>
            <a:ext cx="48256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fa" sz="24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ask for lung segmentation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E63F92-2C38-467F-8796-C9FBBAA647F1}"/>
              </a:ext>
            </a:extLst>
          </p:cNvPr>
          <p:cNvSpPr txBox="1"/>
          <p:nvPr/>
        </p:nvSpPr>
        <p:spPr>
          <a:xfrm>
            <a:off x="532873" y="1610499"/>
            <a:ext cx="5945986" cy="704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189" indent="-317492">
              <a:lnSpc>
                <a:spcPct val="150000"/>
              </a:lnSpc>
              <a:buSzPts val="1400"/>
              <a:buFont typeface="Open Sans"/>
              <a:buChar char="●"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We use an unsupervised method without training </a:t>
            </a:r>
          </a:p>
          <a:p>
            <a:pPr marL="457189" indent="-317492">
              <a:lnSpc>
                <a:spcPct val="150000"/>
              </a:lnSpc>
              <a:buSzPts val="1400"/>
              <a:buFont typeface="Open Sans"/>
              <a:buChar char="●"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Can be applied to new images with no modifications</a:t>
            </a:r>
          </a:p>
        </p:txBody>
      </p:sp>
      <p:pic>
        <p:nvPicPr>
          <p:cNvPr id="10" name="Google Shape;101;p18">
            <a:extLst>
              <a:ext uri="{FF2B5EF4-FFF2-40B4-BE49-F238E27FC236}">
                <a16:creationId xmlns:a16="http://schemas.microsoft.com/office/drawing/2014/main" id="{54EF032B-BC4C-4897-826F-4F32D0420EF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475" y="2601148"/>
            <a:ext cx="7937049" cy="12602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7868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/>
          <a:p>
            <a:fld id="{00000000-1234-1234-1234-123412341234}" type="slidenum">
              <a:rPr lang="fa"/>
              <a:pPr/>
              <a:t>7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4D4E94-880E-4B6B-AD08-0E17470C127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Mohammad hosein Moslemi -- Dr. Arash Amini</a:t>
            </a:r>
          </a:p>
        </p:txBody>
      </p:sp>
      <p:sp>
        <p:nvSpPr>
          <p:cNvPr id="12" name="Google Shape;70;p14">
            <a:extLst>
              <a:ext uri="{FF2B5EF4-FFF2-40B4-BE49-F238E27FC236}">
                <a16:creationId xmlns:a16="http://schemas.microsoft.com/office/drawing/2014/main" id="{A5B35B4D-006A-45DF-827B-35F70E8813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40269" y="-56457"/>
            <a:ext cx="1253925" cy="10313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50" dirty="0">
                <a:solidFill>
                  <a:schemeClr val="bg1">
                    <a:lumMod val="85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Introduction</a:t>
            </a:r>
            <a:br>
              <a:rPr lang="en-US" sz="1050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b="1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Lung Atlas</a:t>
            </a:r>
            <a:b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Graph approach</a:t>
            </a:r>
            <a:b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Our plan</a:t>
            </a:r>
            <a:b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References</a:t>
            </a:r>
          </a:p>
        </p:txBody>
      </p:sp>
      <p:sp>
        <p:nvSpPr>
          <p:cNvPr id="6" name="Google Shape;70;p14">
            <a:extLst>
              <a:ext uri="{FF2B5EF4-FFF2-40B4-BE49-F238E27FC236}">
                <a16:creationId xmlns:a16="http://schemas.microsoft.com/office/drawing/2014/main" id="{FCA5F46E-F51D-4F77-81DE-59EDB32D61E2}"/>
              </a:ext>
            </a:extLst>
          </p:cNvPr>
          <p:cNvSpPr txBox="1">
            <a:spLocks/>
          </p:cNvSpPr>
          <p:nvPr/>
        </p:nvSpPr>
        <p:spPr>
          <a:xfrm>
            <a:off x="4449739" y="96148"/>
            <a:ext cx="1639229" cy="7261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28016" marR="0" rtl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chemeClr val="bg1"/>
                </a:solidFill>
              </a:rPr>
              <a:t>Lung segmentation</a:t>
            </a:r>
          </a:p>
          <a:p>
            <a:pPr marL="128016" marR="0" rtl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Lung regions</a:t>
            </a:r>
          </a:p>
          <a:p>
            <a:br>
              <a:rPr lang="en-US" sz="1000" dirty="0">
                <a:solidFill>
                  <a:schemeClr val="bg1">
                    <a:lumMod val="85000"/>
                  </a:schemeClr>
                </a:solidFill>
                <a:sym typeface="Times New Roman"/>
              </a:rPr>
            </a:br>
            <a:endParaRPr lang="en-US" sz="1000" dirty="0">
              <a:solidFill>
                <a:schemeClr val="bg1">
                  <a:lumMod val="85000"/>
                </a:schemeClr>
              </a:solidFill>
              <a:sym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A1D00C-A73A-4906-8B1B-66588406E7E9}"/>
              </a:ext>
            </a:extLst>
          </p:cNvPr>
          <p:cNvSpPr txBox="1"/>
          <p:nvPr/>
        </p:nvSpPr>
        <p:spPr>
          <a:xfrm>
            <a:off x="238357" y="895570"/>
            <a:ext cx="48256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fa" sz="24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ask for lung segmentation </a:t>
            </a:r>
            <a:r>
              <a:rPr lang="en-US" sz="24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(cont.)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E63F92-2C38-467F-8796-C9FBBAA647F1}"/>
              </a:ext>
            </a:extLst>
          </p:cNvPr>
          <p:cNvSpPr txBox="1"/>
          <p:nvPr/>
        </p:nvSpPr>
        <p:spPr>
          <a:xfrm>
            <a:off x="527298" y="1464960"/>
            <a:ext cx="5945986" cy="1350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3346">
              <a:lnSpc>
                <a:spcPct val="150000"/>
              </a:lnSpc>
              <a:buSzPts val="1500"/>
            </a:pPr>
            <a:r>
              <a:rPr lang="en-US" sz="1400" b="1" dirty="0">
                <a:latin typeface="Open Sans"/>
                <a:ea typeface="Open Sans"/>
                <a:cs typeface="Open Sans"/>
                <a:sym typeface="Open Sans"/>
              </a:rPr>
              <a:t>Step1: respiratory system segmentation</a:t>
            </a:r>
          </a:p>
          <a:p>
            <a:pPr marL="133346" lvl="2">
              <a:lnSpc>
                <a:spcPct val="150000"/>
              </a:lnSpc>
              <a:buSzPts val="1500"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	Filling the holes  →  dense body image :(b)</a:t>
            </a:r>
          </a:p>
          <a:p>
            <a:pPr marL="133346">
              <a:lnSpc>
                <a:spcPct val="150000"/>
              </a:lnSpc>
              <a:buSzPts val="1500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	Absolute difference : |original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 dense body|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  <a:sym typeface="Wingdings" panose="05000000000000000000" pitchFamily="2" charset="2"/>
              </a:rPr>
              <a:t>(c)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</a:p>
          <a:p>
            <a:pPr marL="133346">
              <a:lnSpc>
                <a:spcPct val="150000"/>
              </a:lnSpc>
              <a:buSzPts val="1500"/>
            </a:pP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	K-means with K=2 : (d) </a:t>
            </a:r>
          </a:p>
        </p:txBody>
      </p:sp>
      <p:pic>
        <p:nvPicPr>
          <p:cNvPr id="11" name="Google Shape;110;p19">
            <a:extLst>
              <a:ext uri="{FF2B5EF4-FFF2-40B4-BE49-F238E27FC236}">
                <a16:creationId xmlns:a16="http://schemas.microsoft.com/office/drawing/2014/main" id="{4BA8C358-C3FF-4888-BDA0-C2712A8718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732" y="2893540"/>
            <a:ext cx="8093000" cy="2291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4112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/>
          <a:p>
            <a:fld id="{00000000-1234-1234-1234-123412341234}" type="slidenum">
              <a:rPr lang="fa"/>
              <a:pPr/>
              <a:t>8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4D4E94-880E-4B6B-AD08-0E17470C127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Mohammad hosein Moslemi -- Dr. Arash Amini</a:t>
            </a:r>
          </a:p>
        </p:txBody>
      </p:sp>
      <p:sp>
        <p:nvSpPr>
          <p:cNvPr id="12" name="Google Shape;70;p14">
            <a:extLst>
              <a:ext uri="{FF2B5EF4-FFF2-40B4-BE49-F238E27FC236}">
                <a16:creationId xmlns:a16="http://schemas.microsoft.com/office/drawing/2014/main" id="{A5B35B4D-006A-45DF-827B-35F70E8813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40269" y="-56457"/>
            <a:ext cx="1253925" cy="10313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50" dirty="0">
                <a:solidFill>
                  <a:schemeClr val="bg1">
                    <a:lumMod val="85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Introduction</a:t>
            </a:r>
            <a:br>
              <a:rPr lang="en-US" sz="1050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b="1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Lung Atlas</a:t>
            </a:r>
            <a:b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Graph approach</a:t>
            </a:r>
            <a:b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Our plan</a:t>
            </a:r>
            <a:b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References</a:t>
            </a:r>
          </a:p>
        </p:txBody>
      </p:sp>
      <p:sp>
        <p:nvSpPr>
          <p:cNvPr id="6" name="Google Shape;70;p14">
            <a:extLst>
              <a:ext uri="{FF2B5EF4-FFF2-40B4-BE49-F238E27FC236}">
                <a16:creationId xmlns:a16="http://schemas.microsoft.com/office/drawing/2014/main" id="{FCA5F46E-F51D-4F77-81DE-59EDB32D61E2}"/>
              </a:ext>
            </a:extLst>
          </p:cNvPr>
          <p:cNvSpPr txBox="1">
            <a:spLocks/>
          </p:cNvSpPr>
          <p:nvPr/>
        </p:nvSpPr>
        <p:spPr>
          <a:xfrm>
            <a:off x="4449739" y="96148"/>
            <a:ext cx="1639229" cy="7261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28016" marR="0" rtl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chemeClr val="bg1"/>
                </a:solidFill>
              </a:rPr>
              <a:t>Lung segmentation</a:t>
            </a:r>
          </a:p>
          <a:p>
            <a:pPr marL="128016" marR="0" rtl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Lung regions</a:t>
            </a:r>
          </a:p>
          <a:p>
            <a:br>
              <a:rPr lang="en-US" sz="1000" dirty="0">
                <a:solidFill>
                  <a:schemeClr val="bg1">
                    <a:lumMod val="85000"/>
                  </a:schemeClr>
                </a:solidFill>
                <a:sym typeface="Times New Roman"/>
              </a:rPr>
            </a:br>
            <a:endParaRPr lang="en-US" sz="1000" dirty="0">
              <a:solidFill>
                <a:schemeClr val="bg1">
                  <a:lumMod val="85000"/>
                </a:schemeClr>
              </a:solidFill>
              <a:sym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A1D00C-A73A-4906-8B1B-66588406E7E9}"/>
              </a:ext>
            </a:extLst>
          </p:cNvPr>
          <p:cNvSpPr txBox="1"/>
          <p:nvPr/>
        </p:nvSpPr>
        <p:spPr>
          <a:xfrm>
            <a:off x="238357" y="895570"/>
            <a:ext cx="48256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fa" sz="24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ask for lung segmentation </a:t>
            </a:r>
            <a:r>
              <a:rPr lang="en-US" sz="24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(cont.)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E63F92-2C38-467F-8796-C9FBBAA647F1}"/>
              </a:ext>
            </a:extLst>
          </p:cNvPr>
          <p:cNvSpPr txBox="1"/>
          <p:nvPr/>
        </p:nvSpPr>
        <p:spPr>
          <a:xfrm>
            <a:off x="527298" y="1464960"/>
            <a:ext cx="6537000" cy="1350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3346">
              <a:lnSpc>
                <a:spcPct val="150000"/>
              </a:lnSpc>
              <a:buSzPts val="1500"/>
            </a:pPr>
            <a:r>
              <a:rPr lang="en-US" sz="1400" b="1" dirty="0">
                <a:latin typeface="Open Sans"/>
                <a:ea typeface="Open Sans"/>
                <a:cs typeface="Open Sans"/>
                <a:sym typeface="Open Sans"/>
              </a:rPr>
              <a:t>Step2: removing airways</a:t>
            </a:r>
          </a:p>
          <a:p>
            <a:pPr marL="133346">
              <a:lnSpc>
                <a:spcPct val="150000"/>
              </a:lnSpc>
              <a:buSzPts val="1500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	- Euclidean distance from reference plane (a)</a:t>
            </a:r>
          </a:p>
          <a:p>
            <a:pPr marL="133346" lvl="1">
              <a:lnSpc>
                <a:spcPct val="150000"/>
              </a:lnSpc>
              <a:buSzPts val="1500"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	- Assign max distance to each component (b) </a:t>
            </a:r>
          </a:p>
          <a:p>
            <a:pPr marL="133346">
              <a:lnSpc>
                <a:spcPct val="150000"/>
              </a:lnSpc>
              <a:buSzPts val="1500"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	- Remove below threshold (c) </a:t>
            </a:r>
          </a:p>
        </p:txBody>
      </p:sp>
      <p:pic>
        <p:nvPicPr>
          <p:cNvPr id="10" name="Google Shape;118;p20">
            <a:extLst>
              <a:ext uri="{FF2B5EF4-FFF2-40B4-BE49-F238E27FC236}">
                <a16:creationId xmlns:a16="http://schemas.microsoft.com/office/drawing/2014/main" id="{53A0F68C-3341-4DEE-8CFF-3AAE0105750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901" y="3152665"/>
            <a:ext cx="7069676" cy="2032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8563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/>
          <a:p>
            <a:fld id="{00000000-1234-1234-1234-123412341234}" type="slidenum">
              <a:rPr lang="fa"/>
              <a:pPr/>
              <a:t>9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4D4E94-880E-4B6B-AD08-0E17470C127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Mohammad hosein Moslemi -- Dr. Arash Amini</a:t>
            </a:r>
          </a:p>
        </p:txBody>
      </p:sp>
      <p:sp>
        <p:nvSpPr>
          <p:cNvPr id="12" name="Google Shape;70;p14">
            <a:extLst>
              <a:ext uri="{FF2B5EF4-FFF2-40B4-BE49-F238E27FC236}">
                <a16:creationId xmlns:a16="http://schemas.microsoft.com/office/drawing/2014/main" id="{A5B35B4D-006A-45DF-827B-35F70E8813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40269" y="-56457"/>
            <a:ext cx="1253925" cy="10313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50" dirty="0">
                <a:solidFill>
                  <a:schemeClr val="bg1">
                    <a:lumMod val="85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Introduction</a:t>
            </a:r>
            <a:br>
              <a:rPr lang="en-US" sz="1050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b="1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Lung Atlas</a:t>
            </a:r>
            <a:b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Graph approach</a:t>
            </a:r>
            <a:b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Our plan</a:t>
            </a:r>
            <a:b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References</a:t>
            </a:r>
          </a:p>
        </p:txBody>
      </p:sp>
      <p:sp>
        <p:nvSpPr>
          <p:cNvPr id="6" name="Google Shape;70;p14">
            <a:extLst>
              <a:ext uri="{FF2B5EF4-FFF2-40B4-BE49-F238E27FC236}">
                <a16:creationId xmlns:a16="http://schemas.microsoft.com/office/drawing/2014/main" id="{FCA5F46E-F51D-4F77-81DE-59EDB32D61E2}"/>
              </a:ext>
            </a:extLst>
          </p:cNvPr>
          <p:cNvSpPr txBox="1">
            <a:spLocks/>
          </p:cNvSpPr>
          <p:nvPr/>
        </p:nvSpPr>
        <p:spPr>
          <a:xfrm>
            <a:off x="4449739" y="96148"/>
            <a:ext cx="1639229" cy="7261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28016" marR="0" rtl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chemeClr val="bg1"/>
                </a:solidFill>
              </a:rPr>
              <a:t>Lung segmentation</a:t>
            </a:r>
          </a:p>
          <a:p>
            <a:pPr marL="128016" marR="0" rtl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Lung regions</a:t>
            </a:r>
          </a:p>
          <a:p>
            <a:br>
              <a:rPr lang="en-US" sz="1000" dirty="0">
                <a:solidFill>
                  <a:schemeClr val="bg1">
                    <a:lumMod val="85000"/>
                  </a:schemeClr>
                </a:solidFill>
                <a:sym typeface="Times New Roman"/>
              </a:rPr>
            </a:br>
            <a:endParaRPr lang="en-US" sz="1000" dirty="0">
              <a:solidFill>
                <a:schemeClr val="bg1">
                  <a:lumMod val="85000"/>
                </a:schemeClr>
              </a:solidFill>
              <a:sym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A1D00C-A73A-4906-8B1B-66588406E7E9}"/>
              </a:ext>
            </a:extLst>
          </p:cNvPr>
          <p:cNvSpPr txBox="1"/>
          <p:nvPr/>
        </p:nvSpPr>
        <p:spPr>
          <a:xfrm>
            <a:off x="238357" y="895570"/>
            <a:ext cx="48256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fa" sz="24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ask for lung segmentation </a:t>
            </a:r>
            <a:r>
              <a:rPr lang="en-US" sz="24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(cont.)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E63F92-2C38-467F-8796-C9FBBAA647F1}"/>
              </a:ext>
            </a:extLst>
          </p:cNvPr>
          <p:cNvSpPr txBox="1"/>
          <p:nvPr/>
        </p:nvSpPr>
        <p:spPr>
          <a:xfrm>
            <a:off x="527298" y="1464960"/>
            <a:ext cx="6537000" cy="704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3346">
              <a:lnSpc>
                <a:spcPct val="150000"/>
              </a:lnSpc>
              <a:buSzPts val="1500"/>
            </a:pPr>
            <a:r>
              <a:rPr lang="en-US" sz="1400" b="1" dirty="0">
                <a:latin typeface="Open Sans"/>
                <a:ea typeface="Open Sans"/>
                <a:cs typeface="Open Sans"/>
                <a:sym typeface="Open Sans"/>
              </a:rPr>
              <a:t>Step3: Right and left </a:t>
            </a:r>
            <a:r>
              <a:rPr lang="en-US" b="1" dirty="0">
                <a:latin typeface="Open Sans"/>
                <a:ea typeface="Open Sans"/>
                <a:cs typeface="Open Sans"/>
                <a:sym typeface="Open Sans"/>
              </a:rPr>
              <a:t>lung </a:t>
            </a:r>
            <a:r>
              <a:rPr lang="en-US" sz="1400" b="1" dirty="0">
                <a:latin typeface="Open Sans"/>
                <a:ea typeface="Open Sans"/>
                <a:cs typeface="Open Sans"/>
                <a:sym typeface="Open Sans"/>
              </a:rPr>
              <a:t>segmentation</a:t>
            </a:r>
          </a:p>
          <a:p>
            <a:pPr marL="133346">
              <a:lnSpc>
                <a:spcPct val="150000"/>
              </a:lnSpc>
              <a:buSzPts val="1500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" name="Google Shape;125;p21">
            <a:extLst>
              <a:ext uri="{FF2B5EF4-FFF2-40B4-BE49-F238E27FC236}">
                <a16:creationId xmlns:a16="http://schemas.microsoft.com/office/drawing/2014/main" id="{989F021F-3A0B-47C4-A428-260ACF02590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387" y="2276917"/>
            <a:ext cx="6215226" cy="2060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127472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0F3DBA24-70A0-4981-A7FF-4F9207B9A108}" vid="{16FC55E1-BFBC-4142-AEF1-81CB45EA105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isp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Words>1262</Words>
  <Application>Microsoft Office PowerPoint</Application>
  <PresentationFormat>Custom</PresentationFormat>
  <Paragraphs>152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Wingdings 3</vt:lpstr>
      <vt:lpstr>Times New Roman</vt:lpstr>
      <vt:lpstr>Open Sans</vt:lpstr>
      <vt:lpstr>Arial</vt:lpstr>
      <vt:lpstr>Calibri Light</vt:lpstr>
      <vt:lpstr>Roboto</vt:lpstr>
      <vt:lpstr>Century Gothic</vt:lpstr>
      <vt:lpstr>Cambria Math</vt:lpstr>
      <vt:lpstr>Calibri</vt:lpstr>
      <vt:lpstr>Theme2</vt:lpstr>
      <vt:lpstr>Custom Design</vt:lpstr>
      <vt:lpstr>Wisp</vt:lpstr>
      <vt:lpstr>Cancer detection using HRCT images in ILD patients</vt:lpstr>
      <vt:lpstr>PowerPoint Presentation</vt:lpstr>
      <vt:lpstr> Introduction Lung Atlas Graph approach Our plan References</vt:lpstr>
      <vt:lpstr> Introduction Lung Atlas Graph approach Our plan References</vt:lpstr>
      <vt:lpstr> Introduction Lung Atlas Graph approach Our plan References</vt:lpstr>
      <vt:lpstr> Introduction Lung Atlas Graph approach Our plan References</vt:lpstr>
      <vt:lpstr> Introduction Lung Atlas Graph approach Our plan References</vt:lpstr>
      <vt:lpstr> Introduction Lung Atlas Graph approach Our plan References</vt:lpstr>
      <vt:lpstr> Introduction Lung Atlas Graph approach Our plan References</vt:lpstr>
      <vt:lpstr> Introduction Lung Atlas Graph approach Our plan References</vt:lpstr>
      <vt:lpstr>PowerPoint Presentation</vt:lpstr>
      <vt:lpstr> Introduction Lung Atlas Graph approach Our plan References</vt:lpstr>
      <vt:lpstr> Introduction Lung Atlas Graph approach Our plan References</vt:lpstr>
      <vt:lpstr> Introduction Lung Atlas Graph approach Our plan References</vt:lpstr>
      <vt:lpstr> Introduction Lung Atlas Graph approach Our plan 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BSc report 1 “Cancer detection using HRCT images in ILD patients”</dc:title>
  <dc:creator>mohammad hosein moslemi</dc:creator>
  <cp:lastModifiedBy>mohammad hosein moslemi</cp:lastModifiedBy>
  <cp:revision>83</cp:revision>
  <dcterms:modified xsi:type="dcterms:W3CDTF">2021-12-27T13:23:42Z</dcterms:modified>
</cp:coreProperties>
</file>