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3"/>
  </p:sldMasterIdLst>
  <p:notesMasterIdLst>
    <p:notesMasterId r:id="rId38"/>
  </p:notesMasterIdLst>
  <p:handoutMasterIdLst>
    <p:handoutMasterId r:id="rId39"/>
  </p:handoutMasterIdLst>
  <p:sldIdLst>
    <p:sldId id="256" r:id="rId4"/>
    <p:sldId id="265" r:id="rId5"/>
    <p:sldId id="267" r:id="rId6"/>
    <p:sldId id="275" r:id="rId7"/>
    <p:sldId id="286" r:id="rId8"/>
    <p:sldId id="292" r:id="rId9"/>
    <p:sldId id="287" r:id="rId10"/>
    <p:sldId id="269" r:id="rId11"/>
    <p:sldId id="277" r:id="rId12"/>
    <p:sldId id="278" r:id="rId13"/>
    <p:sldId id="279" r:id="rId14"/>
    <p:sldId id="285" r:id="rId15"/>
    <p:sldId id="281" r:id="rId16"/>
    <p:sldId id="282" r:id="rId17"/>
    <p:sldId id="288" r:id="rId18"/>
    <p:sldId id="289" r:id="rId19"/>
    <p:sldId id="283" r:id="rId20"/>
    <p:sldId id="284" r:id="rId21"/>
    <p:sldId id="290"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270" r:id="rId37"/>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a:t>GTÜ BİL MUH BİL 495 ve 496 </a:t>
            </a:r>
            <a:br>
              <a:rPr lang="tr-TR" altLang="en-US" sz="3600" dirty="0"/>
            </a:br>
            <a:r>
              <a:rPr lang="tr-TR" altLang="en-US" sz="3600" dirty="0"/>
              <a:t>Roman </a:t>
            </a:r>
            <a:r>
              <a:rPr lang="tr-TR" altLang="en-US" sz="3600" dirty="0" err="1"/>
              <a:t>Domination</a:t>
            </a:r>
            <a:r>
              <a:rPr lang="tr-TR" altLang="en-US" sz="3600" dirty="0"/>
              <a:t> </a:t>
            </a:r>
            <a:r>
              <a:rPr lang="tr-TR" altLang="en-US" sz="3600" dirty="0" err="1"/>
              <a:t>Number</a:t>
            </a:r>
            <a:endParaRPr lang="tr-TR" altLang="en-US" sz="3600" dirty="0"/>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495</a:t>
            </a:r>
          </a:p>
          <a:p>
            <a:pPr eaLnBrk="1" hangingPunct="1">
              <a:lnSpc>
                <a:spcPct val="80000"/>
              </a:lnSpc>
            </a:pPr>
            <a:r>
              <a:rPr lang="tr-TR" altLang="en-US" sz="2000" b="1" dirty="0"/>
              <a:t>Son Sunum</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Mehmet Acar</a:t>
            </a:r>
          </a:p>
          <a:p>
            <a:pPr eaLnBrk="1" hangingPunct="1">
              <a:lnSpc>
                <a:spcPct val="80000"/>
              </a:lnSpc>
            </a:pPr>
            <a:endParaRPr lang="tr-TR" altLang="en-US" sz="2000" b="1" dirty="0"/>
          </a:p>
          <a:p>
            <a:pPr eaLnBrk="1" hangingPunct="1">
              <a:lnSpc>
                <a:spcPct val="80000"/>
              </a:lnSpc>
            </a:pPr>
            <a:r>
              <a:rPr lang="tr-TR" altLang="en-US" sz="2000" b="1" dirty="0"/>
              <a:t>Proje Danışmanı: </a:t>
            </a:r>
            <a:r>
              <a:rPr lang="tr-TR" altLang="en-US" sz="2000" b="1" dirty="0" err="1"/>
              <a:t>Prof</a:t>
            </a:r>
            <a:r>
              <a:rPr lang="tr-TR" altLang="en-US" sz="2000" b="1" dirty="0"/>
              <a:t> Dr. Didem </a:t>
            </a:r>
            <a:r>
              <a:rPr lang="tr-TR" altLang="en-US" sz="2000" b="1" dirty="0" err="1"/>
              <a:t>Gözüpek</a:t>
            </a:r>
            <a:endParaRPr lang="tr-TR" altLang="en-US" sz="2000" b="1" dirty="0"/>
          </a:p>
          <a:p>
            <a:pPr eaLnBrk="1" hangingPunct="1">
              <a:lnSpc>
                <a:spcPct val="80000"/>
              </a:lnSpc>
            </a:pPr>
            <a:r>
              <a:rPr lang="tr-TR" altLang="en-US" sz="1800" b="1" dirty="0"/>
              <a:t>Ocak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54D791-5ECC-9FEA-CAD8-521F9F253D69}"/>
              </a:ext>
            </a:extLst>
          </p:cNvPr>
          <p:cNvSpPr>
            <a:spLocks noGrp="1"/>
          </p:cNvSpPr>
          <p:nvPr>
            <p:ph type="title"/>
          </p:nvPr>
        </p:nvSpPr>
        <p:spPr/>
        <p:txBody>
          <a:bodyPr/>
          <a:lstStyle/>
          <a:p>
            <a:r>
              <a:rPr lang="tr-TR" dirty="0" err="1"/>
              <a:t>Pseudocode</a:t>
            </a:r>
            <a:r>
              <a:rPr lang="tr-TR" dirty="0"/>
              <a:t> Step </a:t>
            </a:r>
            <a:r>
              <a:rPr lang="tr-TR" dirty="0" err="1"/>
              <a:t>By</a:t>
            </a:r>
            <a:r>
              <a:rPr lang="tr-TR" dirty="0"/>
              <a:t> Step</a:t>
            </a:r>
          </a:p>
        </p:txBody>
      </p:sp>
      <p:sp>
        <p:nvSpPr>
          <p:cNvPr id="3" name="İçerik Yer Tutucusu 2">
            <a:extLst>
              <a:ext uri="{FF2B5EF4-FFF2-40B4-BE49-F238E27FC236}">
                <a16:creationId xmlns:a16="http://schemas.microsoft.com/office/drawing/2014/main" id="{96BBAA9B-DCAB-65E1-1839-172FF9AA8970}"/>
              </a:ext>
            </a:extLst>
          </p:cNvPr>
          <p:cNvSpPr>
            <a:spLocks noGrp="1"/>
          </p:cNvSpPr>
          <p:nvPr>
            <p:ph idx="1"/>
          </p:nvPr>
        </p:nvSpPr>
        <p:spPr>
          <a:xfrm>
            <a:off x="152400" y="914400"/>
            <a:ext cx="8534400" cy="5410200"/>
          </a:xfrm>
        </p:spPr>
        <p:txBody>
          <a:bodyPr/>
          <a:lstStyle/>
          <a:p>
            <a:r>
              <a:rPr lang="en-US" sz="2000" dirty="0"/>
              <a:t>The VNS algorithm is presented as </a:t>
            </a:r>
            <a:r>
              <a:rPr lang="tr-TR" sz="2000" dirty="0"/>
              <a:t>Algorithm1</a:t>
            </a:r>
            <a:r>
              <a:rPr lang="en-US" sz="2000" dirty="0"/>
              <a:t>. Functions </a:t>
            </a:r>
            <a:r>
              <a:rPr lang="en-US" sz="2000" dirty="0" err="1"/>
              <a:t>InitialSolution</a:t>
            </a:r>
            <a:r>
              <a:rPr lang="en-US" sz="2000" dirty="0"/>
              <a:t>(), Shake(), </a:t>
            </a:r>
            <a:r>
              <a:rPr lang="en-US" sz="2000" dirty="0" err="1"/>
              <a:t>LocalSearch</a:t>
            </a:r>
            <a:r>
              <a:rPr lang="en-US" sz="2000" dirty="0"/>
              <a:t>() and </a:t>
            </a:r>
            <a:r>
              <a:rPr lang="en-US" sz="2000" dirty="0" err="1"/>
              <a:t>StoppingCondition</a:t>
            </a:r>
            <a:r>
              <a:rPr lang="en-US" sz="2000" dirty="0"/>
              <a:t>() are described </a:t>
            </a:r>
            <a:r>
              <a:rPr lang="tr-TR" sz="2000" dirty="0"/>
              <a:t>in </a:t>
            </a:r>
            <a:r>
              <a:rPr lang="tr-TR" sz="2000" dirty="0" err="1"/>
              <a:t>next</a:t>
            </a:r>
            <a:r>
              <a:rPr lang="tr-TR" sz="2000" dirty="0"/>
              <a:t> </a:t>
            </a:r>
            <a:r>
              <a:rPr lang="tr-TR" sz="2000" dirty="0" err="1"/>
              <a:t>pages</a:t>
            </a:r>
            <a:r>
              <a:rPr lang="en-US" sz="2000" dirty="0"/>
              <a:t>. </a:t>
            </a:r>
            <a:endParaRPr lang="tr-TR" sz="2000" dirty="0"/>
          </a:p>
        </p:txBody>
      </p:sp>
      <p:sp>
        <p:nvSpPr>
          <p:cNvPr id="4" name="Slayt Numarası Yer Tutucusu 3">
            <a:extLst>
              <a:ext uri="{FF2B5EF4-FFF2-40B4-BE49-F238E27FC236}">
                <a16:creationId xmlns:a16="http://schemas.microsoft.com/office/drawing/2014/main" id="{1A276186-1228-9793-E954-815C383A8B6D}"/>
              </a:ext>
            </a:extLst>
          </p:cNvPr>
          <p:cNvSpPr>
            <a:spLocks noGrp="1"/>
          </p:cNvSpPr>
          <p:nvPr>
            <p:ph type="sldNum" sz="quarter" idx="10"/>
          </p:nvPr>
        </p:nvSpPr>
        <p:spPr/>
        <p:txBody>
          <a:bodyPr/>
          <a:lstStyle/>
          <a:p>
            <a:fld id="{606EA505-76AA-495E-815C-8AF94549A6BB}" type="slidenum">
              <a:rPr lang="tr-TR" altLang="en-US" smtClean="0"/>
              <a:pPr/>
              <a:t>10</a:t>
            </a:fld>
            <a:endParaRPr lang="tr-TR" altLang="en-US"/>
          </a:p>
        </p:txBody>
      </p:sp>
      <p:pic>
        <p:nvPicPr>
          <p:cNvPr id="8" name="Resim 7">
            <a:extLst>
              <a:ext uri="{FF2B5EF4-FFF2-40B4-BE49-F238E27FC236}">
                <a16:creationId xmlns:a16="http://schemas.microsoft.com/office/drawing/2014/main" id="{91E6B0F1-017B-769C-2D73-EE06B6F20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970" y="2286000"/>
            <a:ext cx="4153260" cy="3246401"/>
          </a:xfrm>
          <a:prstGeom prst="rect">
            <a:avLst/>
          </a:prstGeom>
        </p:spPr>
      </p:pic>
    </p:spTree>
    <p:extLst>
      <p:ext uri="{BB962C8B-B14F-4D97-AF65-F5344CB8AC3E}">
        <p14:creationId xmlns:p14="http://schemas.microsoft.com/office/powerpoint/2010/main" val="161264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580F72-FFC0-4C40-C157-7438FAA957EE}"/>
              </a:ext>
            </a:extLst>
          </p:cNvPr>
          <p:cNvSpPr>
            <a:spLocks noGrp="1"/>
          </p:cNvSpPr>
          <p:nvPr>
            <p:ph type="title"/>
          </p:nvPr>
        </p:nvSpPr>
        <p:spPr/>
        <p:txBody>
          <a:bodyPr/>
          <a:lstStyle/>
          <a:p>
            <a:r>
              <a:rPr lang="tr-TR" dirty="0" err="1"/>
              <a:t>Initial</a:t>
            </a:r>
            <a:r>
              <a:rPr lang="tr-TR" dirty="0"/>
              <a:t> Solution </a:t>
            </a:r>
            <a:r>
              <a:rPr lang="tr-TR" dirty="0" err="1"/>
              <a:t>Function</a:t>
            </a:r>
            <a:endParaRPr lang="tr-TR" dirty="0"/>
          </a:p>
        </p:txBody>
      </p:sp>
      <p:sp>
        <p:nvSpPr>
          <p:cNvPr id="3" name="İçerik Yer Tutucusu 2">
            <a:extLst>
              <a:ext uri="{FF2B5EF4-FFF2-40B4-BE49-F238E27FC236}">
                <a16:creationId xmlns:a16="http://schemas.microsoft.com/office/drawing/2014/main" id="{A3DA0136-A06F-332C-C072-2084355C646E}"/>
              </a:ext>
            </a:extLst>
          </p:cNvPr>
          <p:cNvSpPr>
            <a:spLocks noGrp="1"/>
          </p:cNvSpPr>
          <p:nvPr>
            <p:ph idx="1"/>
          </p:nvPr>
        </p:nvSpPr>
        <p:spPr>
          <a:xfrm>
            <a:off x="152400" y="914400"/>
            <a:ext cx="4800600" cy="5410200"/>
          </a:xfrm>
        </p:spPr>
        <p:txBody>
          <a:bodyPr/>
          <a:lstStyle/>
          <a:p>
            <a:endParaRPr lang="tr-TR" sz="1800" dirty="0"/>
          </a:p>
          <a:p>
            <a:endParaRPr lang="tr-TR" sz="1800" dirty="0"/>
          </a:p>
          <a:p>
            <a:endParaRPr lang="tr-TR" sz="1800" dirty="0"/>
          </a:p>
          <a:p>
            <a:endParaRPr lang="tr-TR" sz="1800" dirty="0"/>
          </a:p>
          <a:p>
            <a:endParaRPr lang="tr-TR" sz="1800" dirty="0"/>
          </a:p>
          <a:p>
            <a:r>
              <a:rPr lang="en-US" sz="1800" dirty="0"/>
              <a:t>Function </a:t>
            </a:r>
            <a:r>
              <a:rPr lang="en-US" sz="1800" dirty="0" err="1"/>
              <a:t>InitialSolution</a:t>
            </a:r>
            <a:r>
              <a:rPr lang="en-US" sz="1800" dirty="0"/>
              <a:t>() (pseudo code is presented as Algorithm 2) is defined</a:t>
            </a:r>
          </a:p>
          <a:p>
            <a:pPr marL="0" indent="0">
              <a:buNone/>
            </a:pPr>
            <a:r>
              <a:rPr lang="tr-TR" sz="1800" dirty="0"/>
              <a:t>      </a:t>
            </a:r>
            <a:r>
              <a:rPr lang="en-US" sz="1800" dirty="0"/>
              <a:t>so that it produces an initial feasible </a:t>
            </a:r>
            <a:r>
              <a:rPr lang="tr-TR" sz="1800" dirty="0"/>
              <a:t>            </a:t>
            </a:r>
          </a:p>
          <a:p>
            <a:pPr marL="0" indent="0">
              <a:buNone/>
            </a:pPr>
            <a:r>
              <a:rPr lang="tr-TR" sz="1800" dirty="0"/>
              <a:t>      </a:t>
            </a:r>
            <a:r>
              <a:rPr lang="en-US" sz="1800" dirty="0"/>
              <a:t>solution X∗ by applying random changes </a:t>
            </a:r>
            <a:r>
              <a:rPr lang="tr-TR" sz="1800" dirty="0"/>
              <a:t>     </a:t>
            </a:r>
          </a:p>
          <a:p>
            <a:pPr marL="0" indent="0">
              <a:buNone/>
            </a:pPr>
            <a:r>
              <a:rPr lang="tr-TR" sz="1800" dirty="0"/>
              <a:t>      </a:t>
            </a:r>
            <a:r>
              <a:rPr lang="en-US" sz="1800" dirty="0"/>
              <a:t>to</a:t>
            </a:r>
            <a:r>
              <a:rPr lang="tr-TR" sz="1800" dirty="0"/>
              <a:t> </a:t>
            </a:r>
            <a:r>
              <a:rPr lang="en-US" sz="1800" dirty="0"/>
              <a:t>elements of the zero vector X.</a:t>
            </a:r>
            <a:endParaRPr lang="tr-TR" sz="1800" dirty="0"/>
          </a:p>
        </p:txBody>
      </p:sp>
      <p:sp>
        <p:nvSpPr>
          <p:cNvPr id="4" name="Slayt Numarası Yer Tutucusu 3">
            <a:extLst>
              <a:ext uri="{FF2B5EF4-FFF2-40B4-BE49-F238E27FC236}">
                <a16:creationId xmlns:a16="http://schemas.microsoft.com/office/drawing/2014/main" id="{B1340C6B-053E-DF76-0620-39EC244C7628}"/>
              </a:ext>
            </a:extLst>
          </p:cNvPr>
          <p:cNvSpPr>
            <a:spLocks noGrp="1"/>
          </p:cNvSpPr>
          <p:nvPr>
            <p:ph type="sldNum" sz="quarter" idx="10"/>
          </p:nvPr>
        </p:nvSpPr>
        <p:spPr/>
        <p:txBody>
          <a:bodyPr/>
          <a:lstStyle/>
          <a:p>
            <a:fld id="{606EA505-76AA-495E-815C-8AF94549A6BB}" type="slidenum">
              <a:rPr lang="tr-TR" altLang="en-US" smtClean="0"/>
              <a:pPr/>
              <a:t>11</a:t>
            </a:fld>
            <a:endParaRPr lang="tr-TR" altLang="en-US"/>
          </a:p>
        </p:txBody>
      </p:sp>
      <p:pic>
        <p:nvPicPr>
          <p:cNvPr id="8" name="Resim 7">
            <a:extLst>
              <a:ext uri="{FF2B5EF4-FFF2-40B4-BE49-F238E27FC236}">
                <a16:creationId xmlns:a16="http://schemas.microsoft.com/office/drawing/2014/main" id="{CBF1E2B6-BD08-C16A-E6CE-1BC3FEBDD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127" y="1676400"/>
            <a:ext cx="3444538" cy="3124293"/>
          </a:xfrm>
          <a:prstGeom prst="rect">
            <a:avLst/>
          </a:prstGeom>
        </p:spPr>
      </p:pic>
    </p:spTree>
    <p:extLst>
      <p:ext uri="{BB962C8B-B14F-4D97-AF65-F5344CB8AC3E}">
        <p14:creationId xmlns:p14="http://schemas.microsoft.com/office/powerpoint/2010/main" val="306073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6B411E-14B7-18DF-CD07-3CD07DB8DCEB}"/>
              </a:ext>
            </a:extLst>
          </p:cNvPr>
          <p:cNvSpPr>
            <a:spLocks noGrp="1"/>
          </p:cNvSpPr>
          <p:nvPr>
            <p:ph type="title"/>
          </p:nvPr>
        </p:nvSpPr>
        <p:spPr/>
        <p:txBody>
          <a:bodyPr/>
          <a:lstStyle/>
          <a:p>
            <a:r>
              <a:rPr lang="tr-TR" dirty="0" err="1"/>
              <a:t>Initial</a:t>
            </a:r>
            <a:r>
              <a:rPr lang="tr-TR" dirty="0"/>
              <a:t> Solution </a:t>
            </a:r>
            <a:r>
              <a:rPr lang="tr-TR" dirty="0" err="1"/>
              <a:t>Example</a:t>
            </a:r>
            <a:endParaRPr lang="tr-TR" dirty="0"/>
          </a:p>
        </p:txBody>
      </p:sp>
      <p:pic>
        <p:nvPicPr>
          <p:cNvPr id="6" name="İçerik Yer Tutucusu 5">
            <a:extLst>
              <a:ext uri="{FF2B5EF4-FFF2-40B4-BE49-F238E27FC236}">
                <a16:creationId xmlns:a16="http://schemas.microsoft.com/office/drawing/2014/main" id="{66FD1399-CC39-55BA-9C5C-A0E7FF823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678" y="1081295"/>
            <a:ext cx="2987299" cy="1950889"/>
          </a:xfrm>
        </p:spPr>
      </p:pic>
      <p:sp>
        <p:nvSpPr>
          <p:cNvPr id="4" name="Slayt Numarası Yer Tutucusu 3">
            <a:extLst>
              <a:ext uri="{FF2B5EF4-FFF2-40B4-BE49-F238E27FC236}">
                <a16:creationId xmlns:a16="http://schemas.microsoft.com/office/drawing/2014/main" id="{445CA24E-1A2B-CF1B-4A4C-ED354E7B727C}"/>
              </a:ext>
            </a:extLst>
          </p:cNvPr>
          <p:cNvSpPr>
            <a:spLocks noGrp="1"/>
          </p:cNvSpPr>
          <p:nvPr>
            <p:ph type="sldNum" sz="quarter" idx="10"/>
          </p:nvPr>
        </p:nvSpPr>
        <p:spPr/>
        <p:txBody>
          <a:bodyPr/>
          <a:lstStyle/>
          <a:p>
            <a:fld id="{606EA505-76AA-495E-815C-8AF94549A6BB}" type="slidenum">
              <a:rPr lang="tr-TR" altLang="en-US" smtClean="0"/>
              <a:pPr/>
              <a:t>12</a:t>
            </a:fld>
            <a:endParaRPr lang="tr-TR" altLang="en-US"/>
          </a:p>
        </p:txBody>
      </p:sp>
      <p:cxnSp>
        <p:nvCxnSpPr>
          <p:cNvPr id="8" name="Düz Ok Bağlayıcısı 7">
            <a:extLst>
              <a:ext uri="{FF2B5EF4-FFF2-40B4-BE49-F238E27FC236}">
                <a16:creationId xmlns:a16="http://schemas.microsoft.com/office/drawing/2014/main" id="{722A56DA-EC16-A482-1D43-185B0F6A2D78}"/>
              </a:ext>
            </a:extLst>
          </p:cNvPr>
          <p:cNvCxnSpPr>
            <a:cxnSpLocks/>
          </p:cNvCxnSpPr>
          <p:nvPr/>
        </p:nvCxnSpPr>
        <p:spPr bwMode="auto">
          <a:xfrm>
            <a:off x="3962400" y="1447800"/>
            <a:ext cx="1219200" cy="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pic>
        <p:nvPicPr>
          <p:cNvPr id="11" name="Resim 10">
            <a:extLst>
              <a:ext uri="{FF2B5EF4-FFF2-40B4-BE49-F238E27FC236}">
                <a16:creationId xmlns:a16="http://schemas.microsoft.com/office/drawing/2014/main" id="{97D2A911-0384-85D0-E8A1-367990415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161" y="1043192"/>
            <a:ext cx="3010161" cy="1988992"/>
          </a:xfrm>
          <a:prstGeom prst="rect">
            <a:avLst/>
          </a:prstGeom>
        </p:spPr>
      </p:pic>
      <p:sp>
        <p:nvSpPr>
          <p:cNvPr id="12" name="Metin kutusu 11">
            <a:extLst>
              <a:ext uri="{FF2B5EF4-FFF2-40B4-BE49-F238E27FC236}">
                <a16:creationId xmlns:a16="http://schemas.microsoft.com/office/drawing/2014/main" id="{60283BA2-44BF-3F7D-0617-2DFC8E6CB6EE}"/>
              </a:ext>
            </a:extLst>
          </p:cNvPr>
          <p:cNvSpPr txBox="1"/>
          <p:nvPr/>
        </p:nvSpPr>
        <p:spPr>
          <a:xfrm>
            <a:off x="3752973" y="1545268"/>
            <a:ext cx="1793607" cy="1600438"/>
          </a:xfrm>
          <a:prstGeom prst="rect">
            <a:avLst/>
          </a:prstGeom>
          <a:noFill/>
        </p:spPr>
        <p:txBody>
          <a:bodyPr wrap="square" rtlCol="0">
            <a:spAutoFit/>
          </a:bodyPr>
          <a:lstStyle/>
          <a:p>
            <a:r>
              <a:rPr lang="tr-TR" sz="1400" dirty="0" err="1"/>
              <a:t>Assigns</a:t>
            </a:r>
            <a:r>
              <a:rPr lang="tr-TR" sz="1400" dirty="0"/>
              <a:t> </a:t>
            </a:r>
            <a:r>
              <a:rPr lang="tr-TR" sz="1400" dirty="0" err="1"/>
              <a:t>randomly</a:t>
            </a:r>
            <a:r>
              <a:rPr lang="tr-TR" sz="1400" dirty="0"/>
              <a:t> </a:t>
            </a:r>
            <a:r>
              <a:rPr lang="tr-TR" sz="1400" dirty="0" err="1"/>
              <a:t>generated</a:t>
            </a:r>
            <a:r>
              <a:rPr lang="tr-TR" sz="1400" dirty="0"/>
              <a:t> </a:t>
            </a:r>
            <a:r>
              <a:rPr lang="tr-TR" sz="1400" dirty="0" err="1"/>
              <a:t>number</a:t>
            </a:r>
            <a:r>
              <a:rPr lang="tr-TR" sz="1400" dirty="0"/>
              <a:t> </a:t>
            </a:r>
            <a:r>
              <a:rPr lang="tr-TR" sz="1400" dirty="0" err="1"/>
              <a:t>from</a:t>
            </a:r>
            <a:r>
              <a:rPr lang="tr-TR" sz="1400" dirty="0"/>
              <a:t> </a:t>
            </a:r>
            <a:r>
              <a:rPr lang="tr-TR" sz="1400" dirty="0" err="1"/>
              <a:t>the</a:t>
            </a:r>
            <a:r>
              <a:rPr lang="tr-TR" sz="1400" dirty="0"/>
              <a:t> set{1,2} </a:t>
            </a:r>
            <a:r>
              <a:rPr lang="tr-TR" sz="1400" dirty="0" err="1"/>
              <a:t>to</a:t>
            </a:r>
            <a:r>
              <a:rPr lang="tr-TR" sz="1400" dirty="0"/>
              <a:t> </a:t>
            </a:r>
            <a:r>
              <a:rPr lang="tr-TR" sz="1400" dirty="0" err="1"/>
              <a:t>randomly</a:t>
            </a:r>
            <a:r>
              <a:rPr lang="tr-TR" sz="1400" dirty="0"/>
              <a:t> </a:t>
            </a:r>
            <a:r>
              <a:rPr lang="tr-TR" sz="1400" dirty="0" err="1"/>
              <a:t>chosen</a:t>
            </a:r>
            <a:r>
              <a:rPr lang="tr-TR" sz="1400" dirty="0"/>
              <a:t> element of </a:t>
            </a:r>
            <a:r>
              <a:rPr lang="tr-TR" sz="1400" dirty="0" err="1"/>
              <a:t>vector</a:t>
            </a:r>
            <a:r>
              <a:rPr lang="tr-TR" sz="1400" dirty="0"/>
              <a:t> X</a:t>
            </a:r>
            <a:r>
              <a:rPr kumimoji="0" lang="en-US" sz="1400" b="0" i="0" u="none" strike="noStrike" kern="0" cap="none" spc="0" normalizeH="0" baseline="0" noProof="0" dirty="0">
                <a:ln>
                  <a:noFill/>
                </a:ln>
                <a:solidFill>
                  <a:srgbClr val="000000"/>
                </a:solidFill>
                <a:effectLst/>
                <a:uLnTx/>
                <a:uFillTx/>
                <a:latin typeface="Arial"/>
                <a:ea typeface="+mn-ea"/>
                <a:cs typeface="+mn-cs"/>
              </a:rPr>
              <a:t> until X</a:t>
            </a:r>
            <a:r>
              <a:rPr kumimoji="0" lang="tr-TR" sz="1400" b="0" i="0" u="none" strike="noStrike" kern="0" cap="none" spc="0" normalizeH="0" baseline="0" noProof="0" dirty="0">
                <a:ln>
                  <a:noFill/>
                </a:ln>
                <a:solidFill>
                  <a:srgbClr val="000000"/>
                </a:solidFill>
                <a:effectLst/>
                <a:uLnTx/>
                <a:uFillTx/>
                <a:latin typeface="Arial"/>
                <a:ea typeface="+mn-ea"/>
                <a:cs typeface="+mn-cs"/>
              </a:rPr>
              <a:t> </a:t>
            </a:r>
            <a:r>
              <a:rPr lang="en-US" sz="1400" dirty="0"/>
              <a:t>becomes a feasible solution</a:t>
            </a:r>
            <a:r>
              <a:rPr lang="tr-TR" sz="1400" dirty="0"/>
              <a:t> </a:t>
            </a:r>
          </a:p>
        </p:txBody>
      </p:sp>
      <p:pic>
        <p:nvPicPr>
          <p:cNvPr id="14" name="Resim 13">
            <a:extLst>
              <a:ext uri="{FF2B5EF4-FFF2-40B4-BE49-F238E27FC236}">
                <a16:creationId xmlns:a16="http://schemas.microsoft.com/office/drawing/2014/main" id="{2EA9A9FE-C502-242B-938A-8A0826D7C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023" y="4206816"/>
            <a:ext cx="2987299" cy="1973751"/>
          </a:xfrm>
          <a:prstGeom prst="rect">
            <a:avLst/>
          </a:prstGeom>
        </p:spPr>
      </p:pic>
      <p:cxnSp>
        <p:nvCxnSpPr>
          <p:cNvPr id="17" name="Düz Ok Bağlayıcısı 16">
            <a:extLst>
              <a:ext uri="{FF2B5EF4-FFF2-40B4-BE49-F238E27FC236}">
                <a16:creationId xmlns:a16="http://schemas.microsoft.com/office/drawing/2014/main" id="{F56B9799-47E0-C30D-9FE6-217066EA1DDA}"/>
              </a:ext>
            </a:extLst>
          </p:cNvPr>
          <p:cNvCxnSpPr>
            <a:cxnSpLocks/>
          </p:cNvCxnSpPr>
          <p:nvPr/>
        </p:nvCxnSpPr>
        <p:spPr bwMode="auto">
          <a:xfrm>
            <a:off x="6172200" y="3145706"/>
            <a:ext cx="0" cy="879066"/>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sp>
        <p:nvSpPr>
          <p:cNvPr id="19" name="Metin kutusu 18">
            <a:extLst>
              <a:ext uri="{FF2B5EF4-FFF2-40B4-BE49-F238E27FC236}">
                <a16:creationId xmlns:a16="http://schemas.microsoft.com/office/drawing/2014/main" id="{13303834-61C3-A518-746A-3CA9773A82C3}"/>
              </a:ext>
            </a:extLst>
          </p:cNvPr>
          <p:cNvSpPr txBox="1"/>
          <p:nvPr/>
        </p:nvSpPr>
        <p:spPr>
          <a:xfrm>
            <a:off x="6319363" y="2992199"/>
            <a:ext cx="2479404" cy="1200329"/>
          </a:xfrm>
          <a:prstGeom prst="rect">
            <a:avLst/>
          </a:prstGeom>
          <a:noFill/>
        </p:spPr>
        <p:txBody>
          <a:bodyPr wrap="square" rtlCol="0">
            <a:spAutoFit/>
          </a:bodyPr>
          <a:lstStyle/>
          <a:p>
            <a:r>
              <a:rPr lang="tr-TR" sz="1200" dirty="0"/>
              <a:t>A</a:t>
            </a:r>
            <a:r>
              <a:rPr lang="en-US" sz="1200" dirty="0" err="1"/>
              <a:t>mong</a:t>
            </a:r>
            <a:r>
              <a:rPr lang="en-US" sz="1200" dirty="0"/>
              <a:t> the elements of the vector X with positive value</a:t>
            </a:r>
            <a:r>
              <a:rPr lang="tr-TR" sz="1200" dirty="0"/>
              <a:t>, </a:t>
            </a:r>
            <a:r>
              <a:rPr lang="en-US" sz="1200" dirty="0"/>
              <a:t>searches for an element whose value could be decreased by one such that the resulting vector remains a feasible solution</a:t>
            </a:r>
            <a:endParaRPr lang="tr-TR" sz="1200" dirty="0"/>
          </a:p>
        </p:txBody>
      </p:sp>
    </p:spTree>
    <p:extLst>
      <p:ext uri="{BB962C8B-B14F-4D97-AF65-F5344CB8AC3E}">
        <p14:creationId xmlns:p14="http://schemas.microsoft.com/office/powerpoint/2010/main" val="202667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5BA698-0A68-503E-0C4A-BC30CE770ED1}"/>
              </a:ext>
            </a:extLst>
          </p:cNvPr>
          <p:cNvSpPr>
            <a:spLocks noGrp="1"/>
          </p:cNvSpPr>
          <p:nvPr>
            <p:ph idx="1"/>
          </p:nvPr>
        </p:nvSpPr>
        <p:spPr/>
        <p:txBody>
          <a:bodyPr/>
          <a:lstStyle/>
          <a:p>
            <a:r>
              <a:rPr lang="en-US" dirty="0"/>
              <a:t>Now, if it is possible to find a feasible solution with the same or smaller objective function value than </a:t>
            </a:r>
            <a:r>
              <a:rPr lang="tr-TR" dirty="0" err="1"/>
              <a:t>current</a:t>
            </a:r>
            <a:r>
              <a:rPr lang="tr-TR" dirty="0"/>
              <a:t> </a:t>
            </a:r>
            <a:r>
              <a:rPr lang="tr-TR" dirty="0" err="1"/>
              <a:t>incumbent</a:t>
            </a:r>
            <a:r>
              <a:rPr lang="en-US" dirty="0"/>
              <a:t> , the resulting solution will be better than the current incumbent. Hence, we define the following two functions, Shake() and </a:t>
            </a:r>
            <a:r>
              <a:rPr lang="en-US" dirty="0" err="1"/>
              <a:t>LocalSearch</a:t>
            </a:r>
            <a:r>
              <a:rPr lang="en-US" dirty="0"/>
              <a:t>(). These two functions are defined to search for a better feasible solution than the one with which they start the searching process.</a:t>
            </a:r>
            <a:endParaRPr lang="tr-TR" dirty="0"/>
          </a:p>
        </p:txBody>
      </p:sp>
      <p:sp>
        <p:nvSpPr>
          <p:cNvPr id="4" name="Slayt Numarası Yer Tutucusu 3">
            <a:extLst>
              <a:ext uri="{FF2B5EF4-FFF2-40B4-BE49-F238E27FC236}">
                <a16:creationId xmlns:a16="http://schemas.microsoft.com/office/drawing/2014/main" id="{B38B4ABB-B5AB-0440-0105-629CD330CE56}"/>
              </a:ext>
            </a:extLst>
          </p:cNvPr>
          <p:cNvSpPr>
            <a:spLocks noGrp="1"/>
          </p:cNvSpPr>
          <p:nvPr>
            <p:ph type="sldNum" sz="quarter" idx="10"/>
          </p:nvPr>
        </p:nvSpPr>
        <p:spPr/>
        <p:txBody>
          <a:bodyPr/>
          <a:lstStyle/>
          <a:p>
            <a:fld id="{606EA505-76AA-495E-815C-8AF94549A6BB}" type="slidenum">
              <a:rPr lang="tr-TR" altLang="en-US" smtClean="0"/>
              <a:pPr/>
              <a:t>13</a:t>
            </a:fld>
            <a:endParaRPr lang="tr-TR" altLang="en-US"/>
          </a:p>
        </p:txBody>
      </p:sp>
    </p:spTree>
    <p:extLst>
      <p:ext uri="{BB962C8B-B14F-4D97-AF65-F5344CB8AC3E}">
        <p14:creationId xmlns:p14="http://schemas.microsoft.com/office/powerpoint/2010/main" val="2973564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21F79-6A0B-D490-FBB9-73111764CA75}"/>
              </a:ext>
            </a:extLst>
          </p:cNvPr>
          <p:cNvSpPr>
            <a:spLocks noGrp="1"/>
          </p:cNvSpPr>
          <p:nvPr>
            <p:ph type="title"/>
          </p:nvPr>
        </p:nvSpPr>
        <p:spPr/>
        <p:txBody>
          <a:bodyPr/>
          <a:lstStyle/>
          <a:p>
            <a:r>
              <a:rPr lang="tr-TR" dirty="0" err="1"/>
              <a:t>Shake</a:t>
            </a:r>
            <a:r>
              <a:rPr lang="tr-TR" dirty="0"/>
              <a:t> </a:t>
            </a:r>
            <a:r>
              <a:rPr lang="tr-TR" dirty="0" err="1"/>
              <a:t>Function</a:t>
            </a:r>
            <a:endParaRPr lang="tr-TR" dirty="0"/>
          </a:p>
        </p:txBody>
      </p:sp>
      <p:sp>
        <p:nvSpPr>
          <p:cNvPr id="3" name="İçerik Yer Tutucusu 2">
            <a:extLst>
              <a:ext uri="{FF2B5EF4-FFF2-40B4-BE49-F238E27FC236}">
                <a16:creationId xmlns:a16="http://schemas.microsoft.com/office/drawing/2014/main" id="{0AB09988-26CE-CBE6-8268-30F7178EFF13}"/>
              </a:ext>
            </a:extLst>
          </p:cNvPr>
          <p:cNvSpPr>
            <a:spLocks noGrp="1"/>
          </p:cNvSpPr>
          <p:nvPr>
            <p:ph idx="1"/>
          </p:nvPr>
        </p:nvSpPr>
        <p:spPr>
          <a:xfrm>
            <a:off x="152400" y="914400"/>
            <a:ext cx="5715000" cy="5410200"/>
          </a:xfrm>
        </p:spPr>
        <p:txBody>
          <a:bodyPr/>
          <a:lstStyle/>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r>
              <a:rPr lang="tr-TR" sz="1600" dirty="0" err="1"/>
              <a:t>This</a:t>
            </a:r>
            <a:r>
              <a:rPr lang="tr-TR" sz="1600" dirty="0"/>
              <a:t> </a:t>
            </a:r>
            <a:r>
              <a:rPr lang="tr-TR" sz="1600" dirty="0" err="1"/>
              <a:t>function</a:t>
            </a:r>
            <a:r>
              <a:rPr lang="en-US" sz="1600" dirty="0"/>
              <a:t> </a:t>
            </a:r>
            <a:r>
              <a:rPr lang="en-US" sz="1600" dirty="0" err="1"/>
              <a:t>creat</a:t>
            </a:r>
            <a:r>
              <a:rPr lang="tr-TR" sz="1600" dirty="0"/>
              <a:t>es</a:t>
            </a:r>
            <a:r>
              <a:rPr lang="en-US" sz="1600" dirty="0"/>
              <a:t> another solution X0 ∈ </a:t>
            </a:r>
            <a:r>
              <a:rPr lang="en-US" sz="1600" dirty="0" err="1"/>
              <a:t>Nk</a:t>
            </a:r>
            <a:r>
              <a:rPr lang="en-US" sz="1600" dirty="0"/>
              <a:t>(X)</a:t>
            </a:r>
            <a:r>
              <a:rPr lang="tr-TR" sz="1600" dirty="0"/>
              <a:t>. </a:t>
            </a:r>
          </a:p>
          <a:p>
            <a:pPr marL="0" indent="0">
              <a:buNone/>
            </a:pPr>
            <a:r>
              <a:rPr lang="tr-TR" sz="1600" dirty="0"/>
              <a:t>      </a:t>
            </a:r>
            <a:r>
              <a:rPr lang="tr-TR" sz="1600" dirty="0" err="1"/>
              <a:t>It</a:t>
            </a:r>
            <a:r>
              <a:rPr lang="tr-TR" sz="1600" dirty="0"/>
              <a:t> </a:t>
            </a:r>
            <a:r>
              <a:rPr lang="tr-TR" sz="1600" dirty="0" err="1"/>
              <a:t>applies</a:t>
            </a:r>
            <a:r>
              <a:rPr lang="tr-TR" sz="1600" dirty="0"/>
              <a:t> </a:t>
            </a:r>
            <a:r>
              <a:rPr lang="tr-TR" sz="1600" dirty="0" err="1"/>
              <a:t>this</a:t>
            </a:r>
            <a:r>
              <a:rPr lang="tr-TR" sz="1600" dirty="0"/>
              <a:t> </a:t>
            </a:r>
            <a:r>
              <a:rPr lang="tr-TR" sz="1600" dirty="0" err="1"/>
              <a:t>operation</a:t>
            </a:r>
            <a:r>
              <a:rPr lang="tr-TR" sz="1600" dirty="0"/>
              <a:t> </a:t>
            </a:r>
            <a:r>
              <a:rPr lang="tr-TR" sz="1600" dirty="0" err="1"/>
              <a:t>with</a:t>
            </a:r>
            <a:r>
              <a:rPr lang="tr-TR" sz="1600" dirty="0"/>
              <a:t> </a:t>
            </a:r>
            <a:r>
              <a:rPr lang="en-US" sz="1600" dirty="0"/>
              <a:t>movement of a</a:t>
            </a:r>
            <a:r>
              <a:rPr lang="tr-TR" sz="1600" dirty="0"/>
              <a:t> </a:t>
            </a:r>
            <a:r>
              <a:rPr lang="en-US" sz="1600" dirty="0"/>
              <a:t>certain </a:t>
            </a:r>
            <a:endParaRPr lang="tr-TR" sz="1600" dirty="0"/>
          </a:p>
          <a:p>
            <a:pPr marL="0" indent="0">
              <a:buNone/>
            </a:pPr>
            <a:r>
              <a:rPr lang="tr-TR" sz="1600" dirty="0"/>
              <a:t>      </a:t>
            </a:r>
            <a:r>
              <a:rPr lang="en-US" sz="1600" dirty="0"/>
              <a:t>number of legions)</a:t>
            </a:r>
            <a:endParaRPr lang="tr-TR" sz="1600" dirty="0"/>
          </a:p>
        </p:txBody>
      </p:sp>
      <p:sp>
        <p:nvSpPr>
          <p:cNvPr id="4" name="Slayt Numarası Yer Tutucusu 3">
            <a:extLst>
              <a:ext uri="{FF2B5EF4-FFF2-40B4-BE49-F238E27FC236}">
                <a16:creationId xmlns:a16="http://schemas.microsoft.com/office/drawing/2014/main" id="{B60C0F9B-EFE2-5D5E-AC41-6C30DE3C00DD}"/>
              </a:ext>
            </a:extLst>
          </p:cNvPr>
          <p:cNvSpPr>
            <a:spLocks noGrp="1"/>
          </p:cNvSpPr>
          <p:nvPr>
            <p:ph type="sldNum" sz="quarter" idx="10"/>
          </p:nvPr>
        </p:nvSpPr>
        <p:spPr/>
        <p:txBody>
          <a:bodyPr/>
          <a:lstStyle/>
          <a:p>
            <a:fld id="{606EA505-76AA-495E-815C-8AF94549A6BB}" type="slidenum">
              <a:rPr lang="tr-TR" altLang="en-US" smtClean="0"/>
              <a:pPr/>
              <a:t>14</a:t>
            </a:fld>
            <a:endParaRPr lang="tr-TR" altLang="en-US"/>
          </a:p>
        </p:txBody>
      </p:sp>
      <p:pic>
        <p:nvPicPr>
          <p:cNvPr id="6" name="Resim 5">
            <a:extLst>
              <a:ext uri="{FF2B5EF4-FFF2-40B4-BE49-F238E27FC236}">
                <a16:creationId xmlns:a16="http://schemas.microsoft.com/office/drawing/2014/main" id="{37290145-8E3E-3C35-B5B1-2AF2BCB94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122076"/>
            <a:ext cx="3124200" cy="2613847"/>
          </a:xfrm>
          <a:prstGeom prst="rect">
            <a:avLst/>
          </a:prstGeom>
        </p:spPr>
      </p:pic>
    </p:spTree>
    <p:extLst>
      <p:ext uri="{BB962C8B-B14F-4D97-AF65-F5344CB8AC3E}">
        <p14:creationId xmlns:p14="http://schemas.microsoft.com/office/powerpoint/2010/main" val="304186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2D29A9-E9F9-9470-3E83-66BCD4E6C6C7}"/>
              </a:ext>
            </a:extLst>
          </p:cNvPr>
          <p:cNvSpPr>
            <a:spLocks noGrp="1"/>
          </p:cNvSpPr>
          <p:nvPr>
            <p:ph type="title"/>
          </p:nvPr>
        </p:nvSpPr>
        <p:spPr/>
        <p:txBody>
          <a:bodyPr/>
          <a:lstStyle/>
          <a:p>
            <a:r>
              <a:rPr lang="tr-TR" dirty="0" err="1"/>
              <a:t>Shake</a:t>
            </a:r>
            <a:r>
              <a:rPr lang="tr-TR" dirty="0"/>
              <a:t> </a:t>
            </a:r>
            <a:r>
              <a:rPr lang="tr-TR" dirty="0" err="1"/>
              <a:t>Function</a:t>
            </a:r>
            <a:r>
              <a:rPr lang="tr-TR" dirty="0"/>
              <a:t> </a:t>
            </a:r>
            <a:r>
              <a:rPr lang="tr-TR" dirty="0" err="1"/>
              <a:t>Example</a:t>
            </a:r>
            <a:endParaRPr lang="tr-TR" dirty="0"/>
          </a:p>
        </p:txBody>
      </p:sp>
      <p:sp>
        <p:nvSpPr>
          <p:cNvPr id="3" name="İçerik Yer Tutucusu 2">
            <a:extLst>
              <a:ext uri="{FF2B5EF4-FFF2-40B4-BE49-F238E27FC236}">
                <a16:creationId xmlns:a16="http://schemas.microsoft.com/office/drawing/2014/main" id="{1C911314-C4EE-8E00-1E22-65DC2DC4FB7E}"/>
              </a:ext>
            </a:extLst>
          </p:cNvPr>
          <p:cNvSpPr>
            <a:spLocks noGrp="1"/>
          </p:cNvSpPr>
          <p:nvPr>
            <p:ph idx="1"/>
          </p:nvPr>
        </p:nvSpPr>
        <p:spPr/>
        <p:txBody>
          <a:bodyPr/>
          <a:lstStyle/>
          <a:p>
            <a:r>
              <a:rPr lang="tr-TR" dirty="0" err="1"/>
              <a:t>In</a:t>
            </a:r>
            <a:r>
              <a:rPr lang="tr-TR" dirty="0"/>
              <a:t> </a:t>
            </a:r>
            <a:r>
              <a:rPr lang="tr-TR" dirty="0" err="1"/>
              <a:t>order</a:t>
            </a:r>
            <a:r>
              <a:rPr lang="tr-TR" dirty="0"/>
              <a:t> </a:t>
            </a:r>
            <a:r>
              <a:rPr lang="tr-TR" dirty="0" err="1"/>
              <a:t>to</a:t>
            </a:r>
            <a:r>
              <a:rPr lang="tr-TR" dirty="0"/>
              <a:t> </a:t>
            </a:r>
            <a:r>
              <a:rPr lang="tr-TR" dirty="0" err="1"/>
              <a:t>show</a:t>
            </a:r>
            <a:r>
              <a:rPr lang="tr-TR" dirty="0"/>
              <a:t> </a:t>
            </a:r>
            <a:r>
              <a:rPr lang="tr-TR" dirty="0" err="1"/>
              <a:t>the</a:t>
            </a:r>
            <a:r>
              <a:rPr lang="tr-TR" dirty="0"/>
              <a:t> </a:t>
            </a:r>
            <a:r>
              <a:rPr lang="tr-TR" dirty="0" err="1"/>
              <a:t>shake</a:t>
            </a:r>
            <a:r>
              <a:rPr lang="tr-TR" dirty="0"/>
              <a:t> </a:t>
            </a:r>
            <a:r>
              <a:rPr lang="tr-TR" dirty="0" err="1"/>
              <a:t>function</a:t>
            </a:r>
            <a:r>
              <a:rPr lang="tr-TR" dirty="0"/>
              <a:t> </a:t>
            </a:r>
            <a:r>
              <a:rPr lang="tr-TR" dirty="0" err="1"/>
              <a:t>process</a:t>
            </a:r>
            <a:r>
              <a:rPr lang="tr-TR" dirty="0"/>
              <a:t> </a:t>
            </a:r>
            <a:r>
              <a:rPr lang="tr-TR" dirty="0" err="1"/>
              <a:t>easily</a:t>
            </a:r>
            <a:r>
              <a:rPr lang="tr-TR" dirty="0"/>
              <a:t>, </a:t>
            </a:r>
            <a:r>
              <a:rPr lang="tr-TR" dirty="0" err="1"/>
              <a:t>let’s</a:t>
            </a:r>
            <a:r>
              <a:rPr lang="tr-TR" dirty="0"/>
              <a:t> </a:t>
            </a:r>
            <a:r>
              <a:rPr lang="tr-TR" dirty="0" err="1"/>
              <a:t>assume</a:t>
            </a:r>
            <a:r>
              <a:rPr lang="tr-TR" dirty="0"/>
              <a:t> </a:t>
            </a:r>
            <a:r>
              <a:rPr lang="tr-TR" dirty="0" err="1"/>
              <a:t>that</a:t>
            </a:r>
            <a:r>
              <a:rPr lang="tr-TR" dirty="0"/>
              <a:t> k </a:t>
            </a:r>
            <a:r>
              <a:rPr lang="tr-TR" dirty="0" err="1"/>
              <a:t>value</a:t>
            </a:r>
            <a:r>
              <a:rPr lang="tr-TR" dirty="0"/>
              <a:t> is </a:t>
            </a:r>
            <a:r>
              <a:rPr lang="tr-TR" dirty="0" err="1"/>
              <a:t>equal</a:t>
            </a:r>
            <a:r>
              <a:rPr lang="tr-TR" dirty="0"/>
              <a:t> </a:t>
            </a:r>
            <a:r>
              <a:rPr lang="tr-TR" dirty="0" err="1"/>
              <a:t>to</a:t>
            </a:r>
            <a:r>
              <a:rPr lang="tr-TR" dirty="0"/>
              <a:t> 1.</a:t>
            </a:r>
          </a:p>
          <a:p>
            <a:endParaRPr lang="tr-TR" dirty="0"/>
          </a:p>
        </p:txBody>
      </p:sp>
      <p:sp>
        <p:nvSpPr>
          <p:cNvPr id="4" name="Slayt Numarası Yer Tutucusu 3">
            <a:extLst>
              <a:ext uri="{FF2B5EF4-FFF2-40B4-BE49-F238E27FC236}">
                <a16:creationId xmlns:a16="http://schemas.microsoft.com/office/drawing/2014/main" id="{4DAF2452-3315-E141-5F95-726DA60C73AF}"/>
              </a:ext>
            </a:extLst>
          </p:cNvPr>
          <p:cNvSpPr>
            <a:spLocks noGrp="1"/>
          </p:cNvSpPr>
          <p:nvPr>
            <p:ph type="sldNum" sz="quarter" idx="10"/>
          </p:nvPr>
        </p:nvSpPr>
        <p:spPr/>
        <p:txBody>
          <a:bodyPr/>
          <a:lstStyle/>
          <a:p>
            <a:fld id="{606EA505-76AA-495E-815C-8AF94549A6BB}" type="slidenum">
              <a:rPr lang="tr-TR" altLang="en-US" smtClean="0"/>
              <a:pPr/>
              <a:t>15</a:t>
            </a:fld>
            <a:endParaRPr lang="tr-TR" altLang="en-US"/>
          </a:p>
        </p:txBody>
      </p:sp>
    </p:spTree>
    <p:extLst>
      <p:ext uri="{BB962C8B-B14F-4D97-AF65-F5344CB8AC3E}">
        <p14:creationId xmlns:p14="http://schemas.microsoft.com/office/powerpoint/2010/main" val="10838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41F7AD-DBAC-150A-F6F6-DCA23FA88BA6}"/>
              </a:ext>
            </a:extLst>
          </p:cNvPr>
          <p:cNvSpPr>
            <a:spLocks noGrp="1"/>
          </p:cNvSpPr>
          <p:nvPr>
            <p:ph type="title"/>
          </p:nvPr>
        </p:nvSpPr>
        <p:spPr/>
        <p:txBody>
          <a:bodyPr/>
          <a:lstStyle/>
          <a:p>
            <a:r>
              <a:rPr lang="tr-TR" dirty="0" err="1"/>
              <a:t>Shake</a:t>
            </a:r>
            <a:r>
              <a:rPr lang="tr-TR" dirty="0"/>
              <a:t> </a:t>
            </a:r>
            <a:r>
              <a:rPr lang="tr-TR" dirty="0" err="1"/>
              <a:t>Function</a:t>
            </a:r>
            <a:r>
              <a:rPr lang="tr-TR" dirty="0"/>
              <a:t> </a:t>
            </a:r>
            <a:r>
              <a:rPr lang="tr-TR" dirty="0" err="1"/>
              <a:t>Example</a:t>
            </a:r>
            <a:endParaRPr lang="tr-TR" dirty="0"/>
          </a:p>
        </p:txBody>
      </p:sp>
      <p:pic>
        <p:nvPicPr>
          <p:cNvPr id="5" name="İçerik Yer Tutucusu 4">
            <a:extLst>
              <a:ext uri="{FF2B5EF4-FFF2-40B4-BE49-F238E27FC236}">
                <a16:creationId xmlns:a16="http://schemas.microsoft.com/office/drawing/2014/main" id="{D2C8F7BC-9684-E4A7-1DED-CAC127A74D75}"/>
              </a:ext>
            </a:extLst>
          </p:cNvPr>
          <p:cNvPicPr>
            <a:picLocks noGrp="1" noChangeAspect="1"/>
          </p:cNvPicPr>
          <p:nvPr>
            <p:ph idx="1"/>
          </p:nvPr>
        </p:nvPicPr>
        <p:blipFill>
          <a:blip r:embed="rId2"/>
          <a:stretch>
            <a:fillRect/>
          </a:stretch>
        </p:blipFill>
        <p:spPr>
          <a:xfrm>
            <a:off x="762000" y="1219200"/>
            <a:ext cx="2987299" cy="1975275"/>
          </a:xfrm>
          <a:prstGeom prst="rect">
            <a:avLst/>
          </a:prstGeom>
        </p:spPr>
      </p:pic>
      <p:sp>
        <p:nvSpPr>
          <p:cNvPr id="4" name="Slayt Numarası Yer Tutucusu 3">
            <a:extLst>
              <a:ext uri="{FF2B5EF4-FFF2-40B4-BE49-F238E27FC236}">
                <a16:creationId xmlns:a16="http://schemas.microsoft.com/office/drawing/2014/main" id="{ED2C14DD-C576-518A-EEB0-28A9BEF8FB61}"/>
              </a:ext>
            </a:extLst>
          </p:cNvPr>
          <p:cNvSpPr>
            <a:spLocks noGrp="1"/>
          </p:cNvSpPr>
          <p:nvPr>
            <p:ph type="sldNum" sz="quarter" idx="10"/>
          </p:nvPr>
        </p:nvSpPr>
        <p:spPr/>
        <p:txBody>
          <a:bodyPr/>
          <a:lstStyle/>
          <a:p>
            <a:fld id="{606EA505-76AA-495E-815C-8AF94549A6BB}" type="slidenum">
              <a:rPr lang="tr-TR" altLang="en-US" smtClean="0"/>
              <a:pPr/>
              <a:t>16</a:t>
            </a:fld>
            <a:endParaRPr lang="tr-TR" altLang="en-US"/>
          </a:p>
        </p:txBody>
      </p:sp>
      <p:cxnSp>
        <p:nvCxnSpPr>
          <p:cNvPr id="6" name="Düz Ok Bağlayıcısı 5">
            <a:extLst>
              <a:ext uri="{FF2B5EF4-FFF2-40B4-BE49-F238E27FC236}">
                <a16:creationId xmlns:a16="http://schemas.microsoft.com/office/drawing/2014/main" id="{F9A594B5-AB18-95A9-3427-1BB3518A6497}"/>
              </a:ext>
            </a:extLst>
          </p:cNvPr>
          <p:cNvCxnSpPr>
            <a:cxnSpLocks/>
          </p:cNvCxnSpPr>
          <p:nvPr/>
        </p:nvCxnSpPr>
        <p:spPr bwMode="auto">
          <a:xfrm>
            <a:off x="4114800" y="1981200"/>
            <a:ext cx="1135251" cy="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sp>
        <p:nvSpPr>
          <p:cNvPr id="7" name="Metin kutusu 6">
            <a:extLst>
              <a:ext uri="{FF2B5EF4-FFF2-40B4-BE49-F238E27FC236}">
                <a16:creationId xmlns:a16="http://schemas.microsoft.com/office/drawing/2014/main" id="{3A7F435E-75BC-8BD5-C8A5-97C212C9CD9D}"/>
              </a:ext>
            </a:extLst>
          </p:cNvPr>
          <p:cNvSpPr txBox="1"/>
          <p:nvPr/>
        </p:nvSpPr>
        <p:spPr>
          <a:xfrm>
            <a:off x="4061149" y="2021928"/>
            <a:ext cx="1447800" cy="646331"/>
          </a:xfrm>
          <a:prstGeom prst="rect">
            <a:avLst/>
          </a:prstGeom>
          <a:noFill/>
        </p:spPr>
        <p:txBody>
          <a:bodyPr wrap="square" rtlCol="0">
            <a:spAutoFit/>
          </a:bodyPr>
          <a:lstStyle/>
          <a:p>
            <a:r>
              <a:rPr lang="tr-TR" dirty="0" err="1"/>
              <a:t>Decreasing</a:t>
            </a:r>
            <a:r>
              <a:rPr lang="tr-TR" dirty="0"/>
              <a:t> </a:t>
            </a:r>
            <a:r>
              <a:rPr lang="tr-TR" dirty="0" err="1"/>
              <a:t>Procedure</a:t>
            </a:r>
            <a:endParaRPr lang="tr-TR" dirty="0"/>
          </a:p>
        </p:txBody>
      </p:sp>
      <p:pic>
        <p:nvPicPr>
          <p:cNvPr id="9" name="Resim 8">
            <a:extLst>
              <a:ext uri="{FF2B5EF4-FFF2-40B4-BE49-F238E27FC236}">
                <a16:creationId xmlns:a16="http://schemas.microsoft.com/office/drawing/2014/main" id="{3E07AC72-1117-D8A5-5444-0C89B855CDAD}"/>
              </a:ext>
            </a:extLst>
          </p:cNvPr>
          <p:cNvPicPr>
            <a:picLocks noChangeAspect="1"/>
          </p:cNvPicPr>
          <p:nvPr/>
        </p:nvPicPr>
        <p:blipFill>
          <a:blip r:embed="rId3"/>
          <a:stretch>
            <a:fillRect/>
          </a:stretch>
        </p:blipFill>
        <p:spPr>
          <a:xfrm>
            <a:off x="5516618" y="1183239"/>
            <a:ext cx="3017782" cy="2042337"/>
          </a:xfrm>
          <a:prstGeom prst="rect">
            <a:avLst/>
          </a:prstGeom>
        </p:spPr>
      </p:pic>
      <p:sp>
        <p:nvSpPr>
          <p:cNvPr id="10" name="Metin kutusu 9">
            <a:extLst>
              <a:ext uri="{FF2B5EF4-FFF2-40B4-BE49-F238E27FC236}">
                <a16:creationId xmlns:a16="http://schemas.microsoft.com/office/drawing/2014/main" id="{04A45906-6B41-AAAF-7300-4E72A67B754C}"/>
              </a:ext>
            </a:extLst>
          </p:cNvPr>
          <p:cNvSpPr txBox="1"/>
          <p:nvPr/>
        </p:nvSpPr>
        <p:spPr>
          <a:xfrm>
            <a:off x="6202525" y="3305377"/>
            <a:ext cx="2225351" cy="830997"/>
          </a:xfrm>
          <a:prstGeom prst="rect">
            <a:avLst/>
          </a:prstGeom>
          <a:noFill/>
        </p:spPr>
        <p:txBody>
          <a:bodyPr wrap="square" rtlCol="0">
            <a:spAutoFit/>
          </a:bodyPr>
          <a:lstStyle/>
          <a:p>
            <a:r>
              <a:rPr lang="tr-TR" sz="1200" dirty="0"/>
              <a:t>First </a:t>
            </a:r>
            <a:r>
              <a:rPr lang="tr-TR" sz="1200" dirty="0" err="1"/>
              <a:t>chosen</a:t>
            </a:r>
            <a:r>
              <a:rPr lang="tr-TR" sz="1200" dirty="0"/>
              <a:t> element is D </a:t>
            </a:r>
            <a:r>
              <a:rPr lang="tr-TR" sz="1200" dirty="0" err="1"/>
              <a:t>and</a:t>
            </a:r>
            <a:endParaRPr lang="tr-TR" sz="1200" dirty="0"/>
          </a:p>
          <a:p>
            <a:r>
              <a:rPr lang="tr-TR" sz="1200" dirty="0" err="1"/>
              <a:t>second</a:t>
            </a:r>
            <a:r>
              <a:rPr lang="tr-TR" sz="1200" dirty="0"/>
              <a:t> </a:t>
            </a:r>
            <a:r>
              <a:rPr lang="tr-TR" sz="1200" dirty="0" err="1"/>
              <a:t>chosen</a:t>
            </a:r>
            <a:r>
              <a:rPr lang="tr-TR" sz="1200" dirty="0"/>
              <a:t> element is E. Element D is </a:t>
            </a:r>
            <a:r>
              <a:rPr lang="tr-TR" sz="1200" dirty="0" err="1"/>
              <a:t>increased</a:t>
            </a:r>
            <a:r>
              <a:rPr lang="tr-TR" sz="1200" dirty="0"/>
              <a:t> </a:t>
            </a:r>
            <a:r>
              <a:rPr lang="tr-TR" sz="1200" dirty="0" err="1"/>
              <a:t>by</a:t>
            </a:r>
            <a:r>
              <a:rPr lang="tr-TR" sz="1200" dirty="0"/>
              <a:t> 1. Element E is </a:t>
            </a:r>
            <a:r>
              <a:rPr lang="tr-TR" sz="1200" dirty="0" err="1"/>
              <a:t>decreased</a:t>
            </a:r>
            <a:r>
              <a:rPr lang="tr-TR" sz="1200" dirty="0"/>
              <a:t> </a:t>
            </a:r>
            <a:r>
              <a:rPr lang="tr-TR" sz="1200" dirty="0" err="1"/>
              <a:t>by</a:t>
            </a:r>
            <a:r>
              <a:rPr lang="tr-TR" sz="1200" dirty="0"/>
              <a:t> 1. </a:t>
            </a:r>
          </a:p>
        </p:txBody>
      </p:sp>
      <p:cxnSp>
        <p:nvCxnSpPr>
          <p:cNvPr id="12" name="Düz Ok Bağlayıcısı 11">
            <a:extLst>
              <a:ext uri="{FF2B5EF4-FFF2-40B4-BE49-F238E27FC236}">
                <a16:creationId xmlns:a16="http://schemas.microsoft.com/office/drawing/2014/main" id="{C71CE2BC-FFDB-09AB-C075-E1F9C10E785D}"/>
              </a:ext>
            </a:extLst>
          </p:cNvPr>
          <p:cNvCxnSpPr>
            <a:cxnSpLocks/>
          </p:cNvCxnSpPr>
          <p:nvPr/>
        </p:nvCxnSpPr>
        <p:spPr bwMode="auto">
          <a:xfrm>
            <a:off x="6096000" y="3225576"/>
            <a:ext cx="0" cy="99060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pic>
        <p:nvPicPr>
          <p:cNvPr id="15" name="Resim 14">
            <a:extLst>
              <a:ext uri="{FF2B5EF4-FFF2-40B4-BE49-F238E27FC236}">
                <a16:creationId xmlns:a16="http://schemas.microsoft.com/office/drawing/2014/main" id="{7297DDB9-2E19-988C-7194-7652BB806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790" y="4258175"/>
            <a:ext cx="3010161" cy="2019475"/>
          </a:xfrm>
          <a:prstGeom prst="rect">
            <a:avLst/>
          </a:prstGeom>
        </p:spPr>
      </p:pic>
    </p:spTree>
    <p:extLst>
      <p:ext uri="{BB962C8B-B14F-4D97-AF65-F5344CB8AC3E}">
        <p14:creationId xmlns:p14="http://schemas.microsoft.com/office/powerpoint/2010/main" val="74602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A115AE-B2E2-4577-7685-338AB7375498}"/>
              </a:ext>
            </a:extLst>
          </p:cNvPr>
          <p:cNvSpPr>
            <a:spLocks noGrp="1"/>
          </p:cNvSpPr>
          <p:nvPr>
            <p:ph type="title"/>
          </p:nvPr>
        </p:nvSpPr>
        <p:spPr/>
        <p:txBody>
          <a:bodyPr/>
          <a:lstStyle/>
          <a:p>
            <a:r>
              <a:rPr lang="tr-TR" dirty="0" err="1"/>
              <a:t>Local</a:t>
            </a:r>
            <a:r>
              <a:rPr lang="tr-TR" dirty="0"/>
              <a:t> </a:t>
            </a:r>
            <a:r>
              <a:rPr lang="tr-TR" dirty="0" err="1"/>
              <a:t>Search</a:t>
            </a:r>
            <a:r>
              <a:rPr lang="tr-TR" dirty="0"/>
              <a:t> </a:t>
            </a:r>
            <a:r>
              <a:rPr lang="tr-TR" dirty="0" err="1"/>
              <a:t>Function</a:t>
            </a:r>
            <a:endParaRPr lang="tr-TR" dirty="0"/>
          </a:p>
        </p:txBody>
      </p:sp>
      <p:sp>
        <p:nvSpPr>
          <p:cNvPr id="3" name="İçerik Yer Tutucusu 2">
            <a:extLst>
              <a:ext uri="{FF2B5EF4-FFF2-40B4-BE49-F238E27FC236}">
                <a16:creationId xmlns:a16="http://schemas.microsoft.com/office/drawing/2014/main" id="{6C09D555-2000-E5D4-6141-F3A6E04995E4}"/>
              </a:ext>
            </a:extLst>
          </p:cNvPr>
          <p:cNvSpPr>
            <a:spLocks noGrp="1"/>
          </p:cNvSpPr>
          <p:nvPr>
            <p:ph idx="1"/>
          </p:nvPr>
        </p:nvSpPr>
        <p:spPr>
          <a:xfrm>
            <a:off x="152400" y="914400"/>
            <a:ext cx="5181600" cy="5410200"/>
          </a:xfrm>
        </p:spPr>
        <p:txBody>
          <a:bodyPr/>
          <a:lstStyle/>
          <a:p>
            <a:endParaRPr lang="tr-TR" sz="1800" dirty="0"/>
          </a:p>
          <a:p>
            <a:endParaRPr lang="tr-TR" sz="1800" dirty="0"/>
          </a:p>
          <a:p>
            <a:endParaRPr lang="tr-TR" sz="1800" dirty="0"/>
          </a:p>
          <a:p>
            <a:endParaRPr lang="tr-TR" sz="1800" dirty="0"/>
          </a:p>
          <a:p>
            <a:endParaRPr lang="tr-TR" sz="1800" dirty="0"/>
          </a:p>
          <a:p>
            <a:r>
              <a:rPr lang="tr-TR" sz="1800" dirty="0" err="1"/>
              <a:t>In</a:t>
            </a:r>
            <a:r>
              <a:rPr lang="tr-TR" sz="1800" dirty="0"/>
              <a:t> </a:t>
            </a:r>
            <a:r>
              <a:rPr lang="tr-TR" sz="1800" dirty="0" err="1"/>
              <a:t>the</a:t>
            </a:r>
            <a:r>
              <a:rPr lang="tr-TR" sz="1800" dirty="0"/>
              <a:t> </a:t>
            </a:r>
            <a:r>
              <a:rPr lang="tr-TR" sz="1800" dirty="0" err="1"/>
              <a:t>searched</a:t>
            </a:r>
            <a:r>
              <a:rPr lang="tr-TR" sz="1800" dirty="0"/>
              <a:t> </a:t>
            </a:r>
            <a:r>
              <a:rPr lang="tr-TR" sz="1800" dirty="0" err="1"/>
              <a:t>neighborhood</a:t>
            </a:r>
            <a:r>
              <a:rPr lang="tr-TR" sz="1800" dirty="0"/>
              <a:t>, </a:t>
            </a:r>
            <a:r>
              <a:rPr lang="tr-TR" sz="1800" dirty="0" err="1"/>
              <a:t>if</a:t>
            </a:r>
            <a:r>
              <a:rPr lang="tr-TR" sz="1800" dirty="0"/>
              <a:t> </a:t>
            </a:r>
            <a:r>
              <a:rPr lang="tr-TR" sz="1800" dirty="0" err="1"/>
              <a:t>better</a:t>
            </a:r>
            <a:r>
              <a:rPr lang="tr-TR" sz="1800" dirty="0"/>
              <a:t> </a:t>
            </a:r>
            <a:r>
              <a:rPr lang="tr-TR" sz="1800" dirty="0" err="1"/>
              <a:t>solution</a:t>
            </a:r>
            <a:r>
              <a:rPr lang="tr-TR" sz="1800" dirty="0"/>
              <a:t> is </a:t>
            </a:r>
            <a:r>
              <a:rPr lang="tr-TR" sz="1800" dirty="0" err="1"/>
              <a:t>found</a:t>
            </a:r>
            <a:r>
              <a:rPr lang="tr-TR" sz="1800" dirty="0"/>
              <a:t>, </a:t>
            </a:r>
            <a:r>
              <a:rPr lang="tr-TR" sz="1800" dirty="0" err="1"/>
              <a:t>local</a:t>
            </a:r>
            <a:r>
              <a:rPr lang="tr-TR" sz="1800" dirty="0"/>
              <a:t> </a:t>
            </a:r>
            <a:r>
              <a:rPr lang="tr-TR" sz="1800" dirty="0" err="1"/>
              <a:t>search</a:t>
            </a:r>
            <a:r>
              <a:rPr lang="tr-TR" sz="1800" dirty="0"/>
              <a:t> </a:t>
            </a:r>
            <a:r>
              <a:rPr lang="tr-TR" sz="1800" dirty="0" err="1"/>
              <a:t>method</a:t>
            </a:r>
            <a:r>
              <a:rPr lang="tr-TR" sz="1800" dirty="0"/>
              <a:t> </a:t>
            </a:r>
            <a:r>
              <a:rPr lang="tr-TR" sz="1800" dirty="0" err="1"/>
              <a:t>continue</a:t>
            </a:r>
            <a:r>
              <a:rPr lang="tr-TR" sz="1800" dirty="0"/>
              <a:t> </a:t>
            </a:r>
            <a:r>
              <a:rPr lang="tr-TR" sz="1800" dirty="0" err="1"/>
              <a:t>its</a:t>
            </a:r>
            <a:r>
              <a:rPr lang="tr-TR" sz="1800" dirty="0"/>
              <a:t> </a:t>
            </a:r>
            <a:r>
              <a:rPr lang="tr-TR" sz="1800" dirty="0" err="1"/>
              <a:t>search</a:t>
            </a:r>
            <a:r>
              <a:rPr lang="tr-TR" sz="1800" dirty="0"/>
              <a:t> in </a:t>
            </a:r>
            <a:r>
              <a:rPr lang="tr-TR" sz="1800" dirty="0" err="1"/>
              <a:t>the</a:t>
            </a:r>
            <a:r>
              <a:rPr lang="tr-TR" sz="1800" dirty="0"/>
              <a:t> </a:t>
            </a:r>
            <a:r>
              <a:rPr lang="tr-TR" sz="1800" dirty="0" err="1"/>
              <a:t>same</a:t>
            </a:r>
            <a:r>
              <a:rPr lang="tr-TR" sz="1800" dirty="0"/>
              <a:t> </a:t>
            </a:r>
            <a:r>
              <a:rPr lang="tr-TR" sz="1800" dirty="0" err="1"/>
              <a:t>neighborhood</a:t>
            </a:r>
            <a:r>
              <a:rPr lang="tr-TR" sz="1800" dirty="0"/>
              <a:t>. But </a:t>
            </a:r>
            <a:r>
              <a:rPr lang="tr-TR" sz="1800" dirty="0" err="1"/>
              <a:t>if</a:t>
            </a:r>
            <a:r>
              <a:rPr lang="tr-TR" sz="1800" dirty="0"/>
              <a:t> </a:t>
            </a:r>
            <a:r>
              <a:rPr lang="tr-TR" sz="1800" dirty="0" err="1"/>
              <a:t>better</a:t>
            </a:r>
            <a:r>
              <a:rPr lang="tr-TR" sz="1800" dirty="0"/>
              <a:t> </a:t>
            </a:r>
            <a:r>
              <a:rPr lang="tr-TR" sz="1800" dirty="0" err="1"/>
              <a:t>solution</a:t>
            </a:r>
            <a:r>
              <a:rPr lang="tr-TR" sz="1800" dirty="0"/>
              <a:t> is not </a:t>
            </a:r>
            <a:r>
              <a:rPr lang="tr-TR" sz="1800" dirty="0" err="1"/>
              <a:t>found</a:t>
            </a:r>
            <a:r>
              <a:rPr lang="tr-TR" sz="1800" dirty="0"/>
              <a:t>, </a:t>
            </a:r>
            <a:r>
              <a:rPr lang="tr-TR" sz="1800" dirty="0" err="1"/>
              <a:t>local</a:t>
            </a:r>
            <a:r>
              <a:rPr lang="tr-TR" sz="1800" dirty="0"/>
              <a:t> </a:t>
            </a:r>
            <a:r>
              <a:rPr lang="tr-TR" sz="1800" dirty="0" err="1"/>
              <a:t>search</a:t>
            </a:r>
            <a:r>
              <a:rPr lang="tr-TR" sz="1800" dirty="0"/>
              <a:t> </a:t>
            </a:r>
            <a:r>
              <a:rPr lang="tr-TR" sz="1800" dirty="0" err="1"/>
              <a:t>method</a:t>
            </a:r>
            <a:r>
              <a:rPr lang="tr-TR" sz="1800" dirty="0"/>
              <a:t> </a:t>
            </a:r>
            <a:r>
              <a:rPr lang="tr-TR" sz="1800" dirty="0" err="1"/>
              <a:t>its</a:t>
            </a:r>
            <a:r>
              <a:rPr lang="tr-TR" sz="1800" dirty="0"/>
              <a:t> </a:t>
            </a:r>
            <a:r>
              <a:rPr lang="tr-TR" sz="1800" dirty="0" err="1"/>
              <a:t>search</a:t>
            </a:r>
            <a:r>
              <a:rPr lang="tr-TR" sz="1800" dirty="0"/>
              <a:t> in </a:t>
            </a:r>
            <a:r>
              <a:rPr lang="tr-TR" sz="1800" dirty="0" err="1"/>
              <a:t>different</a:t>
            </a:r>
            <a:r>
              <a:rPr lang="tr-TR" sz="1800" dirty="0"/>
              <a:t> </a:t>
            </a:r>
            <a:r>
              <a:rPr lang="tr-TR" sz="1800" dirty="0" err="1"/>
              <a:t>neighborhood</a:t>
            </a:r>
            <a:r>
              <a:rPr lang="tr-TR" sz="1800" dirty="0"/>
              <a:t>.</a:t>
            </a:r>
          </a:p>
        </p:txBody>
      </p:sp>
      <p:sp>
        <p:nvSpPr>
          <p:cNvPr id="4" name="Slayt Numarası Yer Tutucusu 3">
            <a:extLst>
              <a:ext uri="{FF2B5EF4-FFF2-40B4-BE49-F238E27FC236}">
                <a16:creationId xmlns:a16="http://schemas.microsoft.com/office/drawing/2014/main" id="{B8A5230B-BD08-75B6-55A5-6CC3042CC132}"/>
              </a:ext>
            </a:extLst>
          </p:cNvPr>
          <p:cNvSpPr>
            <a:spLocks noGrp="1"/>
          </p:cNvSpPr>
          <p:nvPr>
            <p:ph type="sldNum" sz="quarter" idx="10"/>
          </p:nvPr>
        </p:nvSpPr>
        <p:spPr/>
        <p:txBody>
          <a:bodyPr/>
          <a:lstStyle/>
          <a:p>
            <a:fld id="{606EA505-76AA-495E-815C-8AF94549A6BB}" type="slidenum">
              <a:rPr lang="tr-TR" altLang="en-US" smtClean="0"/>
              <a:pPr/>
              <a:t>17</a:t>
            </a:fld>
            <a:endParaRPr lang="tr-TR" altLang="en-US"/>
          </a:p>
        </p:txBody>
      </p:sp>
      <p:pic>
        <p:nvPicPr>
          <p:cNvPr id="6" name="Resim 5">
            <a:extLst>
              <a:ext uri="{FF2B5EF4-FFF2-40B4-BE49-F238E27FC236}">
                <a16:creationId xmlns:a16="http://schemas.microsoft.com/office/drawing/2014/main" id="{699A052D-5E54-F98D-85FB-00E6389F5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02862"/>
            <a:ext cx="3581400" cy="4652275"/>
          </a:xfrm>
          <a:prstGeom prst="rect">
            <a:avLst/>
          </a:prstGeom>
        </p:spPr>
      </p:pic>
    </p:spTree>
    <p:extLst>
      <p:ext uri="{BB962C8B-B14F-4D97-AF65-F5344CB8AC3E}">
        <p14:creationId xmlns:p14="http://schemas.microsoft.com/office/powerpoint/2010/main" val="115245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A1946D-9C4A-B9D1-EE59-AF86D2A60C03}"/>
              </a:ext>
            </a:extLst>
          </p:cNvPr>
          <p:cNvSpPr>
            <a:spLocks noGrp="1"/>
          </p:cNvSpPr>
          <p:nvPr>
            <p:ph type="title"/>
          </p:nvPr>
        </p:nvSpPr>
        <p:spPr/>
        <p:txBody>
          <a:bodyPr/>
          <a:lstStyle/>
          <a:p>
            <a:r>
              <a:rPr lang="tr-TR" dirty="0" err="1"/>
              <a:t>Local</a:t>
            </a:r>
            <a:r>
              <a:rPr lang="tr-TR" dirty="0"/>
              <a:t> </a:t>
            </a:r>
            <a:r>
              <a:rPr lang="tr-TR" dirty="0" err="1"/>
              <a:t>Search</a:t>
            </a:r>
            <a:r>
              <a:rPr lang="tr-TR" dirty="0"/>
              <a:t> </a:t>
            </a:r>
            <a:r>
              <a:rPr lang="tr-TR" dirty="0" err="1"/>
              <a:t>Function</a:t>
            </a:r>
            <a:endParaRPr lang="tr-TR" dirty="0"/>
          </a:p>
        </p:txBody>
      </p:sp>
      <p:pic>
        <p:nvPicPr>
          <p:cNvPr id="6" name="İçerik Yer Tutucusu 5">
            <a:extLst>
              <a:ext uri="{FF2B5EF4-FFF2-40B4-BE49-F238E27FC236}">
                <a16:creationId xmlns:a16="http://schemas.microsoft.com/office/drawing/2014/main" id="{17AE4F1F-2066-33AF-1A84-C1F82F0EC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209" y="914400"/>
            <a:ext cx="3597782" cy="4876800"/>
          </a:xfrm>
        </p:spPr>
      </p:pic>
      <p:sp>
        <p:nvSpPr>
          <p:cNvPr id="4" name="Slayt Numarası Yer Tutucusu 3">
            <a:extLst>
              <a:ext uri="{FF2B5EF4-FFF2-40B4-BE49-F238E27FC236}">
                <a16:creationId xmlns:a16="http://schemas.microsoft.com/office/drawing/2014/main" id="{947E3827-300F-A783-407E-41A269D5D874}"/>
              </a:ext>
            </a:extLst>
          </p:cNvPr>
          <p:cNvSpPr>
            <a:spLocks noGrp="1"/>
          </p:cNvSpPr>
          <p:nvPr>
            <p:ph type="sldNum" sz="quarter" idx="10"/>
          </p:nvPr>
        </p:nvSpPr>
        <p:spPr/>
        <p:txBody>
          <a:bodyPr/>
          <a:lstStyle/>
          <a:p>
            <a:fld id="{606EA505-76AA-495E-815C-8AF94549A6BB}" type="slidenum">
              <a:rPr lang="tr-TR" altLang="en-US" smtClean="0"/>
              <a:pPr/>
              <a:t>18</a:t>
            </a:fld>
            <a:endParaRPr lang="tr-TR" altLang="en-US"/>
          </a:p>
        </p:txBody>
      </p:sp>
      <p:pic>
        <p:nvPicPr>
          <p:cNvPr id="8" name="Resim 7">
            <a:extLst>
              <a:ext uri="{FF2B5EF4-FFF2-40B4-BE49-F238E27FC236}">
                <a16:creationId xmlns:a16="http://schemas.microsoft.com/office/drawing/2014/main" id="{B8D0D587-7496-EB28-C2FF-2EF1FDF91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880" y="5791200"/>
            <a:ext cx="4145639" cy="419136"/>
          </a:xfrm>
          <a:prstGeom prst="rect">
            <a:avLst/>
          </a:prstGeom>
        </p:spPr>
      </p:pic>
    </p:spTree>
    <p:extLst>
      <p:ext uri="{BB962C8B-B14F-4D97-AF65-F5344CB8AC3E}">
        <p14:creationId xmlns:p14="http://schemas.microsoft.com/office/powerpoint/2010/main" val="174858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1DED9-BDB6-1EE4-678F-47EA259D51EB}"/>
              </a:ext>
            </a:extLst>
          </p:cNvPr>
          <p:cNvSpPr>
            <a:spLocks noGrp="1"/>
          </p:cNvSpPr>
          <p:nvPr>
            <p:ph type="title"/>
          </p:nvPr>
        </p:nvSpPr>
        <p:spPr/>
        <p:txBody>
          <a:bodyPr/>
          <a:lstStyle/>
          <a:p>
            <a:r>
              <a:rPr lang="tr-TR" dirty="0" err="1"/>
              <a:t>Stopping</a:t>
            </a:r>
            <a:r>
              <a:rPr lang="tr-TR" dirty="0"/>
              <a:t> </a:t>
            </a:r>
            <a:r>
              <a:rPr lang="tr-TR" dirty="0" err="1"/>
              <a:t>Condition</a:t>
            </a:r>
            <a:r>
              <a:rPr lang="tr-TR" dirty="0"/>
              <a:t> </a:t>
            </a:r>
            <a:r>
              <a:rPr lang="tr-TR" dirty="0" err="1"/>
              <a:t>Function</a:t>
            </a:r>
            <a:endParaRPr lang="tr-TR" dirty="0"/>
          </a:p>
        </p:txBody>
      </p:sp>
      <p:sp>
        <p:nvSpPr>
          <p:cNvPr id="3" name="İçerik Yer Tutucusu 2">
            <a:extLst>
              <a:ext uri="{FF2B5EF4-FFF2-40B4-BE49-F238E27FC236}">
                <a16:creationId xmlns:a16="http://schemas.microsoft.com/office/drawing/2014/main" id="{F98D1410-5B9F-3C4C-9E0C-DDC4AF8DCAEB}"/>
              </a:ext>
            </a:extLst>
          </p:cNvPr>
          <p:cNvSpPr>
            <a:spLocks noGrp="1"/>
          </p:cNvSpPr>
          <p:nvPr>
            <p:ph idx="1"/>
          </p:nvPr>
        </p:nvSpPr>
        <p:spPr/>
        <p:txBody>
          <a:bodyPr/>
          <a:lstStyle/>
          <a:p>
            <a:r>
              <a:rPr lang="en-US" dirty="0"/>
              <a:t>Input parameters for the VNS heuristic are the problem, the minimal (</a:t>
            </a:r>
            <a:r>
              <a:rPr lang="en-US" dirty="0" err="1"/>
              <a:t>kmin</a:t>
            </a:r>
            <a:r>
              <a:rPr lang="en-US" dirty="0"/>
              <a:t>) and the maximal (</a:t>
            </a:r>
            <a:r>
              <a:rPr lang="en-US" dirty="0" err="1"/>
              <a:t>kmax</a:t>
            </a:r>
            <a:r>
              <a:rPr lang="en-US" dirty="0"/>
              <a:t>) numbers of neighborhoods that should be searched, the increment of the parameter k (</a:t>
            </a:r>
            <a:r>
              <a:rPr lang="en-US" dirty="0" err="1"/>
              <a:t>kstep</a:t>
            </a:r>
            <a:r>
              <a:rPr lang="en-US" dirty="0"/>
              <a:t>) and the maximum CPU time allowed (</a:t>
            </a:r>
            <a:r>
              <a:rPr lang="en-US" dirty="0" err="1"/>
              <a:t>tmax</a:t>
            </a:r>
            <a:r>
              <a:rPr lang="en-US" dirty="0"/>
              <a:t>). In our implementation </a:t>
            </a:r>
            <a:r>
              <a:rPr lang="en-US" dirty="0" err="1"/>
              <a:t>StoppingCondition</a:t>
            </a:r>
            <a:r>
              <a:rPr lang="en-US" dirty="0"/>
              <a:t>() finishes the VNS algorithm if either </a:t>
            </a:r>
            <a:r>
              <a:rPr lang="en-US" dirty="0" err="1"/>
              <a:t>kmax</a:t>
            </a:r>
            <a:r>
              <a:rPr lang="en-US" dirty="0"/>
              <a:t> or maximal CPU time allowed is reached.</a:t>
            </a:r>
            <a:endParaRPr lang="tr-TR" dirty="0"/>
          </a:p>
        </p:txBody>
      </p:sp>
      <p:sp>
        <p:nvSpPr>
          <p:cNvPr id="4" name="Slayt Numarası Yer Tutucusu 3">
            <a:extLst>
              <a:ext uri="{FF2B5EF4-FFF2-40B4-BE49-F238E27FC236}">
                <a16:creationId xmlns:a16="http://schemas.microsoft.com/office/drawing/2014/main" id="{AF75F735-61C5-AA25-6845-B18FF04BCC52}"/>
              </a:ext>
            </a:extLst>
          </p:cNvPr>
          <p:cNvSpPr>
            <a:spLocks noGrp="1"/>
          </p:cNvSpPr>
          <p:nvPr>
            <p:ph type="sldNum" sz="quarter" idx="10"/>
          </p:nvPr>
        </p:nvSpPr>
        <p:spPr/>
        <p:txBody>
          <a:bodyPr/>
          <a:lstStyle/>
          <a:p>
            <a:fld id="{606EA505-76AA-495E-815C-8AF94549A6BB}" type="slidenum">
              <a:rPr lang="tr-TR" altLang="en-US" smtClean="0"/>
              <a:pPr/>
              <a:t>19</a:t>
            </a:fld>
            <a:endParaRPr lang="tr-TR" altLang="en-US"/>
          </a:p>
        </p:txBody>
      </p:sp>
    </p:spTree>
    <p:extLst>
      <p:ext uri="{BB962C8B-B14F-4D97-AF65-F5344CB8AC3E}">
        <p14:creationId xmlns:p14="http://schemas.microsoft.com/office/powerpoint/2010/main" val="141458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295400"/>
            <a:ext cx="7467600" cy="4648200"/>
          </a:xfrm>
        </p:spPr>
        <p:txBody>
          <a:bodyPr/>
          <a:lstStyle/>
          <a:p>
            <a:pPr eaLnBrk="1" hangingPunct="1">
              <a:lnSpc>
                <a:spcPct val="90000"/>
              </a:lnSpc>
            </a:pPr>
            <a:r>
              <a:rPr lang="en-US" altLang="en-US" sz="2400" dirty="0"/>
              <a:t>Emperor Constantine had to decide where to station his four field army units to protect eight regions.</a:t>
            </a:r>
          </a:p>
          <a:p>
            <a:pPr eaLnBrk="1" hangingPunct="1">
              <a:lnSpc>
                <a:spcPct val="90000"/>
              </a:lnSpc>
            </a:pPr>
            <a:endParaRPr lang="en-US" altLang="en-US" sz="2400" dirty="0"/>
          </a:p>
          <a:p>
            <a:pPr eaLnBrk="1" hangingPunct="1">
              <a:lnSpc>
                <a:spcPct val="90000"/>
              </a:lnSpc>
            </a:pPr>
            <a:r>
              <a:rPr lang="en-US" altLang="en-US" sz="2400" dirty="0"/>
              <a:t>Place the army units so that every region was either secured by its own army (one or two units) or was securable by a neighbor with two army units, one of which can be sent to the undefended region directly if a conflict breaks out.</a:t>
            </a:r>
          </a:p>
          <a:p>
            <a:pPr eaLnBrk="1" hangingPunct="1">
              <a:lnSpc>
                <a:spcPct val="90000"/>
              </a:lnSpc>
            </a:pPr>
            <a:endParaRPr lang="tr-TR" altLang="en-US" sz="2400" dirty="0"/>
          </a:p>
        </p:txBody>
      </p:sp>
      <p:sp>
        <p:nvSpPr>
          <p:cNvPr id="7172" name="Rectangle 4"/>
          <p:cNvSpPr>
            <a:spLocks noGrp="1" noChangeArrowheads="1"/>
          </p:cNvSpPr>
          <p:nvPr>
            <p:ph type="title"/>
          </p:nvPr>
        </p:nvSpPr>
        <p:spPr/>
        <p:txBody>
          <a:bodyPr/>
          <a:lstStyle/>
          <a:p>
            <a:pPr eaLnBrk="1" hangingPunct="1"/>
            <a:r>
              <a:rPr lang="tr-TR" altLang="en-US" sz="4000" dirty="0"/>
              <a:t>Roman </a:t>
            </a:r>
            <a:r>
              <a:rPr lang="tr-TR" altLang="en-US" sz="4000" dirty="0" err="1"/>
              <a:t>Domination</a:t>
            </a:r>
            <a:r>
              <a:rPr lang="tr-TR" altLang="en-US" sz="4000" dirty="0"/>
              <a:t> </a:t>
            </a:r>
            <a:r>
              <a:rPr lang="tr-TR" altLang="en-US" sz="4000" dirty="0" err="1"/>
              <a:t>Number</a:t>
            </a:r>
            <a:endParaRPr lang="tr-TR"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04C6B6-A58B-E50E-1DD8-E32DC9FE5C25}"/>
              </a:ext>
            </a:extLst>
          </p:cNvPr>
          <p:cNvSpPr>
            <a:spLocks noGrp="1"/>
          </p:cNvSpPr>
          <p:nvPr>
            <p:ph type="title"/>
          </p:nvPr>
        </p:nvSpPr>
        <p:spPr>
          <a:xfrm>
            <a:off x="155510" y="152400"/>
            <a:ext cx="7848600" cy="579437"/>
          </a:xfrm>
        </p:spPr>
        <p:txBody>
          <a:bodyPr/>
          <a:lstStyle/>
          <a:p>
            <a:r>
              <a:rPr lang="tr-TR" sz="3200" dirty="0"/>
              <a:t>VNS </a:t>
            </a:r>
            <a:r>
              <a:rPr lang="tr-TR" sz="3200" dirty="0" err="1"/>
              <a:t>Algorithm</a:t>
            </a:r>
            <a:r>
              <a:rPr lang="tr-TR" sz="3200" dirty="0"/>
              <a:t> On </a:t>
            </a:r>
            <a:r>
              <a:rPr lang="tr-TR" sz="3200" dirty="0" err="1"/>
              <a:t>Input</a:t>
            </a:r>
            <a:r>
              <a:rPr lang="tr-TR" sz="3200" dirty="0"/>
              <a:t> </a:t>
            </a:r>
            <a:r>
              <a:rPr lang="tr-TR" sz="3200" dirty="0" err="1"/>
              <a:t>Graph</a:t>
            </a:r>
            <a:endParaRPr lang="tr-TR" sz="3200" dirty="0"/>
          </a:p>
        </p:txBody>
      </p:sp>
      <p:sp>
        <p:nvSpPr>
          <p:cNvPr id="3" name="İçerik Yer Tutucusu 2">
            <a:extLst>
              <a:ext uri="{FF2B5EF4-FFF2-40B4-BE49-F238E27FC236}">
                <a16:creationId xmlns:a16="http://schemas.microsoft.com/office/drawing/2014/main" id="{E1D04A1A-6DC6-2F29-CFE3-13605DBBFA39}"/>
              </a:ext>
            </a:extLst>
          </p:cNvPr>
          <p:cNvSpPr>
            <a:spLocks noGrp="1"/>
          </p:cNvSpPr>
          <p:nvPr>
            <p:ph idx="1"/>
          </p:nvPr>
        </p:nvSpPr>
        <p:spPr>
          <a:xfrm>
            <a:off x="304800" y="1295400"/>
            <a:ext cx="7391400" cy="2133600"/>
          </a:xfrm>
        </p:spPr>
        <p:txBody>
          <a:bodyPr/>
          <a:lstStyle/>
          <a:p>
            <a:r>
              <a:rPr lang="tr-TR" dirty="0" err="1"/>
              <a:t>In</a:t>
            </a:r>
            <a:r>
              <a:rPr lang="tr-TR" dirty="0"/>
              <a:t> </a:t>
            </a:r>
            <a:r>
              <a:rPr lang="tr-TR" dirty="0" err="1"/>
              <a:t>this</a:t>
            </a:r>
            <a:r>
              <a:rPr lang="tr-TR" dirty="0"/>
              <a:t> </a:t>
            </a:r>
            <a:r>
              <a:rPr lang="tr-TR" dirty="0" err="1"/>
              <a:t>part</a:t>
            </a:r>
            <a:r>
              <a:rPr lang="tr-TR" dirty="0"/>
              <a:t>, in </a:t>
            </a:r>
            <a:r>
              <a:rPr lang="tr-TR" dirty="0" err="1"/>
              <a:t>the</a:t>
            </a:r>
            <a:r>
              <a:rPr lang="tr-TR" dirty="0"/>
              <a:t> </a:t>
            </a:r>
            <a:r>
              <a:rPr lang="tr-TR" dirty="0" err="1"/>
              <a:t>code</a:t>
            </a:r>
            <a:r>
              <a:rPr lang="tr-TR" dirty="0"/>
              <a:t>, I </a:t>
            </a:r>
            <a:r>
              <a:rPr lang="tr-TR" dirty="0" err="1"/>
              <a:t>create</a:t>
            </a:r>
            <a:r>
              <a:rPr lang="tr-TR" dirty="0"/>
              <a:t> u</a:t>
            </a:r>
            <a:r>
              <a:rPr lang="en-US" dirty="0" err="1"/>
              <a:t>ndirected</a:t>
            </a:r>
            <a:r>
              <a:rPr lang="en-US" dirty="0"/>
              <a:t> input graph with 5 vertexes and </a:t>
            </a:r>
            <a:r>
              <a:rPr lang="tr-TR" dirty="0"/>
              <a:t>I </a:t>
            </a:r>
            <a:r>
              <a:rPr lang="en-US" dirty="0"/>
              <a:t>assign number 0’s to each vertexes. Then, </a:t>
            </a:r>
            <a:r>
              <a:rPr lang="tr-TR" dirty="0"/>
              <a:t>I </a:t>
            </a:r>
            <a:r>
              <a:rPr lang="tr-TR" dirty="0" err="1"/>
              <a:t>create</a:t>
            </a:r>
            <a:r>
              <a:rPr lang="tr-TR" dirty="0"/>
              <a:t> </a:t>
            </a:r>
            <a:r>
              <a:rPr lang="en-US" dirty="0"/>
              <a:t>several edges</a:t>
            </a:r>
            <a:r>
              <a:rPr lang="tr-TR" dirty="0"/>
              <a:t> </a:t>
            </a:r>
            <a:r>
              <a:rPr lang="en-US" dirty="0"/>
              <a:t>on the graph. Then, local search metaheuristic is applying to the graph. </a:t>
            </a:r>
            <a:endParaRPr lang="tr-TR" dirty="0"/>
          </a:p>
        </p:txBody>
      </p:sp>
      <p:sp>
        <p:nvSpPr>
          <p:cNvPr id="4" name="Slayt Numarası Yer Tutucusu 3">
            <a:extLst>
              <a:ext uri="{FF2B5EF4-FFF2-40B4-BE49-F238E27FC236}">
                <a16:creationId xmlns:a16="http://schemas.microsoft.com/office/drawing/2014/main" id="{1F271D16-46FC-F6B1-A6AE-04E44B28749C}"/>
              </a:ext>
            </a:extLst>
          </p:cNvPr>
          <p:cNvSpPr>
            <a:spLocks noGrp="1"/>
          </p:cNvSpPr>
          <p:nvPr>
            <p:ph type="sldNum" sz="quarter" idx="10"/>
          </p:nvPr>
        </p:nvSpPr>
        <p:spPr/>
        <p:txBody>
          <a:bodyPr/>
          <a:lstStyle/>
          <a:p>
            <a:fld id="{606EA505-76AA-495E-815C-8AF94549A6BB}" type="slidenum">
              <a:rPr lang="tr-TR" altLang="en-US" smtClean="0"/>
              <a:pPr/>
              <a:t>20</a:t>
            </a:fld>
            <a:endParaRPr lang="tr-TR" altLang="en-US"/>
          </a:p>
        </p:txBody>
      </p:sp>
    </p:spTree>
    <p:extLst>
      <p:ext uri="{BB962C8B-B14F-4D97-AF65-F5344CB8AC3E}">
        <p14:creationId xmlns:p14="http://schemas.microsoft.com/office/powerpoint/2010/main" val="328909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7ACAB0-5691-DEA1-F8E4-0CB63E6EEC34}"/>
              </a:ext>
            </a:extLst>
          </p:cNvPr>
          <p:cNvSpPr>
            <a:spLocks noGrp="1"/>
          </p:cNvSpPr>
          <p:nvPr>
            <p:ph type="title"/>
          </p:nvPr>
        </p:nvSpPr>
        <p:spPr/>
        <p:txBody>
          <a:bodyPr/>
          <a:lstStyle/>
          <a:p>
            <a:r>
              <a:rPr lang="tr-TR" sz="3600" dirty="0" err="1"/>
              <a:t>Example</a:t>
            </a:r>
            <a:r>
              <a:rPr lang="tr-TR" sz="3600" dirty="0"/>
              <a:t> </a:t>
            </a:r>
            <a:r>
              <a:rPr lang="tr-TR" sz="3600" dirty="0" err="1"/>
              <a:t>Output</a:t>
            </a:r>
            <a:r>
              <a:rPr lang="tr-TR" sz="3600" dirty="0"/>
              <a:t> of VNS</a:t>
            </a:r>
          </a:p>
        </p:txBody>
      </p:sp>
      <p:pic>
        <p:nvPicPr>
          <p:cNvPr id="8" name="İçerik Yer Tutucusu 7">
            <a:extLst>
              <a:ext uri="{FF2B5EF4-FFF2-40B4-BE49-F238E27FC236}">
                <a16:creationId xmlns:a16="http://schemas.microsoft.com/office/drawing/2014/main" id="{E78FA576-BA16-F96E-BD99-0C6CDEB35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1143000"/>
            <a:ext cx="4457700" cy="4572000"/>
          </a:xfrm>
        </p:spPr>
      </p:pic>
      <p:sp>
        <p:nvSpPr>
          <p:cNvPr id="4" name="Slayt Numarası Yer Tutucusu 3">
            <a:extLst>
              <a:ext uri="{FF2B5EF4-FFF2-40B4-BE49-F238E27FC236}">
                <a16:creationId xmlns:a16="http://schemas.microsoft.com/office/drawing/2014/main" id="{F9A9CF7D-1411-31A6-A165-02DCF9FCB458}"/>
              </a:ext>
            </a:extLst>
          </p:cNvPr>
          <p:cNvSpPr>
            <a:spLocks noGrp="1"/>
          </p:cNvSpPr>
          <p:nvPr>
            <p:ph type="sldNum" sz="quarter" idx="10"/>
          </p:nvPr>
        </p:nvSpPr>
        <p:spPr/>
        <p:txBody>
          <a:bodyPr/>
          <a:lstStyle/>
          <a:p>
            <a:fld id="{606EA505-76AA-495E-815C-8AF94549A6BB}" type="slidenum">
              <a:rPr lang="tr-TR" altLang="en-US" smtClean="0"/>
              <a:pPr/>
              <a:t>21</a:t>
            </a:fld>
            <a:endParaRPr lang="tr-TR" altLang="en-US"/>
          </a:p>
        </p:txBody>
      </p:sp>
      <p:sp>
        <p:nvSpPr>
          <p:cNvPr id="10" name="Metin kutusu 9">
            <a:extLst>
              <a:ext uri="{FF2B5EF4-FFF2-40B4-BE49-F238E27FC236}">
                <a16:creationId xmlns:a16="http://schemas.microsoft.com/office/drawing/2014/main" id="{56835947-54C3-F8B8-6225-22FCA3428723}"/>
              </a:ext>
            </a:extLst>
          </p:cNvPr>
          <p:cNvSpPr txBox="1"/>
          <p:nvPr/>
        </p:nvSpPr>
        <p:spPr>
          <a:xfrm>
            <a:off x="304800" y="1406128"/>
            <a:ext cx="4038600" cy="4308872"/>
          </a:xfrm>
          <a:prstGeom prst="rect">
            <a:avLst/>
          </a:prstGeom>
          <a:noFill/>
        </p:spPr>
        <p:txBody>
          <a:bodyPr wrap="square" rtlCol="0">
            <a:spAutoFit/>
          </a:bodyPr>
          <a:lstStyle/>
          <a:p>
            <a:r>
              <a:rPr lang="en-US" sz="1600" dirty="0"/>
              <a:t>Finally, in output graph, </a:t>
            </a:r>
            <a:r>
              <a:rPr lang="tr-TR" sz="1600" dirty="0"/>
              <a:t>I </a:t>
            </a:r>
            <a:r>
              <a:rPr lang="tr-TR" sz="1600" dirty="0" err="1"/>
              <a:t>colored</a:t>
            </a:r>
            <a:r>
              <a:rPr lang="tr-TR" sz="1600" dirty="0"/>
              <a:t> </a:t>
            </a:r>
            <a:r>
              <a:rPr lang="en-US" sz="1600" dirty="0"/>
              <a:t>vertexes which have number 0 with blue, which have number 1 with green and which have number 2 with blue</a:t>
            </a:r>
            <a:r>
              <a:rPr lang="tr-TR" sz="1600" dirty="0"/>
              <a:t> </a:t>
            </a:r>
            <a:r>
              <a:rPr lang="tr-TR" sz="1600" dirty="0" err="1"/>
              <a:t>and</a:t>
            </a:r>
            <a:r>
              <a:rPr lang="tr-TR" sz="1600" dirty="0"/>
              <a:t> </a:t>
            </a:r>
            <a:r>
              <a:rPr lang="tr-TR" sz="1600" dirty="0" err="1"/>
              <a:t>example</a:t>
            </a:r>
            <a:r>
              <a:rPr lang="tr-TR" sz="1600" dirty="0"/>
              <a:t> </a:t>
            </a:r>
            <a:r>
              <a:rPr lang="tr-TR" sz="1600" dirty="0" err="1"/>
              <a:t>output</a:t>
            </a:r>
            <a:r>
              <a:rPr lang="tr-TR" sz="1600" dirty="0"/>
              <a:t> is </a:t>
            </a:r>
            <a:r>
              <a:rPr lang="tr-TR" sz="1600" dirty="0" err="1"/>
              <a:t>like</a:t>
            </a:r>
            <a:r>
              <a:rPr lang="tr-TR" sz="1600" dirty="0"/>
              <a:t> on </a:t>
            </a:r>
            <a:r>
              <a:rPr lang="tr-TR" sz="1600" dirty="0" err="1"/>
              <a:t>the</a:t>
            </a:r>
            <a:r>
              <a:rPr lang="tr-TR" sz="1600" dirty="0"/>
              <a:t> </a:t>
            </a:r>
            <a:r>
              <a:rPr lang="tr-TR" sz="1600" dirty="0" err="1"/>
              <a:t>right</a:t>
            </a:r>
            <a:r>
              <a:rPr lang="tr-TR" sz="1600" dirty="0"/>
              <a:t> </a:t>
            </a:r>
            <a:r>
              <a:rPr lang="tr-TR" sz="1600" dirty="0" err="1"/>
              <a:t>figure</a:t>
            </a:r>
            <a:r>
              <a:rPr lang="tr-TR" sz="1600" dirty="0"/>
              <a:t>.</a:t>
            </a:r>
          </a:p>
          <a:p>
            <a:r>
              <a:rPr lang="en-US" sz="1600" dirty="0"/>
              <a:t>As you see from this figure, vertexes which has 0 as a number is adjacent to vertex which has 2 as a number. And this graph obeys the rules of Roman Domination Graph.</a:t>
            </a:r>
            <a:r>
              <a:rPr lang="tr-TR" sz="1600" dirty="0"/>
              <a:t> </a:t>
            </a:r>
            <a:r>
              <a:rPr lang="en-US" sz="1600" dirty="0"/>
              <a:t>Roman Domination number of this graph is equal to the sum of numbers which are vertexes have. So, Roman domination number of this graph is equal to the 3. In this figure,</a:t>
            </a:r>
            <a:r>
              <a:rPr lang="tr-TR" sz="1600" dirty="0"/>
              <a:t> </a:t>
            </a:r>
            <a:r>
              <a:rPr lang="en-US" sz="1600" dirty="0"/>
              <a:t>we get an optimal solution but VNS does not </a:t>
            </a:r>
            <a:r>
              <a:rPr lang="en-US" sz="1600" dirty="0" err="1"/>
              <a:t>guarentee</a:t>
            </a:r>
            <a:r>
              <a:rPr lang="en-US" sz="1600" dirty="0"/>
              <a:t> the optimal solution every time.</a:t>
            </a:r>
          </a:p>
          <a:p>
            <a:r>
              <a:rPr lang="en-US" dirty="0"/>
              <a:t> </a:t>
            </a:r>
            <a:endParaRPr lang="tr-TR" dirty="0"/>
          </a:p>
        </p:txBody>
      </p:sp>
    </p:spTree>
    <p:extLst>
      <p:ext uri="{BB962C8B-B14F-4D97-AF65-F5344CB8AC3E}">
        <p14:creationId xmlns:p14="http://schemas.microsoft.com/office/powerpoint/2010/main" val="103901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9C29B3-7F34-844F-3504-5128FD8A38CD}"/>
              </a:ext>
            </a:extLst>
          </p:cNvPr>
          <p:cNvSpPr>
            <a:spLocks noGrp="1"/>
          </p:cNvSpPr>
          <p:nvPr>
            <p:ph type="title"/>
          </p:nvPr>
        </p:nvSpPr>
        <p:spPr/>
        <p:txBody>
          <a:bodyPr/>
          <a:lstStyle/>
          <a:p>
            <a:r>
              <a:rPr lang="tr-TR" sz="3200" dirty="0"/>
              <a:t>Brute Force </a:t>
            </a:r>
            <a:r>
              <a:rPr lang="tr-TR" sz="3200" dirty="0" err="1"/>
              <a:t>Algorithm</a:t>
            </a:r>
            <a:r>
              <a:rPr lang="tr-TR" sz="3200" dirty="0"/>
              <a:t>  </a:t>
            </a:r>
          </a:p>
        </p:txBody>
      </p:sp>
      <p:sp>
        <p:nvSpPr>
          <p:cNvPr id="3" name="İçerik Yer Tutucusu 2">
            <a:extLst>
              <a:ext uri="{FF2B5EF4-FFF2-40B4-BE49-F238E27FC236}">
                <a16:creationId xmlns:a16="http://schemas.microsoft.com/office/drawing/2014/main" id="{B966C009-90D6-44A2-FC04-4F9941BD7C94}"/>
              </a:ext>
            </a:extLst>
          </p:cNvPr>
          <p:cNvSpPr>
            <a:spLocks noGrp="1"/>
          </p:cNvSpPr>
          <p:nvPr>
            <p:ph idx="1"/>
          </p:nvPr>
        </p:nvSpPr>
        <p:spPr>
          <a:xfrm>
            <a:off x="228600" y="838200"/>
            <a:ext cx="7391400" cy="4953000"/>
          </a:xfrm>
        </p:spPr>
        <p:txBody>
          <a:bodyPr/>
          <a:lstStyle/>
          <a:p>
            <a:pPr marL="0" indent="0">
              <a:buNone/>
            </a:pPr>
            <a:endParaRPr lang="tr-TR" dirty="0"/>
          </a:p>
          <a:p>
            <a:r>
              <a:rPr lang="tr-TR" dirty="0" err="1"/>
              <a:t>In</a:t>
            </a:r>
            <a:r>
              <a:rPr lang="tr-TR" dirty="0"/>
              <a:t> </a:t>
            </a:r>
            <a:r>
              <a:rPr lang="tr-TR" dirty="0" err="1"/>
              <a:t>order</a:t>
            </a:r>
            <a:r>
              <a:rPr lang="tr-TR" dirty="0"/>
              <a:t> </a:t>
            </a:r>
            <a:r>
              <a:rPr lang="tr-TR" dirty="0" err="1"/>
              <a:t>to</a:t>
            </a:r>
            <a:r>
              <a:rPr lang="tr-TR" dirty="0"/>
              <a:t> </a:t>
            </a:r>
            <a:r>
              <a:rPr lang="tr-TR" dirty="0" err="1"/>
              <a:t>compare</a:t>
            </a:r>
            <a:r>
              <a:rPr lang="tr-TR" dirty="0"/>
              <a:t> VNS </a:t>
            </a:r>
            <a:r>
              <a:rPr lang="tr-TR" dirty="0" err="1"/>
              <a:t>with</a:t>
            </a:r>
            <a:r>
              <a:rPr lang="tr-TR" dirty="0"/>
              <a:t> </a:t>
            </a:r>
            <a:r>
              <a:rPr lang="tr-TR" dirty="0" err="1"/>
              <a:t>other</a:t>
            </a:r>
            <a:r>
              <a:rPr lang="tr-TR" dirty="0"/>
              <a:t> </a:t>
            </a:r>
            <a:r>
              <a:rPr lang="tr-TR" dirty="0" err="1"/>
              <a:t>algorithm</a:t>
            </a:r>
            <a:r>
              <a:rPr lang="tr-TR" dirty="0"/>
              <a:t>, Brute Force </a:t>
            </a:r>
            <a:r>
              <a:rPr lang="tr-TR" dirty="0" err="1"/>
              <a:t>method</a:t>
            </a:r>
            <a:r>
              <a:rPr lang="tr-TR" dirty="0"/>
              <a:t> is </a:t>
            </a:r>
            <a:r>
              <a:rPr lang="tr-TR" dirty="0" err="1"/>
              <a:t>used</a:t>
            </a:r>
            <a:r>
              <a:rPr lang="tr-TR" dirty="0"/>
              <a:t>. </a:t>
            </a:r>
            <a:r>
              <a:rPr lang="en-US" dirty="0"/>
              <a:t>A brute force algorithm solves a problem through exhaustion: it goes through all possible choices until a solution is found. In </a:t>
            </a:r>
            <a:r>
              <a:rPr lang="en-US" dirty="0" err="1"/>
              <a:t>th</a:t>
            </a:r>
            <a:r>
              <a:rPr lang="tr-TR" dirty="0"/>
              <a:t>e </a:t>
            </a:r>
            <a:r>
              <a:rPr lang="tr-TR" dirty="0" err="1"/>
              <a:t>code</a:t>
            </a:r>
            <a:r>
              <a:rPr lang="en-US" dirty="0"/>
              <a:t>, all combinations of numbers that vertexes in the graph can have is examined. From these combinations which have feasible solutions in terms of Roman Domination graph, the </a:t>
            </a:r>
            <a:r>
              <a:rPr lang="tr-TR" dirty="0" err="1"/>
              <a:t>solution</a:t>
            </a:r>
            <a:r>
              <a:rPr lang="en-US" dirty="0"/>
              <a:t> which has minimum weight(Roman Domination Number) is found</a:t>
            </a:r>
            <a:r>
              <a:rPr lang="tr-TR" dirty="0"/>
              <a:t>.</a:t>
            </a:r>
          </a:p>
        </p:txBody>
      </p:sp>
      <p:sp>
        <p:nvSpPr>
          <p:cNvPr id="4" name="Slayt Numarası Yer Tutucusu 3">
            <a:extLst>
              <a:ext uri="{FF2B5EF4-FFF2-40B4-BE49-F238E27FC236}">
                <a16:creationId xmlns:a16="http://schemas.microsoft.com/office/drawing/2014/main" id="{6DBCF1AA-A260-F6E9-BFEC-90CA1F651BFC}"/>
              </a:ext>
            </a:extLst>
          </p:cNvPr>
          <p:cNvSpPr>
            <a:spLocks noGrp="1"/>
          </p:cNvSpPr>
          <p:nvPr>
            <p:ph type="sldNum" sz="quarter" idx="10"/>
          </p:nvPr>
        </p:nvSpPr>
        <p:spPr/>
        <p:txBody>
          <a:bodyPr/>
          <a:lstStyle/>
          <a:p>
            <a:fld id="{606EA505-76AA-495E-815C-8AF94549A6BB}" type="slidenum">
              <a:rPr lang="tr-TR" altLang="en-US" smtClean="0"/>
              <a:pPr/>
              <a:t>22</a:t>
            </a:fld>
            <a:endParaRPr lang="tr-TR" altLang="en-US"/>
          </a:p>
        </p:txBody>
      </p:sp>
    </p:spTree>
    <p:extLst>
      <p:ext uri="{BB962C8B-B14F-4D97-AF65-F5344CB8AC3E}">
        <p14:creationId xmlns:p14="http://schemas.microsoft.com/office/powerpoint/2010/main" val="188808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28690A-3C53-310B-DC66-D0A5B9600EDC}"/>
              </a:ext>
            </a:extLst>
          </p:cNvPr>
          <p:cNvSpPr>
            <a:spLocks noGrp="1"/>
          </p:cNvSpPr>
          <p:nvPr>
            <p:ph type="title"/>
          </p:nvPr>
        </p:nvSpPr>
        <p:spPr/>
        <p:txBody>
          <a:bodyPr/>
          <a:lstStyle/>
          <a:p>
            <a:r>
              <a:rPr lang="tr-TR" sz="3200" dirty="0"/>
              <a:t>Brute Force </a:t>
            </a:r>
            <a:r>
              <a:rPr lang="tr-TR" sz="3200" dirty="0" err="1"/>
              <a:t>Algorithm</a:t>
            </a:r>
            <a:r>
              <a:rPr lang="tr-TR" sz="3200" dirty="0"/>
              <a:t> on </a:t>
            </a:r>
            <a:r>
              <a:rPr lang="tr-TR" sz="3200" dirty="0" err="1"/>
              <a:t>Input</a:t>
            </a:r>
            <a:r>
              <a:rPr lang="tr-TR" sz="3200" dirty="0"/>
              <a:t> </a:t>
            </a:r>
            <a:r>
              <a:rPr lang="tr-TR" sz="3200" dirty="0" err="1"/>
              <a:t>Graph</a:t>
            </a:r>
            <a:endParaRPr lang="tr-TR" sz="3200" dirty="0"/>
          </a:p>
        </p:txBody>
      </p:sp>
      <p:sp>
        <p:nvSpPr>
          <p:cNvPr id="3" name="İçerik Yer Tutucusu 2">
            <a:extLst>
              <a:ext uri="{FF2B5EF4-FFF2-40B4-BE49-F238E27FC236}">
                <a16:creationId xmlns:a16="http://schemas.microsoft.com/office/drawing/2014/main" id="{0D161A01-064F-4E3B-E3B1-910161299D32}"/>
              </a:ext>
            </a:extLst>
          </p:cNvPr>
          <p:cNvSpPr>
            <a:spLocks noGrp="1"/>
          </p:cNvSpPr>
          <p:nvPr>
            <p:ph idx="1"/>
          </p:nvPr>
        </p:nvSpPr>
        <p:spPr>
          <a:xfrm>
            <a:off x="152400" y="914400"/>
            <a:ext cx="8001000" cy="5410200"/>
          </a:xfrm>
        </p:spPr>
        <p:txBody>
          <a:bodyPr/>
          <a:lstStyle/>
          <a:p>
            <a:pPr marL="0" indent="0">
              <a:buNone/>
            </a:pPr>
            <a:endParaRPr lang="tr-TR" dirty="0"/>
          </a:p>
          <a:p>
            <a:r>
              <a:rPr lang="tr-TR" dirty="0" err="1"/>
              <a:t>In</a:t>
            </a:r>
            <a:r>
              <a:rPr lang="tr-TR" dirty="0"/>
              <a:t> </a:t>
            </a:r>
            <a:r>
              <a:rPr lang="tr-TR" dirty="0" err="1"/>
              <a:t>this</a:t>
            </a:r>
            <a:r>
              <a:rPr lang="tr-TR" dirty="0"/>
              <a:t> </a:t>
            </a:r>
            <a:r>
              <a:rPr lang="tr-TR" dirty="0" err="1"/>
              <a:t>part</a:t>
            </a:r>
            <a:r>
              <a:rPr lang="tr-TR" dirty="0"/>
              <a:t>, in </a:t>
            </a:r>
            <a:r>
              <a:rPr lang="tr-TR" dirty="0" err="1"/>
              <a:t>the</a:t>
            </a:r>
            <a:r>
              <a:rPr lang="tr-TR" dirty="0"/>
              <a:t> </a:t>
            </a:r>
            <a:r>
              <a:rPr lang="tr-TR" dirty="0" err="1"/>
              <a:t>code</a:t>
            </a:r>
            <a:r>
              <a:rPr lang="tr-TR" dirty="0"/>
              <a:t>, I </a:t>
            </a:r>
            <a:r>
              <a:rPr lang="tr-TR" dirty="0" err="1"/>
              <a:t>create</a:t>
            </a:r>
            <a:r>
              <a:rPr lang="tr-TR" dirty="0"/>
              <a:t> u</a:t>
            </a:r>
            <a:r>
              <a:rPr lang="en-US" dirty="0" err="1"/>
              <a:t>ndirected</a:t>
            </a:r>
            <a:r>
              <a:rPr lang="en-US" dirty="0"/>
              <a:t> input graph with 5 vertexes. Then, </a:t>
            </a:r>
            <a:r>
              <a:rPr lang="tr-TR" dirty="0"/>
              <a:t>I </a:t>
            </a:r>
            <a:r>
              <a:rPr lang="tr-TR" dirty="0" err="1"/>
              <a:t>create</a:t>
            </a:r>
            <a:r>
              <a:rPr lang="tr-TR" dirty="0"/>
              <a:t> </a:t>
            </a:r>
            <a:r>
              <a:rPr lang="en-US" dirty="0"/>
              <a:t>several edges are on the graph. Then, brute force algorithm is applying to the graph.</a:t>
            </a:r>
            <a:endParaRPr lang="tr-TR" dirty="0"/>
          </a:p>
        </p:txBody>
      </p:sp>
      <p:sp>
        <p:nvSpPr>
          <p:cNvPr id="4" name="Slayt Numarası Yer Tutucusu 3">
            <a:extLst>
              <a:ext uri="{FF2B5EF4-FFF2-40B4-BE49-F238E27FC236}">
                <a16:creationId xmlns:a16="http://schemas.microsoft.com/office/drawing/2014/main" id="{02319E4D-0C5D-0E9B-EDA7-83365EAAFA08}"/>
              </a:ext>
            </a:extLst>
          </p:cNvPr>
          <p:cNvSpPr>
            <a:spLocks noGrp="1"/>
          </p:cNvSpPr>
          <p:nvPr>
            <p:ph type="sldNum" sz="quarter" idx="10"/>
          </p:nvPr>
        </p:nvSpPr>
        <p:spPr/>
        <p:txBody>
          <a:bodyPr/>
          <a:lstStyle/>
          <a:p>
            <a:fld id="{606EA505-76AA-495E-815C-8AF94549A6BB}" type="slidenum">
              <a:rPr lang="tr-TR" altLang="en-US" smtClean="0"/>
              <a:pPr/>
              <a:t>23</a:t>
            </a:fld>
            <a:endParaRPr lang="tr-TR" altLang="en-US"/>
          </a:p>
        </p:txBody>
      </p:sp>
    </p:spTree>
    <p:extLst>
      <p:ext uri="{BB962C8B-B14F-4D97-AF65-F5344CB8AC3E}">
        <p14:creationId xmlns:p14="http://schemas.microsoft.com/office/powerpoint/2010/main" val="288034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058F7-2543-E73B-2D2F-770FE43D470B}"/>
              </a:ext>
            </a:extLst>
          </p:cNvPr>
          <p:cNvSpPr>
            <a:spLocks noGrp="1"/>
          </p:cNvSpPr>
          <p:nvPr>
            <p:ph type="title"/>
          </p:nvPr>
        </p:nvSpPr>
        <p:spPr/>
        <p:txBody>
          <a:bodyPr/>
          <a:lstStyle/>
          <a:p>
            <a:r>
              <a:rPr lang="tr-TR" sz="3600" dirty="0" err="1"/>
              <a:t>Example</a:t>
            </a:r>
            <a:r>
              <a:rPr lang="tr-TR" sz="3600" dirty="0"/>
              <a:t> </a:t>
            </a:r>
            <a:r>
              <a:rPr lang="tr-TR" sz="3600" dirty="0" err="1"/>
              <a:t>Output</a:t>
            </a:r>
            <a:r>
              <a:rPr lang="tr-TR" sz="3600" dirty="0"/>
              <a:t> of Brute Force </a:t>
            </a:r>
          </a:p>
        </p:txBody>
      </p:sp>
      <p:pic>
        <p:nvPicPr>
          <p:cNvPr id="6" name="İçerik Yer Tutucusu 5">
            <a:extLst>
              <a:ext uri="{FF2B5EF4-FFF2-40B4-BE49-F238E27FC236}">
                <a16:creationId xmlns:a16="http://schemas.microsoft.com/office/drawing/2014/main" id="{5BCA0820-32B9-8C83-1E50-4913DC1DB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686" y="1132382"/>
            <a:ext cx="4666861" cy="4572000"/>
          </a:xfrm>
        </p:spPr>
      </p:pic>
      <p:sp>
        <p:nvSpPr>
          <p:cNvPr id="4" name="Slayt Numarası Yer Tutucusu 3">
            <a:extLst>
              <a:ext uri="{FF2B5EF4-FFF2-40B4-BE49-F238E27FC236}">
                <a16:creationId xmlns:a16="http://schemas.microsoft.com/office/drawing/2014/main" id="{BAFB156C-85C0-0008-857C-84E2AE21D956}"/>
              </a:ext>
            </a:extLst>
          </p:cNvPr>
          <p:cNvSpPr>
            <a:spLocks noGrp="1"/>
          </p:cNvSpPr>
          <p:nvPr>
            <p:ph type="sldNum" sz="quarter" idx="10"/>
          </p:nvPr>
        </p:nvSpPr>
        <p:spPr/>
        <p:txBody>
          <a:bodyPr/>
          <a:lstStyle/>
          <a:p>
            <a:fld id="{606EA505-76AA-495E-815C-8AF94549A6BB}" type="slidenum">
              <a:rPr lang="tr-TR" altLang="en-US" smtClean="0"/>
              <a:pPr/>
              <a:t>24</a:t>
            </a:fld>
            <a:endParaRPr lang="tr-TR" altLang="en-US"/>
          </a:p>
        </p:txBody>
      </p:sp>
      <p:sp>
        <p:nvSpPr>
          <p:cNvPr id="7" name="Metin kutusu 6">
            <a:extLst>
              <a:ext uri="{FF2B5EF4-FFF2-40B4-BE49-F238E27FC236}">
                <a16:creationId xmlns:a16="http://schemas.microsoft.com/office/drawing/2014/main" id="{68E891CF-C7F5-E803-6705-FA256A2A0BCF}"/>
              </a:ext>
            </a:extLst>
          </p:cNvPr>
          <p:cNvSpPr txBox="1"/>
          <p:nvPr/>
        </p:nvSpPr>
        <p:spPr>
          <a:xfrm>
            <a:off x="360784" y="920621"/>
            <a:ext cx="3657600" cy="5016758"/>
          </a:xfrm>
          <a:prstGeom prst="rect">
            <a:avLst/>
          </a:prstGeom>
          <a:noFill/>
        </p:spPr>
        <p:txBody>
          <a:bodyPr wrap="square" rtlCol="0">
            <a:spAutoFit/>
          </a:bodyPr>
          <a:lstStyle/>
          <a:p>
            <a:r>
              <a:rPr lang="en-US" sz="1600" dirty="0"/>
              <a:t>Finally, in output graph, vertexes which have number 0 are colored with blue, vertexes which have number 1 are colored with green and vertexes which have number 2 are colored with blue</a:t>
            </a:r>
            <a:r>
              <a:rPr lang="tr-TR" sz="1600" dirty="0"/>
              <a:t> </a:t>
            </a:r>
            <a:r>
              <a:rPr lang="tr-TR" sz="1600" dirty="0" err="1"/>
              <a:t>and</a:t>
            </a:r>
            <a:r>
              <a:rPr lang="tr-TR" sz="1600" dirty="0"/>
              <a:t> </a:t>
            </a:r>
            <a:r>
              <a:rPr lang="tr-TR" sz="1600" dirty="0" err="1"/>
              <a:t>example</a:t>
            </a:r>
            <a:r>
              <a:rPr lang="tr-TR" sz="1600" dirty="0"/>
              <a:t> </a:t>
            </a:r>
            <a:r>
              <a:rPr lang="en-US" sz="1600" dirty="0"/>
              <a:t>output is like </a:t>
            </a:r>
            <a:r>
              <a:rPr lang="tr-TR" sz="1600" dirty="0"/>
              <a:t>on </a:t>
            </a:r>
            <a:r>
              <a:rPr lang="tr-TR" sz="1600" dirty="0" err="1"/>
              <a:t>the</a:t>
            </a:r>
            <a:r>
              <a:rPr lang="tr-TR" sz="1600" dirty="0"/>
              <a:t> </a:t>
            </a:r>
            <a:r>
              <a:rPr lang="tr-TR" sz="1600" dirty="0" err="1"/>
              <a:t>right</a:t>
            </a:r>
            <a:r>
              <a:rPr lang="tr-TR" sz="1600" dirty="0"/>
              <a:t> f</a:t>
            </a:r>
            <a:r>
              <a:rPr lang="en-US" sz="1600" dirty="0" err="1"/>
              <a:t>igure</a:t>
            </a:r>
            <a:r>
              <a:rPr lang="en-US" sz="1600" dirty="0"/>
              <a:t> . </a:t>
            </a:r>
            <a:endParaRPr lang="tr-TR" sz="1600" dirty="0"/>
          </a:p>
          <a:p>
            <a:r>
              <a:rPr lang="en-US" sz="1600" dirty="0"/>
              <a:t>As you see from this figure, vertexes which has 0 as a number is adjacent to vertex which has 2 as a number. And this graph obeys the rules of Roman Domination Graph.</a:t>
            </a:r>
          </a:p>
          <a:p>
            <a:r>
              <a:rPr lang="en-US" sz="1600" dirty="0"/>
              <a:t>Roman Domination number of this graph is equal to the sum of numbers which are vertexes have. So, Roman domination number of this graph is equal to the 3. This is optimal </a:t>
            </a:r>
          </a:p>
          <a:p>
            <a:r>
              <a:rPr lang="en-US" sz="1600" dirty="0"/>
              <a:t>solution. Because Brute Force </a:t>
            </a:r>
            <a:r>
              <a:rPr lang="en-US" sz="1600" dirty="0" err="1"/>
              <a:t>guarentees</a:t>
            </a:r>
            <a:r>
              <a:rPr lang="en-US" sz="1600" dirty="0"/>
              <a:t> optimal solution every time.</a:t>
            </a:r>
            <a:endParaRPr lang="tr-TR" sz="1600" dirty="0"/>
          </a:p>
        </p:txBody>
      </p:sp>
    </p:spTree>
    <p:extLst>
      <p:ext uri="{BB962C8B-B14F-4D97-AF65-F5344CB8AC3E}">
        <p14:creationId xmlns:p14="http://schemas.microsoft.com/office/powerpoint/2010/main" val="2575739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5141C-8E15-41C9-31AC-00B4B751BE44}"/>
              </a:ext>
            </a:extLst>
          </p:cNvPr>
          <p:cNvSpPr>
            <a:spLocks noGrp="1"/>
          </p:cNvSpPr>
          <p:nvPr>
            <p:ph type="title"/>
          </p:nvPr>
        </p:nvSpPr>
        <p:spPr/>
        <p:txBody>
          <a:bodyPr/>
          <a:lstStyle/>
          <a:p>
            <a:r>
              <a:rPr lang="tr-TR" sz="3200" dirty="0" err="1"/>
              <a:t>Comparison</a:t>
            </a:r>
            <a:r>
              <a:rPr lang="tr-TR" sz="3200" dirty="0"/>
              <a:t> of VNS </a:t>
            </a:r>
            <a:r>
              <a:rPr lang="tr-TR" sz="3200" dirty="0" err="1"/>
              <a:t>and</a:t>
            </a:r>
            <a:r>
              <a:rPr lang="tr-TR" sz="3200" dirty="0"/>
              <a:t> Brute Force</a:t>
            </a:r>
          </a:p>
        </p:txBody>
      </p:sp>
      <p:sp>
        <p:nvSpPr>
          <p:cNvPr id="3" name="İçerik Yer Tutucusu 2">
            <a:extLst>
              <a:ext uri="{FF2B5EF4-FFF2-40B4-BE49-F238E27FC236}">
                <a16:creationId xmlns:a16="http://schemas.microsoft.com/office/drawing/2014/main" id="{6D5421A5-2B89-8515-0283-612A2F661014}"/>
              </a:ext>
            </a:extLst>
          </p:cNvPr>
          <p:cNvSpPr>
            <a:spLocks noGrp="1"/>
          </p:cNvSpPr>
          <p:nvPr>
            <p:ph idx="1"/>
          </p:nvPr>
        </p:nvSpPr>
        <p:spPr/>
        <p:txBody>
          <a:bodyPr/>
          <a:lstStyle/>
          <a:p>
            <a:endParaRPr lang="tr-TR" dirty="0"/>
          </a:p>
          <a:p>
            <a:r>
              <a:rPr lang="tr-TR" dirty="0" err="1"/>
              <a:t>In</a:t>
            </a:r>
            <a:r>
              <a:rPr lang="tr-TR" dirty="0"/>
              <a:t> </a:t>
            </a:r>
            <a:r>
              <a:rPr lang="tr-TR" dirty="0" err="1"/>
              <a:t>order</a:t>
            </a:r>
            <a:r>
              <a:rPr lang="tr-TR" dirty="0"/>
              <a:t> </a:t>
            </a:r>
            <a:r>
              <a:rPr lang="tr-TR" dirty="0" err="1"/>
              <a:t>to</a:t>
            </a:r>
            <a:r>
              <a:rPr lang="tr-TR" dirty="0"/>
              <a:t> </a:t>
            </a:r>
            <a:r>
              <a:rPr lang="tr-TR" dirty="0" err="1"/>
              <a:t>compare</a:t>
            </a:r>
            <a:r>
              <a:rPr lang="tr-TR" dirty="0"/>
              <a:t> VNS </a:t>
            </a:r>
            <a:r>
              <a:rPr lang="tr-TR" dirty="0" err="1"/>
              <a:t>and</a:t>
            </a:r>
            <a:r>
              <a:rPr lang="tr-TR" dirty="0"/>
              <a:t> Brute Force </a:t>
            </a:r>
            <a:r>
              <a:rPr lang="tr-TR" dirty="0" err="1"/>
              <a:t>algorithm</a:t>
            </a:r>
            <a:r>
              <a:rPr lang="tr-TR" dirty="0"/>
              <a:t> , I </a:t>
            </a:r>
            <a:r>
              <a:rPr lang="tr-TR" dirty="0" err="1"/>
              <a:t>create</a:t>
            </a:r>
            <a:r>
              <a:rPr lang="tr-TR" dirty="0"/>
              <a:t> </a:t>
            </a:r>
            <a:r>
              <a:rPr lang="tr-TR" dirty="0" err="1"/>
              <a:t>different</a:t>
            </a:r>
            <a:r>
              <a:rPr lang="tr-TR" dirty="0"/>
              <a:t> </a:t>
            </a:r>
            <a:r>
              <a:rPr lang="tr-TR" dirty="0" err="1"/>
              <a:t>input</a:t>
            </a:r>
            <a:r>
              <a:rPr lang="tr-TR" dirty="0"/>
              <a:t> </a:t>
            </a:r>
            <a:r>
              <a:rPr lang="tr-TR" dirty="0" err="1"/>
              <a:t>graphs</a:t>
            </a:r>
            <a:r>
              <a:rPr lang="tr-TR" dirty="0"/>
              <a:t>. </a:t>
            </a:r>
            <a:r>
              <a:rPr lang="tr-TR" dirty="0" err="1"/>
              <a:t>In</a:t>
            </a:r>
            <a:r>
              <a:rPr lang="tr-TR" dirty="0"/>
              <a:t> </a:t>
            </a:r>
            <a:r>
              <a:rPr lang="tr-TR" dirty="0" err="1"/>
              <a:t>these</a:t>
            </a:r>
            <a:r>
              <a:rPr lang="tr-TR" dirty="0"/>
              <a:t> </a:t>
            </a:r>
            <a:r>
              <a:rPr lang="tr-TR" dirty="0" err="1"/>
              <a:t>graphs</a:t>
            </a:r>
            <a:r>
              <a:rPr lang="tr-TR" dirty="0"/>
              <a:t>, I </a:t>
            </a:r>
            <a:r>
              <a:rPr lang="tr-TR" dirty="0" err="1"/>
              <a:t>kept</a:t>
            </a:r>
            <a:r>
              <a:rPr lang="tr-TR" dirty="0"/>
              <a:t> </a:t>
            </a:r>
            <a:r>
              <a:rPr lang="tr-TR" dirty="0" err="1"/>
              <a:t>one</a:t>
            </a:r>
            <a:r>
              <a:rPr lang="tr-TR" dirty="0"/>
              <a:t> </a:t>
            </a:r>
            <a:r>
              <a:rPr lang="tr-TR" dirty="0" err="1"/>
              <a:t>parameter</a:t>
            </a:r>
            <a:r>
              <a:rPr lang="tr-TR" dirty="0"/>
              <a:t> </a:t>
            </a:r>
            <a:r>
              <a:rPr lang="tr-TR" dirty="0" err="1"/>
              <a:t>fixed</a:t>
            </a:r>
            <a:r>
              <a:rPr lang="tr-TR" dirty="0"/>
              <a:t> </a:t>
            </a:r>
            <a:r>
              <a:rPr lang="tr-TR" dirty="0" err="1"/>
              <a:t>and</a:t>
            </a:r>
            <a:r>
              <a:rPr lang="tr-TR" dirty="0"/>
              <a:t> </a:t>
            </a:r>
            <a:r>
              <a:rPr lang="tr-TR" dirty="0" err="1"/>
              <a:t>kept</a:t>
            </a:r>
            <a:r>
              <a:rPr lang="tr-TR" dirty="0"/>
              <a:t> </a:t>
            </a:r>
            <a:r>
              <a:rPr lang="tr-TR" dirty="0" err="1"/>
              <a:t>other</a:t>
            </a:r>
            <a:r>
              <a:rPr lang="tr-TR" dirty="0"/>
              <a:t> </a:t>
            </a:r>
            <a:r>
              <a:rPr lang="tr-TR" dirty="0" err="1"/>
              <a:t>parameter</a:t>
            </a:r>
            <a:r>
              <a:rPr lang="tr-TR" dirty="0"/>
              <a:t> </a:t>
            </a:r>
            <a:r>
              <a:rPr lang="tr-TR" dirty="0" err="1"/>
              <a:t>changeable</a:t>
            </a:r>
            <a:r>
              <a:rPr lang="tr-TR" dirty="0"/>
              <a:t>. </a:t>
            </a:r>
            <a:r>
              <a:rPr lang="tr-TR" dirty="0" err="1"/>
              <a:t>These</a:t>
            </a:r>
            <a:r>
              <a:rPr lang="tr-TR" dirty="0"/>
              <a:t> </a:t>
            </a:r>
            <a:r>
              <a:rPr lang="tr-TR" dirty="0" err="1"/>
              <a:t>parameters</a:t>
            </a:r>
            <a:r>
              <a:rPr lang="tr-TR" dirty="0"/>
              <a:t> </a:t>
            </a:r>
            <a:r>
              <a:rPr lang="tr-TR" dirty="0" err="1"/>
              <a:t>are</a:t>
            </a:r>
            <a:r>
              <a:rPr lang="tr-TR" dirty="0"/>
              <a:t> </a:t>
            </a:r>
            <a:r>
              <a:rPr lang="tr-TR" dirty="0" err="1"/>
              <a:t>vertex</a:t>
            </a:r>
            <a:r>
              <a:rPr lang="tr-TR" dirty="0"/>
              <a:t> </a:t>
            </a:r>
            <a:r>
              <a:rPr lang="tr-TR" dirty="0" err="1"/>
              <a:t>and</a:t>
            </a:r>
            <a:r>
              <a:rPr lang="tr-TR" dirty="0"/>
              <a:t> </a:t>
            </a:r>
            <a:r>
              <a:rPr lang="tr-TR" dirty="0" err="1"/>
              <a:t>edge</a:t>
            </a:r>
            <a:r>
              <a:rPr lang="tr-TR" dirty="0"/>
              <a:t> </a:t>
            </a:r>
            <a:r>
              <a:rPr lang="tr-TR" dirty="0" err="1"/>
              <a:t>number</a:t>
            </a:r>
            <a:r>
              <a:rPr lang="tr-TR" dirty="0"/>
              <a:t>. </a:t>
            </a:r>
          </a:p>
          <a:p>
            <a:r>
              <a:rPr lang="tr-TR" dirty="0" err="1"/>
              <a:t>Then</a:t>
            </a:r>
            <a:r>
              <a:rPr lang="tr-TR" dirty="0"/>
              <a:t>, I </a:t>
            </a:r>
            <a:r>
              <a:rPr lang="tr-TR" dirty="0" err="1"/>
              <a:t>observed</a:t>
            </a:r>
            <a:r>
              <a:rPr lang="tr-TR" dirty="0"/>
              <a:t> </a:t>
            </a:r>
            <a:r>
              <a:rPr lang="tr-TR" dirty="0" err="1"/>
              <a:t>the</a:t>
            </a:r>
            <a:r>
              <a:rPr lang="tr-TR" dirty="0"/>
              <a:t> </a:t>
            </a:r>
            <a:r>
              <a:rPr lang="tr-TR" dirty="0" err="1"/>
              <a:t>changement</a:t>
            </a:r>
            <a:r>
              <a:rPr lang="tr-TR" dirty="0"/>
              <a:t> of roman </a:t>
            </a:r>
            <a:r>
              <a:rPr lang="tr-TR" dirty="0" err="1"/>
              <a:t>domination</a:t>
            </a:r>
            <a:r>
              <a:rPr lang="tr-TR" dirty="0"/>
              <a:t> </a:t>
            </a:r>
            <a:r>
              <a:rPr lang="tr-TR" dirty="0" err="1"/>
              <a:t>number</a:t>
            </a:r>
            <a:r>
              <a:rPr lang="tr-TR" dirty="0"/>
              <a:t> </a:t>
            </a:r>
            <a:r>
              <a:rPr lang="tr-TR" dirty="0" err="1"/>
              <a:t>when</a:t>
            </a:r>
            <a:r>
              <a:rPr lang="tr-TR" dirty="0"/>
              <a:t> </a:t>
            </a:r>
            <a:r>
              <a:rPr lang="tr-TR" dirty="0" err="1"/>
              <a:t>vertex</a:t>
            </a:r>
            <a:r>
              <a:rPr lang="tr-TR" dirty="0"/>
              <a:t> </a:t>
            </a:r>
            <a:r>
              <a:rPr lang="tr-TR" dirty="0" err="1"/>
              <a:t>or</a:t>
            </a:r>
            <a:r>
              <a:rPr lang="tr-TR" dirty="0"/>
              <a:t> </a:t>
            </a:r>
            <a:r>
              <a:rPr lang="tr-TR" dirty="0" err="1"/>
              <a:t>edge</a:t>
            </a:r>
            <a:r>
              <a:rPr lang="tr-TR" dirty="0"/>
              <a:t> </a:t>
            </a:r>
            <a:r>
              <a:rPr lang="tr-TR" dirty="0" err="1"/>
              <a:t>number</a:t>
            </a:r>
            <a:r>
              <a:rPr lang="tr-TR" dirty="0"/>
              <a:t> is </a:t>
            </a:r>
            <a:r>
              <a:rPr lang="tr-TR" dirty="0" err="1"/>
              <a:t>increased</a:t>
            </a:r>
            <a:r>
              <a:rPr lang="tr-TR" dirty="0"/>
              <a:t> on </a:t>
            </a:r>
            <a:r>
              <a:rPr lang="tr-TR" dirty="0" err="1"/>
              <a:t>input</a:t>
            </a:r>
            <a:r>
              <a:rPr lang="tr-TR" dirty="0"/>
              <a:t> </a:t>
            </a:r>
            <a:r>
              <a:rPr lang="tr-TR" dirty="0" err="1"/>
              <a:t>graphs</a:t>
            </a:r>
            <a:r>
              <a:rPr lang="tr-TR" dirty="0"/>
              <a:t> </a:t>
            </a:r>
            <a:r>
              <a:rPr lang="tr-TR" dirty="0" err="1"/>
              <a:t>and</a:t>
            </a:r>
            <a:r>
              <a:rPr lang="tr-TR" dirty="0"/>
              <a:t> </a:t>
            </a:r>
            <a:r>
              <a:rPr lang="tr-TR" dirty="0" err="1"/>
              <a:t>printed</a:t>
            </a:r>
            <a:r>
              <a:rPr lang="tr-TR" dirty="0"/>
              <a:t> </a:t>
            </a:r>
            <a:r>
              <a:rPr lang="tr-TR" dirty="0" err="1"/>
              <a:t>the</a:t>
            </a:r>
            <a:r>
              <a:rPr lang="tr-TR" dirty="0"/>
              <a:t> </a:t>
            </a:r>
            <a:r>
              <a:rPr lang="tr-TR" dirty="0" err="1"/>
              <a:t>comparison</a:t>
            </a:r>
            <a:r>
              <a:rPr lang="tr-TR" dirty="0"/>
              <a:t> of VNS </a:t>
            </a:r>
            <a:r>
              <a:rPr lang="tr-TR" dirty="0" err="1"/>
              <a:t>and</a:t>
            </a:r>
            <a:r>
              <a:rPr lang="tr-TR" dirty="0"/>
              <a:t> Brute Force as a </a:t>
            </a:r>
            <a:r>
              <a:rPr lang="tr-TR" dirty="0" err="1"/>
              <a:t>figure</a:t>
            </a:r>
            <a:r>
              <a:rPr lang="tr-TR" dirty="0"/>
              <a:t>.</a:t>
            </a:r>
          </a:p>
        </p:txBody>
      </p:sp>
      <p:sp>
        <p:nvSpPr>
          <p:cNvPr id="4" name="Slayt Numarası Yer Tutucusu 3">
            <a:extLst>
              <a:ext uri="{FF2B5EF4-FFF2-40B4-BE49-F238E27FC236}">
                <a16:creationId xmlns:a16="http://schemas.microsoft.com/office/drawing/2014/main" id="{1FF83603-40F3-5BA8-E0DF-E9FC3006E9B1}"/>
              </a:ext>
            </a:extLst>
          </p:cNvPr>
          <p:cNvSpPr>
            <a:spLocks noGrp="1"/>
          </p:cNvSpPr>
          <p:nvPr>
            <p:ph type="sldNum" sz="quarter" idx="10"/>
          </p:nvPr>
        </p:nvSpPr>
        <p:spPr/>
        <p:txBody>
          <a:bodyPr/>
          <a:lstStyle/>
          <a:p>
            <a:fld id="{606EA505-76AA-495E-815C-8AF94549A6BB}" type="slidenum">
              <a:rPr lang="tr-TR" altLang="en-US" smtClean="0"/>
              <a:pPr/>
              <a:t>25</a:t>
            </a:fld>
            <a:endParaRPr lang="tr-TR" altLang="en-US"/>
          </a:p>
        </p:txBody>
      </p:sp>
    </p:spTree>
    <p:extLst>
      <p:ext uri="{BB962C8B-B14F-4D97-AF65-F5344CB8AC3E}">
        <p14:creationId xmlns:p14="http://schemas.microsoft.com/office/powerpoint/2010/main" val="3876155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181E56-D2B4-26C1-1080-C7B3FB9CEC85}"/>
              </a:ext>
            </a:extLst>
          </p:cNvPr>
          <p:cNvSpPr>
            <a:spLocks noGrp="1"/>
          </p:cNvSpPr>
          <p:nvPr>
            <p:ph type="title"/>
          </p:nvPr>
        </p:nvSpPr>
        <p:spPr/>
        <p:txBody>
          <a:bodyPr/>
          <a:lstStyle/>
          <a:p>
            <a:r>
              <a:rPr lang="tr-TR" sz="3200" dirty="0" err="1"/>
              <a:t>Different</a:t>
            </a:r>
            <a:r>
              <a:rPr lang="tr-TR" sz="3200" dirty="0"/>
              <a:t> </a:t>
            </a:r>
            <a:r>
              <a:rPr lang="tr-TR" sz="3200" dirty="0" err="1"/>
              <a:t>Edge</a:t>
            </a:r>
            <a:r>
              <a:rPr lang="tr-TR" sz="3200" dirty="0"/>
              <a:t> </a:t>
            </a:r>
            <a:r>
              <a:rPr lang="tr-TR" sz="3200" dirty="0" err="1"/>
              <a:t>Numbered</a:t>
            </a:r>
            <a:r>
              <a:rPr lang="tr-TR" sz="3200" dirty="0"/>
              <a:t> </a:t>
            </a:r>
            <a:r>
              <a:rPr lang="tr-TR" sz="3200" dirty="0" err="1"/>
              <a:t>Graphs</a:t>
            </a:r>
            <a:endParaRPr lang="tr-TR" sz="3200" dirty="0"/>
          </a:p>
        </p:txBody>
      </p:sp>
      <p:sp>
        <p:nvSpPr>
          <p:cNvPr id="3" name="İçerik Yer Tutucusu 2">
            <a:extLst>
              <a:ext uri="{FF2B5EF4-FFF2-40B4-BE49-F238E27FC236}">
                <a16:creationId xmlns:a16="http://schemas.microsoft.com/office/drawing/2014/main" id="{32BD0ED5-CED3-B4A4-E5EA-ACC826C762F1}"/>
              </a:ext>
            </a:extLst>
          </p:cNvPr>
          <p:cNvSpPr>
            <a:spLocks noGrp="1"/>
          </p:cNvSpPr>
          <p:nvPr>
            <p:ph idx="1"/>
          </p:nvPr>
        </p:nvSpPr>
        <p:spPr>
          <a:xfrm>
            <a:off x="152400" y="914400"/>
            <a:ext cx="8763000" cy="5410200"/>
          </a:xfrm>
        </p:spPr>
        <p:txBody>
          <a:bodyPr/>
          <a:lstStyle/>
          <a:p>
            <a:pPr marL="0" indent="0">
              <a:buNone/>
            </a:pPr>
            <a:endParaRPr lang="tr-TR" sz="2400" dirty="0"/>
          </a:p>
          <a:p>
            <a:r>
              <a:rPr lang="tr-TR" sz="2400" dirty="0" err="1"/>
              <a:t>In</a:t>
            </a:r>
            <a:r>
              <a:rPr lang="tr-TR" sz="2400" dirty="0"/>
              <a:t> </a:t>
            </a:r>
            <a:r>
              <a:rPr lang="tr-TR" sz="2400" dirty="0" err="1"/>
              <a:t>this</a:t>
            </a:r>
            <a:r>
              <a:rPr lang="tr-TR" sz="2400" dirty="0"/>
              <a:t> </a:t>
            </a:r>
            <a:r>
              <a:rPr lang="tr-TR" sz="2400" dirty="0" err="1"/>
              <a:t>part</a:t>
            </a:r>
            <a:r>
              <a:rPr lang="tr-TR" sz="2400" dirty="0"/>
              <a:t>, in </a:t>
            </a:r>
            <a:r>
              <a:rPr lang="tr-TR" sz="2400" dirty="0" err="1"/>
              <a:t>the</a:t>
            </a:r>
            <a:r>
              <a:rPr lang="tr-TR" sz="2400" dirty="0"/>
              <a:t> </a:t>
            </a:r>
            <a:r>
              <a:rPr lang="tr-TR" sz="2400" dirty="0" err="1"/>
              <a:t>code</a:t>
            </a:r>
            <a:r>
              <a:rPr lang="tr-TR" sz="2400" dirty="0"/>
              <a:t>, I </a:t>
            </a:r>
            <a:r>
              <a:rPr lang="tr-TR" sz="2400" dirty="0" err="1"/>
              <a:t>create</a:t>
            </a:r>
            <a:r>
              <a:rPr lang="tr-TR" sz="2400" dirty="0"/>
              <a:t> 10 </a:t>
            </a:r>
            <a:r>
              <a:rPr lang="tr-TR" sz="2400" dirty="0" err="1"/>
              <a:t>different</a:t>
            </a:r>
            <a:r>
              <a:rPr lang="tr-TR" sz="2400" dirty="0"/>
              <a:t> </a:t>
            </a:r>
            <a:r>
              <a:rPr lang="tr-TR" sz="2400" dirty="0" err="1"/>
              <a:t>input</a:t>
            </a:r>
            <a:r>
              <a:rPr lang="tr-TR" sz="2400" dirty="0"/>
              <a:t> </a:t>
            </a:r>
            <a:r>
              <a:rPr lang="tr-TR" sz="2400" dirty="0" err="1"/>
              <a:t>graphs</a:t>
            </a:r>
            <a:r>
              <a:rPr lang="tr-TR" sz="2400" dirty="0"/>
              <a:t> </a:t>
            </a:r>
            <a:r>
              <a:rPr lang="tr-TR" sz="2400" dirty="0" err="1"/>
              <a:t>which</a:t>
            </a:r>
            <a:r>
              <a:rPr lang="tr-TR" sz="2400" dirty="0"/>
              <a:t> </a:t>
            </a:r>
            <a:r>
              <a:rPr lang="tr-TR" sz="2400" dirty="0" err="1"/>
              <a:t>have</a:t>
            </a:r>
            <a:r>
              <a:rPr lang="tr-TR" sz="2400" dirty="0"/>
              <a:t> </a:t>
            </a:r>
            <a:r>
              <a:rPr lang="tr-TR" sz="2400" dirty="0" err="1"/>
              <a:t>same</a:t>
            </a:r>
            <a:r>
              <a:rPr lang="tr-TR" sz="2400" dirty="0"/>
              <a:t> </a:t>
            </a:r>
            <a:r>
              <a:rPr lang="tr-TR" sz="2400" dirty="0" err="1"/>
              <a:t>vertex</a:t>
            </a:r>
            <a:r>
              <a:rPr lang="tr-TR" sz="2400" dirty="0"/>
              <a:t> </a:t>
            </a:r>
            <a:r>
              <a:rPr lang="tr-TR" sz="2400" dirty="0" err="1"/>
              <a:t>number</a:t>
            </a:r>
            <a:r>
              <a:rPr lang="tr-TR" sz="2400" dirty="0"/>
              <a:t> but </a:t>
            </a:r>
            <a:r>
              <a:rPr lang="tr-TR" sz="2400" dirty="0" err="1"/>
              <a:t>different</a:t>
            </a:r>
            <a:r>
              <a:rPr lang="tr-TR" sz="2400" dirty="0"/>
              <a:t> </a:t>
            </a:r>
            <a:r>
              <a:rPr lang="tr-TR" sz="2400" dirty="0" err="1"/>
              <a:t>edge</a:t>
            </a:r>
            <a:r>
              <a:rPr lang="tr-TR" sz="2400" dirty="0"/>
              <a:t> </a:t>
            </a:r>
            <a:r>
              <a:rPr lang="tr-TR" sz="2400" dirty="0" err="1"/>
              <a:t>number</a:t>
            </a:r>
            <a:r>
              <a:rPr lang="tr-TR" sz="2400" dirty="0"/>
              <a:t>. </a:t>
            </a:r>
            <a:r>
              <a:rPr lang="tr-TR" sz="2400" dirty="0" err="1"/>
              <a:t>All</a:t>
            </a:r>
            <a:r>
              <a:rPr lang="tr-TR" sz="2400" dirty="0"/>
              <a:t> </a:t>
            </a:r>
            <a:r>
              <a:rPr lang="tr-TR" sz="2400" dirty="0" err="1"/>
              <a:t>graph</a:t>
            </a:r>
            <a:r>
              <a:rPr lang="tr-TR" sz="2400" dirty="0"/>
              <a:t> has 6 </a:t>
            </a:r>
            <a:r>
              <a:rPr lang="tr-TR" sz="2400" dirty="0" err="1"/>
              <a:t>vertexes</a:t>
            </a:r>
            <a:r>
              <a:rPr lang="tr-TR" sz="2400" dirty="0"/>
              <a:t>. </a:t>
            </a:r>
            <a:r>
              <a:rPr lang="tr-TR" sz="2400" dirty="0" err="1"/>
              <a:t>The</a:t>
            </a:r>
            <a:r>
              <a:rPr lang="tr-TR" sz="2400" dirty="0"/>
              <a:t> </a:t>
            </a:r>
            <a:r>
              <a:rPr lang="tr-TR" sz="2400" dirty="0" err="1"/>
              <a:t>input</a:t>
            </a:r>
            <a:r>
              <a:rPr lang="tr-TR" sz="2400" dirty="0"/>
              <a:t> </a:t>
            </a:r>
            <a:r>
              <a:rPr lang="tr-TR" sz="2400" dirty="0" err="1"/>
              <a:t>graph</a:t>
            </a:r>
            <a:r>
              <a:rPr lang="tr-TR" sz="2400" dirty="0"/>
              <a:t> </a:t>
            </a:r>
            <a:r>
              <a:rPr lang="tr-TR" sz="2400" dirty="0" err="1"/>
              <a:t>which</a:t>
            </a:r>
            <a:r>
              <a:rPr lang="tr-TR" sz="2400" dirty="0"/>
              <a:t> has </a:t>
            </a:r>
            <a:r>
              <a:rPr lang="tr-TR" sz="2400" dirty="0" err="1"/>
              <a:t>lowest</a:t>
            </a:r>
            <a:r>
              <a:rPr lang="tr-TR" sz="2400" dirty="0"/>
              <a:t> </a:t>
            </a:r>
            <a:r>
              <a:rPr lang="tr-TR" sz="2400" dirty="0" err="1"/>
              <a:t>number</a:t>
            </a:r>
            <a:r>
              <a:rPr lang="tr-TR" sz="2400" dirty="0"/>
              <a:t> of </a:t>
            </a:r>
            <a:r>
              <a:rPr lang="tr-TR" sz="2400" dirty="0" err="1"/>
              <a:t>edges</a:t>
            </a:r>
            <a:r>
              <a:rPr lang="tr-TR" sz="2400" dirty="0"/>
              <a:t> has 5 </a:t>
            </a:r>
            <a:r>
              <a:rPr lang="tr-TR" sz="2400" dirty="0" err="1"/>
              <a:t>edges</a:t>
            </a:r>
            <a:r>
              <a:rPr lang="tr-TR" sz="2400" dirty="0"/>
              <a:t> </a:t>
            </a:r>
            <a:r>
              <a:rPr lang="tr-TR" sz="2400" dirty="0" err="1"/>
              <a:t>and</a:t>
            </a:r>
            <a:r>
              <a:rPr lang="tr-TR" sz="2400" dirty="0"/>
              <a:t> </a:t>
            </a:r>
            <a:r>
              <a:rPr lang="tr-TR" sz="2400" dirty="0" err="1"/>
              <a:t>input</a:t>
            </a:r>
            <a:r>
              <a:rPr lang="tr-TR" sz="2400" dirty="0"/>
              <a:t> </a:t>
            </a:r>
            <a:r>
              <a:rPr lang="tr-TR" sz="2400" dirty="0" err="1"/>
              <a:t>graph</a:t>
            </a:r>
            <a:r>
              <a:rPr lang="tr-TR" sz="2400" dirty="0"/>
              <a:t> </a:t>
            </a:r>
            <a:r>
              <a:rPr lang="tr-TR" sz="2400" dirty="0" err="1"/>
              <a:t>which</a:t>
            </a:r>
            <a:r>
              <a:rPr lang="tr-TR" sz="2400" dirty="0"/>
              <a:t> has </a:t>
            </a:r>
            <a:r>
              <a:rPr lang="tr-TR" sz="2400" dirty="0" err="1"/>
              <a:t>highest</a:t>
            </a:r>
            <a:r>
              <a:rPr lang="tr-TR" sz="2400" dirty="0"/>
              <a:t> </a:t>
            </a:r>
            <a:r>
              <a:rPr lang="tr-TR" sz="2400" dirty="0" err="1"/>
              <a:t>number</a:t>
            </a:r>
            <a:r>
              <a:rPr lang="tr-TR" sz="2400" dirty="0"/>
              <a:t> of </a:t>
            </a:r>
            <a:r>
              <a:rPr lang="tr-TR" sz="2400" dirty="0" err="1"/>
              <a:t>edges</a:t>
            </a:r>
            <a:r>
              <a:rPr lang="tr-TR" sz="2400" dirty="0"/>
              <a:t> has 15 </a:t>
            </a:r>
            <a:r>
              <a:rPr lang="tr-TR" sz="2400" dirty="0" err="1"/>
              <a:t>edges</a:t>
            </a:r>
            <a:r>
              <a:rPr lang="tr-TR" sz="2400" dirty="0"/>
              <a:t>.</a:t>
            </a:r>
            <a:endParaRPr lang="tr-TR" dirty="0"/>
          </a:p>
        </p:txBody>
      </p:sp>
      <p:sp>
        <p:nvSpPr>
          <p:cNvPr id="4" name="Slayt Numarası Yer Tutucusu 3">
            <a:extLst>
              <a:ext uri="{FF2B5EF4-FFF2-40B4-BE49-F238E27FC236}">
                <a16:creationId xmlns:a16="http://schemas.microsoft.com/office/drawing/2014/main" id="{6CCA6E6A-B4C6-2C2D-FC50-E5A0CE2E9368}"/>
              </a:ext>
            </a:extLst>
          </p:cNvPr>
          <p:cNvSpPr>
            <a:spLocks noGrp="1"/>
          </p:cNvSpPr>
          <p:nvPr>
            <p:ph type="sldNum" sz="quarter" idx="10"/>
          </p:nvPr>
        </p:nvSpPr>
        <p:spPr/>
        <p:txBody>
          <a:bodyPr/>
          <a:lstStyle/>
          <a:p>
            <a:fld id="{606EA505-76AA-495E-815C-8AF94549A6BB}" type="slidenum">
              <a:rPr lang="tr-TR" altLang="en-US" smtClean="0"/>
              <a:pPr/>
              <a:t>26</a:t>
            </a:fld>
            <a:endParaRPr lang="tr-TR" altLang="en-US"/>
          </a:p>
        </p:txBody>
      </p:sp>
    </p:spTree>
    <p:extLst>
      <p:ext uri="{BB962C8B-B14F-4D97-AF65-F5344CB8AC3E}">
        <p14:creationId xmlns:p14="http://schemas.microsoft.com/office/powerpoint/2010/main" val="146004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042666-82A1-FA79-2173-DF7D19171B03}"/>
              </a:ext>
            </a:extLst>
          </p:cNvPr>
          <p:cNvSpPr>
            <a:spLocks noGrp="1"/>
          </p:cNvSpPr>
          <p:nvPr>
            <p:ph type="title"/>
          </p:nvPr>
        </p:nvSpPr>
        <p:spPr/>
        <p:txBody>
          <a:bodyPr/>
          <a:lstStyle/>
          <a:p>
            <a:r>
              <a:rPr lang="tr-TR" sz="3600" dirty="0" err="1"/>
              <a:t>Steps</a:t>
            </a:r>
            <a:r>
              <a:rPr lang="tr-TR" sz="3600" dirty="0"/>
              <a:t> of </a:t>
            </a:r>
            <a:r>
              <a:rPr lang="tr-TR" sz="3600" dirty="0" err="1"/>
              <a:t>Getting</a:t>
            </a:r>
            <a:r>
              <a:rPr lang="tr-TR" sz="3600" dirty="0"/>
              <a:t> RDN of </a:t>
            </a:r>
            <a:r>
              <a:rPr lang="tr-TR" sz="3600" dirty="0" err="1"/>
              <a:t>Graphs</a:t>
            </a:r>
            <a:endParaRPr lang="tr-TR" sz="3600" dirty="0"/>
          </a:p>
        </p:txBody>
      </p:sp>
      <p:sp>
        <p:nvSpPr>
          <p:cNvPr id="3" name="İçerik Yer Tutucusu 2">
            <a:extLst>
              <a:ext uri="{FF2B5EF4-FFF2-40B4-BE49-F238E27FC236}">
                <a16:creationId xmlns:a16="http://schemas.microsoft.com/office/drawing/2014/main" id="{E48450C7-BAA4-3BCF-9730-21C211E7B088}"/>
              </a:ext>
            </a:extLst>
          </p:cNvPr>
          <p:cNvSpPr>
            <a:spLocks noGrp="1"/>
          </p:cNvSpPr>
          <p:nvPr>
            <p:ph idx="1"/>
          </p:nvPr>
        </p:nvSpPr>
        <p:spPr>
          <a:xfrm>
            <a:off x="152400" y="914400"/>
            <a:ext cx="8686800" cy="5410200"/>
          </a:xfrm>
        </p:spPr>
        <p:txBody>
          <a:bodyPr/>
          <a:lstStyle/>
          <a:p>
            <a:endParaRPr lang="tr-TR" sz="2400" dirty="0"/>
          </a:p>
          <a:p>
            <a:r>
              <a:rPr lang="en-US" sz="2400" dirty="0"/>
              <a:t>Then, VNS and Brute Force algorithms are applied to each graph 30 times. Then, average of </a:t>
            </a:r>
            <a:r>
              <a:rPr lang="tr-TR" sz="2400" dirty="0"/>
              <a:t>roman </a:t>
            </a:r>
            <a:r>
              <a:rPr lang="tr-TR" sz="2400" dirty="0" err="1"/>
              <a:t>domination</a:t>
            </a:r>
            <a:r>
              <a:rPr lang="tr-TR" sz="2400" dirty="0"/>
              <a:t> </a:t>
            </a:r>
            <a:r>
              <a:rPr lang="tr-TR" sz="2400" dirty="0" err="1"/>
              <a:t>number</a:t>
            </a:r>
            <a:r>
              <a:rPr lang="tr-TR" sz="2400" dirty="0"/>
              <a:t> of </a:t>
            </a:r>
            <a:r>
              <a:rPr lang="en-US" sz="2400" dirty="0"/>
              <a:t>30 observation is taken and this value is equal to the Roman Domination Number of each graph and comparison of VNS and </a:t>
            </a:r>
            <a:r>
              <a:rPr lang="en-US" sz="2400" dirty="0" err="1"/>
              <a:t>and</a:t>
            </a:r>
            <a:r>
              <a:rPr lang="en-US" sz="2400" dirty="0"/>
              <a:t> Brute Force Algorithm in terms of Roman Domination Number is printed </a:t>
            </a:r>
            <a:r>
              <a:rPr lang="tr-TR" sz="2400" dirty="0"/>
              <a:t>on </a:t>
            </a:r>
            <a:r>
              <a:rPr lang="tr-TR" sz="2400" dirty="0" err="1"/>
              <a:t>the</a:t>
            </a:r>
            <a:r>
              <a:rPr lang="tr-TR" sz="2400" dirty="0"/>
              <a:t> </a:t>
            </a:r>
            <a:r>
              <a:rPr lang="tr-TR" sz="2400" dirty="0" err="1"/>
              <a:t>next</a:t>
            </a:r>
            <a:r>
              <a:rPr lang="tr-TR" sz="2400" dirty="0"/>
              <a:t> </a:t>
            </a:r>
            <a:r>
              <a:rPr lang="tr-TR" sz="2400" dirty="0" err="1"/>
              <a:t>page</a:t>
            </a:r>
            <a:r>
              <a:rPr lang="tr-TR" sz="2400" dirty="0"/>
              <a:t> </a:t>
            </a:r>
            <a:r>
              <a:rPr lang="tr-TR" sz="2400" dirty="0" err="1"/>
              <a:t>figure</a:t>
            </a:r>
            <a:r>
              <a:rPr lang="tr-TR" sz="2400" dirty="0"/>
              <a:t>.</a:t>
            </a:r>
            <a:endParaRPr lang="en-US" sz="2400" dirty="0"/>
          </a:p>
          <a:p>
            <a:endParaRPr lang="tr-TR" dirty="0"/>
          </a:p>
        </p:txBody>
      </p:sp>
      <p:sp>
        <p:nvSpPr>
          <p:cNvPr id="4" name="Slayt Numarası Yer Tutucusu 3">
            <a:extLst>
              <a:ext uri="{FF2B5EF4-FFF2-40B4-BE49-F238E27FC236}">
                <a16:creationId xmlns:a16="http://schemas.microsoft.com/office/drawing/2014/main" id="{8C912078-71F9-3A18-4E44-C6C938A0702D}"/>
              </a:ext>
            </a:extLst>
          </p:cNvPr>
          <p:cNvSpPr>
            <a:spLocks noGrp="1"/>
          </p:cNvSpPr>
          <p:nvPr>
            <p:ph type="sldNum" sz="quarter" idx="10"/>
          </p:nvPr>
        </p:nvSpPr>
        <p:spPr/>
        <p:txBody>
          <a:bodyPr/>
          <a:lstStyle/>
          <a:p>
            <a:fld id="{606EA505-76AA-495E-815C-8AF94549A6BB}" type="slidenum">
              <a:rPr lang="tr-TR" altLang="en-US" smtClean="0"/>
              <a:pPr/>
              <a:t>27</a:t>
            </a:fld>
            <a:endParaRPr lang="tr-TR" altLang="en-US"/>
          </a:p>
        </p:txBody>
      </p:sp>
    </p:spTree>
    <p:extLst>
      <p:ext uri="{BB962C8B-B14F-4D97-AF65-F5344CB8AC3E}">
        <p14:creationId xmlns:p14="http://schemas.microsoft.com/office/powerpoint/2010/main" val="964675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E68F6A-0F1C-208C-0F47-A18EA6F71224}"/>
              </a:ext>
            </a:extLst>
          </p:cNvPr>
          <p:cNvSpPr>
            <a:spLocks noGrp="1"/>
          </p:cNvSpPr>
          <p:nvPr>
            <p:ph type="title"/>
          </p:nvPr>
        </p:nvSpPr>
        <p:spPr/>
        <p:txBody>
          <a:bodyPr/>
          <a:lstStyle/>
          <a:p>
            <a:r>
              <a:rPr lang="tr-TR" dirty="0" err="1"/>
              <a:t>Output</a:t>
            </a:r>
            <a:r>
              <a:rPr lang="tr-TR" dirty="0"/>
              <a:t> </a:t>
            </a:r>
            <a:r>
              <a:rPr lang="tr-TR" dirty="0" err="1"/>
              <a:t>Example</a:t>
            </a:r>
            <a:endParaRPr lang="tr-TR" dirty="0"/>
          </a:p>
        </p:txBody>
      </p:sp>
      <p:sp>
        <p:nvSpPr>
          <p:cNvPr id="3" name="İçerik Yer Tutucusu 2">
            <a:extLst>
              <a:ext uri="{FF2B5EF4-FFF2-40B4-BE49-F238E27FC236}">
                <a16:creationId xmlns:a16="http://schemas.microsoft.com/office/drawing/2014/main" id="{6C9E359F-3A9C-00D1-2F86-893C3B7FBF36}"/>
              </a:ext>
            </a:extLst>
          </p:cNvPr>
          <p:cNvSpPr>
            <a:spLocks noGrp="1"/>
          </p:cNvSpPr>
          <p:nvPr>
            <p:ph idx="1"/>
          </p:nvPr>
        </p:nvSpPr>
        <p:spPr>
          <a:xfrm>
            <a:off x="152400" y="914400"/>
            <a:ext cx="4648200" cy="5410200"/>
          </a:xfrm>
        </p:spPr>
        <p:txBody>
          <a:bodyPr/>
          <a:lstStyle/>
          <a:p>
            <a:r>
              <a:rPr lang="en-US" sz="2000" dirty="0"/>
              <a:t>According to </a:t>
            </a:r>
            <a:r>
              <a:rPr lang="tr-TR" sz="2000" dirty="0" err="1"/>
              <a:t>the</a:t>
            </a:r>
            <a:r>
              <a:rPr lang="tr-TR" sz="2000" dirty="0"/>
              <a:t> </a:t>
            </a:r>
            <a:r>
              <a:rPr lang="tr-TR" sz="2000" dirty="0" err="1"/>
              <a:t>right</a:t>
            </a:r>
            <a:r>
              <a:rPr lang="tr-TR" sz="2000" dirty="0"/>
              <a:t> </a:t>
            </a:r>
            <a:r>
              <a:rPr lang="tr-TR" sz="2000" dirty="0" err="1"/>
              <a:t>figure</a:t>
            </a:r>
            <a:r>
              <a:rPr lang="en-US" sz="2000" dirty="0"/>
              <a:t>, if number of edge is increasing on input graphs, roman domination number will be decreasing. Generally, this situation is occurred. But, rarely roman domination number can be increase while number of edge is increasing on input graphs. In Variable Neighborhood Search (VNS) method, this event is caused by VNS does not </a:t>
            </a:r>
            <a:r>
              <a:rPr lang="en-US" sz="2000" dirty="0" err="1"/>
              <a:t>guarentee</a:t>
            </a:r>
            <a:r>
              <a:rPr lang="en-US" sz="2000" dirty="0"/>
              <a:t> the optimal solution or position of the added edge. On the other hand, in Brute Force method, this event is caused by only position of the added edge.</a:t>
            </a:r>
            <a:endParaRPr lang="tr-TR" sz="2000" dirty="0"/>
          </a:p>
        </p:txBody>
      </p:sp>
      <p:sp>
        <p:nvSpPr>
          <p:cNvPr id="4" name="Slayt Numarası Yer Tutucusu 3">
            <a:extLst>
              <a:ext uri="{FF2B5EF4-FFF2-40B4-BE49-F238E27FC236}">
                <a16:creationId xmlns:a16="http://schemas.microsoft.com/office/drawing/2014/main" id="{83BB42BC-D03B-F1C2-A532-A9975F233A7A}"/>
              </a:ext>
            </a:extLst>
          </p:cNvPr>
          <p:cNvSpPr>
            <a:spLocks noGrp="1"/>
          </p:cNvSpPr>
          <p:nvPr>
            <p:ph type="sldNum" sz="quarter" idx="10"/>
          </p:nvPr>
        </p:nvSpPr>
        <p:spPr/>
        <p:txBody>
          <a:bodyPr/>
          <a:lstStyle/>
          <a:p>
            <a:fld id="{606EA505-76AA-495E-815C-8AF94549A6BB}" type="slidenum">
              <a:rPr lang="tr-TR" altLang="en-US" smtClean="0"/>
              <a:pPr/>
              <a:t>28</a:t>
            </a:fld>
            <a:endParaRPr lang="tr-TR" altLang="en-US"/>
          </a:p>
        </p:txBody>
      </p:sp>
      <p:pic>
        <p:nvPicPr>
          <p:cNvPr id="6" name="Resim 5">
            <a:extLst>
              <a:ext uri="{FF2B5EF4-FFF2-40B4-BE49-F238E27FC236}">
                <a16:creationId xmlns:a16="http://schemas.microsoft.com/office/drawing/2014/main" id="{15A73878-F8A7-4550-65D7-882159D83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748" y="1066800"/>
            <a:ext cx="4219851" cy="4572000"/>
          </a:xfrm>
          <a:prstGeom prst="rect">
            <a:avLst/>
          </a:prstGeom>
        </p:spPr>
      </p:pic>
    </p:spTree>
    <p:extLst>
      <p:ext uri="{BB962C8B-B14F-4D97-AF65-F5344CB8AC3E}">
        <p14:creationId xmlns:p14="http://schemas.microsoft.com/office/powerpoint/2010/main" val="814009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41F66E-216A-51BF-52D5-F9DFF69FBB5E}"/>
              </a:ext>
            </a:extLst>
          </p:cNvPr>
          <p:cNvSpPr>
            <a:spLocks noGrp="1"/>
          </p:cNvSpPr>
          <p:nvPr>
            <p:ph type="title"/>
          </p:nvPr>
        </p:nvSpPr>
        <p:spPr/>
        <p:txBody>
          <a:bodyPr/>
          <a:lstStyle/>
          <a:p>
            <a:r>
              <a:rPr lang="tr-TR" sz="3200" dirty="0" err="1"/>
              <a:t>Different</a:t>
            </a:r>
            <a:r>
              <a:rPr lang="tr-TR" sz="3200" dirty="0"/>
              <a:t> </a:t>
            </a:r>
            <a:r>
              <a:rPr lang="tr-TR" sz="3200" dirty="0" err="1"/>
              <a:t>Vertex</a:t>
            </a:r>
            <a:r>
              <a:rPr lang="tr-TR" sz="3200" dirty="0"/>
              <a:t> </a:t>
            </a:r>
            <a:r>
              <a:rPr lang="tr-TR" sz="3200" dirty="0" err="1"/>
              <a:t>Numbered</a:t>
            </a:r>
            <a:r>
              <a:rPr lang="tr-TR" sz="3200" dirty="0"/>
              <a:t> </a:t>
            </a:r>
            <a:r>
              <a:rPr lang="tr-TR" sz="3200" dirty="0" err="1"/>
              <a:t>Graphs</a:t>
            </a:r>
            <a:endParaRPr lang="tr-TR" sz="3200" dirty="0"/>
          </a:p>
        </p:txBody>
      </p:sp>
      <p:sp>
        <p:nvSpPr>
          <p:cNvPr id="3" name="İçerik Yer Tutucusu 2">
            <a:extLst>
              <a:ext uri="{FF2B5EF4-FFF2-40B4-BE49-F238E27FC236}">
                <a16:creationId xmlns:a16="http://schemas.microsoft.com/office/drawing/2014/main" id="{1327EE0C-3D8C-71CE-FC0E-FF972520702E}"/>
              </a:ext>
            </a:extLst>
          </p:cNvPr>
          <p:cNvSpPr>
            <a:spLocks noGrp="1"/>
          </p:cNvSpPr>
          <p:nvPr>
            <p:ph idx="1"/>
          </p:nvPr>
        </p:nvSpPr>
        <p:spPr>
          <a:xfrm>
            <a:off x="152400" y="914400"/>
            <a:ext cx="8686800" cy="5410200"/>
          </a:xfrm>
        </p:spPr>
        <p:txBody>
          <a:bodyPr/>
          <a:lstStyle/>
          <a:p>
            <a:pPr marL="0" indent="0">
              <a:buNone/>
            </a:pPr>
            <a:endParaRPr lang="tr-TR" sz="2400" dirty="0"/>
          </a:p>
          <a:p>
            <a:r>
              <a:rPr lang="tr-TR" sz="2400" dirty="0" err="1"/>
              <a:t>In</a:t>
            </a:r>
            <a:r>
              <a:rPr lang="tr-TR" sz="2400" dirty="0"/>
              <a:t> </a:t>
            </a:r>
            <a:r>
              <a:rPr lang="tr-TR" sz="2400" dirty="0" err="1"/>
              <a:t>this</a:t>
            </a:r>
            <a:r>
              <a:rPr lang="tr-TR" sz="2400" dirty="0"/>
              <a:t> </a:t>
            </a:r>
            <a:r>
              <a:rPr lang="tr-TR" sz="2400" dirty="0" err="1"/>
              <a:t>part</a:t>
            </a:r>
            <a:r>
              <a:rPr lang="tr-TR" sz="2400" dirty="0"/>
              <a:t>, in </a:t>
            </a:r>
            <a:r>
              <a:rPr lang="tr-TR" sz="2400" dirty="0" err="1"/>
              <a:t>the</a:t>
            </a:r>
            <a:r>
              <a:rPr lang="tr-TR" sz="2400" dirty="0"/>
              <a:t> </a:t>
            </a:r>
            <a:r>
              <a:rPr lang="tr-TR" sz="2400" dirty="0" err="1"/>
              <a:t>code</a:t>
            </a:r>
            <a:r>
              <a:rPr lang="tr-TR" sz="2400" dirty="0"/>
              <a:t>, I </a:t>
            </a:r>
            <a:r>
              <a:rPr lang="tr-TR" sz="2400" dirty="0" err="1"/>
              <a:t>create</a:t>
            </a:r>
            <a:r>
              <a:rPr lang="tr-TR" sz="2400" dirty="0"/>
              <a:t> 10 </a:t>
            </a:r>
            <a:r>
              <a:rPr lang="tr-TR" sz="2400" dirty="0" err="1"/>
              <a:t>different</a:t>
            </a:r>
            <a:r>
              <a:rPr lang="tr-TR" sz="2400" dirty="0"/>
              <a:t> </a:t>
            </a:r>
            <a:r>
              <a:rPr lang="tr-TR" sz="2400" dirty="0" err="1"/>
              <a:t>input</a:t>
            </a:r>
            <a:r>
              <a:rPr lang="tr-TR" sz="2400" dirty="0"/>
              <a:t> </a:t>
            </a:r>
            <a:r>
              <a:rPr lang="tr-TR" sz="2400" dirty="0" err="1"/>
              <a:t>graphs</a:t>
            </a:r>
            <a:r>
              <a:rPr lang="tr-TR" sz="2400" dirty="0"/>
              <a:t> </a:t>
            </a:r>
            <a:r>
              <a:rPr lang="tr-TR" sz="2400" dirty="0" err="1"/>
              <a:t>which</a:t>
            </a:r>
            <a:r>
              <a:rPr lang="tr-TR" sz="2400" dirty="0"/>
              <a:t> </a:t>
            </a:r>
            <a:r>
              <a:rPr lang="tr-TR" sz="2400" dirty="0" err="1"/>
              <a:t>have</a:t>
            </a:r>
            <a:r>
              <a:rPr lang="tr-TR" sz="2400" dirty="0"/>
              <a:t> </a:t>
            </a:r>
            <a:r>
              <a:rPr lang="tr-TR" sz="2400" dirty="0" err="1"/>
              <a:t>same</a:t>
            </a:r>
            <a:r>
              <a:rPr lang="tr-TR" sz="2400" dirty="0"/>
              <a:t> </a:t>
            </a:r>
            <a:r>
              <a:rPr lang="tr-TR" sz="2400" dirty="0" err="1"/>
              <a:t>edge</a:t>
            </a:r>
            <a:r>
              <a:rPr lang="tr-TR" sz="2400" dirty="0"/>
              <a:t> </a:t>
            </a:r>
            <a:r>
              <a:rPr lang="tr-TR" sz="2400" dirty="0" err="1"/>
              <a:t>number</a:t>
            </a:r>
            <a:r>
              <a:rPr lang="tr-TR" sz="2400" dirty="0"/>
              <a:t> but </a:t>
            </a:r>
            <a:r>
              <a:rPr lang="tr-TR" sz="2400" dirty="0" err="1"/>
              <a:t>different</a:t>
            </a:r>
            <a:r>
              <a:rPr lang="tr-TR" sz="2400" dirty="0"/>
              <a:t> </a:t>
            </a:r>
            <a:r>
              <a:rPr lang="tr-TR" sz="2400" dirty="0" err="1"/>
              <a:t>vertex</a:t>
            </a:r>
            <a:r>
              <a:rPr lang="tr-TR" sz="2400" dirty="0"/>
              <a:t> </a:t>
            </a:r>
            <a:r>
              <a:rPr lang="tr-TR" sz="2400" dirty="0" err="1"/>
              <a:t>number</a:t>
            </a:r>
            <a:r>
              <a:rPr lang="tr-TR" sz="2400" dirty="0"/>
              <a:t>. </a:t>
            </a:r>
            <a:r>
              <a:rPr lang="tr-TR" sz="2400" dirty="0" err="1"/>
              <a:t>All</a:t>
            </a:r>
            <a:r>
              <a:rPr lang="tr-TR" sz="2400" dirty="0"/>
              <a:t> </a:t>
            </a:r>
            <a:r>
              <a:rPr lang="tr-TR" sz="2400" dirty="0" err="1"/>
              <a:t>graph</a:t>
            </a:r>
            <a:r>
              <a:rPr lang="tr-TR" sz="2400" dirty="0"/>
              <a:t> has 5 </a:t>
            </a:r>
            <a:r>
              <a:rPr lang="tr-TR" sz="2400" dirty="0" err="1"/>
              <a:t>edges</a:t>
            </a:r>
            <a:r>
              <a:rPr lang="tr-TR" sz="2400" dirty="0"/>
              <a:t>. </a:t>
            </a:r>
            <a:r>
              <a:rPr lang="tr-TR" sz="2400" dirty="0" err="1"/>
              <a:t>The</a:t>
            </a:r>
            <a:r>
              <a:rPr lang="tr-TR" sz="2400" dirty="0"/>
              <a:t> </a:t>
            </a:r>
            <a:r>
              <a:rPr lang="tr-TR" sz="2400" dirty="0" err="1"/>
              <a:t>input</a:t>
            </a:r>
            <a:r>
              <a:rPr lang="tr-TR" sz="2400" dirty="0"/>
              <a:t> </a:t>
            </a:r>
            <a:r>
              <a:rPr lang="tr-TR" sz="2400" dirty="0" err="1"/>
              <a:t>graph</a:t>
            </a:r>
            <a:r>
              <a:rPr lang="tr-TR" sz="2400" dirty="0"/>
              <a:t> </a:t>
            </a:r>
            <a:r>
              <a:rPr lang="tr-TR" sz="2400" dirty="0" err="1"/>
              <a:t>which</a:t>
            </a:r>
            <a:r>
              <a:rPr lang="tr-TR" sz="2400" dirty="0"/>
              <a:t> has </a:t>
            </a:r>
            <a:r>
              <a:rPr lang="tr-TR" sz="2400" dirty="0" err="1"/>
              <a:t>lowest</a:t>
            </a:r>
            <a:r>
              <a:rPr lang="tr-TR" sz="2400" dirty="0"/>
              <a:t> </a:t>
            </a:r>
            <a:r>
              <a:rPr lang="tr-TR" sz="2400" dirty="0" err="1"/>
              <a:t>number</a:t>
            </a:r>
            <a:r>
              <a:rPr lang="tr-TR" sz="2400" dirty="0"/>
              <a:t> of </a:t>
            </a:r>
            <a:r>
              <a:rPr lang="tr-TR" sz="2400" dirty="0" err="1"/>
              <a:t>vertexes</a:t>
            </a:r>
            <a:r>
              <a:rPr lang="tr-TR" sz="2400" dirty="0"/>
              <a:t> has 5 </a:t>
            </a:r>
            <a:r>
              <a:rPr lang="tr-TR" sz="2400" dirty="0" err="1"/>
              <a:t>vertex</a:t>
            </a:r>
            <a:r>
              <a:rPr lang="tr-TR" sz="2400" dirty="0"/>
              <a:t> </a:t>
            </a:r>
            <a:r>
              <a:rPr lang="tr-TR" sz="2400" dirty="0" err="1"/>
              <a:t>and</a:t>
            </a:r>
            <a:r>
              <a:rPr lang="tr-TR" sz="2400" dirty="0"/>
              <a:t> </a:t>
            </a:r>
            <a:r>
              <a:rPr lang="tr-TR" sz="2400" dirty="0" err="1"/>
              <a:t>input</a:t>
            </a:r>
            <a:r>
              <a:rPr lang="tr-TR" sz="2400" dirty="0"/>
              <a:t> </a:t>
            </a:r>
            <a:r>
              <a:rPr lang="tr-TR" sz="2400" dirty="0" err="1"/>
              <a:t>graph</a:t>
            </a:r>
            <a:r>
              <a:rPr lang="tr-TR" sz="2400" dirty="0"/>
              <a:t> </a:t>
            </a:r>
            <a:r>
              <a:rPr lang="tr-TR" sz="2400" dirty="0" err="1"/>
              <a:t>which</a:t>
            </a:r>
            <a:r>
              <a:rPr lang="tr-TR" sz="2400" dirty="0"/>
              <a:t> has </a:t>
            </a:r>
            <a:r>
              <a:rPr lang="tr-TR" sz="2400" dirty="0" err="1"/>
              <a:t>highest</a:t>
            </a:r>
            <a:r>
              <a:rPr lang="tr-TR" sz="2400" dirty="0"/>
              <a:t> </a:t>
            </a:r>
            <a:r>
              <a:rPr lang="tr-TR" sz="2400" dirty="0" err="1"/>
              <a:t>number</a:t>
            </a:r>
            <a:r>
              <a:rPr lang="tr-TR" sz="2400" dirty="0"/>
              <a:t> of </a:t>
            </a:r>
            <a:r>
              <a:rPr lang="tr-TR" sz="2400" dirty="0" err="1"/>
              <a:t>vertexes</a:t>
            </a:r>
            <a:r>
              <a:rPr lang="tr-TR" sz="2400" dirty="0"/>
              <a:t> has 15 </a:t>
            </a:r>
            <a:r>
              <a:rPr lang="tr-TR" sz="2400" dirty="0" err="1"/>
              <a:t>vertexes</a:t>
            </a:r>
            <a:r>
              <a:rPr lang="tr-TR" sz="2400" dirty="0"/>
              <a:t>.</a:t>
            </a:r>
          </a:p>
          <a:p>
            <a:endParaRPr lang="tr-TR" dirty="0"/>
          </a:p>
        </p:txBody>
      </p:sp>
      <p:sp>
        <p:nvSpPr>
          <p:cNvPr id="4" name="Slayt Numarası Yer Tutucusu 3">
            <a:extLst>
              <a:ext uri="{FF2B5EF4-FFF2-40B4-BE49-F238E27FC236}">
                <a16:creationId xmlns:a16="http://schemas.microsoft.com/office/drawing/2014/main" id="{4E201463-DB9F-629F-413E-0F94DD2F1156}"/>
              </a:ext>
            </a:extLst>
          </p:cNvPr>
          <p:cNvSpPr>
            <a:spLocks noGrp="1"/>
          </p:cNvSpPr>
          <p:nvPr>
            <p:ph type="sldNum" sz="quarter" idx="10"/>
          </p:nvPr>
        </p:nvSpPr>
        <p:spPr/>
        <p:txBody>
          <a:bodyPr/>
          <a:lstStyle/>
          <a:p>
            <a:fld id="{606EA505-76AA-495E-815C-8AF94549A6BB}" type="slidenum">
              <a:rPr lang="tr-TR" altLang="en-US" smtClean="0"/>
              <a:pPr/>
              <a:t>29</a:t>
            </a:fld>
            <a:endParaRPr lang="tr-TR" altLang="en-US"/>
          </a:p>
        </p:txBody>
      </p:sp>
    </p:spTree>
    <p:extLst>
      <p:ext uri="{BB962C8B-B14F-4D97-AF65-F5344CB8AC3E}">
        <p14:creationId xmlns:p14="http://schemas.microsoft.com/office/powerpoint/2010/main" val="368519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en-US" altLang="en-US" sz="3200" dirty="0"/>
              <a:t>Properties of </a:t>
            </a:r>
            <a:r>
              <a:rPr lang="tr-TR" altLang="en-US" sz="3200" dirty="0"/>
              <a:t>Roman </a:t>
            </a:r>
            <a:r>
              <a:rPr lang="tr-TR" altLang="en-US" sz="3200" dirty="0" err="1"/>
              <a:t>Domination</a:t>
            </a:r>
            <a:r>
              <a:rPr lang="tr-TR" altLang="en-US" sz="3200" dirty="0"/>
              <a:t> </a:t>
            </a:r>
            <a:r>
              <a:rPr lang="tr-TR" altLang="en-US" sz="3200" dirty="0" err="1"/>
              <a:t>Number</a:t>
            </a:r>
            <a:endParaRPr lang="tr-TR" altLang="en-US" sz="32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2" name="İçerik Yer Tutucusu 1">
            <a:extLst>
              <a:ext uri="{FF2B5EF4-FFF2-40B4-BE49-F238E27FC236}">
                <a16:creationId xmlns:a16="http://schemas.microsoft.com/office/drawing/2014/main" id="{1912BBC4-18B7-5A03-5F81-6F70D2339A80}"/>
              </a:ext>
            </a:extLst>
          </p:cNvPr>
          <p:cNvSpPr>
            <a:spLocks noGrp="1"/>
          </p:cNvSpPr>
          <p:nvPr>
            <p:ph idx="1"/>
          </p:nvPr>
        </p:nvSpPr>
        <p:spPr/>
        <p:txBody>
          <a:bodyPr/>
          <a:lstStyle/>
          <a:p>
            <a:r>
              <a:rPr lang="en-US" dirty="0"/>
              <a:t>A Roman dominating function of G is a function f : V -&gt; {0,1,2} such that every vertex u with f(u) = 0 is adjacent to a vertex v with f(v) = 2.</a:t>
            </a:r>
          </a:p>
          <a:p>
            <a:r>
              <a:rPr lang="en-US" dirty="0"/>
              <a:t>The weight of a Roman dominating function f is sum of values assigned to all vertices.</a:t>
            </a:r>
          </a:p>
          <a:p>
            <a:r>
              <a:rPr lang="en-US" dirty="0"/>
              <a:t>The minimum weight of a Roman dominating function of a graph G is the Roman domination number of G, written </a:t>
            </a:r>
            <a:r>
              <a:rPr lang="en-US" dirty="0" err="1"/>
              <a:t>Ɣr</a:t>
            </a:r>
            <a:r>
              <a:rPr lang="en-US" dirty="0"/>
              <a:t>(G).</a:t>
            </a:r>
          </a:p>
          <a:p>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3B822-8EB5-4728-FA7C-9360B5692877}"/>
              </a:ext>
            </a:extLst>
          </p:cNvPr>
          <p:cNvSpPr>
            <a:spLocks noGrp="1"/>
          </p:cNvSpPr>
          <p:nvPr>
            <p:ph type="title"/>
          </p:nvPr>
        </p:nvSpPr>
        <p:spPr/>
        <p:txBody>
          <a:bodyPr/>
          <a:lstStyle/>
          <a:p>
            <a:r>
              <a:rPr kumimoji="0" lang="tr-TR" sz="3600"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ea typeface="+mj-ea"/>
                <a:cs typeface="+mj-cs"/>
              </a:rPr>
              <a:t>Steps</a:t>
            </a:r>
            <a:r>
              <a:rPr kumimoji="0" lang="tr-TR" sz="36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mj-cs"/>
              </a:rPr>
              <a:t> of </a:t>
            </a:r>
            <a:r>
              <a:rPr kumimoji="0" lang="tr-TR" sz="3600"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ea typeface="+mj-ea"/>
                <a:cs typeface="+mj-cs"/>
              </a:rPr>
              <a:t>Getting</a:t>
            </a:r>
            <a:r>
              <a:rPr kumimoji="0" lang="tr-TR" sz="36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mj-cs"/>
              </a:rPr>
              <a:t> RDN of </a:t>
            </a:r>
            <a:r>
              <a:rPr kumimoji="0" lang="tr-TR" sz="3600"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ea typeface="+mj-ea"/>
                <a:cs typeface="+mj-cs"/>
              </a:rPr>
              <a:t>Graphs</a:t>
            </a:r>
            <a:endParaRPr lang="tr-TR" dirty="0"/>
          </a:p>
        </p:txBody>
      </p:sp>
      <p:sp>
        <p:nvSpPr>
          <p:cNvPr id="3" name="İçerik Yer Tutucusu 2">
            <a:extLst>
              <a:ext uri="{FF2B5EF4-FFF2-40B4-BE49-F238E27FC236}">
                <a16:creationId xmlns:a16="http://schemas.microsoft.com/office/drawing/2014/main" id="{70289D17-9E95-0C1D-DB71-D4C32480DCCE}"/>
              </a:ext>
            </a:extLst>
          </p:cNvPr>
          <p:cNvSpPr>
            <a:spLocks noGrp="1"/>
          </p:cNvSpPr>
          <p:nvPr>
            <p:ph idx="1"/>
          </p:nvPr>
        </p:nvSpPr>
        <p:spPr>
          <a:xfrm>
            <a:off x="152400" y="914400"/>
            <a:ext cx="8763000" cy="5410200"/>
          </a:xfrm>
        </p:spPr>
        <p:txBody>
          <a:bodyPr/>
          <a:lstStyle/>
          <a:p>
            <a:endParaRPr kumimoji="0" lang="tr-TR" sz="2400" b="0" i="0" u="none" strike="noStrike" kern="0" cap="none" spc="0" normalizeH="0" baseline="0" noProof="0" dirty="0">
              <a:ln>
                <a:noFill/>
              </a:ln>
              <a:solidFill>
                <a:srgbClr val="000000"/>
              </a:solidFill>
              <a:effectLst/>
              <a:uLnTx/>
              <a:uFillTx/>
              <a:latin typeface="Arial"/>
              <a:ea typeface="+mn-ea"/>
              <a:cs typeface="+mn-cs"/>
            </a:endParaRPr>
          </a:p>
          <a:p>
            <a:r>
              <a:rPr kumimoji="0" lang="en-US" sz="2400" b="0" i="0" u="none" strike="noStrike" kern="0" cap="none" spc="0" normalizeH="0" baseline="0" noProof="0" dirty="0">
                <a:ln>
                  <a:noFill/>
                </a:ln>
                <a:solidFill>
                  <a:srgbClr val="000000"/>
                </a:solidFill>
                <a:effectLst/>
                <a:uLnTx/>
                <a:uFillTx/>
                <a:latin typeface="Arial"/>
                <a:ea typeface="+mn-ea"/>
                <a:cs typeface="+mn-cs"/>
              </a:rPr>
              <a:t>Then, VNS and Brute Force algorithms are applied to each graph 30 times. Then, average of </a:t>
            </a:r>
            <a:r>
              <a:rPr kumimoji="0" lang="tr-TR" sz="2400" b="0" i="0" u="none" strike="noStrike" kern="0" cap="none" spc="0" normalizeH="0" baseline="0" noProof="0" dirty="0">
                <a:ln>
                  <a:noFill/>
                </a:ln>
                <a:solidFill>
                  <a:srgbClr val="000000"/>
                </a:solidFill>
                <a:effectLst/>
                <a:uLnTx/>
                <a:uFillTx/>
                <a:latin typeface="Arial"/>
                <a:ea typeface="+mn-ea"/>
                <a:cs typeface="+mn-cs"/>
              </a:rPr>
              <a:t>roman </a:t>
            </a:r>
            <a:r>
              <a:rPr kumimoji="0" lang="tr-TR" sz="2400" b="0" i="0" u="none" strike="noStrike" kern="0" cap="none" spc="0" normalizeH="0" baseline="0" noProof="0" dirty="0" err="1">
                <a:ln>
                  <a:noFill/>
                </a:ln>
                <a:solidFill>
                  <a:srgbClr val="000000"/>
                </a:solidFill>
                <a:effectLst/>
                <a:uLnTx/>
                <a:uFillTx/>
                <a:latin typeface="Arial"/>
                <a:ea typeface="+mn-ea"/>
                <a:cs typeface="+mn-cs"/>
              </a:rPr>
              <a:t>domination</a:t>
            </a:r>
            <a:r>
              <a:rPr kumimoji="0" lang="tr-TR" sz="2400" b="0" i="0" u="none" strike="noStrike" kern="0" cap="none" spc="0" normalizeH="0" baseline="0" noProof="0" dirty="0">
                <a:ln>
                  <a:noFill/>
                </a:ln>
                <a:solidFill>
                  <a:srgbClr val="000000"/>
                </a:solidFill>
                <a:effectLst/>
                <a:uLnTx/>
                <a:uFillTx/>
                <a:latin typeface="Arial"/>
                <a:ea typeface="+mn-ea"/>
                <a:cs typeface="+mn-cs"/>
              </a:rPr>
              <a:t> </a:t>
            </a:r>
            <a:r>
              <a:rPr kumimoji="0" lang="tr-TR" sz="2400" b="0" i="0" u="none" strike="noStrike" kern="0" cap="none" spc="0" normalizeH="0" baseline="0" noProof="0" dirty="0" err="1">
                <a:ln>
                  <a:noFill/>
                </a:ln>
                <a:solidFill>
                  <a:srgbClr val="000000"/>
                </a:solidFill>
                <a:effectLst/>
                <a:uLnTx/>
                <a:uFillTx/>
                <a:latin typeface="Arial"/>
                <a:ea typeface="+mn-ea"/>
                <a:cs typeface="+mn-cs"/>
              </a:rPr>
              <a:t>number</a:t>
            </a:r>
            <a:r>
              <a:rPr kumimoji="0" lang="tr-TR" sz="2400" b="0" i="0" u="none" strike="noStrike" kern="0" cap="none" spc="0" normalizeH="0" baseline="0" noProof="0" dirty="0">
                <a:ln>
                  <a:noFill/>
                </a:ln>
                <a:solidFill>
                  <a:srgbClr val="000000"/>
                </a:solidFill>
                <a:effectLst/>
                <a:uLnTx/>
                <a:uFillTx/>
                <a:latin typeface="Arial"/>
                <a:ea typeface="+mn-ea"/>
                <a:cs typeface="+mn-cs"/>
              </a:rPr>
              <a:t> of </a:t>
            </a:r>
            <a:r>
              <a:rPr kumimoji="0" lang="en-US" sz="2400" b="0" i="0" u="none" strike="noStrike" kern="0" cap="none" spc="0" normalizeH="0" baseline="0" noProof="0" dirty="0">
                <a:ln>
                  <a:noFill/>
                </a:ln>
                <a:solidFill>
                  <a:srgbClr val="000000"/>
                </a:solidFill>
                <a:effectLst/>
                <a:uLnTx/>
                <a:uFillTx/>
                <a:latin typeface="Arial"/>
                <a:ea typeface="+mn-ea"/>
                <a:cs typeface="+mn-cs"/>
              </a:rPr>
              <a:t>30 observation is taken and this value is equal to the Roman Domination Number of each graph and comparison of VNS and </a:t>
            </a:r>
            <a:r>
              <a:rPr kumimoji="0" lang="en-US" sz="2400" b="0" i="0" u="none" strike="noStrike" kern="0" cap="none" spc="0" normalizeH="0" baseline="0" noProof="0" dirty="0" err="1">
                <a:ln>
                  <a:noFill/>
                </a:ln>
                <a:solidFill>
                  <a:srgbClr val="000000"/>
                </a:solidFill>
                <a:effectLst/>
                <a:uLnTx/>
                <a:uFillTx/>
                <a:latin typeface="Arial"/>
                <a:ea typeface="+mn-ea"/>
                <a:cs typeface="+mn-cs"/>
              </a:rPr>
              <a:t>and</a:t>
            </a:r>
            <a:r>
              <a:rPr kumimoji="0" lang="en-US" sz="2400" b="0" i="0" u="none" strike="noStrike" kern="0" cap="none" spc="0" normalizeH="0" baseline="0" noProof="0" dirty="0">
                <a:ln>
                  <a:noFill/>
                </a:ln>
                <a:solidFill>
                  <a:srgbClr val="000000"/>
                </a:solidFill>
                <a:effectLst/>
                <a:uLnTx/>
                <a:uFillTx/>
                <a:latin typeface="Arial"/>
                <a:ea typeface="+mn-ea"/>
                <a:cs typeface="+mn-cs"/>
              </a:rPr>
              <a:t> Brute Force Algorithm in terms of Roman Domination Number is printed </a:t>
            </a:r>
            <a:r>
              <a:rPr kumimoji="0" lang="tr-TR" sz="2400" b="0" i="0" u="none" strike="noStrike" kern="0" cap="none" spc="0" normalizeH="0" baseline="0" noProof="0" dirty="0">
                <a:ln>
                  <a:noFill/>
                </a:ln>
                <a:solidFill>
                  <a:srgbClr val="000000"/>
                </a:solidFill>
                <a:effectLst/>
                <a:uLnTx/>
                <a:uFillTx/>
                <a:latin typeface="Arial"/>
                <a:ea typeface="+mn-ea"/>
                <a:cs typeface="+mn-cs"/>
              </a:rPr>
              <a:t>on </a:t>
            </a:r>
            <a:r>
              <a:rPr kumimoji="0" lang="tr-TR" sz="2400" b="0" i="0" u="none" strike="noStrike" kern="0" cap="none" spc="0" normalizeH="0" baseline="0" noProof="0" dirty="0" err="1">
                <a:ln>
                  <a:noFill/>
                </a:ln>
                <a:solidFill>
                  <a:srgbClr val="000000"/>
                </a:solidFill>
                <a:effectLst/>
                <a:uLnTx/>
                <a:uFillTx/>
                <a:latin typeface="Arial"/>
                <a:ea typeface="+mn-ea"/>
                <a:cs typeface="+mn-cs"/>
              </a:rPr>
              <a:t>the</a:t>
            </a:r>
            <a:r>
              <a:rPr kumimoji="0" lang="tr-TR" sz="2400" b="0" i="0" u="none" strike="noStrike" kern="0" cap="none" spc="0" normalizeH="0" baseline="0" noProof="0" dirty="0">
                <a:ln>
                  <a:noFill/>
                </a:ln>
                <a:solidFill>
                  <a:srgbClr val="000000"/>
                </a:solidFill>
                <a:effectLst/>
                <a:uLnTx/>
                <a:uFillTx/>
                <a:latin typeface="Arial"/>
                <a:ea typeface="+mn-ea"/>
                <a:cs typeface="+mn-cs"/>
              </a:rPr>
              <a:t> </a:t>
            </a:r>
            <a:r>
              <a:rPr kumimoji="0" lang="tr-TR" sz="2400" b="0" i="0" u="none" strike="noStrike" kern="0" cap="none" spc="0" normalizeH="0" baseline="0" noProof="0" dirty="0" err="1">
                <a:ln>
                  <a:noFill/>
                </a:ln>
                <a:solidFill>
                  <a:srgbClr val="000000"/>
                </a:solidFill>
                <a:effectLst/>
                <a:uLnTx/>
                <a:uFillTx/>
                <a:latin typeface="Arial"/>
                <a:ea typeface="+mn-ea"/>
                <a:cs typeface="+mn-cs"/>
              </a:rPr>
              <a:t>next</a:t>
            </a:r>
            <a:r>
              <a:rPr kumimoji="0" lang="tr-TR" sz="2400" b="0" i="0" u="none" strike="noStrike" kern="0" cap="none" spc="0" normalizeH="0" baseline="0" noProof="0" dirty="0">
                <a:ln>
                  <a:noFill/>
                </a:ln>
                <a:solidFill>
                  <a:srgbClr val="000000"/>
                </a:solidFill>
                <a:effectLst/>
                <a:uLnTx/>
                <a:uFillTx/>
                <a:latin typeface="Arial"/>
                <a:ea typeface="+mn-ea"/>
                <a:cs typeface="+mn-cs"/>
              </a:rPr>
              <a:t> </a:t>
            </a:r>
            <a:r>
              <a:rPr kumimoji="0" lang="tr-TR" sz="2400" b="0" i="0" u="none" strike="noStrike" kern="0" cap="none" spc="0" normalizeH="0" baseline="0" noProof="0" dirty="0" err="1">
                <a:ln>
                  <a:noFill/>
                </a:ln>
                <a:solidFill>
                  <a:srgbClr val="000000"/>
                </a:solidFill>
                <a:effectLst/>
                <a:uLnTx/>
                <a:uFillTx/>
                <a:latin typeface="Arial"/>
                <a:ea typeface="+mn-ea"/>
                <a:cs typeface="+mn-cs"/>
              </a:rPr>
              <a:t>page</a:t>
            </a:r>
            <a:r>
              <a:rPr kumimoji="0" lang="tr-TR" sz="2400" b="0" i="0" u="none" strike="noStrike" kern="0" cap="none" spc="0" normalizeH="0" baseline="0" noProof="0" dirty="0">
                <a:ln>
                  <a:noFill/>
                </a:ln>
                <a:solidFill>
                  <a:srgbClr val="000000"/>
                </a:solidFill>
                <a:effectLst/>
                <a:uLnTx/>
                <a:uFillTx/>
                <a:latin typeface="Arial"/>
                <a:ea typeface="+mn-ea"/>
                <a:cs typeface="+mn-cs"/>
              </a:rPr>
              <a:t> </a:t>
            </a:r>
            <a:r>
              <a:rPr kumimoji="0" lang="tr-TR" sz="2400" b="0" i="0" u="none" strike="noStrike" kern="0" cap="none" spc="0" normalizeH="0" baseline="0" noProof="0" dirty="0" err="1">
                <a:ln>
                  <a:noFill/>
                </a:ln>
                <a:solidFill>
                  <a:srgbClr val="000000"/>
                </a:solidFill>
                <a:effectLst/>
                <a:uLnTx/>
                <a:uFillTx/>
                <a:latin typeface="Arial"/>
                <a:ea typeface="+mn-ea"/>
                <a:cs typeface="+mn-cs"/>
              </a:rPr>
              <a:t>figure</a:t>
            </a:r>
            <a:r>
              <a:rPr kumimoji="0" lang="tr-TR" sz="2400" b="0" i="0" u="none" strike="noStrike" kern="0" cap="none" spc="0" normalizeH="0" baseline="0" noProof="0" dirty="0">
                <a:ln>
                  <a:noFill/>
                </a:ln>
                <a:solidFill>
                  <a:srgbClr val="000000"/>
                </a:solidFill>
                <a:effectLst/>
                <a:uLnTx/>
                <a:uFillTx/>
                <a:latin typeface="Arial"/>
                <a:ea typeface="+mn-ea"/>
                <a:cs typeface="+mn-cs"/>
              </a:rPr>
              <a:t>.</a:t>
            </a:r>
            <a:endParaRPr lang="tr-TR" dirty="0"/>
          </a:p>
        </p:txBody>
      </p:sp>
      <p:sp>
        <p:nvSpPr>
          <p:cNvPr id="4" name="Slayt Numarası Yer Tutucusu 3">
            <a:extLst>
              <a:ext uri="{FF2B5EF4-FFF2-40B4-BE49-F238E27FC236}">
                <a16:creationId xmlns:a16="http://schemas.microsoft.com/office/drawing/2014/main" id="{412AADBE-2D03-46DC-B8C5-D697A3261813}"/>
              </a:ext>
            </a:extLst>
          </p:cNvPr>
          <p:cNvSpPr>
            <a:spLocks noGrp="1"/>
          </p:cNvSpPr>
          <p:nvPr>
            <p:ph type="sldNum" sz="quarter" idx="10"/>
          </p:nvPr>
        </p:nvSpPr>
        <p:spPr/>
        <p:txBody>
          <a:bodyPr/>
          <a:lstStyle/>
          <a:p>
            <a:fld id="{606EA505-76AA-495E-815C-8AF94549A6BB}" type="slidenum">
              <a:rPr lang="tr-TR" altLang="en-US" smtClean="0"/>
              <a:pPr/>
              <a:t>30</a:t>
            </a:fld>
            <a:endParaRPr lang="tr-TR" altLang="en-US"/>
          </a:p>
        </p:txBody>
      </p:sp>
    </p:spTree>
    <p:extLst>
      <p:ext uri="{BB962C8B-B14F-4D97-AF65-F5344CB8AC3E}">
        <p14:creationId xmlns:p14="http://schemas.microsoft.com/office/powerpoint/2010/main" val="3662677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13054-D1F7-EED6-E9AB-A4EEE93E7490}"/>
              </a:ext>
            </a:extLst>
          </p:cNvPr>
          <p:cNvSpPr>
            <a:spLocks noGrp="1"/>
          </p:cNvSpPr>
          <p:nvPr>
            <p:ph type="title"/>
          </p:nvPr>
        </p:nvSpPr>
        <p:spPr/>
        <p:txBody>
          <a:bodyPr/>
          <a:lstStyle/>
          <a:p>
            <a:r>
              <a:rPr lang="tr-TR" dirty="0" err="1"/>
              <a:t>Output</a:t>
            </a:r>
            <a:r>
              <a:rPr lang="tr-TR" dirty="0"/>
              <a:t> </a:t>
            </a:r>
            <a:r>
              <a:rPr lang="tr-TR" dirty="0" err="1"/>
              <a:t>Example</a:t>
            </a:r>
            <a:endParaRPr lang="tr-TR" dirty="0"/>
          </a:p>
        </p:txBody>
      </p:sp>
      <p:sp>
        <p:nvSpPr>
          <p:cNvPr id="3" name="İçerik Yer Tutucusu 2">
            <a:extLst>
              <a:ext uri="{FF2B5EF4-FFF2-40B4-BE49-F238E27FC236}">
                <a16:creationId xmlns:a16="http://schemas.microsoft.com/office/drawing/2014/main" id="{BB48EA17-278A-A3FE-6191-A4AB4584602D}"/>
              </a:ext>
            </a:extLst>
          </p:cNvPr>
          <p:cNvSpPr>
            <a:spLocks noGrp="1"/>
          </p:cNvSpPr>
          <p:nvPr>
            <p:ph idx="1"/>
          </p:nvPr>
        </p:nvSpPr>
        <p:spPr>
          <a:xfrm>
            <a:off x="152400" y="914400"/>
            <a:ext cx="4343400" cy="5410200"/>
          </a:xfrm>
        </p:spPr>
        <p:txBody>
          <a:bodyPr/>
          <a:lstStyle/>
          <a:p>
            <a:r>
              <a:rPr lang="en-US" sz="2000" dirty="0"/>
              <a:t>According to </a:t>
            </a:r>
            <a:r>
              <a:rPr lang="tr-TR" sz="2000" dirty="0" err="1"/>
              <a:t>the</a:t>
            </a:r>
            <a:r>
              <a:rPr lang="tr-TR" sz="2000" dirty="0"/>
              <a:t> </a:t>
            </a:r>
            <a:r>
              <a:rPr lang="tr-TR" sz="2000" dirty="0" err="1"/>
              <a:t>right</a:t>
            </a:r>
            <a:r>
              <a:rPr lang="tr-TR" sz="2000" dirty="0"/>
              <a:t> </a:t>
            </a:r>
            <a:r>
              <a:rPr lang="tr-TR" sz="2000" dirty="0" err="1"/>
              <a:t>figure</a:t>
            </a:r>
            <a:r>
              <a:rPr lang="tr-TR" sz="2000" dirty="0"/>
              <a:t>,</a:t>
            </a:r>
            <a:r>
              <a:rPr lang="en-US" sz="2000" dirty="0"/>
              <a:t> if number of vertex is increasing on input graphs, roman domination number will be increasing. In Brute Force method, this situation is occurred every time. But in Variable Neighborhood Search (VNS) method, rarely</a:t>
            </a:r>
            <a:r>
              <a:rPr lang="tr-TR" sz="2000" dirty="0"/>
              <a:t> </a:t>
            </a:r>
            <a:r>
              <a:rPr lang="en-US" sz="2000" dirty="0"/>
              <a:t>roman domination number can be decrease while number of vertex is increasing on input graphs. In Variable Neighborhood Search (VNS) method, this event is caused by VNS does not </a:t>
            </a:r>
            <a:r>
              <a:rPr lang="en-US" sz="2000" dirty="0" err="1"/>
              <a:t>guarentee</a:t>
            </a:r>
            <a:r>
              <a:rPr lang="en-US" sz="2000" dirty="0"/>
              <a:t> the optimal solution.</a:t>
            </a:r>
            <a:endParaRPr lang="tr-TR" sz="2000" dirty="0"/>
          </a:p>
        </p:txBody>
      </p:sp>
      <p:sp>
        <p:nvSpPr>
          <p:cNvPr id="4" name="Slayt Numarası Yer Tutucusu 3">
            <a:extLst>
              <a:ext uri="{FF2B5EF4-FFF2-40B4-BE49-F238E27FC236}">
                <a16:creationId xmlns:a16="http://schemas.microsoft.com/office/drawing/2014/main" id="{E3A6B9B3-C206-080D-4CFF-BB8C5519EE21}"/>
              </a:ext>
            </a:extLst>
          </p:cNvPr>
          <p:cNvSpPr>
            <a:spLocks noGrp="1"/>
          </p:cNvSpPr>
          <p:nvPr>
            <p:ph type="sldNum" sz="quarter" idx="10"/>
          </p:nvPr>
        </p:nvSpPr>
        <p:spPr/>
        <p:txBody>
          <a:bodyPr/>
          <a:lstStyle/>
          <a:p>
            <a:fld id="{606EA505-76AA-495E-815C-8AF94549A6BB}" type="slidenum">
              <a:rPr lang="tr-TR" altLang="en-US" smtClean="0"/>
              <a:pPr/>
              <a:t>31</a:t>
            </a:fld>
            <a:endParaRPr lang="tr-TR" altLang="en-US"/>
          </a:p>
        </p:txBody>
      </p:sp>
      <p:pic>
        <p:nvPicPr>
          <p:cNvPr id="6" name="Resim 5">
            <a:extLst>
              <a:ext uri="{FF2B5EF4-FFF2-40B4-BE49-F238E27FC236}">
                <a16:creationId xmlns:a16="http://schemas.microsoft.com/office/drawing/2014/main" id="{CB2E1D59-8E97-BCBC-EC51-85B86D429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780" y="1143000"/>
            <a:ext cx="4343400" cy="4572000"/>
          </a:xfrm>
          <a:prstGeom prst="rect">
            <a:avLst/>
          </a:prstGeom>
        </p:spPr>
      </p:pic>
    </p:spTree>
    <p:extLst>
      <p:ext uri="{BB962C8B-B14F-4D97-AF65-F5344CB8AC3E}">
        <p14:creationId xmlns:p14="http://schemas.microsoft.com/office/powerpoint/2010/main" val="2849904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FEB9E8-DD01-89DF-8586-B9654FDC41A6}"/>
              </a:ext>
            </a:extLst>
          </p:cNvPr>
          <p:cNvSpPr>
            <a:spLocks noGrp="1"/>
          </p:cNvSpPr>
          <p:nvPr>
            <p:ph type="title"/>
          </p:nvPr>
        </p:nvSpPr>
        <p:spPr/>
        <p:txBody>
          <a:bodyPr/>
          <a:lstStyle/>
          <a:p>
            <a:r>
              <a:rPr lang="tr-TR" dirty="0"/>
              <a:t>Time </a:t>
            </a:r>
            <a:r>
              <a:rPr lang="tr-TR" dirty="0" err="1"/>
              <a:t>Complexities</a:t>
            </a:r>
            <a:endParaRPr lang="tr-TR" dirty="0"/>
          </a:p>
        </p:txBody>
      </p:sp>
      <p:sp>
        <p:nvSpPr>
          <p:cNvPr id="3" name="İçerik Yer Tutucusu 2">
            <a:extLst>
              <a:ext uri="{FF2B5EF4-FFF2-40B4-BE49-F238E27FC236}">
                <a16:creationId xmlns:a16="http://schemas.microsoft.com/office/drawing/2014/main" id="{784A6588-403E-75C6-B293-BE34BEAB23B2}"/>
              </a:ext>
            </a:extLst>
          </p:cNvPr>
          <p:cNvSpPr>
            <a:spLocks noGrp="1"/>
          </p:cNvSpPr>
          <p:nvPr>
            <p:ph idx="1"/>
          </p:nvPr>
        </p:nvSpPr>
        <p:spPr>
          <a:xfrm>
            <a:off x="152400" y="914400"/>
            <a:ext cx="7467600" cy="5410200"/>
          </a:xfrm>
        </p:spPr>
        <p:txBody>
          <a:bodyPr/>
          <a:lstStyle/>
          <a:p>
            <a:r>
              <a:rPr lang="en-US" sz="2400" dirty="0"/>
              <a:t>Time complexity of Variable Neighborhood Search (VNS) method which is applying for finding Roman Domination Number of graph, is equal to: O(n</a:t>
            </a:r>
            <a:r>
              <a:rPr lang="tr-TR" sz="2400" baseline="30000" dirty="0"/>
              <a:t>4</a:t>
            </a:r>
            <a:r>
              <a:rPr lang="en-US" sz="2400" dirty="0"/>
              <a:t>) In time complexity, n is a input graph’s vertex number. And 4 is coming from nested loops.</a:t>
            </a:r>
            <a:endParaRPr lang="tr-TR" sz="2400" dirty="0"/>
          </a:p>
          <a:p>
            <a:r>
              <a:rPr lang="en-US" sz="2400" dirty="0"/>
              <a:t>Time complexity of Brute method which is applying for finding Roman Domination Number of graph, is equal to O(3</a:t>
            </a:r>
            <a:r>
              <a:rPr lang="en-US" sz="2400" baseline="30000" dirty="0"/>
              <a:t>n</a:t>
            </a:r>
            <a:r>
              <a:rPr lang="en-US" sz="2400" dirty="0"/>
              <a:t> )</a:t>
            </a:r>
            <a:r>
              <a:rPr lang="tr-TR" sz="2400" dirty="0"/>
              <a:t>.</a:t>
            </a:r>
            <a:r>
              <a:rPr lang="en-US" sz="2400" dirty="0"/>
              <a:t> Each vertex in input graph can take the number 0 or 1 or 2. So, each vertex can take one of 3</a:t>
            </a:r>
            <a:r>
              <a:rPr lang="tr-TR" sz="2400" dirty="0"/>
              <a:t> </a:t>
            </a:r>
            <a:r>
              <a:rPr lang="en-US" sz="2400" dirty="0" err="1"/>
              <a:t>numbers.So</a:t>
            </a:r>
            <a:r>
              <a:rPr lang="en-US" sz="2400" dirty="0"/>
              <a:t>, in time complexity, 3 is coming from here. And in time complexity, n is a input graph’s vertex number.</a:t>
            </a:r>
            <a:endParaRPr lang="tr-TR" sz="2400" dirty="0"/>
          </a:p>
        </p:txBody>
      </p:sp>
      <p:sp>
        <p:nvSpPr>
          <p:cNvPr id="4" name="Slayt Numarası Yer Tutucusu 3">
            <a:extLst>
              <a:ext uri="{FF2B5EF4-FFF2-40B4-BE49-F238E27FC236}">
                <a16:creationId xmlns:a16="http://schemas.microsoft.com/office/drawing/2014/main" id="{BF9785B8-BE47-5148-078B-7FA93A73CC24}"/>
              </a:ext>
            </a:extLst>
          </p:cNvPr>
          <p:cNvSpPr>
            <a:spLocks noGrp="1"/>
          </p:cNvSpPr>
          <p:nvPr>
            <p:ph type="sldNum" sz="quarter" idx="10"/>
          </p:nvPr>
        </p:nvSpPr>
        <p:spPr/>
        <p:txBody>
          <a:bodyPr/>
          <a:lstStyle/>
          <a:p>
            <a:fld id="{606EA505-76AA-495E-815C-8AF94549A6BB}" type="slidenum">
              <a:rPr lang="tr-TR" altLang="en-US" smtClean="0"/>
              <a:pPr/>
              <a:t>32</a:t>
            </a:fld>
            <a:endParaRPr lang="tr-TR" altLang="en-US"/>
          </a:p>
        </p:txBody>
      </p:sp>
    </p:spTree>
    <p:extLst>
      <p:ext uri="{BB962C8B-B14F-4D97-AF65-F5344CB8AC3E}">
        <p14:creationId xmlns:p14="http://schemas.microsoft.com/office/powerpoint/2010/main" val="214107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7EA0C-0DCA-FC62-E772-82AAE5AA4F0A}"/>
              </a:ext>
            </a:extLst>
          </p:cNvPr>
          <p:cNvSpPr>
            <a:spLocks noGrp="1"/>
          </p:cNvSpPr>
          <p:nvPr>
            <p:ph type="title"/>
          </p:nvPr>
        </p:nvSpPr>
        <p:spPr/>
        <p:txBody>
          <a:bodyPr/>
          <a:lstStyle/>
          <a:p>
            <a:r>
              <a:rPr lang="tr-TR" dirty="0" err="1"/>
              <a:t>Result</a:t>
            </a:r>
            <a:endParaRPr lang="tr-TR" dirty="0"/>
          </a:p>
        </p:txBody>
      </p:sp>
      <p:sp>
        <p:nvSpPr>
          <p:cNvPr id="3" name="İçerik Yer Tutucusu 2">
            <a:extLst>
              <a:ext uri="{FF2B5EF4-FFF2-40B4-BE49-F238E27FC236}">
                <a16:creationId xmlns:a16="http://schemas.microsoft.com/office/drawing/2014/main" id="{6C84DF60-978D-A4E7-8269-44C53217CFB5}"/>
              </a:ext>
            </a:extLst>
          </p:cNvPr>
          <p:cNvSpPr>
            <a:spLocks noGrp="1"/>
          </p:cNvSpPr>
          <p:nvPr>
            <p:ph idx="1"/>
          </p:nvPr>
        </p:nvSpPr>
        <p:spPr/>
        <p:txBody>
          <a:bodyPr/>
          <a:lstStyle/>
          <a:p>
            <a:r>
              <a:rPr lang="tr-TR" dirty="0"/>
              <a:t>As a </a:t>
            </a:r>
            <a:r>
              <a:rPr lang="tr-TR" dirty="0" err="1"/>
              <a:t>result</a:t>
            </a:r>
            <a:r>
              <a:rPr lang="tr-TR" dirty="0"/>
              <a:t>, in </a:t>
            </a:r>
            <a:r>
              <a:rPr lang="tr-TR" dirty="0" err="1"/>
              <a:t>this</a:t>
            </a:r>
            <a:r>
              <a:rPr lang="tr-TR" dirty="0"/>
              <a:t> </a:t>
            </a:r>
            <a:r>
              <a:rPr lang="tr-TR" dirty="0" err="1"/>
              <a:t>project</a:t>
            </a:r>
            <a:r>
              <a:rPr lang="tr-TR" dirty="0"/>
              <a:t>, I </a:t>
            </a:r>
            <a:r>
              <a:rPr lang="tr-TR" dirty="0" err="1"/>
              <a:t>implemented</a:t>
            </a:r>
            <a:r>
              <a:rPr lang="tr-TR" dirty="0"/>
              <a:t> </a:t>
            </a:r>
            <a:r>
              <a:rPr lang="tr-TR" dirty="0" err="1"/>
              <a:t>Variable</a:t>
            </a:r>
            <a:r>
              <a:rPr lang="tr-TR" dirty="0"/>
              <a:t> </a:t>
            </a:r>
            <a:r>
              <a:rPr lang="tr-TR" dirty="0" err="1"/>
              <a:t>Neighborhood</a:t>
            </a:r>
            <a:r>
              <a:rPr lang="tr-TR" dirty="0"/>
              <a:t> </a:t>
            </a:r>
            <a:r>
              <a:rPr lang="tr-TR" dirty="0" err="1"/>
              <a:t>Search</a:t>
            </a:r>
            <a:r>
              <a:rPr lang="tr-TR" dirty="0"/>
              <a:t> </a:t>
            </a:r>
            <a:r>
              <a:rPr lang="tr-TR" dirty="0" err="1"/>
              <a:t>algorithm</a:t>
            </a:r>
            <a:r>
              <a:rPr lang="tr-TR" dirty="0"/>
              <a:t> as a </a:t>
            </a:r>
            <a:r>
              <a:rPr lang="tr-TR" dirty="0" err="1"/>
              <a:t>polynomial</a:t>
            </a:r>
            <a:r>
              <a:rPr lang="tr-TR" dirty="0"/>
              <a:t> time </a:t>
            </a:r>
            <a:r>
              <a:rPr lang="tr-TR" dirty="0" err="1"/>
              <a:t>heuristic</a:t>
            </a:r>
            <a:r>
              <a:rPr lang="tr-TR" dirty="0"/>
              <a:t> </a:t>
            </a:r>
            <a:r>
              <a:rPr lang="tr-TR" dirty="0" err="1"/>
              <a:t>algorithm</a:t>
            </a:r>
            <a:r>
              <a:rPr lang="tr-TR" dirty="0"/>
              <a:t> on Roman </a:t>
            </a:r>
            <a:r>
              <a:rPr lang="tr-TR" dirty="0" err="1"/>
              <a:t>Domination</a:t>
            </a:r>
            <a:r>
              <a:rPr lang="tr-TR" dirty="0"/>
              <a:t> </a:t>
            </a:r>
            <a:r>
              <a:rPr lang="tr-TR" dirty="0" err="1"/>
              <a:t>Number</a:t>
            </a:r>
            <a:r>
              <a:rPr lang="tr-TR" dirty="0"/>
              <a:t> problem.</a:t>
            </a:r>
          </a:p>
          <a:p>
            <a:r>
              <a:rPr lang="tr-TR" dirty="0" err="1"/>
              <a:t>In</a:t>
            </a:r>
            <a:r>
              <a:rPr lang="tr-TR" dirty="0"/>
              <a:t> </a:t>
            </a:r>
            <a:r>
              <a:rPr lang="tr-TR" dirty="0" err="1"/>
              <a:t>order</a:t>
            </a:r>
            <a:r>
              <a:rPr lang="tr-TR" dirty="0"/>
              <a:t> </a:t>
            </a:r>
            <a:r>
              <a:rPr lang="tr-TR" dirty="0" err="1"/>
              <a:t>to</a:t>
            </a:r>
            <a:r>
              <a:rPr lang="tr-TR" dirty="0"/>
              <a:t> </a:t>
            </a:r>
            <a:r>
              <a:rPr lang="tr-TR" dirty="0" err="1"/>
              <a:t>compare</a:t>
            </a:r>
            <a:r>
              <a:rPr lang="tr-TR" dirty="0"/>
              <a:t> </a:t>
            </a:r>
            <a:r>
              <a:rPr lang="tr-TR" dirty="0" err="1"/>
              <a:t>heuristic</a:t>
            </a:r>
            <a:r>
              <a:rPr lang="tr-TR" dirty="0"/>
              <a:t> </a:t>
            </a:r>
            <a:r>
              <a:rPr lang="tr-TR" dirty="0" err="1"/>
              <a:t>algorithm</a:t>
            </a:r>
            <a:r>
              <a:rPr lang="tr-TR" dirty="0"/>
              <a:t> </a:t>
            </a:r>
            <a:r>
              <a:rPr lang="tr-TR" dirty="0" err="1"/>
              <a:t>with</a:t>
            </a:r>
            <a:r>
              <a:rPr lang="tr-TR" dirty="0"/>
              <a:t> </a:t>
            </a:r>
            <a:r>
              <a:rPr lang="tr-TR" dirty="0" err="1"/>
              <a:t>other</a:t>
            </a:r>
            <a:r>
              <a:rPr lang="tr-TR" dirty="0"/>
              <a:t> </a:t>
            </a:r>
            <a:r>
              <a:rPr lang="tr-TR" dirty="0" err="1"/>
              <a:t>algorithm</a:t>
            </a:r>
            <a:r>
              <a:rPr lang="tr-TR" dirty="0"/>
              <a:t>, I </a:t>
            </a:r>
            <a:r>
              <a:rPr lang="tr-TR" dirty="0" err="1"/>
              <a:t>used</a:t>
            </a:r>
            <a:r>
              <a:rPr lang="tr-TR" dirty="0"/>
              <a:t> Brute Force </a:t>
            </a:r>
            <a:r>
              <a:rPr lang="tr-TR" dirty="0" err="1"/>
              <a:t>algorithm</a:t>
            </a:r>
            <a:r>
              <a:rPr lang="tr-TR" dirty="0"/>
              <a:t>.</a:t>
            </a:r>
          </a:p>
          <a:p>
            <a:r>
              <a:rPr lang="tr-TR" dirty="0"/>
              <a:t>I </a:t>
            </a:r>
            <a:r>
              <a:rPr lang="tr-TR" dirty="0" err="1"/>
              <a:t>visualize</a:t>
            </a:r>
            <a:r>
              <a:rPr lang="tr-TR" dirty="0"/>
              <a:t> </a:t>
            </a:r>
            <a:r>
              <a:rPr lang="tr-TR" dirty="0" err="1"/>
              <a:t>the</a:t>
            </a:r>
            <a:r>
              <a:rPr lang="tr-TR" dirty="0"/>
              <a:t> </a:t>
            </a:r>
            <a:r>
              <a:rPr lang="tr-TR" dirty="0" err="1"/>
              <a:t>implemented</a:t>
            </a:r>
            <a:r>
              <a:rPr lang="tr-TR" dirty="0"/>
              <a:t> </a:t>
            </a:r>
            <a:r>
              <a:rPr lang="tr-TR" dirty="0" err="1"/>
              <a:t>algorithms</a:t>
            </a:r>
            <a:r>
              <a:rPr lang="tr-TR" dirty="0"/>
              <a:t>.</a:t>
            </a:r>
          </a:p>
          <a:p>
            <a:r>
              <a:rPr lang="tr-TR" dirty="0" err="1"/>
              <a:t>So</a:t>
            </a:r>
            <a:r>
              <a:rPr lang="tr-TR" dirty="0"/>
              <a:t>, I </a:t>
            </a:r>
            <a:r>
              <a:rPr lang="tr-TR" dirty="0" err="1"/>
              <a:t>completed</a:t>
            </a:r>
            <a:r>
              <a:rPr lang="tr-TR" dirty="0"/>
              <a:t> </a:t>
            </a:r>
            <a:r>
              <a:rPr lang="tr-TR" dirty="0" err="1"/>
              <a:t>all</a:t>
            </a:r>
            <a:r>
              <a:rPr lang="tr-TR" dirty="0"/>
              <a:t> </a:t>
            </a:r>
            <a:r>
              <a:rPr lang="tr-TR" dirty="0" err="1"/>
              <a:t>the</a:t>
            </a:r>
            <a:r>
              <a:rPr lang="tr-TR" dirty="0"/>
              <a:t> </a:t>
            </a:r>
            <a:r>
              <a:rPr lang="tr-TR" dirty="0" err="1"/>
              <a:t>success</a:t>
            </a:r>
            <a:r>
              <a:rPr lang="tr-TR" dirty="0"/>
              <a:t> </a:t>
            </a:r>
            <a:r>
              <a:rPr lang="tr-TR" dirty="0" err="1"/>
              <a:t>criterias</a:t>
            </a:r>
            <a:r>
              <a:rPr lang="tr-TR" dirty="0"/>
              <a:t>.</a:t>
            </a:r>
          </a:p>
        </p:txBody>
      </p:sp>
      <p:sp>
        <p:nvSpPr>
          <p:cNvPr id="4" name="Slayt Numarası Yer Tutucusu 3">
            <a:extLst>
              <a:ext uri="{FF2B5EF4-FFF2-40B4-BE49-F238E27FC236}">
                <a16:creationId xmlns:a16="http://schemas.microsoft.com/office/drawing/2014/main" id="{0A563380-654C-8E82-4C94-987AF52C03EC}"/>
              </a:ext>
            </a:extLst>
          </p:cNvPr>
          <p:cNvSpPr>
            <a:spLocks noGrp="1"/>
          </p:cNvSpPr>
          <p:nvPr>
            <p:ph type="sldNum" sz="quarter" idx="10"/>
          </p:nvPr>
        </p:nvSpPr>
        <p:spPr/>
        <p:txBody>
          <a:bodyPr/>
          <a:lstStyle/>
          <a:p>
            <a:fld id="{606EA505-76AA-495E-815C-8AF94549A6BB}" type="slidenum">
              <a:rPr lang="tr-TR" altLang="en-US" smtClean="0"/>
              <a:pPr/>
              <a:t>33</a:t>
            </a:fld>
            <a:endParaRPr lang="tr-TR" altLang="en-US"/>
          </a:p>
        </p:txBody>
      </p:sp>
    </p:spTree>
    <p:extLst>
      <p:ext uri="{BB962C8B-B14F-4D97-AF65-F5344CB8AC3E}">
        <p14:creationId xmlns:p14="http://schemas.microsoft.com/office/powerpoint/2010/main" val="993547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34</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dirty="0" err="1"/>
              <a:t>References</a:t>
            </a:r>
            <a:endParaRPr lang="tr-TR" altLang="en-US" sz="4000" dirty="0"/>
          </a:p>
        </p:txBody>
      </p:sp>
      <p:sp>
        <p:nvSpPr>
          <p:cNvPr id="21508" name="Rectangle 3"/>
          <p:cNvSpPr>
            <a:spLocks noGrp="1" noChangeArrowheads="1"/>
          </p:cNvSpPr>
          <p:nvPr>
            <p:ph type="body" idx="1"/>
          </p:nvPr>
        </p:nvSpPr>
        <p:spPr/>
        <p:txBody>
          <a:bodyPr/>
          <a:lstStyle/>
          <a:p>
            <a:pPr marL="457200" indent="-457200" eaLnBrk="1" hangingPunct="1">
              <a:buAutoNum type="arabicPeriod"/>
            </a:pPr>
            <a:r>
              <a:rPr lang="tr-TR" altLang="en-US" sz="2000" dirty="0"/>
              <a:t>E.J. </a:t>
            </a:r>
            <a:r>
              <a:rPr lang="tr-TR" altLang="en-US" sz="2000" dirty="0" err="1"/>
              <a:t>Cockayne</a:t>
            </a:r>
            <a:r>
              <a:rPr lang="tr-TR" altLang="en-US" sz="2000" dirty="0"/>
              <a:t>, P.A. </a:t>
            </a:r>
            <a:r>
              <a:rPr lang="tr-TR" altLang="en-US" sz="2000" dirty="0" err="1"/>
              <a:t>Dreyer</a:t>
            </a:r>
            <a:r>
              <a:rPr lang="tr-TR" altLang="en-US" sz="2000" dirty="0"/>
              <a:t>, </a:t>
            </a:r>
            <a:r>
              <a:rPr lang="tr-TR" altLang="en-US" sz="2000" dirty="0" err="1"/>
              <a:t>Jr</a:t>
            </a:r>
            <a:r>
              <a:rPr lang="tr-TR" altLang="en-US" sz="2000" dirty="0"/>
              <a:t>., S.M. </a:t>
            </a:r>
            <a:r>
              <a:rPr lang="tr-TR" altLang="en-US" sz="2000" dirty="0" err="1"/>
              <a:t>Hedetniemi</a:t>
            </a:r>
            <a:r>
              <a:rPr lang="tr-TR" altLang="en-US" sz="2000" dirty="0"/>
              <a:t>, S.T.     </a:t>
            </a:r>
            <a:r>
              <a:rPr lang="tr-TR" altLang="en-US" sz="2000" dirty="0" err="1"/>
              <a:t>Hedetniemi</a:t>
            </a:r>
            <a:r>
              <a:rPr lang="tr-TR" altLang="en-US" sz="2000" dirty="0"/>
              <a:t>, Roman </a:t>
            </a:r>
            <a:r>
              <a:rPr lang="tr-TR" altLang="en-US" sz="2000" dirty="0" err="1"/>
              <a:t>Domination</a:t>
            </a:r>
            <a:r>
              <a:rPr lang="tr-TR" altLang="en-US" sz="2000" dirty="0"/>
              <a:t> in </a:t>
            </a:r>
            <a:r>
              <a:rPr lang="tr-TR" altLang="en-US" sz="2000" dirty="0" err="1"/>
              <a:t>Graphs</a:t>
            </a:r>
            <a:r>
              <a:rPr lang="tr-TR" altLang="en-US" sz="2000" dirty="0"/>
              <a:t>, </a:t>
            </a:r>
            <a:r>
              <a:rPr lang="tr-TR" altLang="en-US" sz="2000" dirty="0" err="1"/>
              <a:t>Discrete</a:t>
            </a:r>
            <a:r>
              <a:rPr lang="tr-TR" altLang="en-US" sz="2000" dirty="0"/>
              <a:t> </a:t>
            </a:r>
            <a:r>
              <a:rPr lang="tr-TR" altLang="en-US" sz="2000" dirty="0" err="1"/>
              <a:t>Mathematics</a:t>
            </a:r>
            <a:r>
              <a:rPr lang="tr-TR" altLang="en-US" sz="2000" dirty="0"/>
              <a:t> 278(2004) 11-12.</a:t>
            </a:r>
          </a:p>
          <a:p>
            <a:pPr marL="457200" indent="-457200" eaLnBrk="1" hangingPunct="1">
              <a:buAutoNum type="arabicPeriod" startAt="2"/>
            </a:pPr>
            <a:r>
              <a:rPr lang="en-US" altLang="en-US" sz="2000" dirty="0" err="1"/>
              <a:t>Ivanović</a:t>
            </a:r>
            <a:r>
              <a:rPr lang="en-US" altLang="en-US" sz="2000" dirty="0"/>
              <a:t>, M., &amp; </a:t>
            </a:r>
            <a:r>
              <a:rPr lang="en-US" altLang="en-US" sz="2000" dirty="0" err="1"/>
              <a:t>Urošević</a:t>
            </a:r>
            <a:r>
              <a:rPr lang="en-US" altLang="en-US" sz="2000" dirty="0"/>
              <a:t>, D. (2019). Variable </a:t>
            </a:r>
            <a:r>
              <a:rPr lang="tr-TR" altLang="en-US" sz="2000" dirty="0"/>
              <a:t>     </a:t>
            </a:r>
            <a:r>
              <a:rPr lang="en-US" altLang="en-US" sz="2000" dirty="0"/>
              <a:t>Neighborhood Search Approach for Solving Roman and Weak Roman Domination Problems on Graphs.</a:t>
            </a:r>
            <a:endParaRPr lang="tr-TR" altLang="en-US" sz="2000" dirty="0"/>
          </a:p>
          <a:p>
            <a:pPr marL="457200" indent="-457200" eaLnBrk="1" hangingPunct="1">
              <a:buAutoNum type="arabicPeriod" startAt="3"/>
            </a:pPr>
            <a:r>
              <a:rPr lang="tr-TR" altLang="en-US" sz="2000" dirty="0"/>
              <a:t>Sergio </a:t>
            </a:r>
            <a:r>
              <a:rPr lang="tr-TR" altLang="en-US" sz="2000" dirty="0" err="1"/>
              <a:t>Bermudo</a:t>
            </a:r>
            <a:r>
              <a:rPr lang="tr-TR" altLang="en-US" sz="2000" dirty="0"/>
              <a:t>, </a:t>
            </a:r>
            <a:r>
              <a:rPr lang="tr-TR" altLang="en-US" sz="2000" dirty="0" err="1"/>
              <a:t>Henning</a:t>
            </a:r>
            <a:r>
              <a:rPr lang="tr-TR" altLang="en-US" sz="2000" dirty="0"/>
              <a:t> </a:t>
            </a:r>
            <a:r>
              <a:rPr lang="tr-TR" altLang="en-US" sz="2000" dirty="0" err="1"/>
              <a:t>Fernau</a:t>
            </a:r>
            <a:r>
              <a:rPr lang="tr-TR" altLang="en-US" sz="2000" dirty="0"/>
              <a:t>, </a:t>
            </a:r>
            <a:r>
              <a:rPr lang="tr-TR" altLang="en-US" sz="2000" dirty="0" err="1"/>
              <a:t>Jose</a:t>
            </a:r>
            <a:r>
              <a:rPr lang="tr-TR" altLang="en-US" sz="2000" dirty="0"/>
              <a:t> M. </a:t>
            </a:r>
            <a:r>
              <a:rPr lang="tr-TR" altLang="en-US" sz="2000" dirty="0" err="1"/>
              <a:t>Sigarreta</a:t>
            </a:r>
            <a:r>
              <a:rPr lang="tr-TR" altLang="en-US" sz="2000" dirty="0"/>
              <a:t>:</a:t>
            </a:r>
          </a:p>
          <a:p>
            <a:pPr marL="0" indent="0" eaLnBrk="1" hangingPunct="1">
              <a:buNone/>
            </a:pPr>
            <a:r>
              <a:rPr lang="tr-TR" altLang="en-US" sz="2000" dirty="0"/>
              <a:t>       </a:t>
            </a:r>
            <a:r>
              <a:rPr lang="tr-TR" altLang="en-US" sz="2000" dirty="0" err="1"/>
              <a:t>The</a:t>
            </a:r>
            <a:r>
              <a:rPr lang="tr-TR" altLang="en-US" sz="2000" dirty="0"/>
              <a:t> </a:t>
            </a:r>
            <a:r>
              <a:rPr lang="tr-TR" altLang="en-US" sz="2000" dirty="0" err="1"/>
              <a:t>differential</a:t>
            </a:r>
            <a:r>
              <a:rPr lang="tr-TR" altLang="en-US" sz="2000" dirty="0"/>
              <a:t> </a:t>
            </a:r>
            <a:r>
              <a:rPr lang="tr-TR" altLang="en-US" sz="2000" dirty="0" err="1"/>
              <a:t>and</a:t>
            </a:r>
            <a:r>
              <a:rPr lang="tr-TR" altLang="en-US" sz="2000" dirty="0"/>
              <a:t> </a:t>
            </a:r>
            <a:r>
              <a:rPr lang="tr-TR" altLang="en-US" sz="2000" dirty="0" err="1"/>
              <a:t>the</a:t>
            </a:r>
            <a:r>
              <a:rPr lang="tr-TR" altLang="en-US" sz="2000" dirty="0"/>
              <a:t> Roman </a:t>
            </a:r>
            <a:r>
              <a:rPr lang="tr-TR" altLang="en-US" sz="2000" dirty="0" err="1"/>
              <a:t>domination</a:t>
            </a:r>
            <a:r>
              <a:rPr lang="tr-TR" altLang="en-US" sz="2000" dirty="0"/>
              <a:t> </a:t>
            </a:r>
            <a:r>
              <a:rPr lang="tr-TR" altLang="en-US" sz="2000" dirty="0" err="1"/>
              <a:t>number</a:t>
            </a:r>
            <a:r>
              <a:rPr lang="tr-TR" altLang="en-US" sz="2000" dirty="0"/>
              <a:t> of a       </a:t>
            </a:r>
          </a:p>
          <a:p>
            <a:pPr marL="0" indent="0" eaLnBrk="1" hangingPunct="1">
              <a:buNone/>
            </a:pPr>
            <a:r>
              <a:rPr lang="tr-TR" altLang="en-US" sz="2000" dirty="0"/>
              <a:t>       </a:t>
            </a:r>
            <a:r>
              <a:rPr lang="tr-TR" altLang="en-US" sz="2000" dirty="0" err="1"/>
              <a:t>graph</a:t>
            </a:r>
            <a:r>
              <a:rPr lang="tr-TR" altLang="en-US" sz="2000" dirty="0"/>
              <a:t>. </a:t>
            </a:r>
            <a:r>
              <a:rPr lang="tr-TR" altLang="en-US" sz="2000" dirty="0" err="1"/>
              <a:t>Appl</a:t>
            </a:r>
            <a:r>
              <a:rPr lang="tr-TR" altLang="en-US" sz="2000" dirty="0"/>
              <a:t>. Anal. </a:t>
            </a:r>
            <a:r>
              <a:rPr lang="tr-TR" altLang="en-US" sz="2000" dirty="0" err="1"/>
              <a:t>Discrete</a:t>
            </a:r>
            <a:r>
              <a:rPr lang="tr-TR" altLang="en-US" sz="2000" dirty="0"/>
              <a:t> Math. 8(1), 155-171(2014)</a:t>
            </a:r>
          </a:p>
          <a:p>
            <a:pPr marL="514350" indent="-514350" eaLnBrk="1" hangingPunct="1">
              <a:buFontTx/>
              <a:buNone/>
            </a:pPr>
            <a:br>
              <a:rPr lang="tr-TR" altLang="en-US" sz="2000" dirty="0"/>
            </a:br>
            <a:r>
              <a:rPr lang="tr-TR" alt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2800" dirty="0" err="1"/>
              <a:t>Input</a:t>
            </a:r>
            <a:r>
              <a:rPr lang="tr-TR" altLang="en-US" sz="2800" dirty="0"/>
              <a:t> </a:t>
            </a:r>
            <a:r>
              <a:rPr lang="tr-TR" altLang="en-US" sz="2800" dirty="0" err="1"/>
              <a:t>and</a:t>
            </a:r>
            <a:r>
              <a:rPr lang="tr-TR" altLang="en-US" sz="2800" dirty="0"/>
              <a:t> </a:t>
            </a:r>
            <a:r>
              <a:rPr lang="tr-TR" altLang="en-US" sz="2800" dirty="0" err="1"/>
              <a:t>Output</a:t>
            </a:r>
            <a:r>
              <a:rPr lang="tr-TR" altLang="en-US" sz="2800" dirty="0"/>
              <a:t> of Roman </a:t>
            </a:r>
            <a:r>
              <a:rPr lang="tr-TR" altLang="en-US" sz="2800" dirty="0" err="1"/>
              <a:t>Domination</a:t>
            </a:r>
            <a:r>
              <a:rPr lang="tr-TR" altLang="en-US" sz="2800" dirty="0"/>
              <a:t> </a:t>
            </a:r>
            <a:r>
              <a:rPr lang="tr-TR" altLang="en-US" sz="2800" dirty="0" err="1"/>
              <a:t>Number</a:t>
            </a:r>
            <a:endParaRPr lang="tr-TR" altLang="en-US" sz="2800" dirty="0"/>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2" name="Resim 1">
            <a:extLst>
              <a:ext uri="{FF2B5EF4-FFF2-40B4-BE49-F238E27FC236}">
                <a16:creationId xmlns:a16="http://schemas.microsoft.com/office/drawing/2014/main" id="{54DCB714-D581-7E05-1E3D-22A1AE10C8D7}"/>
              </a:ext>
            </a:extLst>
          </p:cNvPr>
          <p:cNvPicPr>
            <a:picLocks noChangeAspect="1"/>
          </p:cNvPicPr>
          <p:nvPr/>
        </p:nvPicPr>
        <p:blipFill>
          <a:blip r:embed="rId2"/>
          <a:stretch>
            <a:fillRect/>
          </a:stretch>
        </p:blipFill>
        <p:spPr>
          <a:xfrm>
            <a:off x="3061094" y="1149030"/>
            <a:ext cx="2615411" cy="1511939"/>
          </a:xfrm>
          <a:prstGeom prst="rect">
            <a:avLst/>
          </a:prstGeom>
        </p:spPr>
      </p:pic>
      <p:sp>
        <p:nvSpPr>
          <p:cNvPr id="4" name="Metin kutusu 3">
            <a:extLst>
              <a:ext uri="{FF2B5EF4-FFF2-40B4-BE49-F238E27FC236}">
                <a16:creationId xmlns:a16="http://schemas.microsoft.com/office/drawing/2014/main" id="{BEFCB285-5E90-7E99-83D0-06175DF1C87E}"/>
              </a:ext>
            </a:extLst>
          </p:cNvPr>
          <p:cNvSpPr txBox="1"/>
          <p:nvPr/>
        </p:nvSpPr>
        <p:spPr>
          <a:xfrm>
            <a:off x="990600" y="2972306"/>
            <a:ext cx="7239000" cy="3046988"/>
          </a:xfrm>
          <a:prstGeom prst="rect">
            <a:avLst/>
          </a:prstGeom>
          <a:noFill/>
        </p:spPr>
        <p:txBody>
          <a:bodyPr wrap="square">
            <a:spAutoFit/>
          </a:bodyPr>
          <a:lstStyle/>
          <a:p>
            <a:r>
              <a:rPr lang="en-US" sz="1600" dirty="0"/>
              <a:t>The optimal number of legions necessary to defend the given graph is 4, provinces represented by vertices v1 and v5 are with one stationed legion, province represented by vertex v3 is with two stationed legions and all other provinces are without stationed legions. With the given schedule, vertices v1, v3 and v5 are defended because they have at least one legion stationed within it, while v2, v4, v6, v7 and v8 are defended since they are in the neighborhood of the vertex v3, which is with two stationed legions. The optimal solution to the proposed problem is illustrated in Figure which are above, where vertices are marked by black squares if they are representing provinces with two stationed legions, marked by red circles if they are representing provinces with one stationed legion, and marked by white circles if they are representing provinces without stationed legions.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029826-DF7B-7A21-B467-36C1F98AB61A}"/>
              </a:ext>
            </a:extLst>
          </p:cNvPr>
          <p:cNvSpPr>
            <a:spLocks noGrp="1"/>
          </p:cNvSpPr>
          <p:nvPr>
            <p:ph type="title"/>
          </p:nvPr>
        </p:nvSpPr>
        <p:spPr/>
        <p:txBody>
          <a:bodyPr/>
          <a:lstStyle/>
          <a:p>
            <a:r>
              <a:rPr lang="tr-TR" dirty="0"/>
              <a:t>Project </a:t>
            </a:r>
            <a:r>
              <a:rPr lang="tr-TR" dirty="0" err="1"/>
              <a:t>Requirements</a:t>
            </a:r>
            <a:r>
              <a:rPr lang="tr-TR" dirty="0"/>
              <a:t> - 1</a:t>
            </a:r>
          </a:p>
        </p:txBody>
      </p:sp>
      <p:sp>
        <p:nvSpPr>
          <p:cNvPr id="3" name="İçerik Yer Tutucusu 2">
            <a:extLst>
              <a:ext uri="{FF2B5EF4-FFF2-40B4-BE49-F238E27FC236}">
                <a16:creationId xmlns:a16="http://schemas.microsoft.com/office/drawing/2014/main" id="{6D48664B-5784-DAB2-8F53-AD3D9F246645}"/>
              </a:ext>
            </a:extLst>
          </p:cNvPr>
          <p:cNvSpPr>
            <a:spLocks noGrp="1"/>
          </p:cNvSpPr>
          <p:nvPr>
            <p:ph idx="1"/>
          </p:nvPr>
        </p:nvSpPr>
        <p:spPr/>
        <p:txBody>
          <a:bodyPr/>
          <a:lstStyle/>
          <a:p>
            <a:r>
              <a:rPr lang="tr-TR" dirty="0" err="1"/>
              <a:t>Research</a:t>
            </a:r>
            <a:r>
              <a:rPr lang="tr-TR" dirty="0"/>
              <a:t> </a:t>
            </a:r>
            <a:r>
              <a:rPr lang="tr-TR" dirty="0" err="1"/>
              <a:t>heuristic</a:t>
            </a:r>
            <a:r>
              <a:rPr lang="tr-TR" dirty="0"/>
              <a:t> </a:t>
            </a:r>
            <a:r>
              <a:rPr lang="tr-TR" dirty="0" err="1"/>
              <a:t>algorithms</a:t>
            </a:r>
            <a:endParaRPr lang="tr-TR" dirty="0"/>
          </a:p>
          <a:p>
            <a:r>
              <a:rPr lang="tr-TR" dirty="0" err="1"/>
              <a:t>Literature</a:t>
            </a:r>
            <a:r>
              <a:rPr lang="tr-TR" dirty="0"/>
              <a:t> </a:t>
            </a:r>
            <a:r>
              <a:rPr lang="tr-TR" dirty="0" err="1"/>
              <a:t>review</a:t>
            </a:r>
            <a:r>
              <a:rPr lang="tr-TR" dirty="0"/>
              <a:t> </a:t>
            </a:r>
            <a:r>
              <a:rPr lang="tr-TR" dirty="0" err="1"/>
              <a:t>about</a:t>
            </a:r>
            <a:r>
              <a:rPr lang="tr-TR" dirty="0"/>
              <a:t> problem</a:t>
            </a:r>
          </a:p>
          <a:p>
            <a:r>
              <a:rPr lang="tr-TR" dirty="0" err="1"/>
              <a:t>Decide</a:t>
            </a:r>
            <a:r>
              <a:rPr lang="tr-TR" dirty="0"/>
              <a:t> an </a:t>
            </a:r>
            <a:r>
              <a:rPr lang="tr-TR" dirty="0" err="1"/>
              <a:t>heuristic</a:t>
            </a:r>
            <a:r>
              <a:rPr lang="tr-TR" dirty="0"/>
              <a:t> </a:t>
            </a:r>
            <a:r>
              <a:rPr lang="tr-TR" dirty="0" err="1"/>
              <a:t>algorithm</a:t>
            </a:r>
            <a:r>
              <a:rPr lang="tr-TR" dirty="0"/>
              <a:t> </a:t>
            </a:r>
            <a:r>
              <a:rPr lang="tr-TR" dirty="0" err="1"/>
              <a:t>which</a:t>
            </a:r>
            <a:r>
              <a:rPr lang="tr-TR" dirty="0"/>
              <a:t> has </a:t>
            </a:r>
            <a:r>
              <a:rPr lang="tr-TR" dirty="0" err="1"/>
              <a:t>polynomial</a:t>
            </a:r>
            <a:r>
              <a:rPr lang="tr-TR" dirty="0"/>
              <a:t> time</a:t>
            </a:r>
          </a:p>
          <a:p>
            <a:r>
              <a:rPr lang="tr-TR" dirty="0" err="1"/>
              <a:t>Implement</a:t>
            </a:r>
            <a:r>
              <a:rPr lang="tr-TR" dirty="0"/>
              <a:t> an </a:t>
            </a:r>
            <a:r>
              <a:rPr lang="tr-TR" dirty="0" err="1"/>
              <a:t>algorithm</a:t>
            </a:r>
            <a:r>
              <a:rPr lang="tr-TR" dirty="0"/>
              <a:t> on </a:t>
            </a:r>
            <a:r>
              <a:rPr lang="tr-TR" dirty="0" err="1"/>
              <a:t>the</a:t>
            </a:r>
            <a:r>
              <a:rPr lang="tr-TR" dirty="0"/>
              <a:t> problem</a:t>
            </a:r>
          </a:p>
          <a:p>
            <a:r>
              <a:rPr lang="tr-TR" dirty="0" err="1"/>
              <a:t>Comparing</a:t>
            </a:r>
            <a:r>
              <a:rPr lang="tr-TR" dirty="0"/>
              <a:t> </a:t>
            </a:r>
            <a:r>
              <a:rPr lang="tr-TR" dirty="0" err="1"/>
              <a:t>implemented</a:t>
            </a:r>
            <a:r>
              <a:rPr lang="tr-TR" dirty="0"/>
              <a:t> </a:t>
            </a:r>
            <a:r>
              <a:rPr lang="tr-TR" dirty="0" err="1"/>
              <a:t>algorithm</a:t>
            </a:r>
            <a:r>
              <a:rPr lang="tr-TR" dirty="0"/>
              <a:t> </a:t>
            </a:r>
            <a:r>
              <a:rPr lang="tr-TR" dirty="0" err="1"/>
              <a:t>with</a:t>
            </a:r>
            <a:r>
              <a:rPr lang="tr-TR" dirty="0"/>
              <a:t> </a:t>
            </a:r>
            <a:r>
              <a:rPr lang="tr-TR" dirty="0" err="1"/>
              <a:t>other</a:t>
            </a:r>
            <a:r>
              <a:rPr lang="tr-TR" dirty="0"/>
              <a:t> </a:t>
            </a:r>
            <a:r>
              <a:rPr lang="tr-TR" dirty="0" err="1"/>
              <a:t>selected</a:t>
            </a:r>
            <a:r>
              <a:rPr lang="tr-TR" dirty="0"/>
              <a:t> </a:t>
            </a:r>
            <a:r>
              <a:rPr lang="tr-TR" dirty="0" err="1"/>
              <a:t>algorithm</a:t>
            </a:r>
            <a:endParaRPr lang="tr-TR" dirty="0"/>
          </a:p>
          <a:p>
            <a:r>
              <a:rPr lang="tr-TR" dirty="0" err="1"/>
              <a:t>Visualizing</a:t>
            </a:r>
            <a:r>
              <a:rPr lang="tr-TR" dirty="0"/>
              <a:t> </a:t>
            </a:r>
            <a:r>
              <a:rPr lang="tr-TR" dirty="0" err="1"/>
              <a:t>both</a:t>
            </a:r>
            <a:r>
              <a:rPr lang="tr-TR" dirty="0"/>
              <a:t> </a:t>
            </a:r>
            <a:r>
              <a:rPr lang="tr-TR" dirty="0" err="1"/>
              <a:t>algorithms</a:t>
            </a:r>
            <a:r>
              <a:rPr lang="tr-TR" dirty="0"/>
              <a:t> on </a:t>
            </a:r>
            <a:r>
              <a:rPr lang="tr-TR" dirty="0" err="1"/>
              <a:t>the</a:t>
            </a:r>
            <a:r>
              <a:rPr lang="tr-TR" dirty="0"/>
              <a:t> problem</a:t>
            </a:r>
          </a:p>
        </p:txBody>
      </p:sp>
      <p:sp>
        <p:nvSpPr>
          <p:cNvPr id="4" name="Slayt Numarası Yer Tutucusu 3">
            <a:extLst>
              <a:ext uri="{FF2B5EF4-FFF2-40B4-BE49-F238E27FC236}">
                <a16:creationId xmlns:a16="http://schemas.microsoft.com/office/drawing/2014/main" id="{1E4725A8-85EA-7AC1-382B-CA72A35875B5}"/>
              </a:ext>
            </a:extLst>
          </p:cNvPr>
          <p:cNvSpPr>
            <a:spLocks noGrp="1"/>
          </p:cNvSpPr>
          <p:nvPr>
            <p:ph type="sldNum" sz="quarter" idx="10"/>
          </p:nvPr>
        </p:nvSpPr>
        <p:spPr/>
        <p:txBody>
          <a:bodyPr/>
          <a:lstStyle/>
          <a:p>
            <a:fld id="{606EA505-76AA-495E-815C-8AF94549A6BB}" type="slidenum">
              <a:rPr lang="tr-TR" altLang="en-US" smtClean="0"/>
              <a:pPr/>
              <a:t>5</a:t>
            </a:fld>
            <a:endParaRPr lang="tr-TR" altLang="en-US"/>
          </a:p>
        </p:txBody>
      </p:sp>
    </p:spTree>
    <p:extLst>
      <p:ext uri="{BB962C8B-B14F-4D97-AF65-F5344CB8AC3E}">
        <p14:creationId xmlns:p14="http://schemas.microsoft.com/office/powerpoint/2010/main" val="366638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6E20FB-CD58-DC79-308C-FE8CEFCA32F0}"/>
              </a:ext>
            </a:extLst>
          </p:cNvPr>
          <p:cNvSpPr>
            <a:spLocks noGrp="1"/>
          </p:cNvSpPr>
          <p:nvPr>
            <p:ph type="title"/>
          </p:nvPr>
        </p:nvSpPr>
        <p:spPr/>
        <p:txBody>
          <a:bodyPr/>
          <a:lstStyle/>
          <a:p>
            <a:r>
              <a:rPr lang="tr-TR" dirty="0"/>
              <a:t>Project </a:t>
            </a:r>
            <a:r>
              <a:rPr lang="tr-TR" dirty="0" err="1"/>
              <a:t>Requirements</a:t>
            </a:r>
            <a:r>
              <a:rPr lang="tr-TR" dirty="0"/>
              <a:t> - 2</a:t>
            </a:r>
          </a:p>
        </p:txBody>
      </p:sp>
      <p:sp>
        <p:nvSpPr>
          <p:cNvPr id="3" name="İçerik Yer Tutucusu 2">
            <a:extLst>
              <a:ext uri="{FF2B5EF4-FFF2-40B4-BE49-F238E27FC236}">
                <a16:creationId xmlns:a16="http://schemas.microsoft.com/office/drawing/2014/main" id="{6F1A5EBB-590D-8D22-B1F5-D8DACBAEFDC5}"/>
              </a:ext>
            </a:extLst>
          </p:cNvPr>
          <p:cNvSpPr>
            <a:spLocks noGrp="1"/>
          </p:cNvSpPr>
          <p:nvPr>
            <p:ph idx="1"/>
          </p:nvPr>
        </p:nvSpPr>
        <p:spPr/>
        <p:txBody>
          <a:bodyPr/>
          <a:lstStyle/>
          <a:p>
            <a:pPr marL="0" indent="0">
              <a:buNone/>
            </a:pPr>
            <a:r>
              <a:rPr lang="tr-TR" dirty="0"/>
              <a:t>Software </a:t>
            </a:r>
            <a:r>
              <a:rPr lang="tr-TR" dirty="0" err="1"/>
              <a:t>Requirements</a:t>
            </a:r>
            <a:endParaRPr lang="tr-TR" dirty="0"/>
          </a:p>
          <a:p>
            <a:r>
              <a:rPr lang="en-US" sz="2000" dirty="0"/>
              <a:t>I decide to visualize undirected graphs in Python with the help of </a:t>
            </a:r>
            <a:r>
              <a:rPr lang="en-US" sz="2000" dirty="0" err="1"/>
              <a:t>networkx</a:t>
            </a:r>
            <a:r>
              <a:rPr lang="en-US" sz="2000" dirty="0"/>
              <a:t> and matplotlib library.</a:t>
            </a:r>
            <a:endParaRPr lang="tr-TR" sz="2000" dirty="0"/>
          </a:p>
          <a:p>
            <a:pPr marL="0" indent="0">
              <a:buNone/>
            </a:pPr>
            <a:endParaRPr lang="tr-TR" sz="2000" dirty="0"/>
          </a:p>
          <a:p>
            <a:pPr marL="0" indent="0">
              <a:buNone/>
            </a:pPr>
            <a:r>
              <a:rPr lang="tr-TR" sz="2400" dirty="0"/>
              <a:t>Hardware </a:t>
            </a:r>
            <a:r>
              <a:rPr lang="tr-TR" sz="2400" dirty="0" err="1"/>
              <a:t>Requirements</a:t>
            </a:r>
            <a:endParaRPr lang="en-US" sz="2400" dirty="0"/>
          </a:p>
          <a:p>
            <a:r>
              <a:rPr lang="tr-TR" sz="2000" dirty="0"/>
              <a:t>No hardware </a:t>
            </a:r>
            <a:r>
              <a:rPr lang="tr-TR" sz="2000" dirty="0" err="1"/>
              <a:t>requirements</a:t>
            </a:r>
            <a:r>
              <a:rPr lang="tr-TR" sz="2000" dirty="0"/>
              <a:t> </a:t>
            </a:r>
            <a:r>
              <a:rPr lang="tr-TR" sz="2000" dirty="0" err="1"/>
              <a:t>are</a:t>
            </a:r>
            <a:r>
              <a:rPr lang="tr-TR" sz="2000" dirty="0"/>
              <a:t> </a:t>
            </a:r>
            <a:r>
              <a:rPr lang="tr-TR" sz="2000" dirty="0" err="1"/>
              <a:t>needed</a:t>
            </a:r>
            <a:endParaRPr lang="tr-TR" sz="2000" dirty="0"/>
          </a:p>
        </p:txBody>
      </p:sp>
      <p:sp>
        <p:nvSpPr>
          <p:cNvPr id="4" name="Slayt Numarası Yer Tutucusu 3">
            <a:extLst>
              <a:ext uri="{FF2B5EF4-FFF2-40B4-BE49-F238E27FC236}">
                <a16:creationId xmlns:a16="http://schemas.microsoft.com/office/drawing/2014/main" id="{BBD89DA0-E154-334D-0ED9-03F5D17E2F82}"/>
              </a:ext>
            </a:extLst>
          </p:cNvPr>
          <p:cNvSpPr>
            <a:spLocks noGrp="1"/>
          </p:cNvSpPr>
          <p:nvPr>
            <p:ph type="sldNum" sz="quarter" idx="10"/>
          </p:nvPr>
        </p:nvSpPr>
        <p:spPr/>
        <p:txBody>
          <a:bodyPr/>
          <a:lstStyle/>
          <a:p>
            <a:fld id="{606EA505-76AA-495E-815C-8AF94549A6BB}" type="slidenum">
              <a:rPr lang="tr-TR" altLang="en-US" smtClean="0"/>
              <a:pPr/>
              <a:t>6</a:t>
            </a:fld>
            <a:endParaRPr lang="tr-TR" altLang="en-US"/>
          </a:p>
        </p:txBody>
      </p:sp>
    </p:spTree>
    <p:extLst>
      <p:ext uri="{BB962C8B-B14F-4D97-AF65-F5344CB8AC3E}">
        <p14:creationId xmlns:p14="http://schemas.microsoft.com/office/powerpoint/2010/main" val="28636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114D4D-8908-498F-CD4A-6C30B0568601}"/>
              </a:ext>
            </a:extLst>
          </p:cNvPr>
          <p:cNvSpPr>
            <a:spLocks noGrp="1"/>
          </p:cNvSpPr>
          <p:nvPr>
            <p:ph type="title"/>
          </p:nvPr>
        </p:nvSpPr>
        <p:spPr/>
        <p:txBody>
          <a:bodyPr/>
          <a:lstStyle/>
          <a:p>
            <a:r>
              <a:rPr lang="tr-TR" dirty="0" err="1"/>
              <a:t>Success</a:t>
            </a:r>
            <a:r>
              <a:rPr lang="tr-TR" dirty="0"/>
              <a:t> </a:t>
            </a:r>
            <a:r>
              <a:rPr lang="tr-TR" dirty="0" err="1"/>
              <a:t>Criterias</a:t>
            </a:r>
            <a:endParaRPr lang="tr-TR" dirty="0"/>
          </a:p>
        </p:txBody>
      </p:sp>
      <p:sp>
        <p:nvSpPr>
          <p:cNvPr id="3" name="İçerik Yer Tutucusu 2">
            <a:extLst>
              <a:ext uri="{FF2B5EF4-FFF2-40B4-BE49-F238E27FC236}">
                <a16:creationId xmlns:a16="http://schemas.microsoft.com/office/drawing/2014/main" id="{458F6673-D176-A31E-1D1E-6CC10FD5813F}"/>
              </a:ext>
            </a:extLst>
          </p:cNvPr>
          <p:cNvSpPr>
            <a:spLocks noGrp="1"/>
          </p:cNvSpPr>
          <p:nvPr>
            <p:ph idx="1"/>
          </p:nvPr>
        </p:nvSpPr>
        <p:spPr/>
        <p:txBody>
          <a:bodyPr/>
          <a:lstStyle/>
          <a:p>
            <a:r>
              <a:rPr lang="tr-TR" dirty="0" err="1"/>
              <a:t>Implement</a:t>
            </a:r>
            <a:r>
              <a:rPr lang="tr-TR" dirty="0"/>
              <a:t> an </a:t>
            </a:r>
            <a:r>
              <a:rPr lang="tr-TR" dirty="0" err="1"/>
              <a:t>heuristic</a:t>
            </a:r>
            <a:r>
              <a:rPr lang="tr-TR" dirty="0"/>
              <a:t> </a:t>
            </a:r>
            <a:r>
              <a:rPr lang="tr-TR" dirty="0" err="1"/>
              <a:t>algorithm</a:t>
            </a:r>
            <a:r>
              <a:rPr lang="tr-TR" dirty="0"/>
              <a:t> on </a:t>
            </a:r>
            <a:r>
              <a:rPr lang="tr-TR" dirty="0" err="1"/>
              <a:t>the</a:t>
            </a:r>
            <a:r>
              <a:rPr lang="tr-TR" dirty="0"/>
              <a:t> problem</a:t>
            </a:r>
          </a:p>
          <a:p>
            <a:r>
              <a:rPr lang="tr-TR" dirty="0" err="1"/>
              <a:t>Implemented</a:t>
            </a:r>
            <a:r>
              <a:rPr lang="tr-TR" dirty="0"/>
              <a:t> </a:t>
            </a:r>
            <a:r>
              <a:rPr lang="tr-TR" dirty="0" err="1"/>
              <a:t>algorithm’s</a:t>
            </a:r>
            <a:r>
              <a:rPr lang="tr-TR" dirty="0"/>
              <a:t> time </a:t>
            </a:r>
            <a:r>
              <a:rPr lang="tr-TR" dirty="0" err="1"/>
              <a:t>complexity</a:t>
            </a:r>
            <a:r>
              <a:rPr lang="tr-TR" dirty="0"/>
              <a:t> </a:t>
            </a:r>
            <a:r>
              <a:rPr lang="tr-TR" dirty="0" err="1"/>
              <a:t>should</a:t>
            </a:r>
            <a:r>
              <a:rPr lang="tr-TR" dirty="0"/>
              <a:t> be </a:t>
            </a:r>
            <a:r>
              <a:rPr lang="tr-TR" dirty="0" err="1"/>
              <a:t>polynomial</a:t>
            </a:r>
            <a:r>
              <a:rPr lang="tr-TR" dirty="0"/>
              <a:t> time</a:t>
            </a:r>
          </a:p>
          <a:p>
            <a:r>
              <a:rPr lang="tr-TR" dirty="0" err="1"/>
              <a:t>Comparing</a:t>
            </a:r>
            <a:r>
              <a:rPr lang="tr-TR" dirty="0"/>
              <a:t> </a:t>
            </a:r>
            <a:r>
              <a:rPr lang="tr-TR" dirty="0" err="1"/>
              <a:t>selected</a:t>
            </a:r>
            <a:r>
              <a:rPr lang="tr-TR" dirty="0"/>
              <a:t> </a:t>
            </a:r>
            <a:r>
              <a:rPr lang="tr-TR" dirty="0" err="1"/>
              <a:t>heuristic</a:t>
            </a:r>
            <a:r>
              <a:rPr lang="tr-TR" dirty="0"/>
              <a:t> </a:t>
            </a:r>
            <a:r>
              <a:rPr lang="tr-TR" dirty="0" err="1"/>
              <a:t>algorithm</a:t>
            </a:r>
            <a:r>
              <a:rPr lang="tr-TR" dirty="0"/>
              <a:t> </a:t>
            </a:r>
            <a:r>
              <a:rPr lang="tr-TR" dirty="0" err="1"/>
              <a:t>with</a:t>
            </a:r>
            <a:r>
              <a:rPr lang="tr-TR" dirty="0"/>
              <a:t> </a:t>
            </a:r>
            <a:r>
              <a:rPr lang="tr-TR" dirty="0" err="1"/>
              <a:t>other</a:t>
            </a:r>
            <a:r>
              <a:rPr lang="tr-TR" dirty="0"/>
              <a:t> </a:t>
            </a:r>
            <a:r>
              <a:rPr lang="tr-TR" dirty="0" err="1"/>
              <a:t>selected</a:t>
            </a:r>
            <a:r>
              <a:rPr lang="tr-TR" dirty="0"/>
              <a:t> </a:t>
            </a:r>
            <a:r>
              <a:rPr lang="tr-TR" dirty="0" err="1"/>
              <a:t>method</a:t>
            </a:r>
            <a:endParaRPr lang="tr-TR" dirty="0"/>
          </a:p>
          <a:p>
            <a:r>
              <a:rPr lang="tr-TR" dirty="0" err="1"/>
              <a:t>Visualizing</a:t>
            </a:r>
            <a:r>
              <a:rPr lang="tr-TR" dirty="0"/>
              <a:t> </a:t>
            </a:r>
            <a:r>
              <a:rPr lang="tr-TR" dirty="0" err="1"/>
              <a:t>both</a:t>
            </a:r>
            <a:r>
              <a:rPr lang="tr-TR" dirty="0"/>
              <a:t> </a:t>
            </a:r>
            <a:r>
              <a:rPr lang="tr-TR" dirty="0" err="1"/>
              <a:t>algorithms</a:t>
            </a:r>
            <a:r>
              <a:rPr lang="tr-TR" dirty="0"/>
              <a:t> on </a:t>
            </a:r>
            <a:r>
              <a:rPr lang="tr-TR" dirty="0" err="1"/>
              <a:t>the</a:t>
            </a:r>
            <a:r>
              <a:rPr lang="tr-TR" dirty="0"/>
              <a:t> problem</a:t>
            </a:r>
          </a:p>
        </p:txBody>
      </p:sp>
      <p:sp>
        <p:nvSpPr>
          <p:cNvPr id="4" name="Slayt Numarası Yer Tutucusu 3">
            <a:extLst>
              <a:ext uri="{FF2B5EF4-FFF2-40B4-BE49-F238E27FC236}">
                <a16:creationId xmlns:a16="http://schemas.microsoft.com/office/drawing/2014/main" id="{85DA24ED-E036-2AE4-5F46-3F988BC92768}"/>
              </a:ext>
            </a:extLst>
          </p:cNvPr>
          <p:cNvSpPr>
            <a:spLocks noGrp="1"/>
          </p:cNvSpPr>
          <p:nvPr>
            <p:ph type="sldNum" sz="quarter" idx="10"/>
          </p:nvPr>
        </p:nvSpPr>
        <p:spPr/>
        <p:txBody>
          <a:bodyPr/>
          <a:lstStyle/>
          <a:p>
            <a:fld id="{606EA505-76AA-495E-815C-8AF94549A6BB}" type="slidenum">
              <a:rPr lang="tr-TR" altLang="en-US" smtClean="0"/>
              <a:pPr/>
              <a:t>7</a:t>
            </a:fld>
            <a:endParaRPr lang="tr-TR" altLang="en-US"/>
          </a:p>
        </p:txBody>
      </p:sp>
    </p:spTree>
    <p:extLst>
      <p:ext uri="{BB962C8B-B14F-4D97-AF65-F5344CB8AC3E}">
        <p14:creationId xmlns:p14="http://schemas.microsoft.com/office/powerpoint/2010/main" val="365196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8</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err="1"/>
              <a:t>Searched</a:t>
            </a:r>
            <a:r>
              <a:rPr lang="tr-TR" altLang="en-US" sz="4000" dirty="0"/>
              <a:t> </a:t>
            </a:r>
            <a:r>
              <a:rPr lang="tr-TR" altLang="en-US" sz="4000" dirty="0" err="1"/>
              <a:t>Paper</a:t>
            </a:r>
            <a:endParaRPr lang="tr-TR" altLang="en-US" sz="4000" dirty="0"/>
          </a:p>
        </p:txBody>
      </p:sp>
      <p:pic>
        <p:nvPicPr>
          <p:cNvPr id="2" name="Resim 1">
            <a:extLst>
              <a:ext uri="{FF2B5EF4-FFF2-40B4-BE49-F238E27FC236}">
                <a16:creationId xmlns:a16="http://schemas.microsoft.com/office/drawing/2014/main" id="{162BEE7F-8929-CEB3-87E1-4B1482268A87}"/>
              </a:ext>
            </a:extLst>
          </p:cNvPr>
          <p:cNvPicPr>
            <a:picLocks noChangeAspect="1"/>
          </p:cNvPicPr>
          <p:nvPr/>
        </p:nvPicPr>
        <p:blipFill>
          <a:blip r:embed="rId2"/>
          <a:stretch>
            <a:fillRect/>
          </a:stretch>
        </p:blipFill>
        <p:spPr>
          <a:xfrm>
            <a:off x="2032796" y="1849999"/>
            <a:ext cx="5078408" cy="31580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27EE5-45CD-62E8-C13D-6B4AEB1F1126}"/>
              </a:ext>
            </a:extLst>
          </p:cNvPr>
          <p:cNvSpPr>
            <a:spLocks noGrp="1"/>
          </p:cNvSpPr>
          <p:nvPr>
            <p:ph type="title"/>
          </p:nvPr>
        </p:nvSpPr>
        <p:spPr/>
        <p:txBody>
          <a:bodyPr/>
          <a:lstStyle/>
          <a:p>
            <a:r>
              <a:rPr lang="en-US" sz="3200" dirty="0"/>
              <a:t>Heuristic algorithm considered for solution</a:t>
            </a:r>
            <a:endParaRPr lang="tr-TR" sz="3200" dirty="0"/>
          </a:p>
        </p:txBody>
      </p:sp>
      <p:sp>
        <p:nvSpPr>
          <p:cNvPr id="3" name="İçerik Yer Tutucusu 2">
            <a:extLst>
              <a:ext uri="{FF2B5EF4-FFF2-40B4-BE49-F238E27FC236}">
                <a16:creationId xmlns:a16="http://schemas.microsoft.com/office/drawing/2014/main" id="{C41B924D-D0F5-E043-19D2-43978EA9140D}"/>
              </a:ext>
            </a:extLst>
          </p:cNvPr>
          <p:cNvSpPr>
            <a:spLocks noGrp="1"/>
          </p:cNvSpPr>
          <p:nvPr>
            <p:ph idx="1"/>
          </p:nvPr>
        </p:nvSpPr>
        <p:spPr/>
        <p:txBody>
          <a:bodyPr/>
          <a:lstStyle/>
          <a:p>
            <a:r>
              <a:rPr lang="en-US" dirty="0"/>
              <a:t>I thought that I can use Variable Neighborhood Search algorithm in order to solve Roman Domination Number problem.</a:t>
            </a:r>
          </a:p>
          <a:p>
            <a:endParaRPr lang="tr-TR" dirty="0"/>
          </a:p>
        </p:txBody>
      </p:sp>
      <p:sp>
        <p:nvSpPr>
          <p:cNvPr id="4" name="Slayt Numarası Yer Tutucusu 3">
            <a:extLst>
              <a:ext uri="{FF2B5EF4-FFF2-40B4-BE49-F238E27FC236}">
                <a16:creationId xmlns:a16="http://schemas.microsoft.com/office/drawing/2014/main" id="{1718DD0F-2DB1-EF0E-293B-FF959DAAC579}"/>
              </a:ext>
            </a:extLst>
          </p:cNvPr>
          <p:cNvSpPr>
            <a:spLocks noGrp="1"/>
          </p:cNvSpPr>
          <p:nvPr>
            <p:ph type="sldNum" sz="quarter" idx="10"/>
          </p:nvPr>
        </p:nvSpPr>
        <p:spPr/>
        <p:txBody>
          <a:bodyPr/>
          <a:lstStyle/>
          <a:p>
            <a:fld id="{606EA505-76AA-495E-815C-8AF94549A6BB}" type="slidenum">
              <a:rPr lang="tr-TR" altLang="en-US" smtClean="0"/>
              <a:pPr/>
              <a:t>9</a:t>
            </a:fld>
            <a:endParaRPr lang="tr-TR" altLang="en-US"/>
          </a:p>
        </p:txBody>
      </p:sp>
    </p:spTree>
    <p:extLst>
      <p:ext uri="{BB962C8B-B14F-4D97-AF65-F5344CB8AC3E}">
        <p14:creationId xmlns:p14="http://schemas.microsoft.com/office/powerpoint/2010/main" val="379191010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0F722D4765820C48A50C554FEA67D55D" ma:contentTypeVersion="4" ma:contentTypeDescription="Yeni belge oluşturun." ma:contentTypeScope="" ma:versionID="758b41640e65d97add20c539f33ffa77">
  <xsd:schema xmlns:xsd="http://www.w3.org/2001/XMLSchema" xmlns:xs="http://www.w3.org/2001/XMLSchema" xmlns:p="http://schemas.microsoft.com/office/2006/metadata/properties" xmlns:ns2="5f5fa8b8-380a-4f7c-af8d-55b07229508b" targetNamespace="http://schemas.microsoft.com/office/2006/metadata/properties" ma:root="true" ma:fieldsID="c9812abb97303ef482fe633aa0cfe73f" ns2:_="">
    <xsd:import namespace="5f5fa8b8-380a-4f7c-af8d-55b07229508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fa8b8-380a-4f7c-af8d-55b07229508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5f5fa8b8-380a-4f7c-af8d-55b07229508b" xsi:nil="true"/>
  </documentManagement>
</p:properties>
</file>

<file path=customXml/itemProps1.xml><?xml version="1.0" encoding="utf-8"?>
<ds:datastoreItem xmlns:ds="http://schemas.openxmlformats.org/officeDocument/2006/customXml" ds:itemID="{FDD144D5-AE63-4186-A1D4-6CED44828390}"/>
</file>

<file path=customXml/itemProps2.xml><?xml version="1.0" encoding="utf-8"?>
<ds:datastoreItem xmlns:ds="http://schemas.openxmlformats.org/officeDocument/2006/customXml" ds:itemID="{60060ED9-0B47-429C-97E4-904058EA97BE}">
  <ds:schemaRefs>
    <ds:schemaRef ds:uri="http://schemas.microsoft.com/sharepoint/v3/contenttype/forms"/>
  </ds:schemaRefs>
</ds:datastoreItem>
</file>

<file path=customXml/itemProps3.xml><?xml version="1.0" encoding="utf-8"?>
<ds:datastoreItem xmlns:ds="http://schemas.openxmlformats.org/officeDocument/2006/customXml" ds:itemID="{1AC8C7E2-3152-4918-BA58-535ADE37AB77}"/>
</file>

<file path=docProps/app.xml><?xml version="1.0" encoding="utf-8"?>
<Properties xmlns="http://schemas.openxmlformats.org/officeDocument/2006/extended-properties" xmlns:vt="http://schemas.openxmlformats.org/officeDocument/2006/docPropsVTypes">
  <Template/>
  <TotalTime>3294</TotalTime>
  <Words>2169</Words>
  <Application>Microsoft Office PowerPoint</Application>
  <PresentationFormat>Ekran Gösterisi (4:3)</PresentationFormat>
  <Paragraphs>171</Paragraphs>
  <Slides>34</Slides>
  <Notes>2</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34</vt:i4>
      </vt:variant>
    </vt:vector>
  </HeadingPairs>
  <TitlesOfParts>
    <vt:vector size="37" baseType="lpstr">
      <vt:lpstr>Arial</vt:lpstr>
      <vt:lpstr>Tahoma</vt:lpstr>
      <vt:lpstr>Default Design</vt:lpstr>
      <vt:lpstr>GTÜ BİL MUH BİL 495 ve 496  Roman Domination Number</vt:lpstr>
      <vt:lpstr>Roman Domination Number</vt:lpstr>
      <vt:lpstr>Properties of Roman Domination Number</vt:lpstr>
      <vt:lpstr>Input and Output of Roman Domination Number</vt:lpstr>
      <vt:lpstr>Project Requirements - 1</vt:lpstr>
      <vt:lpstr>Project Requirements - 2</vt:lpstr>
      <vt:lpstr>Success Criterias</vt:lpstr>
      <vt:lpstr>Searched Paper</vt:lpstr>
      <vt:lpstr>Heuristic algorithm considered for solution</vt:lpstr>
      <vt:lpstr>Pseudocode Step By Step</vt:lpstr>
      <vt:lpstr>Initial Solution Function</vt:lpstr>
      <vt:lpstr>Initial Solution Example</vt:lpstr>
      <vt:lpstr>PowerPoint Sunusu</vt:lpstr>
      <vt:lpstr>Shake Function</vt:lpstr>
      <vt:lpstr>Shake Function Example</vt:lpstr>
      <vt:lpstr>Shake Function Example</vt:lpstr>
      <vt:lpstr>Local Search Function</vt:lpstr>
      <vt:lpstr>Local Search Function</vt:lpstr>
      <vt:lpstr>Stopping Condition Function</vt:lpstr>
      <vt:lpstr>VNS Algorithm On Input Graph</vt:lpstr>
      <vt:lpstr>Example Output of VNS</vt:lpstr>
      <vt:lpstr>Brute Force Algorithm  </vt:lpstr>
      <vt:lpstr>Brute Force Algorithm on Input Graph</vt:lpstr>
      <vt:lpstr>Example Output of Brute Force </vt:lpstr>
      <vt:lpstr>Comparison of VNS and Brute Force</vt:lpstr>
      <vt:lpstr>Different Edge Numbered Graphs</vt:lpstr>
      <vt:lpstr>Steps of Getting RDN of Graphs</vt:lpstr>
      <vt:lpstr>Output Example</vt:lpstr>
      <vt:lpstr>Different Vertex Numbered Graphs</vt:lpstr>
      <vt:lpstr>Steps of Getting RDN of Graphs</vt:lpstr>
      <vt:lpstr>Output Example</vt:lpstr>
      <vt:lpstr>Time Complexities</vt:lpstr>
      <vt:lpstr>Result</vt:lpstr>
      <vt:lpstr>References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inanc tahrali</dc:creator>
  <cp:lastModifiedBy>Mehmet ACAR</cp:lastModifiedBy>
  <cp:revision>186</cp:revision>
  <dcterms:created xsi:type="dcterms:W3CDTF">2007-08-26T20:02:13Z</dcterms:created>
  <dcterms:modified xsi:type="dcterms:W3CDTF">2023-01-17T14:00:31Z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7100</vt:r8>
  </property>
  <property fmtid="{D5CDD505-2E9C-101B-9397-08002B2CF9AE}" pid="3" name="ContentTypeId">
    <vt:lpwstr>0x0101000F722D4765820C48A50C554FEA67D55D</vt:lpwstr>
  </property>
  <property fmtid="{D5CDD505-2E9C-101B-9397-08002B2CF9AE}" pid="4" name="_SourceUrl">
    <vt:lpwstr/>
  </property>
  <property fmtid="{D5CDD505-2E9C-101B-9397-08002B2CF9AE}" pid="5" name="_SharedFileIndex">
    <vt:lpwstr/>
  </property>
  <property fmtid="{D5CDD505-2E9C-101B-9397-08002B2CF9AE}" pid="6" name="_ExtendedDescription">
    <vt:lpwstr/>
  </property>
  <property fmtid="{D5CDD505-2E9C-101B-9397-08002B2CF9AE}" pid="7" name="_CopySource">
    <vt:lpwstr>https://gtu-my.sharepoint.com/personal/mehmetacar_gtu_edu_tr/Documents/Mehmet_Acar_1801042095.pptx</vt:lpwstr>
  </property>
</Properties>
</file>