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10"/>
  </p:notesMasterIdLst>
  <p:handoutMasterIdLst>
    <p:handoutMasterId r:id="rId11"/>
  </p:handoutMasterIdLst>
  <p:sldIdLst>
    <p:sldId id="256" r:id="rId2"/>
    <p:sldId id="265" r:id="rId3"/>
    <p:sldId id="267" r:id="rId4"/>
    <p:sldId id="275" r:id="rId5"/>
    <p:sldId id="276" r:id="rId6"/>
    <p:sldId id="269" r:id="rId7"/>
    <p:sldId id="277" r:id="rId8"/>
    <p:sldId id="270" r:id="rId9"/>
  </p:sldIdLst>
  <p:sldSz cx="9144000" cy="6858000" type="screen4x3"/>
  <p:notesSz cx="6858000" cy="9144000"/>
  <p:defaultTextStyle>
    <a:defPPr>
      <a:defRPr lang="tr-T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8E34"/>
    <a:srgbClr val="FFFFCC"/>
    <a:srgbClr val="050121"/>
    <a:srgbClr val="333333"/>
    <a:srgbClr val="580000"/>
    <a:srgbClr val="969696"/>
    <a:srgbClr val="DDDDDD"/>
    <a:srgbClr val="FEDAD6"/>
    <a:srgbClr val="5D09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4" autoAdjust="0"/>
    <p:restoredTop sz="94660"/>
  </p:normalViewPr>
  <p:slideViewPr>
    <p:cSldViewPr>
      <p:cViewPr varScale="1">
        <p:scale>
          <a:sx n="82" d="100"/>
          <a:sy n="82" d="100"/>
        </p:scale>
        <p:origin x="1714"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141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a:p>
        </p:txBody>
      </p:sp>
      <p:sp>
        <p:nvSpPr>
          <p:cNvPr id="522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522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a:p>
        </p:txBody>
      </p:sp>
      <p:sp>
        <p:nvSpPr>
          <p:cNvPr id="522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F92B237D-9950-4EB0-91B3-0FEC519831C9}" type="slidenum">
              <a:rPr lang="tr-TR" altLang="en-US"/>
              <a:pPr/>
              <a:t>‹#›</a:t>
            </a:fld>
            <a:endParaRPr lang="tr-TR" altLang="en-US"/>
          </a:p>
        </p:txBody>
      </p:sp>
    </p:spTree>
    <p:extLst>
      <p:ext uri="{BB962C8B-B14F-4D97-AF65-F5344CB8AC3E}">
        <p14:creationId xmlns:p14="http://schemas.microsoft.com/office/powerpoint/2010/main" val="2232569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a:t>Click to edit Master text styles</a:t>
            </a:r>
          </a:p>
          <a:p>
            <a:pPr lvl="1"/>
            <a:r>
              <a:rPr lang="tr-TR" noProof="0"/>
              <a:t>Second level</a:t>
            </a:r>
          </a:p>
          <a:p>
            <a:pPr lvl="2"/>
            <a:r>
              <a:rPr lang="tr-TR" noProof="0"/>
              <a:t>Third level</a:t>
            </a:r>
          </a:p>
          <a:p>
            <a:pPr lvl="3"/>
            <a:r>
              <a:rPr lang="tr-TR" noProof="0"/>
              <a:t>Fourth level</a:t>
            </a:r>
          </a:p>
          <a:p>
            <a:pPr lvl="4"/>
            <a:r>
              <a:rPr lang="tr-TR" noProof="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0A91FC6-3D07-4992-B64E-8B2198E1DD72}" type="slidenum">
              <a:rPr lang="tr-TR" altLang="en-US"/>
              <a:pPr/>
              <a:t>‹#›</a:t>
            </a:fld>
            <a:endParaRPr lang="tr-TR" altLang="en-US"/>
          </a:p>
        </p:txBody>
      </p:sp>
    </p:spTree>
    <p:extLst>
      <p:ext uri="{BB962C8B-B14F-4D97-AF65-F5344CB8AC3E}">
        <p14:creationId xmlns:p14="http://schemas.microsoft.com/office/powerpoint/2010/main" val="2496516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C5DFD33A-21C6-4B9C-9B8B-CD137966CD27}" type="slidenum">
              <a:rPr lang="tr-TR" altLang="en-US"/>
              <a:pPr>
                <a:spcBef>
                  <a:spcPct val="0"/>
                </a:spcBef>
              </a:pPr>
              <a:t>1</a:t>
            </a:fld>
            <a:endParaRPr lang="tr-TR"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4B167137-106F-4911-9F48-D7586CE25DE7}" type="slidenum">
              <a:rPr lang="tr-TR" altLang="en-US"/>
              <a:pPr>
                <a:spcBef>
                  <a:spcPct val="0"/>
                </a:spcBef>
              </a:pPr>
              <a:t>2</a:t>
            </a:fld>
            <a:endParaRPr lang="tr-TR"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4" name="Text Box 19"/>
          <p:cNvSpPr txBox="1">
            <a:spLocks noChangeArrowheads="1"/>
          </p:cNvSpPr>
          <p:nvPr userDrawn="1"/>
        </p:nvSpPr>
        <p:spPr bwMode="auto">
          <a:xfrm>
            <a:off x="5943600" y="200025"/>
            <a:ext cx="2743200" cy="244475"/>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000" b="1">
                <a:solidFill>
                  <a:srgbClr val="FFFFCC"/>
                </a:solidFill>
                <a:latin typeface="Tahoma" pitchFamily="34" charset="0"/>
              </a:rPr>
              <a:t>Bilgisayar Mühendisliği Bölümü</a:t>
            </a:r>
          </a:p>
        </p:txBody>
      </p:sp>
      <p:sp>
        <p:nvSpPr>
          <p:cNvPr id="9011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tr-TR"/>
              <a:t>Click to edit Master subtitle style</a:t>
            </a:r>
          </a:p>
        </p:txBody>
      </p:sp>
      <p:sp>
        <p:nvSpPr>
          <p:cNvPr id="90120" name="Rectangle 8"/>
          <p:cNvSpPr>
            <a:spLocks noGrp="1" noChangeArrowheads="1"/>
          </p:cNvSpPr>
          <p:nvPr>
            <p:ph type="ctrTitle"/>
          </p:nvPr>
        </p:nvSpPr>
        <p:spPr>
          <a:xfrm>
            <a:off x="1066800" y="2057400"/>
            <a:ext cx="7086600" cy="1470025"/>
          </a:xfrm>
        </p:spPr>
        <p:txBody>
          <a:bodyPr/>
          <a:lstStyle>
            <a:lvl1pPr algn="ctr">
              <a:defRPr>
                <a:solidFill>
                  <a:schemeClr val="tx1"/>
                </a:solidFill>
              </a:defRPr>
            </a:lvl1pPr>
          </a:lstStyle>
          <a:p>
            <a:r>
              <a:rPr lang="tr-TR"/>
              <a:t>Click to edit Master title style</a:t>
            </a:r>
          </a:p>
        </p:txBody>
      </p:sp>
      <p:sp>
        <p:nvSpPr>
          <p:cNvPr id="9" name="Rectangle 53"/>
          <p:cNvSpPr>
            <a:spLocks noChangeArrowheads="1"/>
          </p:cNvSpPr>
          <p:nvPr userDrawn="1"/>
        </p:nvSpPr>
        <p:spPr bwMode="auto">
          <a:xfrm>
            <a:off x="0" y="10486"/>
            <a:ext cx="9144000" cy="762000"/>
          </a:xfrm>
          <a:prstGeom prst="rect">
            <a:avLst/>
          </a:prstGeom>
          <a:gradFill rotWithShape="1">
            <a:gsLst>
              <a:gs pos="0">
                <a:schemeClr val="accent1">
                  <a:lumMod val="75000"/>
                </a:schemeClr>
              </a:gs>
              <a:gs pos="10000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pic>
        <p:nvPicPr>
          <p:cNvPr id="11" name="Picture 15" descr="C:\Users\rehin99\Desktop\bilg-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1" y="571500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C:\Users\rehin99\Desktop\gtu-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6600" y="179752"/>
            <a:ext cx="2786738" cy="1744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39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0"/>
          <p:cNvSpPr>
            <a:spLocks noGrp="1" noChangeArrowheads="1"/>
          </p:cNvSpPr>
          <p:nvPr>
            <p:ph type="sldNum" sz="quarter" idx="10"/>
          </p:nvPr>
        </p:nvSpPr>
        <p:spPr>
          <a:ln/>
        </p:spPr>
        <p:txBody>
          <a:bodyPr/>
          <a:lstStyle>
            <a:lvl1pPr>
              <a:defRPr/>
            </a:lvl1pPr>
          </a:lstStyle>
          <a:p>
            <a:fld id="{5CEBBE5D-72DA-403E-982F-97DD55B39862}" type="slidenum">
              <a:rPr lang="tr-TR" altLang="en-US"/>
              <a:pPr/>
              <a:t>‹#›</a:t>
            </a:fld>
            <a:endParaRPr lang="tr-TR" altLang="en-US"/>
          </a:p>
        </p:txBody>
      </p:sp>
    </p:spTree>
    <p:extLst>
      <p:ext uri="{BB962C8B-B14F-4D97-AF65-F5344CB8AC3E}">
        <p14:creationId xmlns:p14="http://schemas.microsoft.com/office/powerpoint/2010/main" val="81134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81800" y="106363"/>
            <a:ext cx="2209800" cy="6218237"/>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152400" y="106363"/>
            <a:ext cx="6477000" cy="6218237"/>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0"/>
          <p:cNvSpPr>
            <a:spLocks noGrp="1" noChangeArrowheads="1"/>
          </p:cNvSpPr>
          <p:nvPr>
            <p:ph type="sldNum" sz="quarter" idx="10"/>
          </p:nvPr>
        </p:nvSpPr>
        <p:spPr>
          <a:ln/>
        </p:spPr>
        <p:txBody>
          <a:bodyPr/>
          <a:lstStyle>
            <a:lvl1pPr>
              <a:defRPr/>
            </a:lvl1pPr>
          </a:lstStyle>
          <a:p>
            <a:fld id="{6C6C3EE3-4607-44C8-828A-37A7AE255143}" type="slidenum">
              <a:rPr lang="tr-TR" altLang="en-US"/>
              <a:pPr/>
              <a:t>‹#›</a:t>
            </a:fld>
            <a:endParaRPr lang="tr-TR" altLang="en-US"/>
          </a:p>
        </p:txBody>
      </p:sp>
    </p:spTree>
    <p:extLst>
      <p:ext uri="{BB962C8B-B14F-4D97-AF65-F5344CB8AC3E}">
        <p14:creationId xmlns:p14="http://schemas.microsoft.com/office/powerpoint/2010/main" val="1431157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3"/>
            <a:ext cx="8534400" cy="579437"/>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68795CC5-F219-49B7-9754-EF0E854EBEB8}" type="slidenum">
              <a:rPr lang="tr-TR" altLang="en-US" smtClean="0"/>
              <a:pPr/>
              <a:t>‹#›</a:t>
            </a:fld>
            <a:endParaRPr lang="tr-TR" altLang="en-US"/>
          </a:p>
        </p:txBody>
      </p:sp>
    </p:spTree>
    <p:extLst>
      <p:ext uri="{BB962C8B-B14F-4D97-AF65-F5344CB8AC3E}">
        <p14:creationId xmlns:p14="http://schemas.microsoft.com/office/powerpoint/2010/main" val="18137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b="0">
                <a:effectLst>
                  <a:outerShdw blurRad="38100" dist="38100" dir="2700000" algn="tl">
                    <a:srgbClr val="000000">
                      <a:alpha val="43137"/>
                    </a:srgbClr>
                  </a:outerShdw>
                </a:effectLst>
              </a:defRPr>
            </a:lvl1pPr>
          </a:lstStyle>
          <a:p>
            <a:r>
              <a:rPr lang="tr-TR"/>
              <a:t>Asıl başlık stili için tıklatın</a:t>
            </a:r>
          </a:p>
        </p:txBody>
      </p:sp>
      <p:sp>
        <p:nvSpPr>
          <p:cNvPr id="3" name="2 İçerik Yer Tutucusu"/>
          <p:cNvSpPr>
            <a:spLocks noGrp="1"/>
          </p:cNvSpPr>
          <p:nvPr>
            <p:ph idx="1"/>
          </p:nvPr>
        </p:nvSpPr>
        <p:spPr>
          <a:xfrm>
            <a:off x="152400" y="914400"/>
            <a:ext cx="7391400" cy="5410200"/>
          </a:xfrm>
        </p:spPr>
        <p:txBody>
          <a:bodyPr/>
          <a:lstStyle>
            <a:lvl1pPr>
              <a:defRPr sz="2600"/>
            </a:lvl1pPr>
            <a:lvl2pPr>
              <a:defRPr sz="2200"/>
            </a:lvl2pPr>
            <a:lvl3pPr>
              <a:defRPr sz="2000"/>
            </a:lvl3pPr>
          </a:lstStyle>
          <a:p>
            <a:pPr lvl="0"/>
            <a:r>
              <a:rPr lang="tr-TR" dirty="0"/>
              <a:t>Asıl metin stillerini düzenlemek için tıklatın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Rectangle 50"/>
          <p:cNvSpPr>
            <a:spLocks noGrp="1" noChangeArrowheads="1"/>
          </p:cNvSpPr>
          <p:nvPr>
            <p:ph type="sldNum" sz="quarter" idx="10"/>
          </p:nvPr>
        </p:nvSpPr>
        <p:spPr>
          <a:ln/>
        </p:spPr>
        <p:txBody>
          <a:bodyPr/>
          <a:lstStyle>
            <a:lvl1pPr>
              <a:defRPr/>
            </a:lvl1pPr>
          </a:lstStyle>
          <a:p>
            <a:fld id="{606EA505-76AA-495E-815C-8AF94549A6BB}" type="slidenum">
              <a:rPr lang="tr-TR" altLang="en-US"/>
              <a:pPr/>
              <a:t>‹#›</a:t>
            </a:fld>
            <a:endParaRPr lang="tr-TR" altLang="en-US"/>
          </a:p>
        </p:txBody>
      </p:sp>
    </p:spTree>
    <p:extLst>
      <p:ext uri="{BB962C8B-B14F-4D97-AF65-F5344CB8AC3E}">
        <p14:creationId xmlns:p14="http://schemas.microsoft.com/office/powerpoint/2010/main" val="65808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722313" y="4406900"/>
            <a:ext cx="7772400" cy="1362075"/>
          </a:xfrm>
        </p:spPr>
        <p:txBody>
          <a:bodyPr anchor="t"/>
          <a:lstStyle>
            <a:lvl1pPr algn="l">
              <a:defRPr sz="4000" b="1" cap="all"/>
            </a:lvl1pPr>
          </a:lstStyle>
          <a:p>
            <a:r>
              <a:rPr lang="tr-TR" dirty="0"/>
              <a:t>As</a:t>
            </a:r>
            <a:r>
              <a:rPr lang="en-US" dirty="0"/>
              <a:t>I</a:t>
            </a:r>
            <a:r>
              <a:rPr lang="tr-TR" dirty="0"/>
              <a:t>l başl</a:t>
            </a:r>
            <a:r>
              <a:rPr lang="en-US" dirty="0"/>
              <a:t>I</a:t>
            </a:r>
            <a:r>
              <a:rPr lang="tr-TR" dirty="0"/>
              <a:t>k st</a:t>
            </a:r>
            <a:r>
              <a:rPr lang="en-US" dirty="0"/>
              <a:t>İ</a:t>
            </a:r>
            <a:r>
              <a:rPr lang="tr-TR" dirty="0"/>
              <a:t>l</a:t>
            </a:r>
            <a:r>
              <a:rPr lang="en-US" dirty="0"/>
              <a:t>İ</a:t>
            </a:r>
            <a:r>
              <a:rPr lang="tr-TR" dirty="0"/>
              <a:t> </a:t>
            </a:r>
            <a:r>
              <a:rPr lang="en-US" dirty="0"/>
              <a:t>İ</a:t>
            </a:r>
            <a:r>
              <a:rPr lang="tr-TR" dirty="0"/>
              <a:t>ç</a:t>
            </a:r>
            <a:r>
              <a:rPr lang="en-US" dirty="0"/>
              <a:t>İ</a:t>
            </a:r>
            <a:r>
              <a:rPr lang="tr-TR" dirty="0"/>
              <a:t>n t</a:t>
            </a:r>
            <a:r>
              <a:rPr lang="en-US" dirty="0"/>
              <a:t>I</a:t>
            </a:r>
            <a:r>
              <a:rPr lang="tr-TR" dirty="0"/>
              <a:t>klat</a:t>
            </a:r>
            <a:r>
              <a:rPr lang="en-US" dirty="0"/>
              <a:t>I</a:t>
            </a:r>
            <a:r>
              <a:rPr lang="tr-TR" dirty="0"/>
              <a:t>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50"/>
          <p:cNvSpPr>
            <a:spLocks noGrp="1" noChangeArrowheads="1"/>
          </p:cNvSpPr>
          <p:nvPr>
            <p:ph type="sldNum" sz="quarter" idx="10"/>
          </p:nvPr>
        </p:nvSpPr>
        <p:spPr>
          <a:ln/>
        </p:spPr>
        <p:txBody>
          <a:bodyPr/>
          <a:lstStyle>
            <a:lvl1pPr>
              <a:defRPr/>
            </a:lvl1pPr>
          </a:lstStyle>
          <a:p>
            <a:fld id="{D24D7A41-DB7E-4B7C-B1E7-203553C448BC}" type="slidenum">
              <a:rPr lang="tr-TR" altLang="en-US"/>
              <a:pPr/>
              <a:t>‹#›</a:t>
            </a:fld>
            <a:endParaRPr lang="tr-TR" altLang="en-US"/>
          </a:p>
        </p:txBody>
      </p:sp>
    </p:spTree>
    <p:extLst>
      <p:ext uri="{BB962C8B-B14F-4D97-AF65-F5344CB8AC3E}">
        <p14:creationId xmlns:p14="http://schemas.microsoft.com/office/powerpoint/2010/main" val="245320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1524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50"/>
          <p:cNvSpPr>
            <a:spLocks noGrp="1" noChangeArrowheads="1"/>
          </p:cNvSpPr>
          <p:nvPr>
            <p:ph type="sldNum" sz="quarter" idx="10"/>
          </p:nvPr>
        </p:nvSpPr>
        <p:spPr>
          <a:ln/>
        </p:spPr>
        <p:txBody>
          <a:bodyPr/>
          <a:lstStyle>
            <a:lvl1pPr>
              <a:defRPr/>
            </a:lvl1pPr>
          </a:lstStyle>
          <a:p>
            <a:fld id="{B0E408D4-2E9F-4A26-A3CA-FB0C52E2551E}" type="slidenum">
              <a:rPr lang="tr-TR" altLang="en-US"/>
              <a:pPr/>
              <a:t>‹#›</a:t>
            </a:fld>
            <a:endParaRPr lang="tr-TR" altLang="en-US"/>
          </a:p>
        </p:txBody>
      </p:sp>
    </p:spTree>
    <p:extLst>
      <p:ext uri="{BB962C8B-B14F-4D97-AF65-F5344CB8AC3E}">
        <p14:creationId xmlns:p14="http://schemas.microsoft.com/office/powerpoint/2010/main" val="3037874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76200" y="-152400"/>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50"/>
          <p:cNvSpPr>
            <a:spLocks noGrp="1" noChangeArrowheads="1"/>
          </p:cNvSpPr>
          <p:nvPr>
            <p:ph type="sldNum" sz="quarter" idx="10"/>
          </p:nvPr>
        </p:nvSpPr>
        <p:spPr>
          <a:ln/>
        </p:spPr>
        <p:txBody>
          <a:bodyPr/>
          <a:lstStyle>
            <a:lvl1pPr>
              <a:defRPr/>
            </a:lvl1pPr>
          </a:lstStyle>
          <a:p>
            <a:fld id="{F183EE2D-B193-4DF7-8E07-E2831ABD391C}" type="slidenum">
              <a:rPr lang="tr-TR" altLang="en-US"/>
              <a:pPr/>
              <a:t>‹#›</a:t>
            </a:fld>
            <a:endParaRPr lang="tr-TR" altLang="en-US"/>
          </a:p>
        </p:txBody>
      </p:sp>
    </p:spTree>
    <p:extLst>
      <p:ext uri="{BB962C8B-B14F-4D97-AF65-F5344CB8AC3E}">
        <p14:creationId xmlns:p14="http://schemas.microsoft.com/office/powerpoint/2010/main" val="414498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50"/>
          <p:cNvSpPr>
            <a:spLocks noGrp="1" noChangeArrowheads="1"/>
          </p:cNvSpPr>
          <p:nvPr>
            <p:ph type="sldNum" sz="quarter" idx="10"/>
          </p:nvPr>
        </p:nvSpPr>
        <p:spPr>
          <a:ln/>
        </p:spPr>
        <p:txBody>
          <a:bodyPr/>
          <a:lstStyle>
            <a:lvl1pPr>
              <a:defRPr/>
            </a:lvl1pPr>
          </a:lstStyle>
          <a:p>
            <a:fld id="{BB0A55CB-0D82-4FA8-8283-1D0C577030E3}" type="slidenum">
              <a:rPr lang="tr-TR" altLang="en-US"/>
              <a:pPr/>
              <a:t>‹#›</a:t>
            </a:fld>
            <a:endParaRPr lang="tr-TR" altLang="en-US"/>
          </a:p>
        </p:txBody>
      </p:sp>
    </p:spTree>
    <p:extLst>
      <p:ext uri="{BB962C8B-B14F-4D97-AF65-F5344CB8AC3E}">
        <p14:creationId xmlns:p14="http://schemas.microsoft.com/office/powerpoint/2010/main" val="403788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0"/>
          <p:cNvSpPr>
            <a:spLocks noGrp="1" noChangeArrowheads="1"/>
          </p:cNvSpPr>
          <p:nvPr>
            <p:ph type="sldNum" sz="quarter" idx="10"/>
          </p:nvPr>
        </p:nvSpPr>
        <p:spPr>
          <a:ln/>
        </p:spPr>
        <p:txBody>
          <a:bodyPr/>
          <a:lstStyle>
            <a:lvl1pPr>
              <a:defRPr/>
            </a:lvl1pPr>
          </a:lstStyle>
          <a:p>
            <a:fld id="{D6E3BFC5-E015-41F6-9033-8F7EE7066BAD}" type="slidenum">
              <a:rPr lang="tr-TR" altLang="en-US"/>
              <a:pPr/>
              <a:t>‹#›</a:t>
            </a:fld>
            <a:endParaRPr lang="tr-TR" altLang="en-US"/>
          </a:p>
        </p:txBody>
      </p:sp>
    </p:spTree>
    <p:extLst>
      <p:ext uri="{BB962C8B-B14F-4D97-AF65-F5344CB8AC3E}">
        <p14:creationId xmlns:p14="http://schemas.microsoft.com/office/powerpoint/2010/main" val="409650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5409A257-28E3-40ED-A2ED-369606B291D9}" type="slidenum">
              <a:rPr lang="tr-TR" altLang="en-US"/>
              <a:pPr/>
              <a:t>‹#›</a:t>
            </a:fld>
            <a:endParaRPr lang="tr-TR" altLang="en-US"/>
          </a:p>
        </p:txBody>
      </p:sp>
    </p:spTree>
    <p:extLst>
      <p:ext uri="{BB962C8B-B14F-4D97-AF65-F5344CB8AC3E}">
        <p14:creationId xmlns:p14="http://schemas.microsoft.com/office/powerpoint/2010/main" val="196285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289FACF8-D009-4AE7-A9E5-7C11E06AD1DC}" type="slidenum">
              <a:rPr lang="tr-TR" altLang="en-US"/>
              <a:pPr/>
              <a:t>‹#›</a:t>
            </a:fld>
            <a:endParaRPr lang="tr-TR" altLang="en-US"/>
          </a:p>
        </p:txBody>
      </p:sp>
    </p:spTree>
    <p:extLst>
      <p:ext uri="{BB962C8B-B14F-4D97-AF65-F5344CB8AC3E}">
        <p14:creationId xmlns:p14="http://schemas.microsoft.com/office/powerpoint/2010/main" val="257693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27" name="Rectangle 43"/>
          <p:cNvSpPr>
            <a:spLocks noGrp="1" noChangeArrowheads="1"/>
          </p:cNvSpPr>
          <p:nvPr>
            <p:ph type="body" idx="1"/>
          </p:nvPr>
        </p:nvSpPr>
        <p:spPr bwMode="auto">
          <a:xfrm>
            <a:off x="152400" y="914400"/>
            <a:ext cx="8839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en-US" dirty="0"/>
              <a:t>Click to edit Master text styles</a:t>
            </a:r>
          </a:p>
          <a:p>
            <a:pPr lvl="1"/>
            <a:r>
              <a:rPr lang="tr-TR" altLang="en-US" dirty="0"/>
              <a:t>Second level</a:t>
            </a:r>
          </a:p>
          <a:p>
            <a:pPr lvl="2"/>
            <a:r>
              <a:rPr lang="tr-TR" altLang="en-US" dirty="0"/>
              <a:t>Third level</a:t>
            </a:r>
          </a:p>
          <a:p>
            <a:pPr lvl="3"/>
            <a:r>
              <a:rPr lang="tr-TR" altLang="en-US" dirty="0"/>
              <a:t>Fourth level</a:t>
            </a:r>
          </a:p>
          <a:p>
            <a:pPr lvl="4"/>
            <a:r>
              <a:rPr lang="tr-TR" altLang="en-US" dirty="0"/>
              <a:t>Fifth level</a:t>
            </a:r>
          </a:p>
        </p:txBody>
      </p:sp>
      <p:sp>
        <p:nvSpPr>
          <p:cNvPr id="35890" name="Rectangle 50"/>
          <p:cNvSpPr>
            <a:spLocks noGrp="1" noChangeArrowheads="1"/>
          </p:cNvSpPr>
          <p:nvPr>
            <p:ph type="sldNum" sz="quarter" idx="4"/>
          </p:nvPr>
        </p:nvSpPr>
        <p:spPr bwMode="auto">
          <a:xfrm>
            <a:off x="8534400" y="6553200"/>
            <a:ext cx="457200" cy="762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rgbClr val="FFFFE5"/>
                </a:solidFill>
              </a:defRPr>
            </a:lvl1pPr>
          </a:lstStyle>
          <a:p>
            <a:fld id="{68795CC5-F219-49B7-9754-EF0E854EBEB8}" type="slidenum">
              <a:rPr lang="tr-TR" altLang="en-US"/>
              <a:pPr/>
              <a:t>‹#›</a:t>
            </a:fld>
            <a:endParaRPr lang="tr-TR" altLang="en-US"/>
          </a:p>
        </p:txBody>
      </p:sp>
      <p:sp>
        <p:nvSpPr>
          <p:cNvPr id="1030" name="Rectangle 53"/>
          <p:cNvSpPr>
            <a:spLocks noChangeArrowheads="1"/>
          </p:cNvSpPr>
          <p:nvPr userDrawn="1"/>
        </p:nvSpPr>
        <p:spPr bwMode="auto">
          <a:xfrm>
            <a:off x="0" y="10486"/>
            <a:ext cx="9144000" cy="762000"/>
          </a:xfrm>
          <a:prstGeom prst="rect">
            <a:avLst/>
          </a:prstGeom>
          <a:gradFill rotWithShape="1">
            <a:gsLst>
              <a:gs pos="100000">
                <a:schemeClr val="accent1">
                  <a:lumMod val="75000"/>
                </a:schemeClr>
              </a:gs>
              <a:gs pos="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31" name="Rectangle 45"/>
          <p:cNvSpPr>
            <a:spLocks noGrp="1" noChangeArrowheads="1"/>
          </p:cNvSpPr>
          <p:nvPr>
            <p:ph type="title"/>
          </p:nvPr>
        </p:nvSpPr>
        <p:spPr bwMode="auto">
          <a:xfrm>
            <a:off x="152400" y="106363"/>
            <a:ext cx="7848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en-US" dirty="0"/>
              <a:t>Başlık</a:t>
            </a:r>
          </a:p>
        </p:txBody>
      </p:sp>
      <p:sp>
        <p:nvSpPr>
          <p:cNvPr id="3" name="Text Box 68"/>
          <p:cNvSpPr txBox="1">
            <a:spLocks noChangeArrowheads="1"/>
          </p:cNvSpPr>
          <p:nvPr userDrawn="1"/>
        </p:nvSpPr>
        <p:spPr bwMode="auto">
          <a:xfrm>
            <a:off x="1447800" y="6536422"/>
            <a:ext cx="3124200" cy="276999"/>
          </a:xfrm>
          <a:prstGeom prst="rect">
            <a:avLst/>
          </a:prstGeom>
          <a:no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200" b="1" dirty="0">
                <a:solidFill>
                  <a:schemeClr val="bg1"/>
                </a:solidFill>
                <a:effectLst>
                  <a:outerShdw blurRad="38100" dist="38100" dir="2700000" algn="tl">
                    <a:srgbClr val="000000">
                      <a:alpha val="43137"/>
                    </a:srgbClr>
                  </a:outerShdw>
                </a:effectLst>
                <a:ea typeface="Batang" pitchFamily="18" charset="-127"/>
              </a:rPr>
              <a:t>GT</a:t>
            </a:r>
            <a:r>
              <a:rPr lang="en-US" sz="1200" b="1" dirty="0">
                <a:solidFill>
                  <a:schemeClr val="bg1"/>
                </a:solidFill>
                <a:effectLst>
                  <a:outerShdw blurRad="38100" dist="38100" dir="2700000" algn="tl">
                    <a:srgbClr val="000000">
                      <a:alpha val="43137"/>
                    </a:srgbClr>
                  </a:outerShdw>
                </a:effectLst>
                <a:ea typeface="Batang" pitchFamily="18" charset="-127"/>
              </a:rPr>
              <a:t>Ü </a:t>
            </a:r>
            <a:r>
              <a:rPr lang="tr-TR" sz="1200" b="1" dirty="0">
                <a:solidFill>
                  <a:schemeClr val="bg1"/>
                </a:solidFill>
                <a:effectLst>
                  <a:outerShdw blurRad="38100" dist="38100" dir="2700000" algn="tl">
                    <a:srgbClr val="000000">
                      <a:alpha val="43137"/>
                    </a:srgbClr>
                  </a:outerShdw>
                </a:effectLst>
                <a:ea typeface="Batang" pitchFamily="18" charset="-127"/>
              </a:rPr>
              <a:t>-</a:t>
            </a:r>
            <a:r>
              <a:rPr lang="en-US" sz="1200" b="1" dirty="0">
                <a:solidFill>
                  <a:schemeClr val="bg1"/>
                </a:solidFill>
                <a:effectLst>
                  <a:outerShdw blurRad="38100" dist="38100" dir="2700000" algn="tl">
                    <a:srgbClr val="000000">
                      <a:alpha val="43137"/>
                    </a:srgbClr>
                  </a:outerShdw>
                </a:effectLst>
                <a:ea typeface="Batang" pitchFamily="18" charset="-127"/>
              </a:rPr>
              <a:t> </a:t>
            </a:r>
            <a:r>
              <a:rPr lang="tr-TR" sz="1200" b="1" dirty="0">
                <a:solidFill>
                  <a:schemeClr val="bg1"/>
                </a:solidFill>
                <a:effectLst>
                  <a:outerShdw blurRad="38100" dist="38100" dir="2700000" algn="tl">
                    <a:srgbClr val="000000">
                      <a:alpha val="43137"/>
                    </a:srgbClr>
                  </a:outerShdw>
                </a:effectLst>
                <a:ea typeface="Batang" pitchFamily="18" charset="-127"/>
              </a:rPr>
              <a:t>Bilgisayar Mühendisliği Bölümü</a:t>
            </a:r>
          </a:p>
        </p:txBody>
      </p:sp>
      <p:pic>
        <p:nvPicPr>
          <p:cNvPr id="1039" name="Picture 15" descr="C:\Users\rehin99\Desktop\bilg-logo.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793" y="5867400"/>
            <a:ext cx="985007" cy="9850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rehin99\Desktop\gtu-logo.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001000" y="43955"/>
            <a:ext cx="1110043" cy="695061"/>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68"/>
          <p:cNvSpPr txBox="1">
            <a:spLocks noChangeArrowheads="1"/>
          </p:cNvSpPr>
          <p:nvPr userDrawn="1"/>
        </p:nvSpPr>
        <p:spPr bwMode="auto">
          <a:xfrm>
            <a:off x="4572000" y="6529000"/>
            <a:ext cx="3124200" cy="276999"/>
          </a:xfrm>
          <a:prstGeom prst="rect">
            <a:avLst/>
          </a:prstGeom>
          <a:no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sz="1200" b="1" dirty="0">
                <a:solidFill>
                  <a:schemeClr val="bg1"/>
                </a:solidFill>
                <a:effectLst>
                  <a:outerShdw blurRad="38100" dist="38100" dir="2700000" algn="tl">
                    <a:srgbClr val="000000">
                      <a:alpha val="43137"/>
                    </a:srgbClr>
                  </a:outerShdw>
                </a:effectLst>
                <a:ea typeface="Batang" pitchFamily="18" charset="-127"/>
              </a:rPr>
              <a:t>BİL 495/496 </a:t>
            </a:r>
            <a:r>
              <a:rPr lang="en-US" sz="1200" b="1" dirty="0" err="1">
                <a:solidFill>
                  <a:schemeClr val="bg1"/>
                </a:solidFill>
                <a:effectLst>
                  <a:outerShdw blurRad="38100" dist="38100" dir="2700000" algn="tl">
                    <a:srgbClr val="000000">
                      <a:alpha val="43137"/>
                    </a:srgbClr>
                  </a:outerShdw>
                </a:effectLst>
                <a:ea typeface="Batang" pitchFamily="18" charset="-127"/>
              </a:rPr>
              <a:t>Bitirme</a:t>
            </a:r>
            <a:r>
              <a:rPr lang="en-US" sz="1200" b="1" dirty="0">
                <a:solidFill>
                  <a:schemeClr val="bg1"/>
                </a:solidFill>
                <a:effectLst>
                  <a:outerShdw blurRad="38100" dist="38100" dir="2700000" algn="tl">
                    <a:srgbClr val="000000">
                      <a:alpha val="43137"/>
                    </a:srgbClr>
                  </a:outerShdw>
                </a:effectLst>
                <a:ea typeface="Batang" pitchFamily="18" charset="-127"/>
              </a:rPr>
              <a:t> </a:t>
            </a:r>
            <a:r>
              <a:rPr lang="en-US" sz="1200" b="1" dirty="0" err="1">
                <a:solidFill>
                  <a:schemeClr val="bg1"/>
                </a:solidFill>
                <a:effectLst>
                  <a:outerShdw blurRad="38100" dist="38100" dir="2700000" algn="tl">
                    <a:srgbClr val="000000">
                      <a:alpha val="43137"/>
                    </a:srgbClr>
                  </a:outerShdw>
                </a:effectLst>
                <a:ea typeface="Batang" pitchFamily="18" charset="-127"/>
              </a:rPr>
              <a:t>Projesi</a:t>
            </a:r>
            <a:r>
              <a:rPr lang="en-US" sz="1200" b="1" dirty="0">
                <a:solidFill>
                  <a:schemeClr val="bg1"/>
                </a:solidFill>
                <a:effectLst>
                  <a:outerShdw blurRad="38100" dist="38100" dir="2700000" algn="tl">
                    <a:srgbClr val="000000">
                      <a:alpha val="43137"/>
                    </a:srgbClr>
                  </a:outerShdw>
                </a:effectLst>
                <a:ea typeface="Batang" pitchFamily="18" charset="-127"/>
              </a:rPr>
              <a:t> </a:t>
            </a:r>
            <a:endParaRPr lang="tr-TR" sz="1200" b="1" dirty="0">
              <a:solidFill>
                <a:schemeClr val="bg1"/>
              </a:solidFill>
              <a:effectLst>
                <a:outerShdw blurRad="38100" dist="38100" dir="2700000" algn="tl">
                  <a:srgbClr val="000000">
                    <a:alpha val="43137"/>
                  </a:srgbClr>
                </a:outerShdw>
              </a:effectLst>
              <a:ea typeface="Batang" pitchFamily="18" charset="-127"/>
            </a:endParaRPr>
          </a:p>
        </p:txBody>
      </p:sp>
    </p:spTree>
  </p:cSld>
  <p:clrMap bg1="lt1" tx1="dk1" bg2="lt2" tx2="dk2" accent1="accent1" accent2="accent2" accent3="accent3" accent4="accent4" accent5="accent5" accent6="accent6" hlink="hlink" folHlink="folHlink"/>
  <p:sldLayoutIdLst>
    <p:sldLayoutId id="2147483758"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9" r:id="rId12"/>
  </p:sldLayoutIdLst>
  <p:hf hdr="0" ftr="0" dt="0"/>
  <p:txStyles>
    <p:titleStyle>
      <a:lvl1pPr algn="l" rtl="0" eaLnBrk="0" fontAlgn="base" hangingPunct="0">
        <a:spcBef>
          <a:spcPct val="0"/>
        </a:spcBef>
        <a:spcAft>
          <a:spcPct val="0"/>
        </a:spcAft>
        <a:defRPr sz="4400" b="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400">
          <a:solidFill>
            <a:srgbClr val="DDDDDD"/>
          </a:solidFill>
          <a:latin typeface="Arial" charset="0"/>
        </a:defRPr>
      </a:lvl2pPr>
      <a:lvl3pPr algn="l" rtl="0" eaLnBrk="0" fontAlgn="base" hangingPunct="0">
        <a:spcBef>
          <a:spcPct val="0"/>
        </a:spcBef>
        <a:spcAft>
          <a:spcPct val="0"/>
        </a:spcAft>
        <a:defRPr sz="4400">
          <a:solidFill>
            <a:srgbClr val="DDDDDD"/>
          </a:solidFill>
          <a:latin typeface="Arial" charset="0"/>
        </a:defRPr>
      </a:lvl3pPr>
      <a:lvl4pPr algn="l" rtl="0" eaLnBrk="0" fontAlgn="base" hangingPunct="0">
        <a:spcBef>
          <a:spcPct val="0"/>
        </a:spcBef>
        <a:spcAft>
          <a:spcPct val="0"/>
        </a:spcAft>
        <a:defRPr sz="4400">
          <a:solidFill>
            <a:srgbClr val="DDDDDD"/>
          </a:solidFill>
          <a:latin typeface="Arial" charset="0"/>
        </a:defRPr>
      </a:lvl4pPr>
      <a:lvl5pPr algn="l" rtl="0" eaLnBrk="0" fontAlgn="base" hangingPunct="0">
        <a:spcBef>
          <a:spcPct val="0"/>
        </a:spcBef>
        <a:spcAft>
          <a:spcPct val="0"/>
        </a:spcAft>
        <a:defRPr sz="4400">
          <a:solidFill>
            <a:srgbClr val="DDDDDD"/>
          </a:solidFill>
          <a:latin typeface="Arial" charset="0"/>
        </a:defRPr>
      </a:lvl5pPr>
      <a:lvl6pPr marL="457200" algn="l" rtl="0" fontAlgn="base">
        <a:spcBef>
          <a:spcPct val="0"/>
        </a:spcBef>
        <a:spcAft>
          <a:spcPct val="0"/>
        </a:spcAft>
        <a:defRPr sz="4400">
          <a:solidFill>
            <a:srgbClr val="DDDDDD"/>
          </a:solidFill>
          <a:latin typeface="Arial" charset="0"/>
        </a:defRPr>
      </a:lvl6pPr>
      <a:lvl7pPr marL="914400" algn="l" rtl="0" fontAlgn="base">
        <a:spcBef>
          <a:spcPct val="0"/>
        </a:spcBef>
        <a:spcAft>
          <a:spcPct val="0"/>
        </a:spcAft>
        <a:defRPr sz="4400">
          <a:solidFill>
            <a:srgbClr val="DDDDDD"/>
          </a:solidFill>
          <a:latin typeface="Arial" charset="0"/>
        </a:defRPr>
      </a:lvl7pPr>
      <a:lvl8pPr marL="1371600" algn="l" rtl="0" fontAlgn="base">
        <a:spcBef>
          <a:spcPct val="0"/>
        </a:spcBef>
        <a:spcAft>
          <a:spcPct val="0"/>
        </a:spcAft>
        <a:defRPr sz="4400">
          <a:solidFill>
            <a:srgbClr val="DDDDDD"/>
          </a:solidFill>
          <a:latin typeface="Arial" charset="0"/>
        </a:defRPr>
      </a:lvl8pPr>
      <a:lvl9pPr marL="1828800" algn="l" rtl="0" fontAlgn="base">
        <a:spcBef>
          <a:spcPct val="0"/>
        </a:spcBef>
        <a:spcAft>
          <a:spcPct val="0"/>
        </a:spcAft>
        <a:defRPr sz="4400">
          <a:solidFill>
            <a:srgbClr val="DDDDDD"/>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2209800"/>
            <a:ext cx="8763000" cy="1524000"/>
          </a:xfrm>
        </p:spPr>
        <p:txBody>
          <a:bodyPr/>
          <a:lstStyle/>
          <a:p>
            <a:pPr eaLnBrk="1" hangingPunct="1"/>
            <a:r>
              <a:rPr lang="tr-TR" altLang="en-US" sz="3600" dirty="0"/>
              <a:t>GTÜ BİL MUH BİL 495 ve 496 </a:t>
            </a:r>
            <a:br>
              <a:rPr lang="tr-TR" altLang="en-US" sz="3600" dirty="0"/>
            </a:br>
            <a:r>
              <a:rPr lang="tr-TR" altLang="en-US" sz="3600" dirty="0"/>
              <a:t>İLK SUNUM FORMATI</a:t>
            </a:r>
          </a:p>
        </p:txBody>
      </p:sp>
      <p:sp>
        <p:nvSpPr>
          <p:cNvPr id="5123" name="Rectangle 3"/>
          <p:cNvSpPr>
            <a:spLocks noGrp="1" noChangeArrowheads="1"/>
          </p:cNvSpPr>
          <p:nvPr>
            <p:ph type="subTitle" idx="1"/>
          </p:nvPr>
        </p:nvSpPr>
        <p:spPr>
          <a:xfrm>
            <a:off x="1295400" y="3810000"/>
            <a:ext cx="6400800" cy="3429000"/>
          </a:xfrm>
        </p:spPr>
        <p:txBody>
          <a:bodyPr/>
          <a:lstStyle/>
          <a:p>
            <a:pPr eaLnBrk="1" hangingPunct="1">
              <a:lnSpc>
                <a:spcPct val="80000"/>
              </a:lnSpc>
            </a:pPr>
            <a:endParaRPr lang="tr-TR" altLang="en-US" sz="2000" b="1" dirty="0"/>
          </a:p>
          <a:p>
            <a:pPr eaLnBrk="1" hangingPunct="1">
              <a:lnSpc>
                <a:spcPct val="80000"/>
              </a:lnSpc>
            </a:pPr>
            <a:r>
              <a:rPr lang="tr-TR" altLang="en-US" sz="2000" b="1" dirty="0"/>
              <a:t>BIL 495</a:t>
            </a:r>
          </a:p>
          <a:p>
            <a:pPr eaLnBrk="1" hangingPunct="1">
              <a:lnSpc>
                <a:spcPct val="80000"/>
              </a:lnSpc>
            </a:pPr>
            <a:r>
              <a:rPr lang="tr-TR" altLang="en-US" sz="2000" b="1" dirty="0"/>
              <a:t>İlk Sunum</a:t>
            </a:r>
            <a:endParaRPr lang="en-US" altLang="en-US" sz="2000" b="1" dirty="0"/>
          </a:p>
          <a:p>
            <a:pPr eaLnBrk="1" hangingPunct="1">
              <a:lnSpc>
                <a:spcPct val="80000"/>
              </a:lnSpc>
            </a:pPr>
            <a:endParaRPr lang="tr-TR" altLang="en-US" sz="1400" dirty="0"/>
          </a:p>
          <a:p>
            <a:pPr eaLnBrk="1" hangingPunct="1">
              <a:lnSpc>
                <a:spcPct val="80000"/>
              </a:lnSpc>
            </a:pPr>
            <a:endParaRPr lang="tr-TR" altLang="en-US" sz="1400" dirty="0"/>
          </a:p>
          <a:p>
            <a:pPr eaLnBrk="1" hangingPunct="1">
              <a:lnSpc>
                <a:spcPct val="80000"/>
              </a:lnSpc>
            </a:pPr>
            <a:r>
              <a:rPr lang="tr-TR" altLang="en-US" sz="2000" b="1" dirty="0"/>
              <a:t>Mehmet Acar</a:t>
            </a:r>
          </a:p>
          <a:p>
            <a:pPr eaLnBrk="1" hangingPunct="1">
              <a:lnSpc>
                <a:spcPct val="80000"/>
              </a:lnSpc>
            </a:pPr>
            <a:endParaRPr lang="tr-TR" altLang="en-US" sz="2000" b="1" dirty="0"/>
          </a:p>
          <a:p>
            <a:pPr eaLnBrk="1" hangingPunct="1">
              <a:lnSpc>
                <a:spcPct val="80000"/>
              </a:lnSpc>
            </a:pPr>
            <a:r>
              <a:rPr lang="tr-TR" altLang="en-US" sz="2000" b="1" dirty="0"/>
              <a:t>Proje Danışmanı: </a:t>
            </a:r>
            <a:r>
              <a:rPr lang="tr-TR" altLang="en-US" sz="2000" b="1" dirty="0" err="1"/>
              <a:t>Prof</a:t>
            </a:r>
            <a:r>
              <a:rPr lang="tr-TR" altLang="en-US" sz="2000" b="1" dirty="0"/>
              <a:t> Dr. Didem </a:t>
            </a:r>
            <a:r>
              <a:rPr lang="tr-TR" altLang="en-US" sz="2000" b="1" dirty="0" err="1"/>
              <a:t>Gözüpek</a:t>
            </a:r>
            <a:endParaRPr lang="tr-TR" altLang="en-US" sz="2000" b="1" dirty="0"/>
          </a:p>
          <a:p>
            <a:pPr eaLnBrk="1" hangingPunct="1">
              <a:lnSpc>
                <a:spcPct val="80000"/>
              </a:lnSpc>
            </a:pPr>
            <a:r>
              <a:rPr lang="tr-TR" altLang="en-US" sz="1800" b="1" dirty="0"/>
              <a:t>Ekim 2022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8D79C4B9-F984-4206-AFD2-FD0541FAF3C1}" type="slidenum">
              <a:rPr lang="tr-TR" altLang="en-US" sz="1000">
                <a:solidFill>
                  <a:srgbClr val="FFFFE5"/>
                </a:solidFill>
              </a:rPr>
              <a:pPr>
                <a:spcBef>
                  <a:spcPct val="0"/>
                </a:spcBef>
                <a:buFontTx/>
                <a:buNone/>
              </a:pPr>
              <a:t>2</a:t>
            </a:fld>
            <a:endParaRPr lang="tr-TR" altLang="en-US" sz="1000">
              <a:solidFill>
                <a:srgbClr val="FFFFE5"/>
              </a:solidFill>
            </a:endParaRPr>
          </a:p>
        </p:txBody>
      </p:sp>
      <p:sp>
        <p:nvSpPr>
          <p:cNvPr id="7171" name="Rectangle 3"/>
          <p:cNvSpPr>
            <a:spLocks noGrp="1" noChangeArrowheads="1"/>
          </p:cNvSpPr>
          <p:nvPr>
            <p:ph type="body" idx="1"/>
          </p:nvPr>
        </p:nvSpPr>
        <p:spPr>
          <a:xfrm>
            <a:off x="152400" y="1295400"/>
            <a:ext cx="7467600" cy="4648200"/>
          </a:xfrm>
        </p:spPr>
        <p:txBody>
          <a:bodyPr/>
          <a:lstStyle/>
          <a:p>
            <a:pPr eaLnBrk="1" hangingPunct="1">
              <a:lnSpc>
                <a:spcPct val="90000"/>
              </a:lnSpc>
            </a:pPr>
            <a:r>
              <a:rPr lang="en-US" altLang="en-US" sz="2400" dirty="0"/>
              <a:t>Emperor Constantine had to decide where to station his four field army units to protect eight regions.</a:t>
            </a:r>
          </a:p>
          <a:p>
            <a:pPr eaLnBrk="1" hangingPunct="1">
              <a:lnSpc>
                <a:spcPct val="90000"/>
              </a:lnSpc>
            </a:pPr>
            <a:endParaRPr lang="en-US" altLang="en-US" sz="2400" dirty="0"/>
          </a:p>
          <a:p>
            <a:pPr eaLnBrk="1" hangingPunct="1">
              <a:lnSpc>
                <a:spcPct val="90000"/>
              </a:lnSpc>
            </a:pPr>
            <a:r>
              <a:rPr lang="en-US" altLang="en-US" sz="2400" dirty="0"/>
              <a:t>Place the army units so that every region was either secured by its own army (one or two units) or was securable by a neighbor with two army units, one of which can be sent to the undefended region directly if a conflict breaks out.</a:t>
            </a:r>
          </a:p>
          <a:p>
            <a:pPr eaLnBrk="1" hangingPunct="1">
              <a:lnSpc>
                <a:spcPct val="90000"/>
              </a:lnSpc>
            </a:pPr>
            <a:endParaRPr lang="tr-TR" altLang="en-US" sz="2400" dirty="0"/>
          </a:p>
        </p:txBody>
      </p:sp>
      <p:sp>
        <p:nvSpPr>
          <p:cNvPr id="7172" name="Rectangle 4"/>
          <p:cNvSpPr>
            <a:spLocks noGrp="1" noChangeArrowheads="1"/>
          </p:cNvSpPr>
          <p:nvPr>
            <p:ph type="title"/>
          </p:nvPr>
        </p:nvSpPr>
        <p:spPr/>
        <p:txBody>
          <a:bodyPr/>
          <a:lstStyle/>
          <a:p>
            <a:pPr eaLnBrk="1" hangingPunct="1"/>
            <a:r>
              <a:rPr lang="tr-TR" altLang="en-US" sz="4000" dirty="0"/>
              <a:t>Roman </a:t>
            </a:r>
            <a:r>
              <a:rPr lang="tr-TR" altLang="en-US" sz="4000" dirty="0" err="1"/>
              <a:t>Domination</a:t>
            </a:r>
            <a:r>
              <a:rPr lang="tr-TR" altLang="en-US" sz="4000" dirty="0"/>
              <a:t> </a:t>
            </a:r>
            <a:r>
              <a:rPr lang="tr-TR" altLang="en-US" sz="4000" dirty="0" err="1"/>
              <a:t>Number</a:t>
            </a:r>
            <a:endParaRPr lang="tr-TR" alt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66ED054F-FB0B-4F9F-8508-286B83CB129D}" type="slidenum">
              <a:rPr lang="tr-TR" altLang="en-US" sz="1000">
                <a:solidFill>
                  <a:srgbClr val="FFFFE5"/>
                </a:solidFill>
              </a:rPr>
              <a:pPr>
                <a:spcBef>
                  <a:spcPct val="0"/>
                </a:spcBef>
                <a:buFontTx/>
                <a:buNone/>
              </a:pPr>
              <a:t>3</a:t>
            </a:fld>
            <a:endParaRPr lang="tr-TR" altLang="en-US" sz="1000" dirty="0">
              <a:solidFill>
                <a:srgbClr val="FFFFE5"/>
              </a:solidFill>
            </a:endParaRPr>
          </a:p>
        </p:txBody>
      </p:sp>
      <p:sp>
        <p:nvSpPr>
          <p:cNvPr id="9219" name="Rectangle 2"/>
          <p:cNvSpPr>
            <a:spLocks noGrp="1" noChangeArrowheads="1"/>
          </p:cNvSpPr>
          <p:nvPr>
            <p:ph type="title"/>
          </p:nvPr>
        </p:nvSpPr>
        <p:spPr/>
        <p:txBody>
          <a:bodyPr/>
          <a:lstStyle/>
          <a:p>
            <a:pPr eaLnBrk="1" hangingPunct="1"/>
            <a:r>
              <a:rPr lang="en-US" altLang="en-US" sz="3200" dirty="0"/>
              <a:t>Properties of </a:t>
            </a:r>
            <a:r>
              <a:rPr lang="tr-TR" altLang="en-US" sz="3200" dirty="0"/>
              <a:t>Roman </a:t>
            </a:r>
            <a:r>
              <a:rPr lang="tr-TR" altLang="en-US" sz="3200" dirty="0" err="1"/>
              <a:t>Domination</a:t>
            </a:r>
            <a:r>
              <a:rPr lang="tr-TR" altLang="en-US" sz="3200" dirty="0"/>
              <a:t> </a:t>
            </a:r>
            <a:r>
              <a:rPr lang="tr-TR" altLang="en-US" sz="3200" dirty="0" err="1"/>
              <a:t>Number</a:t>
            </a:r>
            <a:endParaRPr lang="tr-TR" altLang="en-US" sz="3200" dirty="0"/>
          </a:p>
        </p:txBody>
      </p:sp>
      <p:sp>
        <p:nvSpPr>
          <p:cNvPr id="9221" name="Rectangle 7"/>
          <p:cNvSpPr>
            <a:spLocks noChangeArrowheads="1"/>
          </p:cNvSpPr>
          <p:nvPr/>
        </p:nvSpPr>
        <p:spPr bwMode="auto">
          <a:xfrm>
            <a:off x="304800" y="4724400"/>
            <a:ext cx="441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pPr>
            <a:endParaRPr lang="tr-TR" altLang="en-US" sz="2800" dirty="0"/>
          </a:p>
        </p:txBody>
      </p:sp>
      <p:sp>
        <p:nvSpPr>
          <p:cNvPr id="2" name="İçerik Yer Tutucusu 1">
            <a:extLst>
              <a:ext uri="{FF2B5EF4-FFF2-40B4-BE49-F238E27FC236}">
                <a16:creationId xmlns:a16="http://schemas.microsoft.com/office/drawing/2014/main" id="{1912BBC4-18B7-5A03-5F81-6F70D2339A80}"/>
              </a:ext>
            </a:extLst>
          </p:cNvPr>
          <p:cNvSpPr>
            <a:spLocks noGrp="1"/>
          </p:cNvSpPr>
          <p:nvPr>
            <p:ph idx="1"/>
          </p:nvPr>
        </p:nvSpPr>
        <p:spPr/>
        <p:txBody>
          <a:bodyPr/>
          <a:lstStyle/>
          <a:p>
            <a:r>
              <a:rPr lang="en-US" dirty="0"/>
              <a:t>A Roman dominating function of G is a function f : V -&gt; {0,1,2} such that every vertex u with f(u) = 0 is adjacent to a vertex v with f(v) = 2.</a:t>
            </a:r>
          </a:p>
          <a:p>
            <a:r>
              <a:rPr lang="en-US" dirty="0"/>
              <a:t>The weight of a Roman dominating function f is sum of values assigned to all vertices.</a:t>
            </a:r>
          </a:p>
          <a:p>
            <a:r>
              <a:rPr lang="en-US" dirty="0"/>
              <a:t>The minimum weight of a Roman dominating function of a graph G is the Roman domination number of G, written </a:t>
            </a:r>
            <a:r>
              <a:rPr lang="en-US" dirty="0" err="1"/>
              <a:t>Ɣr</a:t>
            </a:r>
            <a:r>
              <a:rPr lang="en-US" dirty="0"/>
              <a:t>(G).</a:t>
            </a:r>
          </a:p>
          <a:p>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1BF22B10-E9C3-45F2-9669-AE91C33CA2D2}" type="slidenum">
              <a:rPr lang="tr-TR" altLang="en-US" sz="1000">
                <a:solidFill>
                  <a:srgbClr val="FFFFE5"/>
                </a:solidFill>
              </a:rPr>
              <a:pPr>
                <a:spcBef>
                  <a:spcPct val="0"/>
                </a:spcBef>
                <a:buFontTx/>
                <a:buNone/>
              </a:pPr>
              <a:t>4</a:t>
            </a:fld>
            <a:endParaRPr lang="tr-TR" altLang="en-US" sz="1000" dirty="0">
              <a:solidFill>
                <a:srgbClr val="FFFFE5"/>
              </a:solidFill>
            </a:endParaRPr>
          </a:p>
        </p:txBody>
      </p:sp>
      <p:sp>
        <p:nvSpPr>
          <p:cNvPr id="10243" name="Rectangle 2"/>
          <p:cNvSpPr>
            <a:spLocks noGrp="1" noChangeArrowheads="1"/>
          </p:cNvSpPr>
          <p:nvPr>
            <p:ph type="title"/>
          </p:nvPr>
        </p:nvSpPr>
        <p:spPr>
          <a:xfrm>
            <a:off x="152400" y="106363"/>
            <a:ext cx="8763000" cy="579437"/>
          </a:xfrm>
        </p:spPr>
        <p:txBody>
          <a:bodyPr/>
          <a:lstStyle/>
          <a:p>
            <a:pPr eaLnBrk="1" hangingPunct="1"/>
            <a:r>
              <a:rPr lang="tr-TR" altLang="en-US" sz="2800" dirty="0" err="1"/>
              <a:t>Input</a:t>
            </a:r>
            <a:r>
              <a:rPr lang="tr-TR" altLang="en-US" sz="2800" dirty="0"/>
              <a:t> </a:t>
            </a:r>
            <a:r>
              <a:rPr lang="tr-TR" altLang="en-US" sz="2800" dirty="0" err="1"/>
              <a:t>and</a:t>
            </a:r>
            <a:r>
              <a:rPr lang="tr-TR" altLang="en-US" sz="2800" dirty="0"/>
              <a:t> </a:t>
            </a:r>
            <a:r>
              <a:rPr lang="tr-TR" altLang="en-US" sz="2800" dirty="0" err="1"/>
              <a:t>Output</a:t>
            </a:r>
            <a:r>
              <a:rPr lang="tr-TR" altLang="en-US" sz="2800" dirty="0"/>
              <a:t> of Roman </a:t>
            </a:r>
            <a:r>
              <a:rPr lang="tr-TR" altLang="en-US" sz="2800" dirty="0" err="1"/>
              <a:t>Domination</a:t>
            </a:r>
            <a:r>
              <a:rPr lang="tr-TR" altLang="en-US" sz="2800" dirty="0"/>
              <a:t> </a:t>
            </a:r>
            <a:r>
              <a:rPr lang="tr-TR" altLang="en-US" sz="2800" dirty="0" err="1"/>
              <a:t>Number</a:t>
            </a:r>
            <a:endParaRPr lang="tr-TR" altLang="en-US" sz="2800" dirty="0"/>
          </a:p>
        </p:txBody>
      </p:sp>
      <p:sp>
        <p:nvSpPr>
          <p:cNvPr id="10245" name="Rectangle 7"/>
          <p:cNvSpPr>
            <a:spLocks noChangeArrowheads="1"/>
          </p:cNvSpPr>
          <p:nvPr/>
        </p:nvSpPr>
        <p:spPr bwMode="auto">
          <a:xfrm>
            <a:off x="2159000" y="3124200"/>
            <a:ext cx="4419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tr-TR" altLang="en-US" sz="2400" dirty="0"/>
          </a:p>
        </p:txBody>
      </p:sp>
      <p:pic>
        <p:nvPicPr>
          <p:cNvPr id="2" name="Resim 1">
            <a:extLst>
              <a:ext uri="{FF2B5EF4-FFF2-40B4-BE49-F238E27FC236}">
                <a16:creationId xmlns:a16="http://schemas.microsoft.com/office/drawing/2014/main" id="{54DCB714-D581-7E05-1E3D-22A1AE10C8D7}"/>
              </a:ext>
            </a:extLst>
          </p:cNvPr>
          <p:cNvPicPr>
            <a:picLocks noChangeAspect="1"/>
          </p:cNvPicPr>
          <p:nvPr/>
        </p:nvPicPr>
        <p:blipFill>
          <a:blip r:embed="rId2"/>
          <a:stretch>
            <a:fillRect/>
          </a:stretch>
        </p:blipFill>
        <p:spPr>
          <a:xfrm>
            <a:off x="3061094" y="1149030"/>
            <a:ext cx="2615411" cy="1511939"/>
          </a:xfrm>
          <a:prstGeom prst="rect">
            <a:avLst/>
          </a:prstGeom>
        </p:spPr>
      </p:pic>
      <p:sp>
        <p:nvSpPr>
          <p:cNvPr id="4" name="Metin kutusu 3">
            <a:extLst>
              <a:ext uri="{FF2B5EF4-FFF2-40B4-BE49-F238E27FC236}">
                <a16:creationId xmlns:a16="http://schemas.microsoft.com/office/drawing/2014/main" id="{BEFCB285-5E90-7E99-83D0-06175DF1C87E}"/>
              </a:ext>
            </a:extLst>
          </p:cNvPr>
          <p:cNvSpPr txBox="1"/>
          <p:nvPr/>
        </p:nvSpPr>
        <p:spPr>
          <a:xfrm>
            <a:off x="990600" y="2972306"/>
            <a:ext cx="7239000" cy="3046988"/>
          </a:xfrm>
          <a:prstGeom prst="rect">
            <a:avLst/>
          </a:prstGeom>
          <a:noFill/>
        </p:spPr>
        <p:txBody>
          <a:bodyPr wrap="square">
            <a:spAutoFit/>
          </a:bodyPr>
          <a:lstStyle/>
          <a:p>
            <a:r>
              <a:rPr lang="en-US" sz="1600" dirty="0"/>
              <a:t>The optimal number of legions necessary to defend the given graph is 4, provinces represented by vertices v1 and v5 are with one stationed legion, province represented by vertex v3 is with two stationed legions and all other provinces are without stationed legions. With the given schedule, vertices v1, v3 and v5 are defended because they have at least one legion stationed within it, while v2, v4, v6, v7 and v8 are defended since they are in the neighborhood of the vertex v3, which is with two stationed legions. The optimal solution to the proposed problem is illustrated in Figure which are above, where vertices are marked by black squares if they are representing provinces with two stationed legions, marked by red circles if they are representing provinces with one stationed legion, and marked by white circles if they are representing provinces without stationed legions.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91333BC9-A97B-4126-BA35-8564686F79B6}" type="slidenum">
              <a:rPr lang="tr-TR" altLang="en-US" sz="1000">
                <a:solidFill>
                  <a:srgbClr val="FFFFE5"/>
                </a:solidFill>
              </a:rPr>
              <a:pPr>
                <a:spcBef>
                  <a:spcPct val="0"/>
                </a:spcBef>
                <a:buFontTx/>
                <a:buNone/>
              </a:pPr>
              <a:t>5</a:t>
            </a:fld>
            <a:endParaRPr lang="tr-TR" altLang="en-US" sz="1000" dirty="0">
              <a:solidFill>
                <a:srgbClr val="FFFFE5"/>
              </a:solidFill>
            </a:endParaRPr>
          </a:p>
        </p:txBody>
      </p:sp>
      <p:sp>
        <p:nvSpPr>
          <p:cNvPr id="11267" name="Rectangle 2"/>
          <p:cNvSpPr>
            <a:spLocks noGrp="1" noChangeArrowheads="1"/>
          </p:cNvSpPr>
          <p:nvPr>
            <p:ph type="title"/>
          </p:nvPr>
        </p:nvSpPr>
        <p:spPr/>
        <p:txBody>
          <a:bodyPr/>
          <a:lstStyle/>
          <a:p>
            <a:pPr eaLnBrk="1" hangingPunct="1"/>
            <a:r>
              <a:rPr lang="tr-TR" altLang="en-US" sz="4000" dirty="0" err="1"/>
              <a:t>Visualize</a:t>
            </a:r>
            <a:r>
              <a:rPr lang="tr-TR" altLang="en-US" sz="4000" dirty="0"/>
              <a:t> </a:t>
            </a:r>
            <a:r>
              <a:rPr lang="tr-TR" altLang="en-US" sz="4000" dirty="0" err="1"/>
              <a:t>Graph</a:t>
            </a:r>
            <a:endParaRPr lang="tr-TR" altLang="en-US" sz="4000" dirty="0"/>
          </a:p>
        </p:txBody>
      </p:sp>
      <p:sp>
        <p:nvSpPr>
          <p:cNvPr id="4" name="Rectangle 5"/>
          <p:cNvSpPr>
            <a:spLocks noChangeArrowheads="1"/>
          </p:cNvSpPr>
          <p:nvPr/>
        </p:nvSpPr>
        <p:spPr bwMode="auto">
          <a:xfrm>
            <a:off x="76200" y="762000"/>
            <a:ext cx="7620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tr-TR" altLang="en-US" sz="2400" dirty="0"/>
          </a:p>
        </p:txBody>
      </p:sp>
      <p:sp>
        <p:nvSpPr>
          <p:cNvPr id="7" name="Rectangle 3">
            <a:extLst>
              <a:ext uri="{FF2B5EF4-FFF2-40B4-BE49-F238E27FC236}">
                <a16:creationId xmlns:a16="http://schemas.microsoft.com/office/drawing/2014/main" id="{32C62259-E634-5EB9-5EFF-14FB40FE1C70}"/>
              </a:ext>
            </a:extLst>
          </p:cNvPr>
          <p:cNvSpPr txBox="1">
            <a:spLocks noChangeArrowheads="1"/>
          </p:cNvSpPr>
          <p:nvPr/>
        </p:nvSpPr>
        <p:spPr bwMode="auto">
          <a:xfrm>
            <a:off x="152400" y="1295400"/>
            <a:ext cx="7467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0000"/>
              </a:lnSpc>
            </a:pPr>
            <a:r>
              <a:rPr lang="en-US" altLang="en-US" sz="2400" kern="0" dirty="0"/>
              <a:t>I decide to visualize undirected graphs in Python with the help of </a:t>
            </a:r>
            <a:r>
              <a:rPr lang="en-US" altLang="en-US" sz="2400" kern="0" dirty="0" err="1"/>
              <a:t>networkx</a:t>
            </a:r>
            <a:r>
              <a:rPr lang="tr-TR" altLang="en-US" sz="2400" kern="0" dirty="0"/>
              <a:t> </a:t>
            </a:r>
            <a:r>
              <a:rPr lang="tr-TR" altLang="en-US" sz="2400" kern="0" dirty="0" err="1"/>
              <a:t>and</a:t>
            </a:r>
            <a:r>
              <a:rPr lang="tr-TR" altLang="en-US" sz="2400" kern="0" dirty="0"/>
              <a:t> </a:t>
            </a:r>
            <a:r>
              <a:rPr lang="tr-TR" altLang="en-US" sz="2400" kern="0" dirty="0" err="1"/>
              <a:t>matplotlib</a:t>
            </a:r>
            <a:r>
              <a:rPr lang="en-US" altLang="en-US" sz="2400" kern="0" dirty="0"/>
              <a:t> library.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A2E7CC27-EEF4-45B9-94D9-CADBD9678458}" type="slidenum">
              <a:rPr lang="tr-TR" altLang="en-US" sz="1000">
                <a:solidFill>
                  <a:srgbClr val="FFFFE5"/>
                </a:solidFill>
              </a:rPr>
              <a:pPr>
                <a:spcBef>
                  <a:spcPct val="0"/>
                </a:spcBef>
                <a:buFontTx/>
                <a:buNone/>
              </a:pPr>
              <a:t>6</a:t>
            </a:fld>
            <a:endParaRPr lang="tr-TR" altLang="en-US" sz="1000" dirty="0">
              <a:solidFill>
                <a:srgbClr val="FFFFE5"/>
              </a:solidFill>
            </a:endParaRPr>
          </a:p>
        </p:txBody>
      </p:sp>
      <p:sp>
        <p:nvSpPr>
          <p:cNvPr id="20484" name="Rectangle 2"/>
          <p:cNvSpPr>
            <a:spLocks noGrp="1" noChangeArrowheads="1"/>
          </p:cNvSpPr>
          <p:nvPr>
            <p:ph type="title"/>
          </p:nvPr>
        </p:nvSpPr>
        <p:spPr/>
        <p:txBody>
          <a:bodyPr/>
          <a:lstStyle/>
          <a:p>
            <a:pPr eaLnBrk="1" hangingPunct="1"/>
            <a:r>
              <a:rPr lang="tr-TR" altLang="en-US" sz="4000" dirty="0" err="1"/>
              <a:t>Searched</a:t>
            </a:r>
            <a:r>
              <a:rPr lang="tr-TR" altLang="en-US" sz="4000" dirty="0"/>
              <a:t> </a:t>
            </a:r>
            <a:r>
              <a:rPr lang="tr-TR" altLang="en-US" sz="4000" dirty="0" err="1"/>
              <a:t>Paper</a:t>
            </a:r>
            <a:endParaRPr lang="tr-TR" altLang="en-US" sz="4000" dirty="0"/>
          </a:p>
        </p:txBody>
      </p:sp>
      <p:pic>
        <p:nvPicPr>
          <p:cNvPr id="2" name="Resim 1">
            <a:extLst>
              <a:ext uri="{FF2B5EF4-FFF2-40B4-BE49-F238E27FC236}">
                <a16:creationId xmlns:a16="http://schemas.microsoft.com/office/drawing/2014/main" id="{162BEE7F-8929-CEB3-87E1-4B1482268A87}"/>
              </a:ext>
            </a:extLst>
          </p:cNvPr>
          <p:cNvPicPr>
            <a:picLocks noChangeAspect="1"/>
          </p:cNvPicPr>
          <p:nvPr/>
        </p:nvPicPr>
        <p:blipFill>
          <a:blip r:embed="rId2"/>
          <a:stretch>
            <a:fillRect/>
          </a:stretch>
        </p:blipFill>
        <p:spPr>
          <a:xfrm>
            <a:off x="2032796" y="1849999"/>
            <a:ext cx="5078408" cy="31580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627EE5-45CD-62E8-C13D-6B4AEB1F1126}"/>
              </a:ext>
            </a:extLst>
          </p:cNvPr>
          <p:cNvSpPr>
            <a:spLocks noGrp="1"/>
          </p:cNvSpPr>
          <p:nvPr>
            <p:ph type="title"/>
          </p:nvPr>
        </p:nvSpPr>
        <p:spPr/>
        <p:txBody>
          <a:bodyPr/>
          <a:lstStyle/>
          <a:p>
            <a:r>
              <a:rPr lang="en-US" sz="3200" dirty="0"/>
              <a:t>Heuristic algorithm considered for solution</a:t>
            </a:r>
            <a:endParaRPr lang="tr-TR" sz="3200" dirty="0"/>
          </a:p>
        </p:txBody>
      </p:sp>
      <p:sp>
        <p:nvSpPr>
          <p:cNvPr id="3" name="İçerik Yer Tutucusu 2">
            <a:extLst>
              <a:ext uri="{FF2B5EF4-FFF2-40B4-BE49-F238E27FC236}">
                <a16:creationId xmlns:a16="http://schemas.microsoft.com/office/drawing/2014/main" id="{C41B924D-D0F5-E043-19D2-43978EA9140D}"/>
              </a:ext>
            </a:extLst>
          </p:cNvPr>
          <p:cNvSpPr>
            <a:spLocks noGrp="1"/>
          </p:cNvSpPr>
          <p:nvPr>
            <p:ph idx="1"/>
          </p:nvPr>
        </p:nvSpPr>
        <p:spPr/>
        <p:txBody>
          <a:bodyPr/>
          <a:lstStyle/>
          <a:p>
            <a:r>
              <a:rPr lang="en-US" dirty="0"/>
              <a:t>I thought that I can use Variable Neighborhood Search algorithm in order to solve Roman Domination Number problem.</a:t>
            </a:r>
          </a:p>
          <a:p>
            <a:endParaRPr lang="tr-TR" dirty="0"/>
          </a:p>
        </p:txBody>
      </p:sp>
      <p:sp>
        <p:nvSpPr>
          <p:cNvPr id="4" name="Slayt Numarası Yer Tutucusu 3">
            <a:extLst>
              <a:ext uri="{FF2B5EF4-FFF2-40B4-BE49-F238E27FC236}">
                <a16:creationId xmlns:a16="http://schemas.microsoft.com/office/drawing/2014/main" id="{1718DD0F-2DB1-EF0E-293B-FF959DAAC579}"/>
              </a:ext>
            </a:extLst>
          </p:cNvPr>
          <p:cNvSpPr>
            <a:spLocks noGrp="1"/>
          </p:cNvSpPr>
          <p:nvPr>
            <p:ph type="sldNum" sz="quarter" idx="10"/>
          </p:nvPr>
        </p:nvSpPr>
        <p:spPr/>
        <p:txBody>
          <a:bodyPr/>
          <a:lstStyle/>
          <a:p>
            <a:fld id="{606EA505-76AA-495E-815C-8AF94549A6BB}" type="slidenum">
              <a:rPr lang="tr-TR" altLang="en-US" smtClean="0"/>
              <a:pPr/>
              <a:t>7</a:t>
            </a:fld>
            <a:endParaRPr lang="tr-TR" altLang="en-US"/>
          </a:p>
        </p:txBody>
      </p:sp>
    </p:spTree>
    <p:extLst>
      <p:ext uri="{BB962C8B-B14F-4D97-AF65-F5344CB8AC3E}">
        <p14:creationId xmlns:p14="http://schemas.microsoft.com/office/powerpoint/2010/main" val="3791910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71D8AB0A-D51F-497D-9892-E75B8E184080}" type="slidenum">
              <a:rPr lang="tr-TR" altLang="en-US" sz="1000">
                <a:solidFill>
                  <a:srgbClr val="FFFFE5"/>
                </a:solidFill>
              </a:rPr>
              <a:pPr>
                <a:spcBef>
                  <a:spcPct val="0"/>
                </a:spcBef>
                <a:buFontTx/>
                <a:buNone/>
              </a:pPr>
              <a:t>8</a:t>
            </a:fld>
            <a:endParaRPr lang="tr-TR" altLang="en-US" sz="1000">
              <a:solidFill>
                <a:srgbClr val="FFFFE5"/>
              </a:solidFill>
            </a:endParaRPr>
          </a:p>
        </p:txBody>
      </p:sp>
      <p:sp>
        <p:nvSpPr>
          <p:cNvPr id="21507" name="Rectangle 2"/>
          <p:cNvSpPr>
            <a:spLocks noGrp="1" noChangeArrowheads="1"/>
          </p:cNvSpPr>
          <p:nvPr>
            <p:ph type="title"/>
          </p:nvPr>
        </p:nvSpPr>
        <p:spPr/>
        <p:txBody>
          <a:bodyPr/>
          <a:lstStyle/>
          <a:p>
            <a:pPr eaLnBrk="1" hangingPunct="1"/>
            <a:r>
              <a:rPr lang="tr-TR" altLang="en-US" sz="4000" dirty="0" err="1"/>
              <a:t>References</a:t>
            </a:r>
            <a:endParaRPr lang="tr-TR" altLang="en-US" sz="4000" dirty="0"/>
          </a:p>
        </p:txBody>
      </p:sp>
      <p:sp>
        <p:nvSpPr>
          <p:cNvPr id="21508" name="Rectangle 3"/>
          <p:cNvSpPr>
            <a:spLocks noGrp="1" noChangeArrowheads="1"/>
          </p:cNvSpPr>
          <p:nvPr>
            <p:ph type="body" idx="1"/>
          </p:nvPr>
        </p:nvSpPr>
        <p:spPr/>
        <p:txBody>
          <a:bodyPr/>
          <a:lstStyle/>
          <a:p>
            <a:pPr marL="457200" indent="-457200" eaLnBrk="1" hangingPunct="1">
              <a:buAutoNum type="arabicPeriod"/>
            </a:pPr>
            <a:r>
              <a:rPr lang="tr-TR" altLang="en-US" sz="2000" dirty="0"/>
              <a:t>E.J. </a:t>
            </a:r>
            <a:r>
              <a:rPr lang="tr-TR" altLang="en-US" sz="2000" dirty="0" err="1"/>
              <a:t>Cockayne</a:t>
            </a:r>
            <a:r>
              <a:rPr lang="tr-TR" altLang="en-US" sz="2000" dirty="0"/>
              <a:t>, P.A. </a:t>
            </a:r>
            <a:r>
              <a:rPr lang="tr-TR" altLang="en-US" sz="2000" dirty="0" err="1"/>
              <a:t>Dreyer</a:t>
            </a:r>
            <a:r>
              <a:rPr lang="tr-TR" altLang="en-US" sz="2000" dirty="0"/>
              <a:t>, </a:t>
            </a:r>
            <a:r>
              <a:rPr lang="tr-TR" altLang="en-US" sz="2000" dirty="0" err="1"/>
              <a:t>Jr</a:t>
            </a:r>
            <a:r>
              <a:rPr lang="tr-TR" altLang="en-US" sz="2000" dirty="0"/>
              <a:t>., S.M. </a:t>
            </a:r>
            <a:r>
              <a:rPr lang="tr-TR" altLang="en-US" sz="2000" dirty="0" err="1"/>
              <a:t>Hedetniemi</a:t>
            </a:r>
            <a:r>
              <a:rPr lang="tr-TR" altLang="en-US" sz="2000" dirty="0"/>
              <a:t>, S.T.     </a:t>
            </a:r>
            <a:r>
              <a:rPr lang="tr-TR" altLang="en-US" sz="2000" dirty="0" err="1"/>
              <a:t>Hedetniemi</a:t>
            </a:r>
            <a:r>
              <a:rPr lang="tr-TR" altLang="en-US" sz="2000" dirty="0"/>
              <a:t>, Roman </a:t>
            </a:r>
            <a:r>
              <a:rPr lang="tr-TR" altLang="en-US" sz="2000" dirty="0" err="1"/>
              <a:t>Domination</a:t>
            </a:r>
            <a:r>
              <a:rPr lang="tr-TR" altLang="en-US" sz="2000" dirty="0"/>
              <a:t> in </a:t>
            </a:r>
            <a:r>
              <a:rPr lang="tr-TR" altLang="en-US" sz="2000" dirty="0" err="1"/>
              <a:t>Graphs</a:t>
            </a:r>
            <a:r>
              <a:rPr lang="tr-TR" altLang="en-US" sz="2000" dirty="0"/>
              <a:t>, </a:t>
            </a:r>
            <a:r>
              <a:rPr lang="tr-TR" altLang="en-US" sz="2000" dirty="0" err="1"/>
              <a:t>Discrete</a:t>
            </a:r>
            <a:r>
              <a:rPr lang="tr-TR" altLang="en-US" sz="2000" dirty="0"/>
              <a:t> </a:t>
            </a:r>
            <a:r>
              <a:rPr lang="tr-TR" altLang="en-US" sz="2000" dirty="0" err="1"/>
              <a:t>Mathematics</a:t>
            </a:r>
            <a:r>
              <a:rPr lang="tr-TR" altLang="en-US" sz="2000" dirty="0"/>
              <a:t> 278(2004) 11-12.</a:t>
            </a:r>
          </a:p>
          <a:p>
            <a:pPr marL="457200" indent="-457200" eaLnBrk="1" hangingPunct="1">
              <a:buAutoNum type="arabicPeriod" startAt="2"/>
            </a:pPr>
            <a:r>
              <a:rPr lang="en-US" altLang="en-US" sz="2000" dirty="0" err="1"/>
              <a:t>Ivanović</a:t>
            </a:r>
            <a:r>
              <a:rPr lang="en-US" altLang="en-US" sz="2000" dirty="0"/>
              <a:t>, M., &amp; </a:t>
            </a:r>
            <a:r>
              <a:rPr lang="en-US" altLang="en-US" sz="2000" dirty="0" err="1"/>
              <a:t>Urošević</a:t>
            </a:r>
            <a:r>
              <a:rPr lang="en-US" altLang="en-US" sz="2000" dirty="0"/>
              <a:t>, D. (2019). Variable </a:t>
            </a:r>
            <a:r>
              <a:rPr lang="tr-TR" altLang="en-US" sz="2000" dirty="0"/>
              <a:t>     </a:t>
            </a:r>
            <a:r>
              <a:rPr lang="en-US" altLang="en-US" sz="2000" dirty="0"/>
              <a:t>Neighborhood Search Approach for Solving Roman and Weak Roman Domination Problems on Graphs.</a:t>
            </a:r>
            <a:endParaRPr lang="tr-TR" altLang="en-US" sz="2000" dirty="0"/>
          </a:p>
          <a:p>
            <a:pPr marL="457200" indent="-457200" eaLnBrk="1" hangingPunct="1">
              <a:buAutoNum type="arabicPeriod" startAt="3"/>
            </a:pPr>
            <a:r>
              <a:rPr lang="tr-TR" altLang="en-US" sz="2000" dirty="0"/>
              <a:t>Sergio </a:t>
            </a:r>
            <a:r>
              <a:rPr lang="tr-TR" altLang="en-US" sz="2000" dirty="0" err="1"/>
              <a:t>Bermudo</a:t>
            </a:r>
            <a:r>
              <a:rPr lang="tr-TR" altLang="en-US" sz="2000" dirty="0"/>
              <a:t>, </a:t>
            </a:r>
            <a:r>
              <a:rPr lang="tr-TR" altLang="en-US" sz="2000" dirty="0" err="1"/>
              <a:t>Henning</a:t>
            </a:r>
            <a:r>
              <a:rPr lang="tr-TR" altLang="en-US" sz="2000" dirty="0"/>
              <a:t> </a:t>
            </a:r>
            <a:r>
              <a:rPr lang="tr-TR" altLang="en-US" sz="2000" dirty="0" err="1"/>
              <a:t>Fernau</a:t>
            </a:r>
            <a:r>
              <a:rPr lang="tr-TR" altLang="en-US" sz="2000" dirty="0"/>
              <a:t>, </a:t>
            </a:r>
            <a:r>
              <a:rPr lang="tr-TR" altLang="en-US" sz="2000" dirty="0" err="1"/>
              <a:t>Jose</a:t>
            </a:r>
            <a:r>
              <a:rPr lang="tr-TR" altLang="en-US" sz="2000" dirty="0"/>
              <a:t> M. </a:t>
            </a:r>
            <a:r>
              <a:rPr lang="tr-TR" altLang="en-US" sz="2000" dirty="0" err="1"/>
              <a:t>Sigarreta</a:t>
            </a:r>
            <a:r>
              <a:rPr lang="tr-TR" altLang="en-US" sz="2000" dirty="0"/>
              <a:t>:</a:t>
            </a:r>
          </a:p>
          <a:p>
            <a:pPr marL="0" indent="0" eaLnBrk="1" hangingPunct="1">
              <a:buNone/>
            </a:pPr>
            <a:r>
              <a:rPr lang="tr-TR" altLang="en-US" sz="2000" dirty="0"/>
              <a:t>       </a:t>
            </a:r>
            <a:r>
              <a:rPr lang="tr-TR" altLang="en-US" sz="2000" dirty="0" err="1"/>
              <a:t>The</a:t>
            </a:r>
            <a:r>
              <a:rPr lang="tr-TR" altLang="en-US" sz="2000" dirty="0"/>
              <a:t> </a:t>
            </a:r>
            <a:r>
              <a:rPr lang="tr-TR" altLang="en-US" sz="2000" dirty="0" err="1"/>
              <a:t>differential</a:t>
            </a:r>
            <a:r>
              <a:rPr lang="tr-TR" altLang="en-US" sz="2000" dirty="0"/>
              <a:t> </a:t>
            </a:r>
            <a:r>
              <a:rPr lang="tr-TR" altLang="en-US" sz="2000" dirty="0" err="1"/>
              <a:t>and</a:t>
            </a:r>
            <a:r>
              <a:rPr lang="tr-TR" altLang="en-US" sz="2000" dirty="0"/>
              <a:t> </a:t>
            </a:r>
            <a:r>
              <a:rPr lang="tr-TR" altLang="en-US" sz="2000" dirty="0" err="1"/>
              <a:t>the</a:t>
            </a:r>
            <a:r>
              <a:rPr lang="tr-TR" altLang="en-US" sz="2000" dirty="0"/>
              <a:t> Roman </a:t>
            </a:r>
            <a:r>
              <a:rPr lang="tr-TR" altLang="en-US" sz="2000" dirty="0" err="1"/>
              <a:t>domination</a:t>
            </a:r>
            <a:r>
              <a:rPr lang="tr-TR" altLang="en-US" sz="2000" dirty="0"/>
              <a:t> </a:t>
            </a:r>
            <a:r>
              <a:rPr lang="tr-TR" altLang="en-US" sz="2000" dirty="0" err="1"/>
              <a:t>number</a:t>
            </a:r>
            <a:r>
              <a:rPr lang="tr-TR" altLang="en-US" sz="2000" dirty="0"/>
              <a:t> of a       </a:t>
            </a:r>
          </a:p>
          <a:p>
            <a:pPr marL="0" indent="0" eaLnBrk="1" hangingPunct="1">
              <a:buNone/>
            </a:pPr>
            <a:r>
              <a:rPr lang="tr-TR" altLang="en-US" sz="2000" dirty="0"/>
              <a:t>       </a:t>
            </a:r>
            <a:r>
              <a:rPr lang="tr-TR" altLang="en-US" sz="2000" dirty="0" err="1"/>
              <a:t>graph</a:t>
            </a:r>
            <a:r>
              <a:rPr lang="tr-TR" altLang="en-US" sz="2000" dirty="0"/>
              <a:t>. </a:t>
            </a:r>
            <a:r>
              <a:rPr lang="tr-TR" altLang="en-US" sz="2000" dirty="0" err="1"/>
              <a:t>Appl</a:t>
            </a:r>
            <a:r>
              <a:rPr lang="tr-TR" altLang="en-US" sz="2000" dirty="0"/>
              <a:t>. Anal. </a:t>
            </a:r>
            <a:r>
              <a:rPr lang="tr-TR" altLang="en-US" sz="2000" dirty="0" err="1"/>
              <a:t>Discrete</a:t>
            </a:r>
            <a:r>
              <a:rPr lang="tr-TR" altLang="en-US" sz="2000" dirty="0"/>
              <a:t> Math. 8(1), 155-171(2014)</a:t>
            </a:r>
          </a:p>
          <a:p>
            <a:pPr marL="514350" indent="-514350" eaLnBrk="1" hangingPunct="1">
              <a:buFontTx/>
              <a:buNone/>
            </a:pPr>
            <a:br>
              <a:rPr lang="tr-TR" altLang="en-US" sz="2000" dirty="0"/>
            </a:br>
            <a:r>
              <a:rPr lang="tr-TR" altLang="en-US" dirty="0"/>
              <a:t>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0F722D4765820C48A50C554FEA67D55D" ma:contentTypeVersion="3" ma:contentTypeDescription="Yeni belge oluşturun." ma:contentTypeScope="" ma:versionID="0cf269417d83053c3484f4ff713fe4c9">
  <xsd:schema xmlns:xsd="http://www.w3.org/2001/XMLSchema" xmlns:xs="http://www.w3.org/2001/XMLSchema" xmlns:p="http://schemas.microsoft.com/office/2006/metadata/properties" xmlns:ns2="5f5fa8b8-380a-4f7c-af8d-55b07229508b" targetNamespace="http://schemas.microsoft.com/office/2006/metadata/properties" ma:root="true" ma:fieldsID="6c44d019ead18a8813cb024c84410c46" ns2:_="">
    <xsd:import namespace="5f5fa8b8-380a-4f7c-af8d-55b07229508b"/>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5fa8b8-380a-4f7c-af8d-55b07229508b"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A5D1F6-CB63-4E20-B4CC-A40A4F349B66}"/>
</file>

<file path=customXml/itemProps2.xml><?xml version="1.0" encoding="utf-8"?>
<ds:datastoreItem xmlns:ds="http://schemas.openxmlformats.org/officeDocument/2006/customXml" ds:itemID="{F67FFD6A-03F0-46F5-8237-4F1E0696E61F}"/>
</file>

<file path=docProps/app.xml><?xml version="1.0" encoding="utf-8"?>
<Properties xmlns="http://schemas.openxmlformats.org/officeDocument/2006/extended-properties" xmlns:vt="http://schemas.openxmlformats.org/officeDocument/2006/docPropsVTypes">
  <Template/>
  <TotalTime>1824</TotalTime>
  <Words>509</Words>
  <Application>Microsoft Office PowerPoint</Application>
  <PresentationFormat>Ekran Gösterisi (4:3)</PresentationFormat>
  <Paragraphs>41</Paragraphs>
  <Slides>8</Slides>
  <Notes>2</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8</vt:i4>
      </vt:variant>
    </vt:vector>
  </HeadingPairs>
  <TitlesOfParts>
    <vt:vector size="11" baseType="lpstr">
      <vt:lpstr>Arial</vt:lpstr>
      <vt:lpstr>Tahoma</vt:lpstr>
      <vt:lpstr>Default Design</vt:lpstr>
      <vt:lpstr>GTÜ BİL MUH BİL 495 ve 496  İLK SUNUM FORMATI</vt:lpstr>
      <vt:lpstr>Roman Domination Number</vt:lpstr>
      <vt:lpstr>Properties of Roman Domination Number</vt:lpstr>
      <vt:lpstr>Input and Output of Roman Domination Number</vt:lpstr>
      <vt:lpstr>Visualize Graph</vt:lpstr>
      <vt:lpstr>Searched Paper</vt:lpstr>
      <vt:lpstr>Heuristic algorithm considered for solution</vt:lpstr>
      <vt:lpstr>References</vt:lpstr>
    </vt:vector>
  </TitlesOfParts>
  <Company>gyte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sunum formati</dc:title>
  <dc:creator>inanc tahrali</dc:creator>
  <cp:lastModifiedBy>Mehmet ACAR</cp:lastModifiedBy>
  <cp:revision>166</cp:revision>
  <dcterms:created xsi:type="dcterms:W3CDTF">2007-08-26T20:02:13Z</dcterms:created>
  <dcterms:modified xsi:type="dcterms:W3CDTF">2022-10-25T09:51:11Z</dcterms:modified>
</cp:coreProperties>
</file>