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4"/>
  </p:notesMasterIdLst>
  <p:handoutMasterIdLst>
    <p:handoutMasterId r:id="rId25"/>
  </p:handoutMasterIdLst>
  <p:sldIdLst>
    <p:sldId id="256" r:id="rId2"/>
    <p:sldId id="265" r:id="rId3"/>
    <p:sldId id="267" r:id="rId4"/>
    <p:sldId id="275" r:id="rId5"/>
    <p:sldId id="286" r:id="rId6"/>
    <p:sldId id="292" r:id="rId7"/>
    <p:sldId id="287" r:id="rId8"/>
    <p:sldId id="269" r:id="rId9"/>
    <p:sldId id="277" r:id="rId10"/>
    <p:sldId id="278" r:id="rId11"/>
    <p:sldId id="279" r:id="rId12"/>
    <p:sldId id="280" r:id="rId13"/>
    <p:sldId id="285" r:id="rId14"/>
    <p:sldId id="281" r:id="rId15"/>
    <p:sldId id="282" r:id="rId16"/>
    <p:sldId id="288" r:id="rId17"/>
    <p:sldId id="289" r:id="rId18"/>
    <p:sldId id="283" r:id="rId19"/>
    <p:sldId id="284" r:id="rId20"/>
    <p:sldId id="290" r:id="rId21"/>
    <p:sldId id="291" r:id="rId22"/>
    <p:sldId id="270" r:id="rId23"/>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4660"/>
  </p:normalViewPr>
  <p:slideViewPr>
    <p:cSldViewPr>
      <p:cViewPr varScale="1">
        <p:scale>
          <a:sx n="82" d="100"/>
          <a:sy n="82" d="100"/>
        </p:scale>
        <p:origin x="171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a:t>GTÜ BİL MUH BİL 495 ve 496 </a:t>
            </a:r>
            <a:br>
              <a:rPr lang="tr-TR" altLang="en-US" sz="3600" dirty="0"/>
            </a:br>
            <a:r>
              <a:rPr lang="tr-TR" altLang="en-US" sz="3600" dirty="0"/>
              <a:t>Roman </a:t>
            </a:r>
            <a:r>
              <a:rPr lang="tr-TR" altLang="en-US" sz="3600" dirty="0" err="1"/>
              <a:t>Domination</a:t>
            </a:r>
            <a:r>
              <a:rPr lang="tr-TR" altLang="en-US" sz="3600" dirty="0"/>
              <a:t> </a:t>
            </a:r>
            <a:r>
              <a:rPr lang="tr-TR" altLang="en-US" sz="3600" dirty="0" err="1"/>
              <a:t>Number</a:t>
            </a:r>
            <a:endParaRPr lang="tr-TR" altLang="en-US" sz="3600" dirty="0"/>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495</a:t>
            </a:r>
          </a:p>
          <a:p>
            <a:pPr eaLnBrk="1" hangingPunct="1">
              <a:lnSpc>
                <a:spcPct val="80000"/>
              </a:lnSpc>
            </a:pPr>
            <a:r>
              <a:rPr lang="tr-TR" altLang="en-US" sz="2000" b="1" dirty="0"/>
              <a:t>İkinci Sunum</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Mehmet Acar</a:t>
            </a:r>
          </a:p>
          <a:p>
            <a:pPr eaLnBrk="1" hangingPunct="1">
              <a:lnSpc>
                <a:spcPct val="80000"/>
              </a:lnSpc>
            </a:pPr>
            <a:endParaRPr lang="tr-TR" altLang="en-US" sz="2000" b="1" dirty="0"/>
          </a:p>
          <a:p>
            <a:pPr eaLnBrk="1" hangingPunct="1">
              <a:lnSpc>
                <a:spcPct val="80000"/>
              </a:lnSpc>
            </a:pPr>
            <a:r>
              <a:rPr lang="tr-TR" altLang="en-US" sz="2000" b="1" dirty="0"/>
              <a:t>Proje Danışmanı: </a:t>
            </a:r>
            <a:r>
              <a:rPr lang="tr-TR" altLang="en-US" sz="2000" b="1" dirty="0" err="1"/>
              <a:t>Prof</a:t>
            </a:r>
            <a:r>
              <a:rPr lang="tr-TR" altLang="en-US" sz="2000" b="1" dirty="0"/>
              <a:t> Dr. Didem </a:t>
            </a:r>
            <a:r>
              <a:rPr lang="tr-TR" altLang="en-US" sz="2000" b="1" dirty="0" err="1"/>
              <a:t>Gözüpek</a:t>
            </a:r>
            <a:endParaRPr lang="tr-TR" altLang="en-US" sz="2000" b="1" dirty="0"/>
          </a:p>
          <a:p>
            <a:pPr eaLnBrk="1" hangingPunct="1">
              <a:lnSpc>
                <a:spcPct val="80000"/>
              </a:lnSpc>
            </a:pPr>
            <a:r>
              <a:rPr lang="tr-TR" altLang="en-US" sz="1800" b="1" dirty="0"/>
              <a:t>Ekim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54D791-5ECC-9FEA-CAD8-521F9F253D69}"/>
              </a:ext>
            </a:extLst>
          </p:cNvPr>
          <p:cNvSpPr>
            <a:spLocks noGrp="1"/>
          </p:cNvSpPr>
          <p:nvPr>
            <p:ph type="title"/>
          </p:nvPr>
        </p:nvSpPr>
        <p:spPr/>
        <p:txBody>
          <a:bodyPr/>
          <a:lstStyle/>
          <a:p>
            <a:r>
              <a:rPr lang="tr-TR" dirty="0" err="1"/>
              <a:t>Pseudocode</a:t>
            </a:r>
            <a:r>
              <a:rPr lang="tr-TR" dirty="0"/>
              <a:t> Step </a:t>
            </a:r>
            <a:r>
              <a:rPr lang="tr-TR" dirty="0" err="1"/>
              <a:t>By</a:t>
            </a:r>
            <a:r>
              <a:rPr lang="tr-TR" dirty="0"/>
              <a:t> Step</a:t>
            </a:r>
          </a:p>
        </p:txBody>
      </p:sp>
      <p:sp>
        <p:nvSpPr>
          <p:cNvPr id="3" name="İçerik Yer Tutucusu 2">
            <a:extLst>
              <a:ext uri="{FF2B5EF4-FFF2-40B4-BE49-F238E27FC236}">
                <a16:creationId xmlns:a16="http://schemas.microsoft.com/office/drawing/2014/main" id="{96BBAA9B-DCAB-65E1-1839-172FF9AA8970}"/>
              </a:ext>
            </a:extLst>
          </p:cNvPr>
          <p:cNvSpPr>
            <a:spLocks noGrp="1"/>
          </p:cNvSpPr>
          <p:nvPr>
            <p:ph idx="1"/>
          </p:nvPr>
        </p:nvSpPr>
        <p:spPr>
          <a:xfrm>
            <a:off x="152400" y="914400"/>
            <a:ext cx="8534400" cy="5410200"/>
          </a:xfrm>
        </p:spPr>
        <p:txBody>
          <a:bodyPr/>
          <a:lstStyle/>
          <a:p>
            <a:r>
              <a:rPr lang="en-US" sz="2000" dirty="0"/>
              <a:t>The VNS algorithm is presented as </a:t>
            </a:r>
            <a:r>
              <a:rPr lang="tr-TR" sz="2000" dirty="0"/>
              <a:t>Algorithm1</a:t>
            </a:r>
            <a:r>
              <a:rPr lang="en-US" sz="2000" dirty="0"/>
              <a:t>. Functions </a:t>
            </a:r>
            <a:r>
              <a:rPr lang="en-US" sz="2000" dirty="0" err="1"/>
              <a:t>InitialSolution</a:t>
            </a:r>
            <a:r>
              <a:rPr lang="en-US" sz="2000" dirty="0"/>
              <a:t>(), Shake(), </a:t>
            </a:r>
            <a:r>
              <a:rPr lang="en-US" sz="2000" dirty="0" err="1"/>
              <a:t>LocalSearch</a:t>
            </a:r>
            <a:r>
              <a:rPr lang="en-US" sz="2000" dirty="0"/>
              <a:t>() and </a:t>
            </a:r>
            <a:r>
              <a:rPr lang="en-US" sz="2000" dirty="0" err="1"/>
              <a:t>StoppingCondition</a:t>
            </a:r>
            <a:r>
              <a:rPr lang="en-US" sz="2000" dirty="0"/>
              <a:t>() are described </a:t>
            </a:r>
            <a:r>
              <a:rPr lang="tr-TR" sz="2000" dirty="0"/>
              <a:t>in </a:t>
            </a:r>
            <a:r>
              <a:rPr lang="tr-TR" sz="2000" dirty="0" err="1"/>
              <a:t>next</a:t>
            </a:r>
            <a:r>
              <a:rPr lang="tr-TR" sz="2000" dirty="0"/>
              <a:t> </a:t>
            </a:r>
            <a:r>
              <a:rPr lang="tr-TR" sz="2000" dirty="0" err="1"/>
              <a:t>pages</a:t>
            </a:r>
            <a:r>
              <a:rPr lang="en-US" sz="2000" dirty="0"/>
              <a:t>. </a:t>
            </a:r>
            <a:endParaRPr lang="tr-TR" sz="2000" dirty="0"/>
          </a:p>
        </p:txBody>
      </p:sp>
      <p:sp>
        <p:nvSpPr>
          <p:cNvPr id="4" name="Slayt Numarası Yer Tutucusu 3">
            <a:extLst>
              <a:ext uri="{FF2B5EF4-FFF2-40B4-BE49-F238E27FC236}">
                <a16:creationId xmlns:a16="http://schemas.microsoft.com/office/drawing/2014/main" id="{1A276186-1228-9793-E954-815C383A8B6D}"/>
              </a:ext>
            </a:extLst>
          </p:cNvPr>
          <p:cNvSpPr>
            <a:spLocks noGrp="1"/>
          </p:cNvSpPr>
          <p:nvPr>
            <p:ph type="sldNum" sz="quarter" idx="10"/>
          </p:nvPr>
        </p:nvSpPr>
        <p:spPr/>
        <p:txBody>
          <a:bodyPr/>
          <a:lstStyle/>
          <a:p>
            <a:fld id="{606EA505-76AA-495E-815C-8AF94549A6BB}" type="slidenum">
              <a:rPr lang="tr-TR" altLang="en-US" smtClean="0"/>
              <a:pPr/>
              <a:t>10</a:t>
            </a:fld>
            <a:endParaRPr lang="tr-TR" altLang="en-US"/>
          </a:p>
        </p:txBody>
      </p:sp>
      <p:pic>
        <p:nvPicPr>
          <p:cNvPr id="8" name="Resim 7">
            <a:extLst>
              <a:ext uri="{FF2B5EF4-FFF2-40B4-BE49-F238E27FC236}">
                <a16:creationId xmlns:a16="http://schemas.microsoft.com/office/drawing/2014/main" id="{91E6B0F1-017B-769C-2D73-EE06B6F20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970" y="2286000"/>
            <a:ext cx="4153260" cy="3246401"/>
          </a:xfrm>
          <a:prstGeom prst="rect">
            <a:avLst/>
          </a:prstGeom>
        </p:spPr>
      </p:pic>
    </p:spTree>
    <p:extLst>
      <p:ext uri="{BB962C8B-B14F-4D97-AF65-F5344CB8AC3E}">
        <p14:creationId xmlns:p14="http://schemas.microsoft.com/office/powerpoint/2010/main" val="161264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580F72-FFC0-4C40-C157-7438FAA957EE}"/>
              </a:ext>
            </a:extLst>
          </p:cNvPr>
          <p:cNvSpPr>
            <a:spLocks noGrp="1"/>
          </p:cNvSpPr>
          <p:nvPr>
            <p:ph type="title"/>
          </p:nvPr>
        </p:nvSpPr>
        <p:spPr/>
        <p:txBody>
          <a:bodyPr/>
          <a:lstStyle/>
          <a:p>
            <a:r>
              <a:rPr lang="tr-TR" dirty="0" err="1"/>
              <a:t>Initial</a:t>
            </a:r>
            <a:r>
              <a:rPr lang="tr-TR" dirty="0"/>
              <a:t> Solution </a:t>
            </a:r>
            <a:r>
              <a:rPr lang="tr-TR" dirty="0" err="1"/>
              <a:t>Function</a:t>
            </a:r>
            <a:endParaRPr lang="tr-TR" dirty="0"/>
          </a:p>
        </p:txBody>
      </p:sp>
      <p:sp>
        <p:nvSpPr>
          <p:cNvPr id="3" name="İçerik Yer Tutucusu 2">
            <a:extLst>
              <a:ext uri="{FF2B5EF4-FFF2-40B4-BE49-F238E27FC236}">
                <a16:creationId xmlns:a16="http://schemas.microsoft.com/office/drawing/2014/main" id="{A3DA0136-A06F-332C-C072-2084355C646E}"/>
              </a:ext>
            </a:extLst>
          </p:cNvPr>
          <p:cNvSpPr>
            <a:spLocks noGrp="1"/>
          </p:cNvSpPr>
          <p:nvPr>
            <p:ph idx="1"/>
          </p:nvPr>
        </p:nvSpPr>
        <p:spPr>
          <a:xfrm>
            <a:off x="152400" y="914400"/>
            <a:ext cx="4572000" cy="5410200"/>
          </a:xfrm>
        </p:spPr>
        <p:txBody>
          <a:bodyPr/>
          <a:lstStyle/>
          <a:p>
            <a:r>
              <a:rPr kumimoji="0" lang="en-US" sz="1800" b="0" i="0" u="none" strike="noStrike" kern="0" cap="none" spc="0" normalizeH="0" baseline="0" noProof="0" dirty="0">
                <a:ln>
                  <a:noFill/>
                </a:ln>
                <a:solidFill>
                  <a:srgbClr val="000000"/>
                </a:solidFill>
                <a:effectLst/>
                <a:uLnTx/>
                <a:uFillTx/>
                <a:latin typeface="Arial"/>
                <a:ea typeface="+mn-ea"/>
                <a:cs typeface="+mn-cs"/>
              </a:rPr>
              <a:t>Function </a:t>
            </a:r>
            <a:r>
              <a:rPr kumimoji="0" lang="en-US" sz="1800" b="0" i="0" u="none" strike="noStrike" kern="0" cap="none" spc="0" normalizeH="0" baseline="0" noProof="0" dirty="0" err="1">
                <a:ln>
                  <a:noFill/>
                </a:ln>
                <a:solidFill>
                  <a:srgbClr val="000000"/>
                </a:solidFill>
                <a:effectLst/>
                <a:uLnTx/>
                <a:uFillTx/>
                <a:latin typeface="Arial"/>
                <a:ea typeface="+mn-ea"/>
                <a:cs typeface="+mn-cs"/>
              </a:rPr>
              <a:t>InitialSolution</a:t>
            </a:r>
            <a:r>
              <a:rPr kumimoji="0" lang="en-US" sz="1800" b="0" i="0" u="none" strike="noStrike" kern="0" cap="none" spc="0" normalizeH="0" baseline="0" noProof="0" dirty="0">
                <a:ln>
                  <a:noFill/>
                </a:ln>
                <a:solidFill>
                  <a:srgbClr val="000000"/>
                </a:solidFill>
                <a:effectLst/>
                <a:uLnTx/>
                <a:uFillTx/>
                <a:latin typeface="Arial"/>
                <a:ea typeface="+mn-ea"/>
                <a:cs typeface="+mn-cs"/>
              </a:rPr>
              <a:t>() (pseudo code is presented as Algorithm 2) is defined so that it produces an initial feasible solution X∗ by applying random changes to elements of the zero vector X. That is, </a:t>
            </a:r>
            <a:r>
              <a:rPr kumimoji="0" lang="en-US" sz="1800" b="0" i="0" u="none" strike="noStrike" kern="0" cap="none" spc="0" normalizeH="0" baseline="0" noProof="0" dirty="0" err="1">
                <a:ln>
                  <a:noFill/>
                </a:ln>
                <a:solidFill>
                  <a:srgbClr val="000000"/>
                </a:solidFill>
                <a:effectLst/>
                <a:uLnTx/>
                <a:uFillTx/>
                <a:latin typeface="Arial"/>
                <a:ea typeface="+mn-ea"/>
                <a:cs typeface="+mn-cs"/>
              </a:rPr>
              <a:t>InitialSolution</a:t>
            </a:r>
            <a:r>
              <a:rPr kumimoji="0" lang="en-US" sz="1800" b="0" i="0" u="none" strike="noStrike" kern="0" cap="none" spc="0" normalizeH="0" baseline="0" noProof="0" dirty="0">
                <a:ln>
                  <a:noFill/>
                </a:ln>
                <a:solidFill>
                  <a:srgbClr val="000000"/>
                </a:solidFill>
                <a:effectLst/>
                <a:uLnTx/>
                <a:uFillTx/>
                <a:latin typeface="Arial"/>
                <a:ea typeface="+mn-ea"/>
                <a:cs typeface="+mn-cs"/>
              </a:rPr>
              <a:t>() assigns randomly generated number from the set {1, 2} to a randomly chosen element of the vector X until X</a:t>
            </a:r>
            <a:r>
              <a:rPr kumimoji="0" lang="tr-TR" sz="1800" b="0" i="0" u="none" strike="noStrike" kern="0" cap="none" spc="0" normalizeH="0" baseline="0" noProof="0" dirty="0">
                <a:ln>
                  <a:noFill/>
                </a:ln>
                <a:solidFill>
                  <a:srgbClr val="000000"/>
                </a:solidFill>
                <a:effectLst/>
                <a:uLnTx/>
                <a:uFillTx/>
                <a:latin typeface="Arial"/>
                <a:ea typeface="+mn-ea"/>
                <a:cs typeface="+mn-cs"/>
              </a:rPr>
              <a:t> </a:t>
            </a:r>
            <a:r>
              <a:rPr lang="en-US" sz="1800" dirty="0"/>
              <a:t>becomes a feasible solution. Then, given that the function </a:t>
            </a:r>
            <a:r>
              <a:rPr lang="en-US" sz="1800" dirty="0" err="1"/>
              <a:t>InitialSolution</a:t>
            </a:r>
            <a:r>
              <a:rPr lang="en-US" sz="1800" dirty="0"/>
              <a:t>() finds a feasible solution, and our goal is to find a feasible solution such that the objective function value is minimal, the found solution will be, for now, saved as the best one (X∗ ← X, F ∗ ← F(X∗ )).</a:t>
            </a:r>
            <a:endParaRPr lang="tr-TR" sz="1800" dirty="0"/>
          </a:p>
        </p:txBody>
      </p:sp>
      <p:sp>
        <p:nvSpPr>
          <p:cNvPr id="4" name="Slayt Numarası Yer Tutucusu 3">
            <a:extLst>
              <a:ext uri="{FF2B5EF4-FFF2-40B4-BE49-F238E27FC236}">
                <a16:creationId xmlns:a16="http://schemas.microsoft.com/office/drawing/2014/main" id="{B1340C6B-053E-DF76-0620-39EC244C7628}"/>
              </a:ext>
            </a:extLst>
          </p:cNvPr>
          <p:cNvSpPr>
            <a:spLocks noGrp="1"/>
          </p:cNvSpPr>
          <p:nvPr>
            <p:ph type="sldNum" sz="quarter" idx="10"/>
          </p:nvPr>
        </p:nvSpPr>
        <p:spPr/>
        <p:txBody>
          <a:bodyPr/>
          <a:lstStyle/>
          <a:p>
            <a:fld id="{606EA505-76AA-495E-815C-8AF94549A6BB}" type="slidenum">
              <a:rPr lang="tr-TR" altLang="en-US" smtClean="0"/>
              <a:pPr/>
              <a:t>11</a:t>
            </a:fld>
            <a:endParaRPr lang="tr-TR" altLang="en-US"/>
          </a:p>
        </p:txBody>
      </p:sp>
      <p:pic>
        <p:nvPicPr>
          <p:cNvPr id="8" name="Resim 7">
            <a:extLst>
              <a:ext uri="{FF2B5EF4-FFF2-40B4-BE49-F238E27FC236}">
                <a16:creationId xmlns:a16="http://schemas.microsoft.com/office/drawing/2014/main" id="{CBF1E2B6-BD08-C16A-E6CE-1BC3FEBDD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095" y="1600200"/>
            <a:ext cx="3444538" cy="3124293"/>
          </a:xfrm>
          <a:prstGeom prst="rect">
            <a:avLst/>
          </a:prstGeom>
        </p:spPr>
      </p:pic>
    </p:spTree>
    <p:extLst>
      <p:ext uri="{BB962C8B-B14F-4D97-AF65-F5344CB8AC3E}">
        <p14:creationId xmlns:p14="http://schemas.microsoft.com/office/powerpoint/2010/main" val="306073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284B8A-A117-2449-C21D-4EC19D09F412}"/>
              </a:ext>
            </a:extLst>
          </p:cNvPr>
          <p:cNvSpPr>
            <a:spLocks noGrp="1"/>
          </p:cNvSpPr>
          <p:nvPr>
            <p:ph type="title"/>
          </p:nvPr>
        </p:nvSpPr>
        <p:spPr/>
        <p:txBody>
          <a:bodyPr/>
          <a:lstStyle/>
          <a:p>
            <a:r>
              <a:rPr lang="tr-TR" dirty="0" err="1"/>
              <a:t>Initial</a:t>
            </a:r>
            <a:r>
              <a:rPr lang="tr-TR" dirty="0"/>
              <a:t> Solution </a:t>
            </a:r>
            <a:r>
              <a:rPr lang="tr-TR" dirty="0" err="1"/>
              <a:t>Function</a:t>
            </a:r>
            <a:endParaRPr lang="tr-TR" dirty="0"/>
          </a:p>
        </p:txBody>
      </p:sp>
      <p:sp>
        <p:nvSpPr>
          <p:cNvPr id="3" name="İçerik Yer Tutucusu 2">
            <a:extLst>
              <a:ext uri="{FF2B5EF4-FFF2-40B4-BE49-F238E27FC236}">
                <a16:creationId xmlns:a16="http://schemas.microsoft.com/office/drawing/2014/main" id="{46F089EB-5346-52DD-0717-7F8D277F61AC}"/>
              </a:ext>
            </a:extLst>
          </p:cNvPr>
          <p:cNvSpPr>
            <a:spLocks noGrp="1"/>
          </p:cNvSpPr>
          <p:nvPr>
            <p:ph idx="1"/>
          </p:nvPr>
        </p:nvSpPr>
        <p:spPr>
          <a:xfrm>
            <a:off x="152400" y="914400"/>
            <a:ext cx="5257800" cy="5410200"/>
          </a:xfrm>
        </p:spPr>
        <p:txBody>
          <a:bodyPr/>
          <a:lstStyle/>
          <a:p>
            <a:r>
              <a:rPr lang="en-US" sz="1800" dirty="0"/>
              <a:t>Further, in order to lower the value F ∗ , i.e., to improve the incumbent, among the elements of the vector X with positive value, </a:t>
            </a:r>
            <a:r>
              <a:rPr lang="en-US" sz="1800" dirty="0" err="1"/>
              <a:t>InitialSolution</a:t>
            </a:r>
            <a:r>
              <a:rPr lang="en-US" sz="1800" dirty="0"/>
              <a:t>() searches for an element whose value could be decreased by one such that the resulting vector remains a feasible solution. If such an element is found, </a:t>
            </a:r>
            <a:r>
              <a:rPr lang="en-US" sz="1800" dirty="0" err="1"/>
              <a:t>InitialSolution</a:t>
            </a:r>
            <a:r>
              <a:rPr lang="en-US" sz="1800" dirty="0"/>
              <a:t>() will decrease its value by one, and then continue to search for an element of the incumbent with the same property. Whenever the procedure of decreasing a value of one element produces a feasible vector, the resulting vector will be stored as the best one and objective function value F(X) will be stored as F ∗ . This procedure repeats until there are no elements whose decreased value will result with feasible X.</a:t>
            </a:r>
            <a:endParaRPr lang="tr-TR" sz="1800" dirty="0"/>
          </a:p>
        </p:txBody>
      </p:sp>
      <p:sp>
        <p:nvSpPr>
          <p:cNvPr id="4" name="Slayt Numarası Yer Tutucusu 3">
            <a:extLst>
              <a:ext uri="{FF2B5EF4-FFF2-40B4-BE49-F238E27FC236}">
                <a16:creationId xmlns:a16="http://schemas.microsoft.com/office/drawing/2014/main" id="{46B1C697-7B6E-FA45-0498-812A51AC71F4}"/>
              </a:ext>
            </a:extLst>
          </p:cNvPr>
          <p:cNvSpPr>
            <a:spLocks noGrp="1"/>
          </p:cNvSpPr>
          <p:nvPr>
            <p:ph type="sldNum" sz="quarter" idx="10"/>
          </p:nvPr>
        </p:nvSpPr>
        <p:spPr/>
        <p:txBody>
          <a:bodyPr/>
          <a:lstStyle/>
          <a:p>
            <a:fld id="{606EA505-76AA-495E-815C-8AF94549A6BB}" type="slidenum">
              <a:rPr lang="tr-TR" altLang="en-US" smtClean="0"/>
              <a:pPr/>
              <a:t>12</a:t>
            </a:fld>
            <a:endParaRPr lang="tr-TR" altLang="en-US"/>
          </a:p>
        </p:txBody>
      </p:sp>
      <p:pic>
        <p:nvPicPr>
          <p:cNvPr id="8" name="Resim 7">
            <a:extLst>
              <a:ext uri="{FF2B5EF4-FFF2-40B4-BE49-F238E27FC236}">
                <a16:creationId xmlns:a16="http://schemas.microsoft.com/office/drawing/2014/main" id="{5A2F47DA-0F53-CE00-642E-E7B32DE42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873" y="1809703"/>
            <a:ext cx="3444538" cy="3238593"/>
          </a:xfrm>
          <a:prstGeom prst="rect">
            <a:avLst/>
          </a:prstGeom>
        </p:spPr>
      </p:pic>
    </p:spTree>
    <p:extLst>
      <p:ext uri="{BB962C8B-B14F-4D97-AF65-F5344CB8AC3E}">
        <p14:creationId xmlns:p14="http://schemas.microsoft.com/office/powerpoint/2010/main" val="40951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6B411E-14B7-18DF-CD07-3CD07DB8DCEB}"/>
              </a:ext>
            </a:extLst>
          </p:cNvPr>
          <p:cNvSpPr>
            <a:spLocks noGrp="1"/>
          </p:cNvSpPr>
          <p:nvPr>
            <p:ph type="title"/>
          </p:nvPr>
        </p:nvSpPr>
        <p:spPr/>
        <p:txBody>
          <a:bodyPr/>
          <a:lstStyle/>
          <a:p>
            <a:r>
              <a:rPr lang="tr-TR" dirty="0" err="1"/>
              <a:t>Initial</a:t>
            </a:r>
            <a:r>
              <a:rPr lang="tr-TR" dirty="0"/>
              <a:t> Solution </a:t>
            </a:r>
            <a:r>
              <a:rPr lang="tr-TR" dirty="0" err="1"/>
              <a:t>Example</a:t>
            </a:r>
            <a:endParaRPr lang="tr-TR" dirty="0"/>
          </a:p>
        </p:txBody>
      </p:sp>
      <p:pic>
        <p:nvPicPr>
          <p:cNvPr id="6" name="İçerik Yer Tutucusu 5">
            <a:extLst>
              <a:ext uri="{FF2B5EF4-FFF2-40B4-BE49-F238E27FC236}">
                <a16:creationId xmlns:a16="http://schemas.microsoft.com/office/drawing/2014/main" id="{66FD1399-CC39-55BA-9C5C-A0E7FF823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678" y="1081295"/>
            <a:ext cx="2987299" cy="1950889"/>
          </a:xfrm>
        </p:spPr>
      </p:pic>
      <p:sp>
        <p:nvSpPr>
          <p:cNvPr id="4" name="Slayt Numarası Yer Tutucusu 3">
            <a:extLst>
              <a:ext uri="{FF2B5EF4-FFF2-40B4-BE49-F238E27FC236}">
                <a16:creationId xmlns:a16="http://schemas.microsoft.com/office/drawing/2014/main" id="{445CA24E-1A2B-CF1B-4A4C-ED354E7B727C}"/>
              </a:ext>
            </a:extLst>
          </p:cNvPr>
          <p:cNvSpPr>
            <a:spLocks noGrp="1"/>
          </p:cNvSpPr>
          <p:nvPr>
            <p:ph type="sldNum" sz="quarter" idx="10"/>
          </p:nvPr>
        </p:nvSpPr>
        <p:spPr/>
        <p:txBody>
          <a:bodyPr/>
          <a:lstStyle/>
          <a:p>
            <a:fld id="{606EA505-76AA-495E-815C-8AF94549A6BB}" type="slidenum">
              <a:rPr lang="tr-TR" altLang="en-US" smtClean="0"/>
              <a:pPr/>
              <a:t>13</a:t>
            </a:fld>
            <a:endParaRPr lang="tr-TR" altLang="en-US"/>
          </a:p>
        </p:txBody>
      </p:sp>
      <p:cxnSp>
        <p:nvCxnSpPr>
          <p:cNvPr id="8" name="Düz Ok Bağlayıcısı 7">
            <a:extLst>
              <a:ext uri="{FF2B5EF4-FFF2-40B4-BE49-F238E27FC236}">
                <a16:creationId xmlns:a16="http://schemas.microsoft.com/office/drawing/2014/main" id="{722A56DA-EC16-A482-1D43-185B0F6A2D78}"/>
              </a:ext>
            </a:extLst>
          </p:cNvPr>
          <p:cNvCxnSpPr>
            <a:cxnSpLocks/>
          </p:cNvCxnSpPr>
          <p:nvPr/>
        </p:nvCxnSpPr>
        <p:spPr bwMode="auto">
          <a:xfrm>
            <a:off x="3962400" y="1447800"/>
            <a:ext cx="1219200" cy="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pic>
        <p:nvPicPr>
          <p:cNvPr id="11" name="Resim 10">
            <a:extLst>
              <a:ext uri="{FF2B5EF4-FFF2-40B4-BE49-F238E27FC236}">
                <a16:creationId xmlns:a16="http://schemas.microsoft.com/office/drawing/2014/main" id="{97D2A911-0384-85D0-E8A1-367990415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161" y="1043192"/>
            <a:ext cx="3010161" cy="1988992"/>
          </a:xfrm>
          <a:prstGeom prst="rect">
            <a:avLst/>
          </a:prstGeom>
        </p:spPr>
      </p:pic>
      <p:sp>
        <p:nvSpPr>
          <p:cNvPr id="12" name="Metin kutusu 11">
            <a:extLst>
              <a:ext uri="{FF2B5EF4-FFF2-40B4-BE49-F238E27FC236}">
                <a16:creationId xmlns:a16="http://schemas.microsoft.com/office/drawing/2014/main" id="{60283BA2-44BF-3F7D-0617-2DFC8E6CB6EE}"/>
              </a:ext>
            </a:extLst>
          </p:cNvPr>
          <p:cNvSpPr txBox="1"/>
          <p:nvPr/>
        </p:nvSpPr>
        <p:spPr>
          <a:xfrm>
            <a:off x="3752973" y="1545268"/>
            <a:ext cx="1793607" cy="1600438"/>
          </a:xfrm>
          <a:prstGeom prst="rect">
            <a:avLst/>
          </a:prstGeom>
          <a:noFill/>
        </p:spPr>
        <p:txBody>
          <a:bodyPr wrap="square" rtlCol="0">
            <a:spAutoFit/>
          </a:bodyPr>
          <a:lstStyle/>
          <a:p>
            <a:r>
              <a:rPr lang="tr-TR" sz="1400" dirty="0" err="1"/>
              <a:t>Assigns</a:t>
            </a:r>
            <a:r>
              <a:rPr lang="tr-TR" sz="1400" dirty="0"/>
              <a:t> </a:t>
            </a:r>
            <a:r>
              <a:rPr lang="tr-TR" sz="1400" dirty="0" err="1"/>
              <a:t>randomly</a:t>
            </a:r>
            <a:r>
              <a:rPr lang="tr-TR" sz="1400" dirty="0"/>
              <a:t> </a:t>
            </a:r>
            <a:r>
              <a:rPr lang="tr-TR" sz="1400" dirty="0" err="1"/>
              <a:t>generated</a:t>
            </a:r>
            <a:r>
              <a:rPr lang="tr-TR" sz="1400" dirty="0"/>
              <a:t> </a:t>
            </a:r>
            <a:r>
              <a:rPr lang="tr-TR" sz="1400" dirty="0" err="1"/>
              <a:t>number</a:t>
            </a:r>
            <a:r>
              <a:rPr lang="tr-TR" sz="1400" dirty="0"/>
              <a:t> </a:t>
            </a:r>
            <a:r>
              <a:rPr lang="tr-TR" sz="1400" dirty="0" err="1"/>
              <a:t>from</a:t>
            </a:r>
            <a:r>
              <a:rPr lang="tr-TR" sz="1400" dirty="0"/>
              <a:t> </a:t>
            </a:r>
            <a:r>
              <a:rPr lang="tr-TR" sz="1400" dirty="0" err="1"/>
              <a:t>the</a:t>
            </a:r>
            <a:r>
              <a:rPr lang="tr-TR" sz="1400" dirty="0"/>
              <a:t> set{1,2} </a:t>
            </a:r>
            <a:r>
              <a:rPr lang="tr-TR" sz="1400" dirty="0" err="1"/>
              <a:t>to</a:t>
            </a:r>
            <a:r>
              <a:rPr lang="tr-TR" sz="1400" dirty="0"/>
              <a:t> </a:t>
            </a:r>
            <a:r>
              <a:rPr lang="tr-TR" sz="1400" dirty="0" err="1"/>
              <a:t>randomly</a:t>
            </a:r>
            <a:r>
              <a:rPr lang="tr-TR" sz="1400" dirty="0"/>
              <a:t> </a:t>
            </a:r>
            <a:r>
              <a:rPr lang="tr-TR" sz="1400" dirty="0" err="1"/>
              <a:t>chosen</a:t>
            </a:r>
            <a:r>
              <a:rPr lang="tr-TR" sz="1400" dirty="0"/>
              <a:t> element of </a:t>
            </a:r>
            <a:r>
              <a:rPr lang="tr-TR" sz="1400" dirty="0" err="1"/>
              <a:t>vector</a:t>
            </a:r>
            <a:r>
              <a:rPr lang="tr-TR" sz="1400" dirty="0"/>
              <a:t> X</a:t>
            </a:r>
            <a:r>
              <a:rPr kumimoji="0" lang="en-US" sz="1400" b="0" i="0" u="none" strike="noStrike" kern="0" cap="none" spc="0" normalizeH="0" baseline="0" noProof="0" dirty="0">
                <a:ln>
                  <a:noFill/>
                </a:ln>
                <a:solidFill>
                  <a:srgbClr val="000000"/>
                </a:solidFill>
                <a:effectLst/>
                <a:uLnTx/>
                <a:uFillTx/>
                <a:latin typeface="Arial"/>
                <a:ea typeface="+mn-ea"/>
                <a:cs typeface="+mn-cs"/>
              </a:rPr>
              <a:t> until X</a:t>
            </a:r>
            <a:r>
              <a:rPr kumimoji="0" lang="tr-TR" sz="1400" b="0" i="0" u="none" strike="noStrike" kern="0" cap="none" spc="0" normalizeH="0" baseline="0" noProof="0" dirty="0">
                <a:ln>
                  <a:noFill/>
                </a:ln>
                <a:solidFill>
                  <a:srgbClr val="000000"/>
                </a:solidFill>
                <a:effectLst/>
                <a:uLnTx/>
                <a:uFillTx/>
                <a:latin typeface="Arial"/>
                <a:ea typeface="+mn-ea"/>
                <a:cs typeface="+mn-cs"/>
              </a:rPr>
              <a:t> </a:t>
            </a:r>
            <a:r>
              <a:rPr lang="en-US" sz="1400" dirty="0"/>
              <a:t>becomes a feasible solution</a:t>
            </a:r>
            <a:r>
              <a:rPr lang="tr-TR" sz="1400" dirty="0"/>
              <a:t> </a:t>
            </a:r>
          </a:p>
        </p:txBody>
      </p:sp>
      <p:pic>
        <p:nvPicPr>
          <p:cNvPr id="14" name="Resim 13">
            <a:extLst>
              <a:ext uri="{FF2B5EF4-FFF2-40B4-BE49-F238E27FC236}">
                <a16:creationId xmlns:a16="http://schemas.microsoft.com/office/drawing/2014/main" id="{2EA9A9FE-C502-242B-938A-8A0826D7C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023" y="4206816"/>
            <a:ext cx="2987299" cy="1973751"/>
          </a:xfrm>
          <a:prstGeom prst="rect">
            <a:avLst/>
          </a:prstGeom>
        </p:spPr>
      </p:pic>
      <p:cxnSp>
        <p:nvCxnSpPr>
          <p:cNvPr id="17" name="Düz Ok Bağlayıcısı 16">
            <a:extLst>
              <a:ext uri="{FF2B5EF4-FFF2-40B4-BE49-F238E27FC236}">
                <a16:creationId xmlns:a16="http://schemas.microsoft.com/office/drawing/2014/main" id="{F56B9799-47E0-C30D-9FE6-217066EA1DDA}"/>
              </a:ext>
            </a:extLst>
          </p:cNvPr>
          <p:cNvCxnSpPr>
            <a:cxnSpLocks/>
          </p:cNvCxnSpPr>
          <p:nvPr/>
        </p:nvCxnSpPr>
        <p:spPr bwMode="auto">
          <a:xfrm>
            <a:off x="6172200" y="3145706"/>
            <a:ext cx="0" cy="879066"/>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sp>
        <p:nvSpPr>
          <p:cNvPr id="19" name="Metin kutusu 18">
            <a:extLst>
              <a:ext uri="{FF2B5EF4-FFF2-40B4-BE49-F238E27FC236}">
                <a16:creationId xmlns:a16="http://schemas.microsoft.com/office/drawing/2014/main" id="{13303834-61C3-A518-746A-3CA9773A82C3}"/>
              </a:ext>
            </a:extLst>
          </p:cNvPr>
          <p:cNvSpPr txBox="1"/>
          <p:nvPr/>
        </p:nvSpPr>
        <p:spPr>
          <a:xfrm>
            <a:off x="6319363" y="2992199"/>
            <a:ext cx="2479404" cy="1200329"/>
          </a:xfrm>
          <a:prstGeom prst="rect">
            <a:avLst/>
          </a:prstGeom>
          <a:noFill/>
        </p:spPr>
        <p:txBody>
          <a:bodyPr wrap="square" rtlCol="0">
            <a:spAutoFit/>
          </a:bodyPr>
          <a:lstStyle/>
          <a:p>
            <a:r>
              <a:rPr lang="tr-TR" sz="1200" dirty="0"/>
              <a:t>A</a:t>
            </a:r>
            <a:r>
              <a:rPr lang="en-US" sz="1200" dirty="0" err="1"/>
              <a:t>mong</a:t>
            </a:r>
            <a:r>
              <a:rPr lang="en-US" sz="1200" dirty="0"/>
              <a:t> the elements of the vector X with positive value</a:t>
            </a:r>
            <a:r>
              <a:rPr lang="tr-TR" sz="1200" dirty="0"/>
              <a:t>, </a:t>
            </a:r>
            <a:r>
              <a:rPr lang="en-US" sz="1200" dirty="0"/>
              <a:t>searches for an element whose value could be decreased by one such that the resulting vector remains a feasible solution</a:t>
            </a:r>
            <a:endParaRPr lang="tr-TR" sz="1200" dirty="0"/>
          </a:p>
        </p:txBody>
      </p:sp>
    </p:spTree>
    <p:extLst>
      <p:ext uri="{BB962C8B-B14F-4D97-AF65-F5344CB8AC3E}">
        <p14:creationId xmlns:p14="http://schemas.microsoft.com/office/powerpoint/2010/main" val="202667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5BA698-0A68-503E-0C4A-BC30CE770ED1}"/>
              </a:ext>
            </a:extLst>
          </p:cNvPr>
          <p:cNvSpPr>
            <a:spLocks noGrp="1"/>
          </p:cNvSpPr>
          <p:nvPr>
            <p:ph idx="1"/>
          </p:nvPr>
        </p:nvSpPr>
        <p:spPr/>
        <p:txBody>
          <a:bodyPr/>
          <a:lstStyle/>
          <a:p>
            <a:r>
              <a:rPr lang="en-US" dirty="0"/>
              <a:t>Now, if it is possible to find a feasible solution with the same or smaller objective function value than F ∗ , the resulting solution will be better than the current incumbent. Hence, we define the following two functions, Shake() and </a:t>
            </a:r>
            <a:r>
              <a:rPr lang="en-US" dirty="0" err="1"/>
              <a:t>LocalSearch</a:t>
            </a:r>
            <a:r>
              <a:rPr lang="en-US" dirty="0"/>
              <a:t>(). These two functions are defined to search for a better feasible solution than the one with which they start the searching process.</a:t>
            </a:r>
            <a:endParaRPr lang="tr-TR" dirty="0"/>
          </a:p>
        </p:txBody>
      </p:sp>
      <p:sp>
        <p:nvSpPr>
          <p:cNvPr id="4" name="Slayt Numarası Yer Tutucusu 3">
            <a:extLst>
              <a:ext uri="{FF2B5EF4-FFF2-40B4-BE49-F238E27FC236}">
                <a16:creationId xmlns:a16="http://schemas.microsoft.com/office/drawing/2014/main" id="{B38B4ABB-B5AB-0440-0105-629CD330CE56}"/>
              </a:ext>
            </a:extLst>
          </p:cNvPr>
          <p:cNvSpPr>
            <a:spLocks noGrp="1"/>
          </p:cNvSpPr>
          <p:nvPr>
            <p:ph type="sldNum" sz="quarter" idx="10"/>
          </p:nvPr>
        </p:nvSpPr>
        <p:spPr/>
        <p:txBody>
          <a:bodyPr/>
          <a:lstStyle/>
          <a:p>
            <a:fld id="{606EA505-76AA-495E-815C-8AF94549A6BB}" type="slidenum">
              <a:rPr lang="tr-TR" altLang="en-US" smtClean="0"/>
              <a:pPr/>
              <a:t>14</a:t>
            </a:fld>
            <a:endParaRPr lang="tr-TR" altLang="en-US"/>
          </a:p>
        </p:txBody>
      </p:sp>
    </p:spTree>
    <p:extLst>
      <p:ext uri="{BB962C8B-B14F-4D97-AF65-F5344CB8AC3E}">
        <p14:creationId xmlns:p14="http://schemas.microsoft.com/office/powerpoint/2010/main" val="297356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21F79-6A0B-D490-FBB9-73111764CA75}"/>
              </a:ext>
            </a:extLst>
          </p:cNvPr>
          <p:cNvSpPr>
            <a:spLocks noGrp="1"/>
          </p:cNvSpPr>
          <p:nvPr>
            <p:ph type="title"/>
          </p:nvPr>
        </p:nvSpPr>
        <p:spPr/>
        <p:txBody>
          <a:bodyPr/>
          <a:lstStyle/>
          <a:p>
            <a:r>
              <a:rPr lang="tr-TR" dirty="0" err="1"/>
              <a:t>Shake</a:t>
            </a:r>
            <a:r>
              <a:rPr lang="tr-TR" dirty="0"/>
              <a:t> </a:t>
            </a:r>
            <a:r>
              <a:rPr lang="tr-TR" dirty="0" err="1"/>
              <a:t>Function</a:t>
            </a:r>
            <a:endParaRPr lang="tr-TR" dirty="0"/>
          </a:p>
        </p:txBody>
      </p:sp>
      <p:sp>
        <p:nvSpPr>
          <p:cNvPr id="3" name="İçerik Yer Tutucusu 2">
            <a:extLst>
              <a:ext uri="{FF2B5EF4-FFF2-40B4-BE49-F238E27FC236}">
                <a16:creationId xmlns:a16="http://schemas.microsoft.com/office/drawing/2014/main" id="{0AB09988-26CE-CBE6-8268-30F7178EFF13}"/>
              </a:ext>
            </a:extLst>
          </p:cNvPr>
          <p:cNvSpPr>
            <a:spLocks noGrp="1"/>
          </p:cNvSpPr>
          <p:nvPr>
            <p:ph idx="1"/>
          </p:nvPr>
        </p:nvSpPr>
        <p:spPr>
          <a:xfrm>
            <a:off x="152400" y="914400"/>
            <a:ext cx="5715000" cy="5410200"/>
          </a:xfrm>
        </p:spPr>
        <p:txBody>
          <a:bodyPr/>
          <a:lstStyle/>
          <a:p>
            <a:r>
              <a:rPr lang="en-US" sz="1600" dirty="0"/>
              <a:t>Therefore, Shake(X∗ , k) function (presented as Algorithm 3) starts with a feasible solution X∗ , stores it as X (X ← X∗ ) and then randomly chooses an element of the solution X with positive value and decreases its value by one. If the resulting vector is again a feasible solution, it stores it as the new best solution and repeats the process until an infeasible solution is found. We call this process </a:t>
            </a:r>
            <a:r>
              <a:rPr lang="en-US" sz="1600" dirty="0" err="1"/>
              <a:t>DecreasingProcedure</a:t>
            </a:r>
            <a:r>
              <a:rPr lang="en-US" sz="1600" dirty="0"/>
              <a:t>(). Then, among the elements of the current solution X with value lower than 2, shake function randomly choses one element, and among the elements with positive value of the incumbent X, it randomly chooses another element and increases a value of the first chosen element by one and decreases the value of the second chosen element also by one (i.e., it moves one legion) and repeats this process k times. If the resulting vector X0 is a feasible one, given that F(X0 ) &lt; F∗ the new best feasible is found. Therefore, X0 will be stored as the new best feasible (X∗ ← X</a:t>
            </a:r>
            <a:r>
              <a:rPr lang="tr-TR" sz="1600" dirty="0"/>
              <a:t>0</a:t>
            </a:r>
            <a:r>
              <a:rPr lang="en-US" sz="1600" dirty="0"/>
              <a:t> ). Also, if X</a:t>
            </a:r>
            <a:r>
              <a:rPr lang="tr-TR" sz="1600" dirty="0"/>
              <a:t>0</a:t>
            </a:r>
            <a:r>
              <a:rPr lang="en-US" sz="1600" dirty="0"/>
              <a:t> is feasible, we will apply </a:t>
            </a:r>
            <a:r>
              <a:rPr lang="en-US" sz="1600" dirty="0" err="1"/>
              <a:t>DecreasingProcedure</a:t>
            </a:r>
            <a:r>
              <a:rPr lang="en-US" sz="1600" dirty="0"/>
              <a:t>() to the vector X</a:t>
            </a:r>
            <a:r>
              <a:rPr lang="tr-TR" sz="1600" dirty="0"/>
              <a:t>0</a:t>
            </a:r>
            <a:r>
              <a:rPr lang="en-US" sz="1600" dirty="0"/>
              <a:t> and resulting vector denote as X</a:t>
            </a:r>
            <a:r>
              <a:rPr lang="tr-TR" sz="1600" dirty="0"/>
              <a:t>0</a:t>
            </a:r>
            <a:r>
              <a:rPr lang="en-US" sz="1600" dirty="0"/>
              <a:t> </a:t>
            </a:r>
            <a:r>
              <a:rPr lang="tr-TR" sz="1600" dirty="0"/>
              <a:t>.</a:t>
            </a:r>
          </a:p>
        </p:txBody>
      </p:sp>
      <p:sp>
        <p:nvSpPr>
          <p:cNvPr id="4" name="Slayt Numarası Yer Tutucusu 3">
            <a:extLst>
              <a:ext uri="{FF2B5EF4-FFF2-40B4-BE49-F238E27FC236}">
                <a16:creationId xmlns:a16="http://schemas.microsoft.com/office/drawing/2014/main" id="{B60C0F9B-EFE2-5D5E-AC41-6C30DE3C00DD}"/>
              </a:ext>
            </a:extLst>
          </p:cNvPr>
          <p:cNvSpPr>
            <a:spLocks noGrp="1"/>
          </p:cNvSpPr>
          <p:nvPr>
            <p:ph type="sldNum" sz="quarter" idx="10"/>
          </p:nvPr>
        </p:nvSpPr>
        <p:spPr/>
        <p:txBody>
          <a:bodyPr/>
          <a:lstStyle/>
          <a:p>
            <a:fld id="{606EA505-76AA-495E-815C-8AF94549A6BB}" type="slidenum">
              <a:rPr lang="tr-TR" altLang="en-US" smtClean="0"/>
              <a:pPr/>
              <a:t>15</a:t>
            </a:fld>
            <a:endParaRPr lang="tr-TR" altLang="en-US"/>
          </a:p>
        </p:txBody>
      </p:sp>
      <p:pic>
        <p:nvPicPr>
          <p:cNvPr id="6" name="Resim 5">
            <a:extLst>
              <a:ext uri="{FF2B5EF4-FFF2-40B4-BE49-F238E27FC236}">
                <a16:creationId xmlns:a16="http://schemas.microsoft.com/office/drawing/2014/main" id="{37290145-8E3E-3C35-B5B1-2AF2BCB94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122076"/>
            <a:ext cx="3124200" cy="2613847"/>
          </a:xfrm>
          <a:prstGeom prst="rect">
            <a:avLst/>
          </a:prstGeom>
        </p:spPr>
      </p:pic>
    </p:spTree>
    <p:extLst>
      <p:ext uri="{BB962C8B-B14F-4D97-AF65-F5344CB8AC3E}">
        <p14:creationId xmlns:p14="http://schemas.microsoft.com/office/powerpoint/2010/main" val="304186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2D29A9-E9F9-9470-3E83-66BCD4E6C6C7}"/>
              </a:ext>
            </a:extLst>
          </p:cNvPr>
          <p:cNvSpPr>
            <a:spLocks noGrp="1"/>
          </p:cNvSpPr>
          <p:nvPr>
            <p:ph type="title"/>
          </p:nvPr>
        </p:nvSpPr>
        <p:spPr/>
        <p:txBody>
          <a:bodyPr/>
          <a:lstStyle/>
          <a:p>
            <a:r>
              <a:rPr lang="tr-TR" dirty="0" err="1"/>
              <a:t>Shake</a:t>
            </a:r>
            <a:r>
              <a:rPr lang="tr-TR" dirty="0"/>
              <a:t> </a:t>
            </a:r>
            <a:r>
              <a:rPr lang="tr-TR" dirty="0" err="1"/>
              <a:t>Function</a:t>
            </a:r>
            <a:r>
              <a:rPr lang="tr-TR" dirty="0"/>
              <a:t> </a:t>
            </a:r>
            <a:r>
              <a:rPr lang="tr-TR" dirty="0" err="1"/>
              <a:t>Example</a:t>
            </a:r>
            <a:endParaRPr lang="tr-TR" dirty="0"/>
          </a:p>
        </p:txBody>
      </p:sp>
      <p:sp>
        <p:nvSpPr>
          <p:cNvPr id="3" name="İçerik Yer Tutucusu 2">
            <a:extLst>
              <a:ext uri="{FF2B5EF4-FFF2-40B4-BE49-F238E27FC236}">
                <a16:creationId xmlns:a16="http://schemas.microsoft.com/office/drawing/2014/main" id="{1C911314-C4EE-8E00-1E22-65DC2DC4FB7E}"/>
              </a:ext>
            </a:extLst>
          </p:cNvPr>
          <p:cNvSpPr>
            <a:spLocks noGrp="1"/>
          </p:cNvSpPr>
          <p:nvPr>
            <p:ph idx="1"/>
          </p:nvPr>
        </p:nvSpPr>
        <p:spPr/>
        <p:txBody>
          <a:bodyPr/>
          <a:lstStyle/>
          <a:p>
            <a:r>
              <a:rPr lang="tr-TR" dirty="0" err="1"/>
              <a:t>In</a:t>
            </a:r>
            <a:r>
              <a:rPr lang="tr-TR" dirty="0"/>
              <a:t> </a:t>
            </a:r>
            <a:r>
              <a:rPr lang="tr-TR" dirty="0" err="1"/>
              <a:t>order</a:t>
            </a:r>
            <a:r>
              <a:rPr lang="tr-TR" dirty="0"/>
              <a:t> </a:t>
            </a:r>
            <a:r>
              <a:rPr lang="tr-TR" dirty="0" err="1"/>
              <a:t>to</a:t>
            </a:r>
            <a:r>
              <a:rPr lang="tr-TR" dirty="0"/>
              <a:t> </a:t>
            </a:r>
            <a:r>
              <a:rPr lang="tr-TR" dirty="0" err="1"/>
              <a:t>show</a:t>
            </a:r>
            <a:r>
              <a:rPr lang="tr-TR" dirty="0"/>
              <a:t> </a:t>
            </a:r>
            <a:r>
              <a:rPr lang="tr-TR" dirty="0" err="1"/>
              <a:t>the</a:t>
            </a:r>
            <a:r>
              <a:rPr lang="tr-TR" dirty="0"/>
              <a:t> </a:t>
            </a:r>
            <a:r>
              <a:rPr lang="tr-TR" dirty="0" err="1"/>
              <a:t>shake</a:t>
            </a:r>
            <a:r>
              <a:rPr lang="tr-TR" dirty="0"/>
              <a:t> </a:t>
            </a:r>
            <a:r>
              <a:rPr lang="tr-TR" dirty="0" err="1"/>
              <a:t>function</a:t>
            </a:r>
            <a:r>
              <a:rPr lang="tr-TR" dirty="0"/>
              <a:t> </a:t>
            </a:r>
            <a:r>
              <a:rPr lang="tr-TR" dirty="0" err="1"/>
              <a:t>process</a:t>
            </a:r>
            <a:r>
              <a:rPr lang="tr-TR" dirty="0"/>
              <a:t> </a:t>
            </a:r>
            <a:r>
              <a:rPr lang="tr-TR" dirty="0" err="1"/>
              <a:t>easily</a:t>
            </a:r>
            <a:r>
              <a:rPr lang="tr-TR" dirty="0"/>
              <a:t>, </a:t>
            </a:r>
            <a:r>
              <a:rPr lang="tr-TR" dirty="0" err="1"/>
              <a:t>let’s</a:t>
            </a:r>
            <a:r>
              <a:rPr lang="tr-TR" dirty="0"/>
              <a:t> </a:t>
            </a:r>
            <a:r>
              <a:rPr lang="tr-TR" dirty="0" err="1"/>
              <a:t>assume</a:t>
            </a:r>
            <a:r>
              <a:rPr lang="tr-TR" dirty="0"/>
              <a:t> </a:t>
            </a:r>
            <a:r>
              <a:rPr lang="tr-TR" dirty="0" err="1"/>
              <a:t>that</a:t>
            </a:r>
            <a:r>
              <a:rPr lang="tr-TR" dirty="0"/>
              <a:t> k </a:t>
            </a:r>
            <a:r>
              <a:rPr lang="tr-TR" dirty="0" err="1"/>
              <a:t>value</a:t>
            </a:r>
            <a:r>
              <a:rPr lang="tr-TR" dirty="0"/>
              <a:t> is </a:t>
            </a:r>
            <a:r>
              <a:rPr lang="tr-TR" dirty="0" err="1"/>
              <a:t>equal</a:t>
            </a:r>
            <a:r>
              <a:rPr lang="tr-TR" dirty="0"/>
              <a:t> </a:t>
            </a:r>
            <a:r>
              <a:rPr lang="tr-TR" dirty="0" err="1"/>
              <a:t>to</a:t>
            </a:r>
            <a:r>
              <a:rPr lang="tr-TR" dirty="0"/>
              <a:t> 1.</a:t>
            </a:r>
          </a:p>
          <a:p>
            <a:endParaRPr lang="tr-TR" dirty="0"/>
          </a:p>
        </p:txBody>
      </p:sp>
      <p:sp>
        <p:nvSpPr>
          <p:cNvPr id="4" name="Slayt Numarası Yer Tutucusu 3">
            <a:extLst>
              <a:ext uri="{FF2B5EF4-FFF2-40B4-BE49-F238E27FC236}">
                <a16:creationId xmlns:a16="http://schemas.microsoft.com/office/drawing/2014/main" id="{4DAF2452-3315-E141-5F95-726DA60C73AF}"/>
              </a:ext>
            </a:extLst>
          </p:cNvPr>
          <p:cNvSpPr>
            <a:spLocks noGrp="1"/>
          </p:cNvSpPr>
          <p:nvPr>
            <p:ph type="sldNum" sz="quarter" idx="10"/>
          </p:nvPr>
        </p:nvSpPr>
        <p:spPr/>
        <p:txBody>
          <a:bodyPr/>
          <a:lstStyle/>
          <a:p>
            <a:fld id="{606EA505-76AA-495E-815C-8AF94549A6BB}" type="slidenum">
              <a:rPr lang="tr-TR" altLang="en-US" smtClean="0"/>
              <a:pPr/>
              <a:t>16</a:t>
            </a:fld>
            <a:endParaRPr lang="tr-TR" altLang="en-US"/>
          </a:p>
        </p:txBody>
      </p:sp>
    </p:spTree>
    <p:extLst>
      <p:ext uri="{BB962C8B-B14F-4D97-AF65-F5344CB8AC3E}">
        <p14:creationId xmlns:p14="http://schemas.microsoft.com/office/powerpoint/2010/main" val="10838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41F7AD-DBAC-150A-F6F6-DCA23FA88BA6}"/>
              </a:ext>
            </a:extLst>
          </p:cNvPr>
          <p:cNvSpPr>
            <a:spLocks noGrp="1"/>
          </p:cNvSpPr>
          <p:nvPr>
            <p:ph type="title"/>
          </p:nvPr>
        </p:nvSpPr>
        <p:spPr/>
        <p:txBody>
          <a:bodyPr/>
          <a:lstStyle/>
          <a:p>
            <a:r>
              <a:rPr lang="tr-TR" dirty="0" err="1"/>
              <a:t>Shake</a:t>
            </a:r>
            <a:r>
              <a:rPr lang="tr-TR" dirty="0"/>
              <a:t> </a:t>
            </a:r>
            <a:r>
              <a:rPr lang="tr-TR" dirty="0" err="1"/>
              <a:t>Function</a:t>
            </a:r>
            <a:r>
              <a:rPr lang="tr-TR" dirty="0"/>
              <a:t> </a:t>
            </a:r>
            <a:r>
              <a:rPr lang="tr-TR" dirty="0" err="1"/>
              <a:t>Example</a:t>
            </a:r>
            <a:endParaRPr lang="tr-TR" dirty="0"/>
          </a:p>
        </p:txBody>
      </p:sp>
      <p:pic>
        <p:nvPicPr>
          <p:cNvPr id="5" name="İçerik Yer Tutucusu 4">
            <a:extLst>
              <a:ext uri="{FF2B5EF4-FFF2-40B4-BE49-F238E27FC236}">
                <a16:creationId xmlns:a16="http://schemas.microsoft.com/office/drawing/2014/main" id="{D2C8F7BC-9684-E4A7-1DED-CAC127A74D75}"/>
              </a:ext>
            </a:extLst>
          </p:cNvPr>
          <p:cNvPicPr>
            <a:picLocks noGrp="1" noChangeAspect="1"/>
          </p:cNvPicPr>
          <p:nvPr>
            <p:ph idx="1"/>
          </p:nvPr>
        </p:nvPicPr>
        <p:blipFill>
          <a:blip r:embed="rId2"/>
          <a:stretch>
            <a:fillRect/>
          </a:stretch>
        </p:blipFill>
        <p:spPr>
          <a:xfrm>
            <a:off x="762000" y="1219200"/>
            <a:ext cx="2987299" cy="1975275"/>
          </a:xfrm>
          <a:prstGeom prst="rect">
            <a:avLst/>
          </a:prstGeom>
        </p:spPr>
      </p:pic>
      <p:sp>
        <p:nvSpPr>
          <p:cNvPr id="4" name="Slayt Numarası Yer Tutucusu 3">
            <a:extLst>
              <a:ext uri="{FF2B5EF4-FFF2-40B4-BE49-F238E27FC236}">
                <a16:creationId xmlns:a16="http://schemas.microsoft.com/office/drawing/2014/main" id="{ED2C14DD-C576-518A-EEB0-28A9BEF8FB61}"/>
              </a:ext>
            </a:extLst>
          </p:cNvPr>
          <p:cNvSpPr>
            <a:spLocks noGrp="1"/>
          </p:cNvSpPr>
          <p:nvPr>
            <p:ph type="sldNum" sz="quarter" idx="10"/>
          </p:nvPr>
        </p:nvSpPr>
        <p:spPr/>
        <p:txBody>
          <a:bodyPr/>
          <a:lstStyle/>
          <a:p>
            <a:fld id="{606EA505-76AA-495E-815C-8AF94549A6BB}" type="slidenum">
              <a:rPr lang="tr-TR" altLang="en-US" smtClean="0"/>
              <a:pPr/>
              <a:t>17</a:t>
            </a:fld>
            <a:endParaRPr lang="tr-TR" altLang="en-US"/>
          </a:p>
        </p:txBody>
      </p:sp>
      <p:cxnSp>
        <p:nvCxnSpPr>
          <p:cNvPr id="6" name="Düz Ok Bağlayıcısı 5">
            <a:extLst>
              <a:ext uri="{FF2B5EF4-FFF2-40B4-BE49-F238E27FC236}">
                <a16:creationId xmlns:a16="http://schemas.microsoft.com/office/drawing/2014/main" id="{F9A594B5-AB18-95A9-3427-1BB3518A6497}"/>
              </a:ext>
            </a:extLst>
          </p:cNvPr>
          <p:cNvCxnSpPr>
            <a:cxnSpLocks/>
          </p:cNvCxnSpPr>
          <p:nvPr/>
        </p:nvCxnSpPr>
        <p:spPr bwMode="auto">
          <a:xfrm>
            <a:off x="4114800" y="1981200"/>
            <a:ext cx="1135251" cy="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sp>
        <p:nvSpPr>
          <p:cNvPr id="7" name="Metin kutusu 6">
            <a:extLst>
              <a:ext uri="{FF2B5EF4-FFF2-40B4-BE49-F238E27FC236}">
                <a16:creationId xmlns:a16="http://schemas.microsoft.com/office/drawing/2014/main" id="{3A7F435E-75BC-8BD5-C8A5-97C212C9CD9D}"/>
              </a:ext>
            </a:extLst>
          </p:cNvPr>
          <p:cNvSpPr txBox="1"/>
          <p:nvPr/>
        </p:nvSpPr>
        <p:spPr>
          <a:xfrm>
            <a:off x="4061149" y="2021928"/>
            <a:ext cx="1447800" cy="646331"/>
          </a:xfrm>
          <a:prstGeom prst="rect">
            <a:avLst/>
          </a:prstGeom>
          <a:noFill/>
        </p:spPr>
        <p:txBody>
          <a:bodyPr wrap="square" rtlCol="0">
            <a:spAutoFit/>
          </a:bodyPr>
          <a:lstStyle/>
          <a:p>
            <a:r>
              <a:rPr lang="tr-TR" dirty="0" err="1"/>
              <a:t>Decreasing</a:t>
            </a:r>
            <a:r>
              <a:rPr lang="tr-TR" dirty="0"/>
              <a:t> </a:t>
            </a:r>
            <a:r>
              <a:rPr lang="tr-TR" dirty="0" err="1"/>
              <a:t>Procedure</a:t>
            </a:r>
            <a:endParaRPr lang="tr-TR" dirty="0"/>
          </a:p>
        </p:txBody>
      </p:sp>
      <p:pic>
        <p:nvPicPr>
          <p:cNvPr id="9" name="Resim 8">
            <a:extLst>
              <a:ext uri="{FF2B5EF4-FFF2-40B4-BE49-F238E27FC236}">
                <a16:creationId xmlns:a16="http://schemas.microsoft.com/office/drawing/2014/main" id="{3E07AC72-1117-D8A5-5444-0C89B855CDAD}"/>
              </a:ext>
            </a:extLst>
          </p:cNvPr>
          <p:cNvPicPr>
            <a:picLocks noChangeAspect="1"/>
          </p:cNvPicPr>
          <p:nvPr/>
        </p:nvPicPr>
        <p:blipFill>
          <a:blip r:embed="rId3"/>
          <a:stretch>
            <a:fillRect/>
          </a:stretch>
        </p:blipFill>
        <p:spPr>
          <a:xfrm>
            <a:off x="5516618" y="1183239"/>
            <a:ext cx="3017782" cy="2042337"/>
          </a:xfrm>
          <a:prstGeom prst="rect">
            <a:avLst/>
          </a:prstGeom>
        </p:spPr>
      </p:pic>
      <p:sp>
        <p:nvSpPr>
          <p:cNvPr id="10" name="Metin kutusu 9">
            <a:extLst>
              <a:ext uri="{FF2B5EF4-FFF2-40B4-BE49-F238E27FC236}">
                <a16:creationId xmlns:a16="http://schemas.microsoft.com/office/drawing/2014/main" id="{04A45906-6B41-AAAF-7300-4E72A67B754C}"/>
              </a:ext>
            </a:extLst>
          </p:cNvPr>
          <p:cNvSpPr txBox="1"/>
          <p:nvPr/>
        </p:nvSpPr>
        <p:spPr>
          <a:xfrm>
            <a:off x="6202525" y="3305377"/>
            <a:ext cx="2225351" cy="830997"/>
          </a:xfrm>
          <a:prstGeom prst="rect">
            <a:avLst/>
          </a:prstGeom>
          <a:noFill/>
        </p:spPr>
        <p:txBody>
          <a:bodyPr wrap="square" rtlCol="0">
            <a:spAutoFit/>
          </a:bodyPr>
          <a:lstStyle/>
          <a:p>
            <a:r>
              <a:rPr lang="tr-TR" sz="1200" dirty="0"/>
              <a:t>First </a:t>
            </a:r>
            <a:r>
              <a:rPr lang="tr-TR" sz="1200" dirty="0" err="1"/>
              <a:t>chosen</a:t>
            </a:r>
            <a:r>
              <a:rPr lang="tr-TR" sz="1200" dirty="0"/>
              <a:t> element is D </a:t>
            </a:r>
            <a:r>
              <a:rPr lang="tr-TR" sz="1200" dirty="0" err="1"/>
              <a:t>and</a:t>
            </a:r>
            <a:endParaRPr lang="tr-TR" sz="1200" dirty="0"/>
          </a:p>
          <a:p>
            <a:r>
              <a:rPr lang="tr-TR" sz="1200" dirty="0" err="1"/>
              <a:t>second</a:t>
            </a:r>
            <a:r>
              <a:rPr lang="tr-TR" sz="1200" dirty="0"/>
              <a:t> </a:t>
            </a:r>
            <a:r>
              <a:rPr lang="tr-TR" sz="1200" dirty="0" err="1"/>
              <a:t>chosen</a:t>
            </a:r>
            <a:r>
              <a:rPr lang="tr-TR" sz="1200" dirty="0"/>
              <a:t> element is E. Element D is </a:t>
            </a:r>
            <a:r>
              <a:rPr lang="tr-TR" sz="1200" dirty="0" err="1"/>
              <a:t>increased</a:t>
            </a:r>
            <a:r>
              <a:rPr lang="tr-TR" sz="1200" dirty="0"/>
              <a:t> </a:t>
            </a:r>
            <a:r>
              <a:rPr lang="tr-TR" sz="1200" dirty="0" err="1"/>
              <a:t>by</a:t>
            </a:r>
            <a:r>
              <a:rPr lang="tr-TR" sz="1200" dirty="0"/>
              <a:t> 1. Element E is </a:t>
            </a:r>
            <a:r>
              <a:rPr lang="tr-TR" sz="1200" dirty="0" err="1"/>
              <a:t>decreased</a:t>
            </a:r>
            <a:r>
              <a:rPr lang="tr-TR" sz="1200" dirty="0"/>
              <a:t> </a:t>
            </a:r>
            <a:r>
              <a:rPr lang="tr-TR" sz="1200" dirty="0" err="1"/>
              <a:t>by</a:t>
            </a:r>
            <a:r>
              <a:rPr lang="tr-TR" sz="1200" dirty="0"/>
              <a:t> 1. </a:t>
            </a:r>
          </a:p>
        </p:txBody>
      </p:sp>
      <p:cxnSp>
        <p:nvCxnSpPr>
          <p:cNvPr id="12" name="Düz Ok Bağlayıcısı 11">
            <a:extLst>
              <a:ext uri="{FF2B5EF4-FFF2-40B4-BE49-F238E27FC236}">
                <a16:creationId xmlns:a16="http://schemas.microsoft.com/office/drawing/2014/main" id="{C71CE2BC-FFDB-09AB-C075-E1F9C10E785D}"/>
              </a:ext>
            </a:extLst>
          </p:cNvPr>
          <p:cNvCxnSpPr>
            <a:cxnSpLocks/>
          </p:cNvCxnSpPr>
          <p:nvPr/>
        </p:nvCxnSpPr>
        <p:spPr bwMode="auto">
          <a:xfrm>
            <a:off x="6096000" y="3225576"/>
            <a:ext cx="0" cy="990600"/>
          </a:xfrm>
          <a:prstGeom prst="straightConnector1">
            <a:avLst/>
          </a:prstGeom>
          <a:solidFill>
            <a:srgbClr val="800000"/>
          </a:solidFill>
          <a:ln w="9525" cap="flat" cmpd="sng" algn="ctr">
            <a:solidFill>
              <a:srgbClr val="800000"/>
            </a:solidFill>
            <a:prstDash val="solid"/>
            <a:round/>
            <a:headEnd type="none" w="med" len="med"/>
            <a:tailEnd type="triangle"/>
          </a:ln>
          <a:effectLst/>
        </p:spPr>
      </p:cxnSp>
      <p:pic>
        <p:nvPicPr>
          <p:cNvPr id="15" name="Resim 14">
            <a:extLst>
              <a:ext uri="{FF2B5EF4-FFF2-40B4-BE49-F238E27FC236}">
                <a16:creationId xmlns:a16="http://schemas.microsoft.com/office/drawing/2014/main" id="{7297DDB9-2E19-988C-7194-7652BB806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790" y="4258175"/>
            <a:ext cx="3010161" cy="2019475"/>
          </a:xfrm>
          <a:prstGeom prst="rect">
            <a:avLst/>
          </a:prstGeom>
        </p:spPr>
      </p:pic>
    </p:spTree>
    <p:extLst>
      <p:ext uri="{BB962C8B-B14F-4D97-AF65-F5344CB8AC3E}">
        <p14:creationId xmlns:p14="http://schemas.microsoft.com/office/powerpoint/2010/main" val="74602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A115AE-B2E2-4577-7685-338AB7375498}"/>
              </a:ext>
            </a:extLst>
          </p:cNvPr>
          <p:cNvSpPr>
            <a:spLocks noGrp="1"/>
          </p:cNvSpPr>
          <p:nvPr>
            <p:ph type="title"/>
          </p:nvPr>
        </p:nvSpPr>
        <p:spPr/>
        <p:txBody>
          <a:bodyPr/>
          <a:lstStyle/>
          <a:p>
            <a:r>
              <a:rPr lang="tr-TR" dirty="0" err="1"/>
              <a:t>Local</a:t>
            </a:r>
            <a:r>
              <a:rPr lang="tr-TR" dirty="0"/>
              <a:t> </a:t>
            </a:r>
            <a:r>
              <a:rPr lang="tr-TR" dirty="0" err="1"/>
              <a:t>Search</a:t>
            </a:r>
            <a:r>
              <a:rPr lang="tr-TR" dirty="0"/>
              <a:t> </a:t>
            </a:r>
            <a:r>
              <a:rPr lang="tr-TR" dirty="0" err="1"/>
              <a:t>Function</a:t>
            </a:r>
            <a:endParaRPr lang="tr-TR" dirty="0"/>
          </a:p>
        </p:txBody>
      </p:sp>
      <p:sp>
        <p:nvSpPr>
          <p:cNvPr id="3" name="İçerik Yer Tutucusu 2">
            <a:extLst>
              <a:ext uri="{FF2B5EF4-FFF2-40B4-BE49-F238E27FC236}">
                <a16:creationId xmlns:a16="http://schemas.microsoft.com/office/drawing/2014/main" id="{6C09D555-2000-E5D4-6141-F3A6E04995E4}"/>
              </a:ext>
            </a:extLst>
          </p:cNvPr>
          <p:cNvSpPr>
            <a:spLocks noGrp="1"/>
          </p:cNvSpPr>
          <p:nvPr>
            <p:ph idx="1"/>
          </p:nvPr>
        </p:nvSpPr>
        <p:spPr>
          <a:xfrm>
            <a:off x="152400" y="914400"/>
            <a:ext cx="5181600" cy="5410200"/>
          </a:xfrm>
        </p:spPr>
        <p:txBody>
          <a:bodyPr/>
          <a:lstStyle/>
          <a:p>
            <a:r>
              <a:rPr lang="en-US" sz="1600" dirty="0"/>
              <a:t>Now, the </a:t>
            </a:r>
            <a:r>
              <a:rPr lang="en-US" sz="1600" dirty="0" err="1"/>
              <a:t>LocalSearch</a:t>
            </a:r>
            <a:r>
              <a:rPr lang="en-US" sz="1600" dirty="0"/>
              <a:t>(X0 ) function (presented as Algorithms 4 and 5) starts with an infeasible incumbent X0 , calculates its penalty(X0 , problem) value and stores it as </a:t>
            </a:r>
            <a:r>
              <a:rPr lang="en-US" sz="1600" dirty="0" err="1"/>
              <a:t>ndmin</a:t>
            </a:r>
            <a:r>
              <a:rPr lang="en-US" sz="1600" dirty="0"/>
              <a:t>. Then it searches a neighborhood N1(X0 ) of the incumbent X0 in order to find a feasible solution. If a solution with lower penalty value is found it will be stored as incumbent and search for a better solution continues. If a solution with penalty value equal to zero is found, it means that a feasible solution is found. If there is no solution with penalty value lower or equal to </a:t>
            </a:r>
            <a:r>
              <a:rPr lang="en-US" sz="1600" dirty="0" err="1"/>
              <a:t>ndmin</a:t>
            </a:r>
            <a:r>
              <a:rPr lang="en-US" sz="1600" dirty="0"/>
              <a:t> within the neighborhood N1(X0 ) of the incumbent, local search procedure will continue its search in the neighborhood N2(X0 ) of the incumbent. In both cases, whenever a feasible solution is found, it will be stored as the new best feasible solution. Also, local search procedure will continue to search for a feasible solution within the neighborhoods of the incumbent (i.e., a decreasing procedure will be applied to the feasible incumbent) until there </a:t>
            </a:r>
            <a:r>
              <a:rPr lang="en-US" sz="1600" dirty="0" err="1"/>
              <a:t>i</a:t>
            </a:r>
            <a:r>
              <a:rPr lang="tr-TR" sz="1600" dirty="0"/>
              <a:t>s </a:t>
            </a:r>
            <a:r>
              <a:rPr lang="en-US" sz="1600" dirty="0"/>
              <a:t>no better feasible solution.</a:t>
            </a:r>
          </a:p>
          <a:p>
            <a:endParaRPr lang="tr-TR" sz="1800" dirty="0"/>
          </a:p>
        </p:txBody>
      </p:sp>
      <p:sp>
        <p:nvSpPr>
          <p:cNvPr id="4" name="Slayt Numarası Yer Tutucusu 3">
            <a:extLst>
              <a:ext uri="{FF2B5EF4-FFF2-40B4-BE49-F238E27FC236}">
                <a16:creationId xmlns:a16="http://schemas.microsoft.com/office/drawing/2014/main" id="{B8A5230B-BD08-75B6-55A5-6CC3042CC132}"/>
              </a:ext>
            </a:extLst>
          </p:cNvPr>
          <p:cNvSpPr>
            <a:spLocks noGrp="1"/>
          </p:cNvSpPr>
          <p:nvPr>
            <p:ph type="sldNum" sz="quarter" idx="10"/>
          </p:nvPr>
        </p:nvSpPr>
        <p:spPr/>
        <p:txBody>
          <a:bodyPr/>
          <a:lstStyle/>
          <a:p>
            <a:fld id="{606EA505-76AA-495E-815C-8AF94549A6BB}" type="slidenum">
              <a:rPr lang="tr-TR" altLang="en-US" smtClean="0"/>
              <a:pPr/>
              <a:t>18</a:t>
            </a:fld>
            <a:endParaRPr lang="tr-TR" altLang="en-US"/>
          </a:p>
        </p:txBody>
      </p:sp>
      <p:pic>
        <p:nvPicPr>
          <p:cNvPr id="6" name="Resim 5">
            <a:extLst>
              <a:ext uri="{FF2B5EF4-FFF2-40B4-BE49-F238E27FC236}">
                <a16:creationId xmlns:a16="http://schemas.microsoft.com/office/drawing/2014/main" id="{699A052D-5E54-F98D-85FB-00E6389F5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102862"/>
            <a:ext cx="3048000" cy="4652275"/>
          </a:xfrm>
          <a:prstGeom prst="rect">
            <a:avLst/>
          </a:prstGeom>
        </p:spPr>
      </p:pic>
    </p:spTree>
    <p:extLst>
      <p:ext uri="{BB962C8B-B14F-4D97-AF65-F5344CB8AC3E}">
        <p14:creationId xmlns:p14="http://schemas.microsoft.com/office/powerpoint/2010/main" val="1152459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A1946D-9C4A-B9D1-EE59-AF86D2A60C03}"/>
              </a:ext>
            </a:extLst>
          </p:cNvPr>
          <p:cNvSpPr>
            <a:spLocks noGrp="1"/>
          </p:cNvSpPr>
          <p:nvPr>
            <p:ph type="title"/>
          </p:nvPr>
        </p:nvSpPr>
        <p:spPr/>
        <p:txBody>
          <a:bodyPr/>
          <a:lstStyle/>
          <a:p>
            <a:r>
              <a:rPr lang="tr-TR" dirty="0" err="1"/>
              <a:t>Local</a:t>
            </a:r>
            <a:r>
              <a:rPr lang="tr-TR" dirty="0"/>
              <a:t> </a:t>
            </a:r>
            <a:r>
              <a:rPr lang="tr-TR" dirty="0" err="1"/>
              <a:t>Search</a:t>
            </a:r>
            <a:r>
              <a:rPr lang="tr-TR" dirty="0"/>
              <a:t> </a:t>
            </a:r>
            <a:r>
              <a:rPr lang="tr-TR" dirty="0" err="1"/>
              <a:t>Function</a:t>
            </a:r>
            <a:endParaRPr lang="tr-TR" dirty="0"/>
          </a:p>
        </p:txBody>
      </p:sp>
      <p:pic>
        <p:nvPicPr>
          <p:cNvPr id="6" name="İçerik Yer Tutucusu 5">
            <a:extLst>
              <a:ext uri="{FF2B5EF4-FFF2-40B4-BE49-F238E27FC236}">
                <a16:creationId xmlns:a16="http://schemas.microsoft.com/office/drawing/2014/main" id="{17AE4F1F-2066-33AF-1A84-C1F82F0EC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209" y="914400"/>
            <a:ext cx="3597782" cy="4876800"/>
          </a:xfrm>
        </p:spPr>
      </p:pic>
      <p:sp>
        <p:nvSpPr>
          <p:cNvPr id="4" name="Slayt Numarası Yer Tutucusu 3">
            <a:extLst>
              <a:ext uri="{FF2B5EF4-FFF2-40B4-BE49-F238E27FC236}">
                <a16:creationId xmlns:a16="http://schemas.microsoft.com/office/drawing/2014/main" id="{947E3827-300F-A783-407E-41A269D5D874}"/>
              </a:ext>
            </a:extLst>
          </p:cNvPr>
          <p:cNvSpPr>
            <a:spLocks noGrp="1"/>
          </p:cNvSpPr>
          <p:nvPr>
            <p:ph type="sldNum" sz="quarter" idx="10"/>
          </p:nvPr>
        </p:nvSpPr>
        <p:spPr/>
        <p:txBody>
          <a:bodyPr/>
          <a:lstStyle/>
          <a:p>
            <a:fld id="{606EA505-76AA-495E-815C-8AF94549A6BB}" type="slidenum">
              <a:rPr lang="tr-TR" altLang="en-US" smtClean="0"/>
              <a:pPr/>
              <a:t>19</a:t>
            </a:fld>
            <a:endParaRPr lang="tr-TR" altLang="en-US"/>
          </a:p>
        </p:txBody>
      </p:sp>
      <p:pic>
        <p:nvPicPr>
          <p:cNvPr id="8" name="Resim 7">
            <a:extLst>
              <a:ext uri="{FF2B5EF4-FFF2-40B4-BE49-F238E27FC236}">
                <a16:creationId xmlns:a16="http://schemas.microsoft.com/office/drawing/2014/main" id="{B8D0D587-7496-EB28-C2FF-2EF1FDF91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880" y="5791200"/>
            <a:ext cx="4145639" cy="419136"/>
          </a:xfrm>
          <a:prstGeom prst="rect">
            <a:avLst/>
          </a:prstGeom>
        </p:spPr>
      </p:pic>
    </p:spTree>
    <p:extLst>
      <p:ext uri="{BB962C8B-B14F-4D97-AF65-F5344CB8AC3E}">
        <p14:creationId xmlns:p14="http://schemas.microsoft.com/office/powerpoint/2010/main" val="174858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295400"/>
            <a:ext cx="7467600" cy="4648200"/>
          </a:xfrm>
        </p:spPr>
        <p:txBody>
          <a:bodyPr/>
          <a:lstStyle/>
          <a:p>
            <a:pPr eaLnBrk="1" hangingPunct="1">
              <a:lnSpc>
                <a:spcPct val="90000"/>
              </a:lnSpc>
            </a:pPr>
            <a:r>
              <a:rPr lang="en-US" altLang="en-US" sz="2400" dirty="0"/>
              <a:t>Emperor Constantine had to decide where to station his four field army units to protect eight regions.</a:t>
            </a:r>
          </a:p>
          <a:p>
            <a:pPr eaLnBrk="1" hangingPunct="1">
              <a:lnSpc>
                <a:spcPct val="90000"/>
              </a:lnSpc>
            </a:pPr>
            <a:endParaRPr lang="en-US" altLang="en-US" sz="2400" dirty="0"/>
          </a:p>
          <a:p>
            <a:pPr eaLnBrk="1" hangingPunct="1">
              <a:lnSpc>
                <a:spcPct val="90000"/>
              </a:lnSpc>
            </a:pPr>
            <a:r>
              <a:rPr lang="en-US" altLang="en-US" sz="2400" dirty="0"/>
              <a:t>Place the army units so that every region was either secured by its own army (one or two units) or was securable by a neighbor with two army units, one of which can be sent to the undefended region directly if a conflict breaks out.</a:t>
            </a:r>
          </a:p>
          <a:p>
            <a:pPr eaLnBrk="1" hangingPunct="1">
              <a:lnSpc>
                <a:spcPct val="90000"/>
              </a:lnSpc>
            </a:pPr>
            <a:endParaRPr lang="tr-TR" altLang="en-US" sz="2400" dirty="0"/>
          </a:p>
        </p:txBody>
      </p:sp>
      <p:sp>
        <p:nvSpPr>
          <p:cNvPr id="7172" name="Rectangle 4"/>
          <p:cNvSpPr>
            <a:spLocks noGrp="1" noChangeArrowheads="1"/>
          </p:cNvSpPr>
          <p:nvPr>
            <p:ph type="title"/>
          </p:nvPr>
        </p:nvSpPr>
        <p:spPr/>
        <p:txBody>
          <a:bodyPr/>
          <a:lstStyle/>
          <a:p>
            <a:pPr eaLnBrk="1" hangingPunct="1"/>
            <a:r>
              <a:rPr lang="tr-TR" altLang="en-US" sz="4000" dirty="0"/>
              <a:t>Roman </a:t>
            </a:r>
            <a:r>
              <a:rPr lang="tr-TR" altLang="en-US" sz="4000" dirty="0" err="1"/>
              <a:t>Domination</a:t>
            </a:r>
            <a:r>
              <a:rPr lang="tr-TR" altLang="en-US" sz="4000" dirty="0"/>
              <a:t> </a:t>
            </a:r>
            <a:r>
              <a:rPr lang="tr-TR" altLang="en-US" sz="4000" dirty="0" err="1"/>
              <a:t>Number</a:t>
            </a:r>
            <a:endParaRPr lang="tr-TR"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1DED9-BDB6-1EE4-678F-47EA259D51EB}"/>
              </a:ext>
            </a:extLst>
          </p:cNvPr>
          <p:cNvSpPr>
            <a:spLocks noGrp="1"/>
          </p:cNvSpPr>
          <p:nvPr>
            <p:ph type="title"/>
          </p:nvPr>
        </p:nvSpPr>
        <p:spPr/>
        <p:txBody>
          <a:bodyPr/>
          <a:lstStyle/>
          <a:p>
            <a:r>
              <a:rPr lang="tr-TR" dirty="0" err="1"/>
              <a:t>Stopping</a:t>
            </a:r>
            <a:r>
              <a:rPr lang="tr-TR" dirty="0"/>
              <a:t> </a:t>
            </a:r>
            <a:r>
              <a:rPr lang="tr-TR" dirty="0" err="1"/>
              <a:t>Condition</a:t>
            </a:r>
            <a:r>
              <a:rPr lang="tr-TR" dirty="0"/>
              <a:t> </a:t>
            </a:r>
            <a:r>
              <a:rPr lang="tr-TR" dirty="0" err="1"/>
              <a:t>Function</a:t>
            </a:r>
            <a:endParaRPr lang="tr-TR" dirty="0"/>
          </a:p>
        </p:txBody>
      </p:sp>
      <p:sp>
        <p:nvSpPr>
          <p:cNvPr id="3" name="İçerik Yer Tutucusu 2">
            <a:extLst>
              <a:ext uri="{FF2B5EF4-FFF2-40B4-BE49-F238E27FC236}">
                <a16:creationId xmlns:a16="http://schemas.microsoft.com/office/drawing/2014/main" id="{F98D1410-5B9F-3C4C-9E0C-DDC4AF8DCAEB}"/>
              </a:ext>
            </a:extLst>
          </p:cNvPr>
          <p:cNvSpPr>
            <a:spLocks noGrp="1"/>
          </p:cNvSpPr>
          <p:nvPr>
            <p:ph idx="1"/>
          </p:nvPr>
        </p:nvSpPr>
        <p:spPr/>
        <p:txBody>
          <a:bodyPr/>
          <a:lstStyle/>
          <a:p>
            <a:r>
              <a:rPr lang="en-US" dirty="0"/>
              <a:t>Input parameters for the VNS heuristic are the problem, the minimal (</a:t>
            </a:r>
            <a:r>
              <a:rPr lang="en-US" dirty="0" err="1"/>
              <a:t>kmin</a:t>
            </a:r>
            <a:r>
              <a:rPr lang="en-US" dirty="0"/>
              <a:t>) and the maximal (</a:t>
            </a:r>
            <a:r>
              <a:rPr lang="en-US" dirty="0" err="1"/>
              <a:t>kmax</a:t>
            </a:r>
            <a:r>
              <a:rPr lang="en-US" dirty="0"/>
              <a:t>) numbers of neighborhoods that should be searched, the increment of the parameter k (</a:t>
            </a:r>
            <a:r>
              <a:rPr lang="en-US" dirty="0" err="1"/>
              <a:t>kstep</a:t>
            </a:r>
            <a:r>
              <a:rPr lang="en-US" dirty="0"/>
              <a:t>) and the maximum CPU time allowed (</a:t>
            </a:r>
            <a:r>
              <a:rPr lang="en-US" dirty="0" err="1"/>
              <a:t>tmax</a:t>
            </a:r>
            <a:r>
              <a:rPr lang="en-US" dirty="0"/>
              <a:t>). In our implementation </a:t>
            </a:r>
            <a:r>
              <a:rPr lang="en-US" dirty="0" err="1"/>
              <a:t>StoppingCondition</a:t>
            </a:r>
            <a:r>
              <a:rPr lang="en-US" dirty="0"/>
              <a:t>() finishes the VNS algorithm if either </a:t>
            </a:r>
            <a:r>
              <a:rPr lang="en-US" dirty="0" err="1"/>
              <a:t>kmax</a:t>
            </a:r>
            <a:r>
              <a:rPr lang="en-US" dirty="0"/>
              <a:t> or maximal CPU time allowed is reached.</a:t>
            </a:r>
            <a:endParaRPr lang="tr-TR" dirty="0"/>
          </a:p>
        </p:txBody>
      </p:sp>
      <p:sp>
        <p:nvSpPr>
          <p:cNvPr id="4" name="Slayt Numarası Yer Tutucusu 3">
            <a:extLst>
              <a:ext uri="{FF2B5EF4-FFF2-40B4-BE49-F238E27FC236}">
                <a16:creationId xmlns:a16="http://schemas.microsoft.com/office/drawing/2014/main" id="{AF75F735-61C5-AA25-6845-B18FF04BCC52}"/>
              </a:ext>
            </a:extLst>
          </p:cNvPr>
          <p:cNvSpPr>
            <a:spLocks noGrp="1"/>
          </p:cNvSpPr>
          <p:nvPr>
            <p:ph type="sldNum" sz="quarter" idx="10"/>
          </p:nvPr>
        </p:nvSpPr>
        <p:spPr/>
        <p:txBody>
          <a:bodyPr/>
          <a:lstStyle/>
          <a:p>
            <a:fld id="{606EA505-76AA-495E-815C-8AF94549A6BB}" type="slidenum">
              <a:rPr lang="tr-TR" altLang="en-US" smtClean="0"/>
              <a:pPr/>
              <a:t>20</a:t>
            </a:fld>
            <a:endParaRPr lang="tr-TR" altLang="en-US"/>
          </a:p>
        </p:txBody>
      </p:sp>
    </p:spTree>
    <p:extLst>
      <p:ext uri="{BB962C8B-B14F-4D97-AF65-F5344CB8AC3E}">
        <p14:creationId xmlns:p14="http://schemas.microsoft.com/office/powerpoint/2010/main" val="1414583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BB4E09-DF82-5CBB-39ED-7318573769FF}"/>
              </a:ext>
            </a:extLst>
          </p:cNvPr>
          <p:cNvSpPr>
            <a:spLocks noGrp="1"/>
          </p:cNvSpPr>
          <p:nvPr>
            <p:ph type="title"/>
          </p:nvPr>
        </p:nvSpPr>
        <p:spPr/>
        <p:txBody>
          <a:bodyPr/>
          <a:lstStyle/>
          <a:p>
            <a:r>
              <a:rPr lang="tr-TR" dirty="0" err="1"/>
              <a:t>Next</a:t>
            </a:r>
            <a:r>
              <a:rPr lang="tr-TR" dirty="0"/>
              <a:t> </a:t>
            </a:r>
            <a:r>
              <a:rPr lang="tr-TR" dirty="0" err="1"/>
              <a:t>Steps</a:t>
            </a:r>
            <a:r>
              <a:rPr lang="tr-TR" dirty="0"/>
              <a:t> </a:t>
            </a:r>
            <a:r>
              <a:rPr lang="tr-TR" dirty="0" err="1"/>
              <a:t>In</a:t>
            </a:r>
            <a:r>
              <a:rPr lang="tr-TR" dirty="0"/>
              <a:t> </a:t>
            </a:r>
            <a:r>
              <a:rPr lang="tr-TR" dirty="0" err="1"/>
              <a:t>The</a:t>
            </a:r>
            <a:r>
              <a:rPr lang="tr-TR" dirty="0"/>
              <a:t> Project</a:t>
            </a:r>
          </a:p>
        </p:txBody>
      </p:sp>
      <p:sp>
        <p:nvSpPr>
          <p:cNvPr id="3" name="İçerik Yer Tutucusu 2">
            <a:extLst>
              <a:ext uri="{FF2B5EF4-FFF2-40B4-BE49-F238E27FC236}">
                <a16:creationId xmlns:a16="http://schemas.microsoft.com/office/drawing/2014/main" id="{12D1073A-7F1D-781A-2692-39390BDFABC9}"/>
              </a:ext>
            </a:extLst>
          </p:cNvPr>
          <p:cNvSpPr>
            <a:spLocks noGrp="1"/>
          </p:cNvSpPr>
          <p:nvPr>
            <p:ph idx="1"/>
          </p:nvPr>
        </p:nvSpPr>
        <p:spPr/>
        <p:txBody>
          <a:bodyPr/>
          <a:lstStyle/>
          <a:p>
            <a:r>
              <a:rPr lang="tr-TR" dirty="0" err="1"/>
              <a:t>Until</a:t>
            </a:r>
            <a:r>
              <a:rPr lang="tr-TR" dirty="0"/>
              <a:t> final </a:t>
            </a:r>
            <a:r>
              <a:rPr lang="tr-TR" dirty="0" err="1"/>
              <a:t>presentation</a:t>
            </a:r>
            <a:r>
              <a:rPr lang="tr-TR" dirty="0"/>
              <a:t>, I am </a:t>
            </a:r>
            <a:r>
              <a:rPr lang="tr-TR" dirty="0" err="1"/>
              <a:t>going</a:t>
            </a:r>
            <a:r>
              <a:rPr lang="tr-TR" dirty="0"/>
              <a:t> </a:t>
            </a:r>
            <a:r>
              <a:rPr lang="tr-TR" dirty="0" err="1"/>
              <a:t>to</a:t>
            </a:r>
            <a:r>
              <a:rPr lang="tr-TR" dirty="0"/>
              <a:t> start </a:t>
            </a:r>
            <a:r>
              <a:rPr lang="tr-TR" dirty="0" err="1"/>
              <a:t>the</a:t>
            </a:r>
            <a:r>
              <a:rPr lang="tr-TR" dirty="0"/>
              <a:t> </a:t>
            </a:r>
            <a:r>
              <a:rPr lang="tr-TR" dirty="0" err="1"/>
              <a:t>code</a:t>
            </a:r>
            <a:r>
              <a:rPr lang="tr-TR" dirty="0"/>
              <a:t> </a:t>
            </a:r>
            <a:r>
              <a:rPr lang="tr-TR" dirty="0" err="1"/>
              <a:t>part</a:t>
            </a:r>
            <a:r>
              <a:rPr lang="tr-TR" dirty="0"/>
              <a:t> of </a:t>
            </a:r>
            <a:r>
              <a:rPr lang="tr-TR" dirty="0" err="1"/>
              <a:t>project</a:t>
            </a:r>
            <a:r>
              <a:rPr lang="tr-TR" dirty="0"/>
              <a:t> </a:t>
            </a:r>
            <a:r>
              <a:rPr lang="tr-TR" dirty="0" err="1"/>
              <a:t>and</a:t>
            </a:r>
            <a:r>
              <a:rPr lang="tr-TR" dirty="0"/>
              <a:t> </a:t>
            </a:r>
            <a:r>
              <a:rPr lang="tr-TR" dirty="0" err="1"/>
              <a:t>try</a:t>
            </a:r>
            <a:r>
              <a:rPr lang="tr-TR" dirty="0"/>
              <a:t> </a:t>
            </a:r>
            <a:r>
              <a:rPr lang="tr-TR" dirty="0" err="1"/>
              <a:t>to</a:t>
            </a:r>
            <a:r>
              <a:rPr lang="tr-TR" dirty="0"/>
              <a:t> </a:t>
            </a:r>
            <a:r>
              <a:rPr lang="tr-TR" dirty="0" err="1"/>
              <a:t>visualize</a:t>
            </a:r>
            <a:r>
              <a:rPr lang="tr-TR" dirty="0"/>
              <a:t> </a:t>
            </a:r>
            <a:r>
              <a:rPr lang="tr-TR" dirty="0" err="1"/>
              <a:t>the</a:t>
            </a:r>
            <a:r>
              <a:rPr lang="tr-TR" dirty="0"/>
              <a:t> </a:t>
            </a:r>
            <a:r>
              <a:rPr lang="tr-TR" dirty="0" err="1"/>
              <a:t>algorithm</a:t>
            </a:r>
            <a:r>
              <a:rPr lang="tr-TR" dirty="0"/>
              <a:t>.</a:t>
            </a:r>
          </a:p>
          <a:p>
            <a:r>
              <a:rPr lang="tr-TR" dirty="0" err="1"/>
              <a:t>Then</a:t>
            </a:r>
            <a:r>
              <a:rPr lang="tr-TR" dirty="0"/>
              <a:t>, I am </a:t>
            </a:r>
            <a:r>
              <a:rPr lang="tr-TR" dirty="0" err="1"/>
              <a:t>going</a:t>
            </a:r>
            <a:r>
              <a:rPr lang="tr-TR" dirty="0"/>
              <a:t> </a:t>
            </a:r>
            <a:r>
              <a:rPr lang="tr-TR" dirty="0" err="1"/>
              <a:t>to</a:t>
            </a:r>
            <a:r>
              <a:rPr lang="tr-TR" dirty="0"/>
              <a:t> </a:t>
            </a:r>
            <a:r>
              <a:rPr lang="tr-TR" dirty="0" err="1"/>
              <a:t>compare</a:t>
            </a:r>
            <a:r>
              <a:rPr lang="tr-TR" dirty="0"/>
              <a:t> </a:t>
            </a:r>
            <a:r>
              <a:rPr lang="tr-TR" dirty="0" err="1"/>
              <a:t>implemented</a:t>
            </a:r>
            <a:r>
              <a:rPr lang="tr-TR" dirty="0"/>
              <a:t> </a:t>
            </a:r>
            <a:r>
              <a:rPr lang="tr-TR" dirty="0" err="1"/>
              <a:t>algorithm</a:t>
            </a:r>
            <a:r>
              <a:rPr lang="tr-TR" dirty="0"/>
              <a:t> </a:t>
            </a:r>
            <a:r>
              <a:rPr lang="tr-TR" dirty="0" err="1"/>
              <a:t>with</a:t>
            </a:r>
            <a:r>
              <a:rPr lang="tr-TR" dirty="0"/>
              <a:t> </a:t>
            </a:r>
            <a:r>
              <a:rPr lang="tr-TR" dirty="0" err="1"/>
              <a:t>other</a:t>
            </a:r>
            <a:r>
              <a:rPr lang="tr-TR" dirty="0"/>
              <a:t> </a:t>
            </a:r>
            <a:r>
              <a:rPr lang="tr-TR" dirty="0" err="1"/>
              <a:t>heuristic</a:t>
            </a:r>
            <a:r>
              <a:rPr lang="tr-TR" dirty="0"/>
              <a:t> </a:t>
            </a:r>
            <a:r>
              <a:rPr lang="tr-TR" dirty="0" err="1"/>
              <a:t>algorithm</a:t>
            </a:r>
            <a:r>
              <a:rPr lang="tr-TR" dirty="0"/>
              <a:t>.</a:t>
            </a:r>
          </a:p>
        </p:txBody>
      </p:sp>
      <p:sp>
        <p:nvSpPr>
          <p:cNvPr id="4" name="Slayt Numarası Yer Tutucusu 3">
            <a:extLst>
              <a:ext uri="{FF2B5EF4-FFF2-40B4-BE49-F238E27FC236}">
                <a16:creationId xmlns:a16="http://schemas.microsoft.com/office/drawing/2014/main" id="{12016C15-E8A7-7E13-6FE8-699795FCD071}"/>
              </a:ext>
            </a:extLst>
          </p:cNvPr>
          <p:cNvSpPr>
            <a:spLocks noGrp="1"/>
          </p:cNvSpPr>
          <p:nvPr>
            <p:ph type="sldNum" sz="quarter" idx="10"/>
          </p:nvPr>
        </p:nvSpPr>
        <p:spPr/>
        <p:txBody>
          <a:bodyPr/>
          <a:lstStyle/>
          <a:p>
            <a:fld id="{606EA505-76AA-495E-815C-8AF94549A6BB}" type="slidenum">
              <a:rPr lang="tr-TR" altLang="en-US" smtClean="0"/>
              <a:pPr/>
              <a:t>21</a:t>
            </a:fld>
            <a:endParaRPr lang="tr-TR" altLang="en-US"/>
          </a:p>
        </p:txBody>
      </p:sp>
    </p:spTree>
    <p:extLst>
      <p:ext uri="{BB962C8B-B14F-4D97-AF65-F5344CB8AC3E}">
        <p14:creationId xmlns:p14="http://schemas.microsoft.com/office/powerpoint/2010/main" val="127585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22</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dirty="0" err="1"/>
              <a:t>References</a:t>
            </a:r>
            <a:endParaRPr lang="tr-TR" altLang="en-US" sz="4000" dirty="0"/>
          </a:p>
        </p:txBody>
      </p:sp>
      <p:sp>
        <p:nvSpPr>
          <p:cNvPr id="21508" name="Rectangle 3"/>
          <p:cNvSpPr>
            <a:spLocks noGrp="1" noChangeArrowheads="1"/>
          </p:cNvSpPr>
          <p:nvPr>
            <p:ph type="body" idx="1"/>
          </p:nvPr>
        </p:nvSpPr>
        <p:spPr/>
        <p:txBody>
          <a:bodyPr/>
          <a:lstStyle/>
          <a:p>
            <a:pPr marL="457200" indent="-457200" eaLnBrk="1" hangingPunct="1">
              <a:buAutoNum type="arabicPeriod"/>
            </a:pPr>
            <a:r>
              <a:rPr lang="tr-TR" altLang="en-US" sz="2000" dirty="0"/>
              <a:t>E.J. </a:t>
            </a:r>
            <a:r>
              <a:rPr lang="tr-TR" altLang="en-US" sz="2000" dirty="0" err="1"/>
              <a:t>Cockayne</a:t>
            </a:r>
            <a:r>
              <a:rPr lang="tr-TR" altLang="en-US" sz="2000" dirty="0"/>
              <a:t>, P.A. </a:t>
            </a:r>
            <a:r>
              <a:rPr lang="tr-TR" altLang="en-US" sz="2000" dirty="0" err="1"/>
              <a:t>Dreyer</a:t>
            </a:r>
            <a:r>
              <a:rPr lang="tr-TR" altLang="en-US" sz="2000" dirty="0"/>
              <a:t>, </a:t>
            </a:r>
            <a:r>
              <a:rPr lang="tr-TR" altLang="en-US" sz="2000" dirty="0" err="1"/>
              <a:t>Jr</a:t>
            </a:r>
            <a:r>
              <a:rPr lang="tr-TR" altLang="en-US" sz="2000" dirty="0"/>
              <a:t>., S.M. </a:t>
            </a:r>
            <a:r>
              <a:rPr lang="tr-TR" altLang="en-US" sz="2000" dirty="0" err="1"/>
              <a:t>Hedetniemi</a:t>
            </a:r>
            <a:r>
              <a:rPr lang="tr-TR" altLang="en-US" sz="2000" dirty="0"/>
              <a:t>, S.T.     </a:t>
            </a:r>
            <a:r>
              <a:rPr lang="tr-TR" altLang="en-US" sz="2000" dirty="0" err="1"/>
              <a:t>Hedetniemi</a:t>
            </a:r>
            <a:r>
              <a:rPr lang="tr-TR" altLang="en-US" sz="2000" dirty="0"/>
              <a:t>, Roman </a:t>
            </a:r>
            <a:r>
              <a:rPr lang="tr-TR" altLang="en-US" sz="2000" dirty="0" err="1"/>
              <a:t>Domination</a:t>
            </a:r>
            <a:r>
              <a:rPr lang="tr-TR" altLang="en-US" sz="2000" dirty="0"/>
              <a:t> in </a:t>
            </a:r>
            <a:r>
              <a:rPr lang="tr-TR" altLang="en-US" sz="2000" dirty="0" err="1"/>
              <a:t>Graphs</a:t>
            </a:r>
            <a:r>
              <a:rPr lang="tr-TR" altLang="en-US" sz="2000" dirty="0"/>
              <a:t>, </a:t>
            </a:r>
            <a:r>
              <a:rPr lang="tr-TR" altLang="en-US" sz="2000" dirty="0" err="1"/>
              <a:t>Discrete</a:t>
            </a:r>
            <a:r>
              <a:rPr lang="tr-TR" altLang="en-US" sz="2000" dirty="0"/>
              <a:t> </a:t>
            </a:r>
            <a:r>
              <a:rPr lang="tr-TR" altLang="en-US" sz="2000" dirty="0" err="1"/>
              <a:t>Mathematics</a:t>
            </a:r>
            <a:r>
              <a:rPr lang="tr-TR" altLang="en-US" sz="2000" dirty="0"/>
              <a:t> 278(2004) 11-12.</a:t>
            </a:r>
          </a:p>
          <a:p>
            <a:pPr marL="457200" indent="-457200" eaLnBrk="1" hangingPunct="1">
              <a:buAutoNum type="arabicPeriod" startAt="2"/>
            </a:pPr>
            <a:r>
              <a:rPr lang="en-US" altLang="en-US" sz="2000" dirty="0" err="1"/>
              <a:t>Ivanović</a:t>
            </a:r>
            <a:r>
              <a:rPr lang="en-US" altLang="en-US" sz="2000" dirty="0"/>
              <a:t>, M., &amp; </a:t>
            </a:r>
            <a:r>
              <a:rPr lang="en-US" altLang="en-US" sz="2000" dirty="0" err="1"/>
              <a:t>Urošević</a:t>
            </a:r>
            <a:r>
              <a:rPr lang="en-US" altLang="en-US" sz="2000" dirty="0"/>
              <a:t>, D. (2019). Variable </a:t>
            </a:r>
            <a:r>
              <a:rPr lang="tr-TR" altLang="en-US" sz="2000" dirty="0"/>
              <a:t>     </a:t>
            </a:r>
            <a:r>
              <a:rPr lang="en-US" altLang="en-US" sz="2000" dirty="0"/>
              <a:t>Neighborhood Search Approach for Solving Roman and Weak Roman Domination Problems on Graphs.</a:t>
            </a:r>
            <a:endParaRPr lang="tr-TR" altLang="en-US" sz="2000" dirty="0"/>
          </a:p>
          <a:p>
            <a:pPr marL="457200" indent="-457200" eaLnBrk="1" hangingPunct="1">
              <a:buAutoNum type="arabicPeriod" startAt="3"/>
            </a:pPr>
            <a:r>
              <a:rPr lang="tr-TR" altLang="en-US" sz="2000" dirty="0"/>
              <a:t>Sergio </a:t>
            </a:r>
            <a:r>
              <a:rPr lang="tr-TR" altLang="en-US" sz="2000" dirty="0" err="1"/>
              <a:t>Bermudo</a:t>
            </a:r>
            <a:r>
              <a:rPr lang="tr-TR" altLang="en-US" sz="2000" dirty="0"/>
              <a:t>, </a:t>
            </a:r>
            <a:r>
              <a:rPr lang="tr-TR" altLang="en-US" sz="2000" dirty="0" err="1"/>
              <a:t>Henning</a:t>
            </a:r>
            <a:r>
              <a:rPr lang="tr-TR" altLang="en-US" sz="2000" dirty="0"/>
              <a:t> </a:t>
            </a:r>
            <a:r>
              <a:rPr lang="tr-TR" altLang="en-US" sz="2000" dirty="0" err="1"/>
              <a:t>Fernau</a:t>
            </a:r>
            <a:r>
              <a:rPr lang="tr-TR" altLang="en-US" sz="2000" dirty="0"/>
              <a:t>, </a:t>
            </a:r>
            <a:r>
              <a:rPr lang="tr-TR" altLang="en-US" sz="2000" dirty="0" err="1"/>
              <a:t>Jose</a:t>
            </a:r>
            <a:r>
              <a:rPr lang="tr-TR" altLang="en-US" sz="2000" dirty="0"/>
              <a:t> M. </a:t>
            </a:r>
            <a:r>
              <a:rPr lang="tr-TR" altLang="en-US" sz="2000" dirty="0" err="1"/>
              <a:t>Sigarreta</a:t>
            </a:r>
            <a:r>
              <a:rPr lang="tr-TR" altLang="en-US" sz="2000" dirty="0"/>
              <a:t>:</a:t>
            </a:r>
          </a:p>
          <a:p>
            <a:pPr marL="0" indent="0" eaLnBrk="1" hangingPunct="1">
              <a:buNone/>
            </a:pPr>
            <a:r>
              <a:rPr lang="tr-TR" altLang="en-US" sz="2000" dirty="0"/>
              <a:t>       </a:t>
            </a:r>
            <a:r>
              <a:rPr lang="tr-TR" altLang="en-US" sz="2000" dirty="0" err="1"/>
              <a:t>The</a:t>
            </a:r>
            <a:r>
              <a:rPr lang="tr-TR" altLang="en-US" sz="2000" dirty="0"/>
              <a:t> </a:t>
            </a:r>
            <a:r>
              <a:rPr lang="tr-TR" altLang="en-US" sz="2000" dirty="0" err="1"/>
              <a:t>differential</a:t>
            </a:r>
            <a:r>
              <a:rPr lang="tr-TR" altLang="en-US" sz="2000" dirty="0"/>
              <a:t> </a:t>
            </a:r>
            <a:r>
              <a:rPr lang="tr-TR" altLang="en-US" sz="2000" dirty="0" err="1"/>
              <a:t>and</a:t>
            </a:r>
            <a:r>
              <a:rPr lang="tr-TR" altLang="en-US" sz="2000" dirty="0"/>
              <a:t> </a:t>
            </a:r>
            <a:r>
              <a:rPr lang="tr-TR" altLang="en-US" sz="2000" dirty="0" err="1"/>
              <a:t>the</a:t>
            </a:r>
            <a:r>
              <a:rPr lang="tr-TR" altLang="en-US" sz="2000" dirty="0"/>
              <a:t> Roman </a:t>
            </a:r>
            <a:r>
              <a:rPr lang="tr-TR" altLang="en-US" sz="2000" dirty="0" err="1"/>
              <a:t>domination</a:t>
            </a:r>
            <a:r>
              <a:rPr lang="tr-TR" altLang="en-US" sz="2000" dirty="0"/>
              <a:t> </a:t>
            </a:r>
            <a:r>
              <a:rPr lang="tr-TR" altLang="en-US" sz="2000" dirty="0" err="1"/>
              <a:t>number</a:t>
            </a:r>
            <a:r>
              <a:rPr lang="tr-TR" altLang="en-US" sz="2000" dirty="0"/>
              <a:t> of a       </a:t>
            </a:r>
          </a:p>
          <a:p>
            <a:pPr marL="0" indent="0" eaLnBrk="1" hangingPunct="1">
              <a:buNone/>
            </a:pPr>
            <a:r>
              <a:rPr lang="tr-TR" altLang="en-US" sz="2000" dirty="0"/>
              <a:t>       </a:t>
            </a:r>
            <a:r>
              <a:rPr lang="tr-TR" altLang="en-US" sz="2000" dirty="0" err="1"/>
              <a:t>graph</a:t>
            </a:r>
            <a:r>
              <a:rPr lang="tr-TR" altLang="en-US" sz="2000" dirty="0"/>
              <a:t>. </a:t>
            </a:r>
            <a:r>
              <a:rPr lang="tr-TR" altLang="en-US" sz="2000" dirty="0" err="1"/>
              <a:t>Appl</a:t>
            </a:r>
            <a:r>
              <a:rPr lang="tr-TR" altLang="en-US" sz="2000" dirty="0"/>
              <a:t>. Anal. </a:t>
            </a:r>
            <a:r>
              <a:rPr lang="tr-TR" altLang="en-US" sz="2000" dirty="0" err="1"/>
              <a:t>Discrete</a:t>
            </a:r>
            <a:r>
              <a:rPr lang="tr-TR" altLang="en-US" sz="2000" dirty="0"/>
              <a:t> Math. 8(1), 155-171(2014)</a:t>
            </a:r>
          </a:p>
          <a:p>
            <a:pPr marL="514350" indent="-514350" eaLnBrk="1" hangingPunct="1">
              <a:buFontTx/>
              <a:buNone/>
            </a:pPr>
            <a:br>
              <a:rPr lang="tr-TR" altLang="en-US" sz="2000" dirty="0"/>
            </a:br>
            <a:r>
              <a:rPr lang="tr-TR" alt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en-US" altLang="en-US" sz="3200" dirty="0"/>
              <a:t>Properties of </a:t>
            </a:r>
            <a:r>
              <a:rPr lang="tr-TR" altLang="en-US" sz="3200" dirty="0"/>
              <a:t>Roman </a:t>
            </a:r>
            <a:r>
              <a:rPr lang="tr-TR" altLang="en-US" sz="3200" dirty="0" err="1"/>
              <a:t>Domination</a:t>
            </a:r>
            <a:r>
              <a:rPr lang="tr-TR" altLang="en-US" sz="3200" dirty="0"/>
              <a:t> </a:t>
            </a:r>
            <a:r>
              <a:rPr lang="tr-TR" altLang="en-US" sz="3200" dirty="0" err="1"/>
              <a:t>Number</a:t>
            </a:r>
            <a:endParaRPr lang="tr-TR" altLang="en-US" sz="32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2" name="İçerik Yer Tutucusu 1">
            <a:extLst>
              <a:ext uri="{FF2B5EF4-FFF2-40B4-BE49-F238E27FC236}">
                <a16:creationId xmlns:a16="http://schemas.microsoft.com/office/drawing/2014/main" id="{1912BBC4-18B7-5A03-5F81-6F70D2339A80}"/>
              </a:ext>
            </a:extLst>
          </p:cNvPr>
          <p:cNvSpPr>
            <a:spLocks noGrp="1"/>
          </p:cNvSpPr>
          <p:nvPr>
            <p:ph idx="1"/>
          </p:nvPr>
        </p:nvSpPr>
        <p:spPr/>
        <p:txBody>
          <a:bodyPr/>
          <a:lstStyle/>
          <a:p>
            <a:r>
              <a:rPr lang="en-US" dirty="0"/>
              <a:t>A Roman dominating function of G is a function f : V -&gt; {0,1,2} such that every vertex u with f(u) = 0 is adjacent to a vertex v with f(v) = 2.</a:t>
            </a:r>
          </a:p>
          <a:p>
            <a:r>
              <a:rPr lang="en-US" dirty="0"/>
              <a:t>The weight of a Roman dominating function f is sum of values assigned to all vertices.</a:t>
            </a:r>
          </a:p>
          <a:p>
            <a:r>
              <a:rPr lang="en-US" dirty="0"/>
              <a:t>The minimum weight of a Roman dominating function of a graph G is the Roman domination number of G, written </a:t>
            </a:r>
            <a:r>
              <a:rPr lang="en-US" dirty="0" err="1"/>
              <a:t>Ɣr</a:t>
            </a:r>
            <a:r>
              <a:rPr lang="en-US" dirty="0"/>
              <a:t>(G).</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2800" dirty="0" err="1"/>
              <a:t>Input</a:t>
            </a:r>
            <a:r>
              <a:rPr lang="tr-TR" altLang="en-US" sz="2800" dirty="0"/>
              <a:t> </a:t>
            </a:r>
            <a:r>
              <a:rPr lang="tr-TR" altLang="en-US" sz="2800" dirty="0" err="1"/>
              <a:t>and</a:t>
            </a:r>
            <a:r>
              <a:rPr lang="tr-TR" altLang="en-US" sz="2800" dirty="0"/>
              <a:t> </a:t>
            </a:r>
            <a:r>
              <a:rPr lang="tr-TR" altLang="en-US" sz="2800" dirty="0" err="1"/>
              <a:t>Output</a:t>
            </a:r>
            <a:r>
              <a:rPr lang="tr-TR" altLang="en-US" sz="2800" dirty="0"/>
              <a:t> of Roman </a:t>
            </a:r>
            <a:r>
              <a:rPr lang="tr-TR" altLang="en-US" sz="2800" dirty="0" err="1"/>
              <a:t>Domination</a:t>
            </a:r>
            <a:r>
              <a:rPr lang="tr-TR" altLang="en-US" sz="2800" dirty="0"/>
              <a:t> </a:t>
            </a:r>
            <a:r>
              <a:rPr lang="tr-TR" altLang="en-US" sz="2800" dirty="0" err="1"/>
              <a:t>Number</a:t>
            </a:r>
            <a:endParaRPr lang="tr-TR" altLang="en-US" sz="2800" dirty="0"/>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2" name="Resim 1">
            <a:extLst>
              <a:ext uri="{FF2B5EF4-FFF2-40B4-BE49-F238E27FC236}">
                <a16:creationId xmlns:a16="http://schemas.microsoft.com/office/drawing/2014/main" id="{54DCB714-D581-7E05-1E3D-22A1AE10C8D7}"/>
              </a:ext>
            </a:extLst>
          </p:cNvPr>
          <p:cNvPicPr>
            <a:picLocks noChangeAspect="1"/>
          </p:cNvPicPr>
          <p:nvPr/>
        </p:nvPicPr>
        <p:blipFill>
          <a:blip r:embed="rId2"/>
          <a:stretch>
            <a:fillRect/>
          </a:stretch>
        </p:blipFill>
        <p:spPr>
          <a:xfrm>
            <a:off x="3061094" y="1149030"/>
            <a:ext cx="2615411" cy="1511939"/>
          </a:xfrm>
          <a:prstGeom prst="rect">
            <a:avLst/>
          </a:prstGeom>
        </p:spPr>
      </p:pic>
      <p:sp>
        <p:nvSpPr>
          <p:cNvPr id="4" name="Metin kutusu 3">
            <a:extLst>
              <a:ext uri="{FF2B5EF4-FFF2-40B4-BE49-F238E27FC236}">
                <a16:creationId xmlns:a16="http://schemas.microsoft.com/office/drawing/2014/main" id="{BEFCB285-5E90-7E99-83D0-06175DF1C87E}"/>
              </a:ext>
            </a:extLst>
          </p:cNvPr>
          <p:cNvSpPr txBox="1"/>
          <p:nvPr/>
        </p:nvSpPr>
        <p:spPr>
          <a:xfrm>
            <a:off x="990600" y="2972306"/>
            <a:ext cx="7239000" cy="3046988"/>
          </a:xfrm>
          <a:prstGeom prst="rect">
            <a:avLst/>
          </a:prstGeom>
          <a:noFill/>
        </p:spPr>
        <p:txBody>
          <a:bodyPr wrap="square">
            <a:spAutoFit/>
          </a:bodyPr>
          <a:lstStyle/>
          <a:p>
            <a:r>
              <a:rPr lang="en-US" sz="1600" dirty="0"/>
              <a:t>The optimal number of legions necessary to defend the given graph is 4, provinces represented by vertices v1 and v5 are with one stationed legion, province represented by vertex v3 is with two stationed legions and all other provinces are without stationed legions. With the given schedule, vertices v1, v3 and v5 are defended because they have at least one legion stationed within it, while v2, v4, v6, v7 and v8 are defended since they are in the neighborhood of the vertex v3, which is with two stationed legions. The optimal solution to the proposed problem is illustrated in Figure which are above, where vertices are marked by black squares if they are representing provinces with two stationed legions, marked by red circles if they are representing provinces with one stationed legion, and marked by white circles if they are representing provinces without stationed legions.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029826-DF7B-7A21-B467-36C1F98AB61A}"/>
              </a:ext>
            </a:extLst>
          </p:cNvPr>
          <p:cNvSpPr>
            <a:spLocks noGrp="1"/>
          </p:cNvSpPr>
          <p:nvPr>
            <p:ph type="title"/>
          </p:nvPr>
        </p:nvSpPr>
        <p:spPr/>
        <p:txBody>
          <a:bodyPr/>
          <a:lstStyle/>
          <a:p>
            <a:r>
              <a:rPr lang="tr-TR" dirty="0"/>
              <a:t>Project </a:t>
            </a:r>
            <a:r>
              <a:rPr lang="tr-TR" dirty="0" err="1"/>
              <a:t>Requirements</a:t>
            </a:r>
            <a:r>
              <a:rPr lang="tr-TR" dirty="0"/>
              <a:t> - 1</a:t>
            </a:r>
          </a:p>
        </p:txBody>
      </p:sp>
      <p:sp>
        <p:nvSpPr>
          <p:cNvPr id="3" name="İçerik Yer Tutucusu 2">
            <a:extLst>
              <a:ext uri="{FF2B5EF4-FFF2-40B4-BE49-F238E27FC236}">
                <a16:creationId xmlns:a16="http://schemas.microsoft.com/office/drawing/2014/main" id="{6D48664B-5784-DAB2-8F53-AD3D9F246645}"/>
              </a:ext>
            </a:extLst>
          </p:cNvPr>
          <p:cNvSpPr>
            <a:spLocks noGrp="1"/>
          </p:cNvSpPr>
          <p:nvPr>
            <p:ph idx="1"/>
          </p:nvPr>
        </p:nvSpPr>
        <p:spPr/>
        <p:txBody>
          <a:bodyPr/>
          <a:lstStyle/>
          <a:p>
            <a:r>
              <a:rPr lang="tr-TR" dirty="0" err="1"/>
              <a:t>Research</a:t>
            </a:r>
            <a:r>
              <a:rPr lang="tr-TR" dirty="0"/>
              <a:t> </a:t>
            </a:r>
            <a:r>
              <a:rPr lang="tr-TR" dirty="0" err="1"/>
              <a:t>heuristic</a:t>
            </a:r>
            <a:r>
              <a:rPr lang="tr-TR" dirty="0"/>
              <a:t> </a:t>
            </a:r>
            <a:r>
              <a:rPr lang="tr-TR" dirty="0" err="1"/>
              <a:t>algorithms</a:t>
            </a:r>
            <a:endParaRPr lang="tr-TR" dirty="0"/>
          </a:p>
          <a:p>
            <a:r>
              <a:rPr lang="tr-TR" dirty="0" err="1"/>
              <a:t>Literature</a:t>
            </a:r>
            <a:r>
              <a:rPr lang="tr-TR" dirty="0"/>
              <a:t> </a:t>
            </a:r>
            <a:r>
              <a:rPr lang="tr-TR" dirty="0" err="1"/>
              <a:t>review</a:t>
            </a:r>
            <a:r>
              <a:rPr lang="tr-TR" dirty="0"/>
              <a:t> </a:t>
            </a:r>
            <a:r>
              <a:rPr lang="tr-TR" dirty="0" err="1"/>
              <a:t>about</a:t>
            </a:r>
            <a:r>
              <a:rPr lang="tr-TR" dirty="0"/>
              <a:t> problem</a:t>
            </a:r>
          </a:p>
          <a:p>
            <a:r>
              <a:rPr lang="tr-TR" dirty="0" err="1"/>
              <a:t>Decide</a:t>
            </a:r>
            <a:r>
              <a:rPr lang="tr-TR" dirty="0"/>
              <a:t> an </a:t>
            </a:r>
            <a:r>
              <a:rPr lang="tr-TR" dirty="0" err="1"/>
              <a:t>algorithm</a:t>
            </a:r>
            <a:r>
              <a:rPr lang="tr-TR" dirty="0"/>
              <a:t> </a:t>
            </a:r>
            <a:r>
              <a:rPr lang="tr-TR" dirty="0" err="1"/>
              <a:t>which</a:t>
            </a:r>
            <a:r>
              <a:rPr lang="tr-TR" dirty="0"/>
              <a:t> has </a:t>
            </a:r>
            <a:r>
              <a:rPr lang="tr-TR" dirty="0" err="1"/>
              <a:t>polynomial</a:t>
            </a:r>
            <a:r>
              <a:rPr lang="tr-TR" dirty="0"/>
              <a:t> time</a:t>
            </a:r>
          </a:p>
          <a:p>
            <a:r>
              <a:rPr lang="tr-TR" dirty="0" err="1"/>
              <a:t>Implement</a:t>
            </a:r>
            <a:r>
              <a:rPr lang="tr-TR" dirty="0"/>
              <a:t> an </a:t>
            </a:r>
            <a:r>
              <a:rPr lang="tr-TR" dirty="0" err="1"/>
              <a:t>algorithm</a:t>
            </a:r>
            <a:r>
              <a:rPr lang="tr-TR" dirty="0"/>
              <a:t> on problem</a:t>
            </a:r>
          </a:p>
          <a:p>
            <a:r>
              <a:rPr lang="tr-TR" dirty="0" err="1"/>
              <a:t>Comparing</a:t>
            </a:r>
            <a:r>
              <a:rPr lang="tr-TR" dirty="0"/>
              <a:t> </a:t>
            </a:r>
            <a:r>
              <a:rPr lang="tr-TR" dirty="0" err="1"/>
              <a:t>implemented</a:t>
            </a:r>
            <a:r>
              <a:rPr lang="tr-TR" dirty="0"/>
              <a:t> </a:t>
            </a:r>
            <a:r>
              <a:rPr lang="tr-TR" dirty="0" err="1"/>
              <a:t>algorithm</a:t>
            </a:r>
            <a:r>
              <a:rPr lang="tr-TR" dirty="0"/>
              <a:t> </a:t>
            </a:r>
            <a:r>
              <a:rPr lang="tr-TR" dirty="0" err="1"/>
              <a:t>with</a:t>
            </a:r>
            <a:r>
              <a:rPr lang="tr-TR" dirty="0"/>
              <a:t> </a:t>
            </a:r>
            <a:r>
              <a:rPr lang="tr-TR" dirty="0" err="1"/>
              <a:t>other</a:t>
            </a:r>
            <a:r>
              <a:rPr lang="tr-TR" dirty="0"/>
              <a:t> </a:t>
            </a:r>
            <a:r>
              <a:rPr lang="tr-TR" dirty="0" err="1"/>
              <a:t>heuristic</a:t>
            </a:r>
            <a:r>
              <a:rPr lang="tr-TR" dirty="0"/>
              <a:t> </a:t>
            </a:r>
            <a:r>
              <a:rPr lang="tr-TR" dirty="0" err="1"/>
              <a:t>algorithm</a:t>
            </a:r>
            <a:endParaRPr lang="tr-TR" dirty="0"/>
          </a:p>
          <a:p>
            <a:r>
              <a:rPr lang="tr-TR" dirty="0" err="1"/>
              <a:t>Preparing</a:t>
            </a:r>
            <a:r>
              <a:rPr lang="tr-TR" dirty="0"/>
              <a:t> GUI </a:t>
            </a:r>
            <a:r>
              <a:rPr lang="tr-TR" dirty="0" err="1"/>
              <a:t>for</a:t>
            </a:r>
            <a:r>
              <a:rPr lang="tr-TR" dirty="0"/>
              <a:t> </a:t>
            </a:r>
            <a:r>
              <a:rPr lang="tr-TR" dirty="0" err="1"/>
              <a:t>demonstrating</a:t>
            </a:r>
            <a:r>
              <a:rPr lang="tr-TR" dirty="0"/>
              <a:t> </a:t>
            </a:r>
            <a:r>
              <a:rPr lang="tr-TR" dirty="0" err="1"/>
              <a:t>execution</a:t>
            </a:r>
            <a:r>
              <a:rPr lang="tr-TR" dirty="0"/>
              <a:t> of </a:t>
            </a:r>
            <a:r>
              <a:rPr lang="tr-TR" dirty="0" err="1"/>
              <a:t>implemented</a:t>
            </a:r>
            <a:r>
              <a:rPr lang="tr-TR" dirty="0"/>
              <a:t> </a:t>
            </a:r>
            <a:r>
              <a:rPr lang="tr-TR" dirty="0" err="1"/>
              <a:t>algorithm</a:t>
            </a:r>
            <a:endParaRPr lang="tr-TR" dirty="0"/>
          </a:p>
        </p:txBody>
      </p:sp>
      <p:sp>
        <p:nvSpPr>
          <p:cNvPr id="4" name="Slayt Numarası Yer Tutucusu 3">
            <a:extLst>
              <a:ext uri="{FF2B5EF4-FFF2-40B4-BE49-F238E27FC236}">
                <a16:creationId xmlns:a16="http://schemas.microsoft.com/office/drawing/2014/main" id="{1E4725A8-85EA-7AC1-382B-CA72A35875B5}"/>
              </a:ext>
            </a:extLst>
          </p:cNvPr>
          <p:cNvSpPr>
            <a:spLocks noGrp="1"/>
          </p:cNvSpPr>
          <p:nvPr>
            <p:ph type="sldNum" sz="quarter" idx="10"/>
          </p:nvPr>
        </p:nvSpPr>
        <p:spPr/>
        <p:txBody>
          <a:bodyPr/>
          <a:lstStyle/>
          <a:p>
            <a:fld id="{606EA505-76AA-495E-815C-8AF94549A6BB}" type="slidenum">
              <a:rPr lang="tr-TR" altLang="en-US" smtClean="0"/>
              <a:pPr/>
              <a:t>5</a:t>
            </a:fld>
            <a:endParaRPr lang="tr-TR" altLang="en-US"/>
          </a:p>
        </p:txBody>
      </p:sp>
    </p:spTree>
    <p:extLst>
      <p:ext uri="{BB962C8B-B14F-4D97-AF65-F5344CB8AC3E}">
        <p14:creationId xmlns:p14="http://schemas.microsoft.com/office/powerpoint/2010/main" val="366638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6E20FB-CD58-DC79-308C-FE8CEFCA32F0}"/>
              </a:ext>
            </a:extLst>
          </p:cNvPr>
          <p:cNvSpPr>
            <a:spLocks noGrp="1"/>
          </p:cNvSpPr>
          <p:nvPr>
            <p:ph type="title"/>
          </p:nvPr>
        </p:nvSpPr>
        <p:spPr/>
        <p:txBody>
          <a:bodyPr/>
          <a:lstStyle/>
          <a:p>
            <a:r>
              <a:rPr lang="tr-TR" dirty="0"/>
              <a:t>Project </a:t>
            </a:r>
            <a:r>
              <a:rPr lang="tr-TR" dirty="0" err="1"/>
              <a:t>Requirements</a:t>
            </a:r>
            <a:r>
              <a:rPr lang="tr-TR" dirty="0"/>
              <a:t> - 2</a:t>
            </a:r>
          </a:p>
        </p:txBody>
      </p:sp>
      <p:sp>
        <p:nvSpPr>
          <p:cNvPr id="3" name="İçerik Yer Tutucusu 2">
            <a:extLst>
              <a:ext uri="{FF2B5EF4-FFF2-40B4-BE49-F238E27FC236}">
                <a16:creationId xmlns:a16="http://schemas.microsoft.com/office/drawing/2014/main" id="{6F1A5EBB-590D-8D22-B1F5-D8DACBAEFDC5}"/>
              </a:ext>
            </a:extLst>
          </p:cNvPr>
          <p:cNvSpPr>
            <a:spLocks noGrp="1"/>
          </p:cNvSpPr>
          <p:nvPr>
            <p:ph idx="1"/>
          </p:nvPr>
        </p:nvSpPr>
        <p:spPr/>
        <p:txBody>
          <a:bodyPr/>
          <a:lstStyle/>
          <a:p>
            <a:pPr marL="0" indent="0">
              <a:buNone/>
            </a:pPr>
            <a:r>
              <a:rPr lang="tr-TR" dirty="0"/>
              <a:t>Software </a:t>
            </a:r>
            <a:r>
              <a:rPr lang="tr-TR" dirty="0" err="1"/>
              <a:t>Requirements</a:t>
            </a:r>
            <a:endParaRPr lang="tr-TR" dirty="0"/>
          </a:p>
          <a:p>
            <a:r>
              <a:rPr lang="en-US" sz="2000" dirty="0"/>
              <a:t>I decide to visualize undirected graphs in Python with the help of </a:t>
            </a:r>
            <a:r>
              <a:rPr lang="en-US" sz="2000" dirty="0" err="1"/>
              <a:t>networkx</a:t>
            </a:r>
            <a:r>
              <a:rPr lang="en-US" sz="2000" dirty="0"/>
              <a:t> and matplotlib library.</a:t>
            </a:r>
            <a:endParaRPr lang="tr-TR" sz="2000" dirty="0"/>
          </a:p>
          <a:p>
            <a:pPr marL="0" indent="0">
              <a:buNone/>
            </a:pPr>
            <a:endParaRPr lang="tr-TR" sz="2000" dirty="0"/>
          </a:p>
          <a:p>
            <a:pPr marL="0" indent="0">
              <a:buNone/>
            </a:pPr>
            <a:r>
              <a:rPr lang="tr-TR" sz="2400" dirty="0"/>
              <a:t>Hardware </a:t>
            </a:r>
            <a:r>
              <a:rPr lang="tr-TR" sz="2400" dirty="0" err="1"/>
              <a:t>Requirements</a:t>
            </a:r>
            <a:endParaRPr lang="en-US" sz="2400" dirty="0"/>
          </a:p>
          <a:p>
            <a:r>
              <a:rPr lang="tr-TR" sz="2000" dirty="0"/>
              <a:t>No hardware </a:t>
            </a:r>
            <a:r>
              <a:rPr lang="tr-TR" sz="2000" dirty="0" err="1"/>
              <a:t>requirements</a:t>
            </a:r>
            <a:r>
              <a:rPr lang="tr-TR" sz="2000" dirty="0"/>
              <a:t> </a:t>
            </a:r>
            <a:r>
              <a:rPr lang="tr-TR" sz="2000" dirty="0" err="1"/>
              <a:t>are</a:t>
            </a:r>
            <a:r>
              <a:rPr lang="tr-TR" sz="2000" dirty="0"/>
              <a:t> </a:t>
            </a:r>
            <a:r>
              <a:rPr lang="tr-TR" sz="2000" dirty="0" err="1"/>
              <a:t>needed</a:t>
            </a:r>
            <a:endParaRPr lang="tr-TR" sz="2000" dirty="0"/>
          </a:p>
        </p:txBody>
      </p:sp>
      <p:sp>
        <p:nvSpPr>
          <p:cNvPr id="4" name="Slayt Numarası Yer Tutucusu 3">
            <a:extLst>
              <a:ext uri="{FF2B5EF4-FFF2-40B4-BE49-F238E27FC236}">
                <a16:creationId xmlns:a16="http://schemas.microsoft.com/office/drawing/2014/main" id="{BBD89DA0-E154-334D-0ED9-03F5D17E2F82}"/>
              </a:ext>
            </a:extLst>
          </p:cNvPr>
          <p:cNvSpPr>
            <a:spLocks noGrp="1"/>
          </p:cNvSpPr>
          <p:nvPr>
            <p:ph type="sldNum" sz="quarter" idx="10"/>
          </p:nvPr>
        </p:nvSpPr>
        <p:spPr/>
        <p:txBody>
          <a:bodyPr/>
          <a:lstStyle/>
          <a:p>
            <a:fld id="{606EA505-76AA-495E-815C-8AF94549A6BB}" type="slidenum">
              <a:rPr lang="tr-TR" altLang="en-US" smtClean="0"/>
              <a:pPr/>
              <a:t>6</a:t>
            </a:fld>
            <a:endParaRPr lang="tr-TR" altLang="en-US"/>
          </a:p>
        </p:txBody>
      </p:sp>
    </p:spTree>
    <p:extLst>
      <p:ext uri="{BB962C8B-B14F-4D97-AF65-F5344CB8AC3E}">
        <p14:creationId xmlns:p14="http://schemas.microsoft.com/office/powerpoint/2010/main" val="28636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114D4D-8908-498F-CD4A-6C30B0568601}"/>
              </a:ext>
            </a:extLst>
          </p:cNvPr>
          <p:cNvSpPr>
            <a:spLocks noGrp="1"/>
          </p:cNvSpPr>
          <p:nvPr>
            <p:ph type="title"/>
          </p:nvPr>
        </p:nvSpPr>
        <p:spPr/>
        <p:txBody>
          <a:bodyPr/>
          <a:lstStyle/>
          <a:p>
            <a:r>
              <a:rPr lang="tr-TR" dirty="0" err="1"/>
              <a:t>Success</a:t>
            </a:r>
            <a:r>
              <a:rPr lang="tr-TR" dirty="0"/>
              <a:t> </a:t>
            </a:r>
            <a:r>
              <a:rPr lang="tr-TR" dirty="0" err="1"/>
              <a:t>Criterias</a:t>
            </a:r>
            <a:endParaRPr lang="tr-TR" dirty="0"/>
          </a:p>
        </p:txBody>
      </p:sp>
      <p:sp>
        <p:nvSpPr>
          <p:cNvPr id="3" name="İçerik Yer Tutucusu 2">
            <a:extLst>
              <a:ext uri="{FF2B5EF4-FFF2-40B4-BE49-F238E27FC236}">
                <a16:creationId xmlns:a16="http://schemas.microsoft.com/office/drawing/2014/main" id="{458F6673-D176-A31E-1D1E-6CC10FD5813F}"/>
              </a:ext>
            </a:extLst>
          </p:cNvPr>
          <p:cNvSpPr>
            <a:spLocks noGrp="1"/>
          </p:cNvSpPr>
          <p:nvPr>
            <p:ph idx="1"/>
          </p:nvPr>
        </p:nvSpPr>
        <p:spPr/>
        <p:txBody>
          <a:bodyPr/>
          <a:lstStyle/>
          <a:p>
            <a:r>
              <a:rPr lang="tr-TR" dirty="0" err="1"/>
              <a:t>Visualizing</a:t>
            </a:r>
            <a:r>
              <a:rPr lang="tr-TR" dirty="0"/>
              <a:t> </a:t>
            </a:r>
            <a:r>
              <a:rPr lang="tr-TR" dirty="0" err="1"/>
              <a:t>the</a:t>
            </a:r>
            <a:r>
              <a:rPr lang="tr-TR" dirty="0"/>
              <a:t> </a:t>
            </a:r>
            <a:r>
              <a:rPr lang="tr-TR" dirty="0" err="1"/>
              <a:t>implemented</a:t>
            </a:r>
            <a:r>
              <a:rPr lang="tr-TR" dirty="0"/>
              <a:t> </a:t>
            </a:r>
            <a:r>
              <a:rPr lang="tr-TR" dirty="0" err="1"/>
              <a:t>algorithm</a:t>
            </a:r>
            <a:r>
              <a:rPr lang="tr-TR" dirty="0"/>
              <a:t> on </a:t>
            </a:r>
            <a:r>
              <a:rPr lang="tr-TR" dirty="0" err="1"/>
              <a:t>graph</a:t>
            </a:r>
            <a:endParaRPr lang="tr-TR" dirty="0"/>
          </a:p>
          <a:p>
            <a:r>
              <a:rPr lang="tr-TR" dirty="0" err="1"/>
              <a:t>Implemented</a:t>
            </a:r>
            <a:r>
              <a:rPr lang="tr-TR" dirty="0"/>
              <a:t> </a:t>
            </a:r>
            <a:r>
              <a:rPr lang="tr-TR" dirty="0" err="1"/>
              <a:t>algorithm’s</a:t>
            </a:r>
            <a:r>
              <a:rPr lang="tr-TR" dirty="0"/>
              <a:t> time </a:t>
            </a:r>
            <a:r>
              <a:rPr lang="tr-TR" dirty="0" err="1"/>
              <a:t>complexity</a:t>
            </a:r>
            <a:r>
              <a:rPr lang="tr-TR" dirty="0"/>
              <a:t> </a:t>
            </a:r>
            <a:r>
              <a:rPr lang="tr-TR" dirty="0" err="1"/>
              <a:t>should</a:t>
            </a:r>
            <a:r>
              <a:rPr lang="tr-TR" dirty="0"/>
              <a:t> be </a:t>
            </a:r>
            <a:r>
              <a:rPr lang="tr-TR" dirty="0" err="1"/>
              <a:t>polynomial</a:t>
            </a:r>
            <a:r>
              <a:rPr lang="tr-TR" dirty="0"/>
              <a:t> time</a:t>
            </a:r>
          </a:p>
          <a:p>
            <a:r>
              <a:rPr lang="tr-TR" dirty="0" err="1"/>
              <a:t>Preparing</a:t>
            </a:r>
            <a:r>
              <a:rPr lang="tr-TR" dirty="0"/>
              <a:t> GUI </a:t>
            </a:r>
            <a:r>
              <a:rPr lang="tr-TR" dirty="0" err="1"/>
              <a:t>for</a:t>
            </a:r>
            <a:r>
              <a:rPr lang="tr-TR" dirty="0"/>
              <a:t> </a:t>
            </a:r>
            <a:r>
              <a:rPr lang="tr-TR" dirty="0" err="1"/>
              <a:t>demonstrating</a:t>
            </a:r>
            <a:r>
              <a:rPr lang="tr-TR" dirty="0"/>
              <a:t> </a:t>
            </a:r>
            <a:r>
              <a:rPr lang="tr-TR" dirty="0" err="1"/>
              <a:t>execution</a:t>
            </a:r>
            <a:r>
              <a:rPr lang="tr-TR" dirty="0"/>
              <a:t> of </a:t>
            </a:r>
            <a:r>
              <a:rPr lang="tr-TR" dirty="0" err="1"/>
              <a:t>algorithm</a:t>
            </a:r>
            <a:endParaRPr lang="tr-TR" dirty="0"/>
          </a:p>
        </p:txBody>
      </p:sp>
      <p:sp>
        <p:nvSpPr>
          <p:cNvPr id="4" name="Slayt Numarası Yer Tutucusu 3">
            <a:extLst>
              <a:ext uri="{FF2B5EF4-FFF2-40B4-BE49-F238E27FC236}">
                <a16:creationId xmlns:a16="http://schemas.microsoft.com/office/drawing/2014/main" id="{85DA24ED-E036-2AE4-5F46-3F988BC92768}"/>
              </a:ext>
            </a:extLst>
          </p:cNvPr>
          <p:cNvSpPr>
            <a:spLocks noGrp="1"/>
          </p:cNvSpPr>
          <p:nvPr>
            <p:ph type="sldNum" sz="quarter" idx="10"/>
          </p:nvPr>
        </p:nvSpPr>
        <p:spPr/>
        <p:txBody>
          <a:bodyPr/>
          <a:lstStyle/>
          <a:p>
            <a:fld id="{606EA505-76AA-495E-815C-8AF94549A6BB}" type="slidenum">
              <a:rPr lang="tr-TR" altLang="en-US" smtClean="0"/>
              <a:pPr/>
              <a:t>7</a:t>
            </a:fld>
            <a:endParaRPr lang="tr-TR" altLang="en-US"/>
          </a:p>
        </p:txBody>
      </p:sp>
    </p:spTree>
    <p:extLst>
      <p:ext uri="{BB962C8B-B14F-4D97-AF65-F5344CB8AC3E}">
        <p14:creationId xmlns:p14="http://schemas.microsoft.com/office/powerpoint/2010/main" val="365196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8</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err="1"/>
              <a:t>Searched</a:t>
            </a:r>
            <a:r>
              <a:rPr lang="tr-TR" altLang="en-US" sz="4000" dirty="0"/>
              <a:t> </a:t>
            </a:r>
            <a:r>
              <a:rPr lang="tr-TR" altLang="en-US" sz="4000" dirty="0" err="1"/>
              <a:t>Paper</a:t>
            </a:r>
            <a:endParaRPr lang="tr-TR" altLang="en-US" sz="4000" dirty="0"/>
          </a:p>
        </p:txBody>
      </p:sp>
      <p:pic>
        <p:nvPicPr>
          <p:cNvPr id="2" name="Resim 1">
            <a:extLst>
              <a:ext uri="{FF2B5EF4-FFF2-40B4-BE49-F238E27FC236}">
                <a16:creationId xmlns:a16="http://schemas.microsoft.com/office/drawing/2014/main" id="{162BEE7F-8929-CEB3-87E1-4B1482268A87}"/>
              </a:ext>
            </a:extLst>
          </p:cNvPr>
          <p:cNvPicPr>
            <a:picLocks noChangeAspect="1"/>
          </p:cNvPicPr>
          <p:nvPr/>
        </p:nvPicPr>
        <p:blipFill>
          <a:blip r:embed="rId2"/>
          <a:stretch>
            <a:fillRect/>
          </a:stretch>
        </p:blipFill>
        <p:spPr>
          <a:xfrm>
            <a:off x="2032796" y="1849999"/>
            <a:ext cx="5078408" cy="31580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27EE5-45CD-62E8-C13D-6B4AEB1F1126}"/>
              </a:ext>
            </a:extLst>
          </p:cNvPr>
          <p:cNvSpPr>
            <a:spLocks noGrp="1"/>
          </p:cNvSpPr>
          <p:nvPr>
            <p:ph type="title"/>
          </p:nvPr>
        </p:nvSpPr>
        <p:spPr/>
        <p:txBody>
          <a:bodyPr/>
          <a:lstStyle/>
          <a:p>
            <a:r>
              <a:rPr lang="en-US" sz="3200" dirty="0"/>
              <a:t>Heuristic algorithm considered for solution</a:t>
            </a:r>
            <a:endParaRPr lang="tr-TR" sz="3200" dirty="0"/>
          </a:p>
        </p:txBody>
      </p:sp>
      <p:sp>
        <p:nvSpPr>
          <p:cNvPr id="3" name="İçerik Yer Tutucusu 2">
            <a:extLst>
              <a:ext uri="{FF2B5EF4-FFF2-40B4-BE49-F238E27FC236}">
                <a16:creationId xmlns:a16="http://schemas.microsoft.com/office/drawing/2014/main" id="{C41B924D-D0F5-E043-19D2-43978EA9140D}"/>
              </a:ext>
            </a:extLst>
          </p:cNvPr>
          <p:cNvSpPr>
            <a:spLocks noGrp="1"/>
          </p:cNvSpPr>
          <p:nvPr>
            <p:ph idx="1"/>
          </p:nvPr>
        </p:nvSpPr>
        <p:spPr/>
        <p:txBody>
          <a:bodyPr/>
          <a:lstStyle/>
          <a:p>
            <a:r>
              <a:rPr lang="en-US" dirty="0"/>
              <a:t>I thought that I can use Variable Neighborhood Search algorithm in order to solve Roman Domination Number problem.</a:t>
            </a:r>
          </a:p>
          <a:p>
            <a:endParaRPr lang="tr-TR" dirty="0"/>
          </a:p>
        </p:txBody>
      </p:sp>
      <p:sp>
        <p:nvSpPr>
          <p:cNvPr id="4" name="Slayt Numarası Yer Tutucusu 3">
            <a:extLst>
              <a:ext uri="{FF2B5EF4-FFF2-40B4-BE49-F238E27FC236}">
                <a16:creationId xmlns:a16="http://schemas.microsoft.com/office/drawing/2014/main" id="{1718DD0F-2DB1-EF0E-293B-FF959DAAC579}"/>
              </a:ext>
            </a:extLst>
          </p:cNvPr>
          <p:cNvSpPr>
            <a:spLocks noGrp="1"/>
          </p:cNvSpPr>
          <p:nvPr>
            <p:ph type="sldNum" sz="quarter" idx="10"/>
          </p:nvPr>
        </p:nvSpPr>
        <p:spPr/>
        <p:txBody>
          <a:bodyPr/>
          <a:lstStyle/>
          <a:p>
            <a:fld id="{606EA505-76AA-495E-815C-8AF94549A6BB}" type="slidenum">
              <a:rPr lang="tr-TR" altLang="en-US" smtClean="0"/>
              <a:pPr/>
              <a:t>9</a:t>
            </a:fld>
            <a:endParaRPr lang="tr-TR" altLang="en-US"/>
          </a:p>
        </p:txBody>
      </p:sp>
    </p:spTree>
    <p:extLst>
      <p:ext uri="{BB962C8B-B14F-4D97-AF65-F5344CB8AC3E}">
        <p14:creationId xmlns:p14="http://schemas.microsoft.com/office/powerpoint/2010/main" val="379191010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0F722D4765820C48A50C554FEA67D55D" ma:contentTypeVersion="3" ma:contentTypeDescription="Yeni belge oluşturun." ma:contentTypeScope="" ma:versionID="0cf269417d83053c3484f4ff713fe4c9">
  <xsd:schema xmlns:xsd="http://www.w3.org/2001/XMLSchema" xmlns:xs="http://www.w3.org/2001/XMLSchema" xmlns:p="http://schemas.microsoft.com/office/2006/metadata/properties" xmlns:ns2="5f5fa8b8-380a-4f7c-af8d-55b07229508b" targetNamespace="http://schemas.microsoft.com/office/2006/metadata/properties" ma:root="true" ma:fieldsID="6c44d019ead18a8813cb024c84410c46" ns2:_="">
    <xsd:import namespace="5f5fa8b8-380a-4f7c-af8d-55b07229508b"/>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fa8b8-380a-4f7c-af8d-55b07229508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0D0C34-A6B8-4D3E-B044-56EFB3F89EEF}"/>
</file>

<file path=customXml/itemProps2.xml><?xml version="1.0" encoding="utf-8"?>
<ds:datastoreItem xmlns:ds="http://schemas.openxmlformats.org/officeDocument/2006/customXml" ds:itemID="{60060ED9-0B47-429C-97E4-904058EA97BE}"/>
</file>

<file path=docProps/app.xml><?xml version="1.0" encoding="utf-8"?>
<Properties xmlns="http://schemas.openxmlformats.org/officeDocument/2006/extended-properties" xmlns:vt="http://schemas.openxmlformats.org/officeDocument/2006/docPropsVTypes">
  <Template/>
  <TotalTime>2896</TotalTime>
  <Words>1651</Words>
  <Application>Microsoft Office PowerPoint</Application>
  <PresentationFormat>Ekran Gösterisi (4:3)</PresentationFormat>
  <Paragraphs>96</Paragraphs>
  <Slides>22</Slides>
  <Notes>2</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22</vt:i4>
      </vt:variant>
    </vt:vector>
  </HeadingPairs>
  <TitlesOfParts>
    <vt:vector size="25" baseType="lpstr">
      <vt:lpstr>Arial</vt:lpstr>
      <vt:lpstr>Tahoma</vt:lpstr>
      <vt:lpstr>Default Design</vt:lpstr>
      <vt:lpstr>GTÜ BİL MUH BİL 495 ve 496  Roman Domination Number</vt:lpstr>
      <vt:lpstr>Roman Domination Number</vt:lpstr>
      <vt:lpstr>Properties of Roman Domination Number</vt:lpstr>
      <vt:lpstr>Input and Output of Roman Domination Number</vt:lpstr>
      <vt:lpstr>Project Requirements - 1</vt:lpstr>
      <vt:lpstr>Project Requirements - 2</vt:lpstr>
      <vt:lpstr>Success Criterias</vt:lpstr>
      <vt:lpstr>Searched Paper</vt:lpstr>
      <vt:lpstr>Heuristic algorithm considered for solution</vt:lpstr>
      <vt:lpstr>Pseudocode Step By Step</vt:lpstr>
      <vt:lpstr>Initial Solution Function</vt:lpstr>
      <vt:lpstr>Initial Solution Function</vt:lpstr>
      <vt:lpstr>Initial Solution Example</vt:lpstr>
      <vt:lpstr>PowerPoint Sunusu</vt:lpstr>
      <vt:lpstr>Shake Function</vt:lpstr>
      <vt:lpstr>Shake Function Example</vt:lpstr>
      <vt:lpstr>Shake Function Example</vt:lpstr>
      <vt:lpstr>Local Search Function</vt:lpstr>
      <vt:lpstr>Local Search Function</vt:lpstr>
      <vt:lpstr>Stopping Condition Function</vt:lpstr>
      <vt:lpstr>Next Steps In The Project</vt:lpstr>
      <vt:lpstr>References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Mehmet ACAR</cp:lastModifiedBy>
  <cp:revision>182</cp:revision>
  <dcterms:created xsi:type="dcterms:W3CDTF">2007-08-26T20:02:13Z</dcterms:created>
  <dcterms:modified xsi:type="dcterms:W3CDTF">2022-12-06T13:28:39Z</dcterms:modified>
</cp:coreProperties>
</file>