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2" r:id="rId1"/>
  </p:sldMasterIdLst>
  <p:notesMasterIdLst>
    <p:notesMasterId r:id="rId22"/>
  </p:notesMasterIdLst>
  <p:sldIdLst>
    <p:sldId id="256" r:id="rId2"/>
    <p:sldId id="257" r:id="rId3"/>
    <p:sldId id="258" r:id="rId4"/>
    <p:sldId id="274" r:id="rId5"/>
    <p:sldId id="260" r:id="rId6"/>
    <p:sldId id="259" r:id="rId7"/>
    <p:sldId id="262" r:id="rId8"/>
    <p:sldId id="269" r:id="rId9"/>
    <p:sldId id="270" r:id="rId10"/>
    <p:sldId id="276" r:id="rId11"/>
    <p:sldId id="277" r:id="rId12"/>
    <p:sldId id="271" r:id="rId13"/>
    <p:sldId id="278" r:id="rId14"/>
    <p:sldId id="279" r:id="rId15"/>
    <p:sldId id="273" r:id="rId16"/>
    <p:sldId id="275" r:id="rId17"/>
    <p:sldId id="265" r:id="rId18"/>
    <p:sldId id="266" r:id="rId19"/>
    <p:sldId id="272" r:id="rId20"/>
    <p:sldId id="268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69"/>
    <p:restoredTop sz="94650"/>
  </p:normalViewPr>
  <p:slideViewPr>
    <p:cSldViewPr snapToGrid="0" snapToObjects="1">
      <p:cViewPr>
        <p:scale>
          <a:sx n="132" d="100"/>
          <a:sy n="132" d="100"/>
        </p:scale>
        <p:origin x="-32" y="-32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1E9F2E1-17FE-4667-A015-86541353371C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CC82C73-F209-48AA-86BD-E23DAA8B5AC1}">
      <dgm:prSet/>
      <dgm:spPr/>
      <dgm:t>
        <a:bodyPr/>
        <a:lstStyle/>
        <a:p>
          <a:r>
            <a:rPr lang="en-US" baseline="0" dirty="0"/>
            <a:t>Planning corridor: Istanbul → Kapıkule (TR–BG) → Strasbourg (FR entry) → </a:t>
          </a:r>
          <a:r>
            <a:rPr lang="en-US" b="1" baseline="0" dirty="0"/>
            <a:t>French delivery cities</a:t>
          </a:r>
          <a:r>
            <a:rPr lang="en-US" baseline="0" dirty="0"/>
            <a:t> → Kapıkule → Istanbul</a:t>
          </a:r>
          <a:endParaRPr lang="en-US" dirty="0"/>
        </a:p>
      </dgm:t>
    </dgm:pt>
    <dgm:pt modelId="{241F0DEB-5F17-4529-8C52-8A956CB42436}" type="parTrans" cxnId="{87019E62-BB15-4E20-A960-60E62D1F4559}">
      <dgm:prSet/>
      <dgm:spPr/>
      <dgm:t>
        <a:bodyPr/>
        <a:lstStyle/>
        <a:p>
          <a:endParaRPr lang="en-US"/>
        </a:p>
      </dgm:t>
    </dgm:pt>
    <dgm:pt modelId="{F7025BD6-7BE4-4A8E-8687-F61834A9E8F6}" type="sibTrans" cxnId="{87019E62-BB15-4E20-A960-60E62D1F4559}">
      <dgm:prSet/>
      <dgm:spPr/>
      <dgm:t>
        <a:bodyPr/>
        <a:lstStyle/>
        <a:p>
          <a:endParaRPr lang="en-US"/>
        </a:p>
      </dgm:t>
    </dgm:pt>
    <dgm:pt modelId="{E63611BE-71A9-48B9-832F-D3B2F59FFEF0}">
      <dgm:prSet/>
      <dgm:spPr/>
      <dgm:t>
        <a:bodyPr/>
        <a:lstStyle/>
        <a:p>
          <a:r>
            <a:rPr lang="en-US" baseline="0"/>
            <a:t>Goal: Assign trucks and optimize routes to minimize total cost while satisfying all demands</a:t>
          </a:r>
          <a:endParaRPr lang="en-US"/>
        </a:p>
      </dgm:t>
    </dgm:pt>
    <dgm:pt modelId="{1660C650-EAFA-4680-B96F-E5DC1D8C74ED}" type="parTrans" cxnId="{84300D53-D02C-4046-8F38-FE791E12B831}">
      <dgm:prSet/>
      <dgm:spPr/>
      <dgm:t>
        <a:bodyPr/>
        <a:lstStyle/>
        <a:p>
          <a:endParaRPr lang="en-US"/>
        </a:p>
      </dgm:t>
    </dgm:pt>
    <dgm:pt modelId="{E6F18DB2-644E-47F1-99EA-DE11B54E3747}" type="sibTrans" cxnId="{84300D53-D02C-4046-8F38-FE791E12B831}">
      <dgm:prSet/>
      <dgm:spPr/>
      <dgm:t>
        <a:bodyPr/>
        <a:lstStyle/>
        <a:p>
          <a:endParaRPr lang="en-US"/>
        </a:p>
      </dgm:t>
    </dgm:pt>
    <dgm:pt modelId="{FC30452B-40C7-4BCA-B3DB-A12B600AD5EB}">
      <dgm:prSet/>
      <dgm:spPr/>
      <dgm:t>
        <a:bodyPr/>
        <a:lstStyle/>
        <a:p>
          <a:r>
            <a:rPr lang="en-US" baseline="0"/>
            <a:t>Cost = Fixed per active truck + Fuel cost × total km (base legs + in‑France legs)</a:t>
          </a:r>
          <a:endParaRPr lang="en-US"/>
        </a:p>
      </dgm:t>
    </dgm:pt>
    <dgm:pt modelId="{4A621FC1-B88B-464B-98F9-5AB28302ABBB}" type="parTrans" cxnId="{FFA1F41C-7CD7-4AAE-A45D-A31DF49A469D}">
      <dgm:prSet/>
      <dgm:spPr/>
      <dgm:t>
        <a:bodyPr/>
        <a:lstStyle/>
        <a:p>
          <a:endParaRPr lang="en-US"/>
        </a:p>
      </dgm:t>
    </dgm:pt>
    <dgm:pt modelId="{015F8D6E-2257-4B14-AD25-7591615BBCDA}" type="sibTrans" cxnId="{FFA1F41C-7CD7-4AAE-A45D-A31DF49A469D}">
      <dgm:prSet/>
      <dgm:spPr/>
      <dgm:t>
        <a:bodyPr/>
        <a:lstStyle/>
        <a:p>
          <a:endParaRPr lang="en-US"/>
        </a:p>
      </dgm:t>
    </dgm:pt>
    <dgm:pt modelId="{A163B9E1-86DF-4265-BD6F-D8C7DDC56293}">
      <dgm:prSet/>
      <dgm:spPr/>
      <dgm:t>
        <a:bodyPr/>
        <a:lstStyle/>
        <a:p>
          <a:r>
            <a:rPr lang="en-US" baseline="0"/>
            <a:t>Respect truck capacity and ensure each French delivery node is visited exactly once</a:t>
          </a:r>
          <a:endParaRPr lang="en-US"/>
        </a:p>
      </dgm:t>
    </dgm:pt>
    <dgm:pt modelId="{F4F2888C-F1C9-436B-9264-B33A35D7646D}" type="parTrans" cxnId="{267D63C9-FA98-49DA-8B63-DD5906244597}">
      <dgm:prSet/>
      <dgm:spPr/>
      <dgm:t>
        <a:bodyPr/>
        <a:lstStyle/>
        <a:p>
          <a:endParaRPr lang="en-US"/>
        </a:p>
      </dgm:t>
    </dgm:pt>
    <dgm:pt modelId="{8446D392-AFF1-426B-AEF3-B547C2BB63E3}" type="sibTrans" cxnId="{267D63C9-FA98-49DA-8B63-DD5906244597}">
      <dgm:prSet/>
      <dgm:spPr/>
      <dgm:t>
        <a:bodyPr/>
        <a:lstStyle/>
        <a:p>
          <a:endParaRPr lang="en-US"/>
        </a:p>
      </dgm:t>
    </dgm:pt>
    <dgm:pt modelId="{EC05086D-0240-AA48-85C5-6807D84C01DA}" type="pres">
      <dgm:prSet presAssocID="{71E9F2E1-17FE-4667-A015-86541353371C}" presName="outerComposite" presStyleCnt="0">
        <dgm:presLayoutVars>
          <dgm:chMax val="5"/>
          <dgm:dir/>
          <dgm:resizeHandles val="exact"/>
        </dgm:presLayoutVars>
      </dgm:prSet>
      <dgm:spPr/>
    </dgm:pt>
    <dgm:pt modelId="{F8B94071-1038-4647-B1DA-09C2C01C92EF}" type="pres">
      <dgm:prSet presAssocID="{71E9F2E1-17FE-4667-A015-86541353371C}" presName="dummyMaxCanvas" presStyleCnt="0">
        <dgm:presLayoutVars/>
      </dgm:prSet>
      <dgm:spPr/>
    </dgm:pt>
    <dgm:pt modelId="{FADD02CB-99DE-B549-87EF-3E3DF0B5B3C5}" type="pres">
      <dgm:prSet presAssocID="{71E9F2E1-17FE-4667-A015-86541353371C}" presName="FourNodes_1" presStyleLbl="node1" presStyleIdx="0" presStyleCnt="4">
        <dgm:presLayoutVars>
          <dgm:bulletEnabled val="1"/>
        </dgm:presLayoutVars>
      </dgm:prSet>
      <dgm:spPr/>
    </dgm:pt>
    <dgm:pt modelId="{28CD0591-AD8F-C54B-A057-F5EF56202A84}" type="pres">
      <dgm:prSet presAssocID="{71E9F2E1-17FE-4667-A015-86541353371C}" presName="FourNodes_2" presStyleLbl="node1" presStyleIdx="1" presStyleCnt="4">
        <dgm:presLayoutVars>
          <dgm:bulletEnabled val="1"/>
        </dgm:presLayoutVars>
      </dgm:prSet>
      <dgm:spPr/>
    </dgm:pt>
    <dgm:pt modelId="{CA93A98E-029A-8847-B6FE-C9C66262F40E}" type="pres">
      <dgm:prSet presAssocID="{71E9F2E1-17FE-4667-A015-86541353371C}" presName="FourNodes_3" presStyleLbl="node1" presStyleIdx="2" presStyleCnt="4">
        <dgm:presLayoutVars>
          <dgm:bulletEnabled val="1"/>
        </dgm:presLayoutVars>
      </dgm:prSet>
      <dgm:spPr/>
    </dgm:pt>
    <dgm:pt modelId="{73EB00FD-C95E-4C4B-8A08-3F17A56C37BB}" type="pres">
      <dgm:prSet presAssocID="{71E9F2E1-17FE-4667-A015-86541353371C}" presName="FourNodes_4" presStyleLbl="node1" presStyleIdx="3" presStyleCnt="4">
        <dgm:presLayoutVars>
          <dgm:bulletEnabled val="1"/>
        </dgm:presLayoutVars>
      </dgm:prSet>
      <dgm:spPr/>
    </dgm:pt>
    <dgm:pt modelId="{81E5B42E-B780-C348-866A-987084A1B836}" type="pres">
      <dgm:prSet presAssocID="{71E9F2E1-17FE-4667-A015-86541353371C}" presName="FourConn_1-2" presStyleLbl="fgAccFollowNode1" presStyleIdx="0" presStyleCnt="3">
        <dgm:presLayoutVars>
          <dgm:bulletEnabled val="1"/>
        </dgm:presLayoutVars>
      </dgm:prSet>
      <dgm:spPr/>
    </dgm:pt>
    <dgm:pt modelId="{946E1634-1017-DF4B-9037-C4F1B289B28B}" type="pres">
      <dgm:prSet presAssocID="{71E9F2E1-17FE-4667-A015-86541353371C}" presName="FourConn_2-3" presStyleLbl="fgAccFollowNode1" presStyleIdx="1" presStyleCnt="3">
        <dgm:presLayoutVars>
          <dgm:bulletEnabled val="1"/>
        </dgm:presLayoutVars>
      </dgm:prSet>
      <dgm:spPr/>
    </dgm:pt>
    <dgm:pt modelId="{D02E5937-A390-CA4B-B30A-22E8E2756BBA}" type="pres">
      <dgm:prSet presAssocID="{71E9F2E1-17FE-4667-A015-86541353371C}" presName="FourConn_3-4" presStyleLbl="fgAccFollowNode1" presStyleIdx="2" presStyleCnt="3">
        <dgm:presLayoutVars>
          <dgm:bulletEnabled val="1"/>
        </dgm:presLayoutVars>
      </dgm:prSet>
      <dgm:spPr/>
    </dgm:pt>
    <dgm:pt modelId="{9C266973-D899-334D-B97B-68BFE81AAA9F}" type="pres">
      <dgm:prSet presAssocID="{71E9F2E1-17FE-4667-A015-86541353371C}" presName="FourNodes_1_text" presStyleLbl="node1" presStyleIdx="3" presStyleCnt="4">
        <dgm:presLayoutVars>
          <dgm:bulletEnabled val="1"/>
        </dgm:presLayoutVars>
      </dgm:prSet>
      <dgm:spPr/>
    </dgm:pt>
    <dgm:pt modelId="{61A3288B-1DF5-0E4B-B746-CBC6342FE01D}" type="pres">
      <dgm:prSet presAssocID="{71E9F2E1-17FE-4667-A015-86541353371C}" presName="FourNodes_2_text" presStyleLbl="node1" presStyleIdx="3" presStyleCnt="4">
        <dgm:presLayoutVars>
          <dgm:bulletEnabled val="1"/>
        </dgm:presLayoutVars>
      </dgm:prSet>
      <dgm:spPr/>
    </dgm:pt>
    <dgm:pt modelId="{F9860BFD-1023-3B47-A182-BD9BDEEE0BC2}" type="pres">
      <dgm:prSet presAssocID="{71E9F2E1-17FE-4667-A015-86541353371C}" presName="FourNodes_3_text" presStyleLbl="node1" presStyleIdx="3" presStyleCnt="4">
        <dgm:presLayoutVars>
          <dgm:bulletEnabled val="1"/>
        </dgm:presLayoutVars>
      </dgm:prSet>
      <dgm:spPr/>
    </dgm:pt>
    <dgm:pt modelId="{D7DFAB5C-21DF-B347-961C-AFF5ED121722}" type="pres">
      <dgm:prSet presAssocID="{71E9F2E1-17FE-4667-A015-86541353371C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FFA1F41C-7CD7-4AAE-A45D-A31DF49A469D}" srcId="{71E9F2E1-17FE-4667-A015-86541353371C}" destId="{FC30452B-40C7-4BCA-B3DB-A12B600AD5EB}" srcOrd="2" destOrd="0" parTransId="{4A621FC1-B88B-464B-98F9-5AB28302ABBB}" sibTransId="{015F8D6E-2257-4B14-AD25-7591615BBCDA}"/>
    <dgm:cxn modelId="{5B653A45-83BE-CB47-8F46-F6A47C489391}" type="presOf" srcId="{2CC82C73-F209-48AA-86BD-E23DAA8B5AC1}" destId="{FADD02CB-99DE-B549-87EF-3E3DF0B5B3C5}" srcOrd="0" destOrd="0" presId="urn:microsoft.com/office/officeart/2005/8/layout/vProcess5"/>
    <dgm:cxn modelId="{84300D53-D02C-4046-8F38-FE791E12B831}" srcId="{71E9F2E1-17FE-4667-A015-86541353371C}" destId="{E63611BE-71A9-48B9-832F-D3B2F59FFEF0}" srcOrd="1" destOrd="0" parTransId="{1660C650-EAFA-4680-B96F-E5DC1D8C74ED}" sibTransId="{E6F18DB2-644E-47F1-99EA-DE11B54E3747}"/>
    <dgm:cxn modelId="{C71D7757-0C48-7A4C-BFBE-B189CCB932A8}" type="presOf" srcId="{E6F18DB2-644E-47F1-99EA-DE11B54E3747}" destId="{946E1634-1017-DF4B-9037-C4F1B289B28B}" srcOrd="0" destOrd="0" presId="urn:microsoft.com/office/officeart/2005/8/layout/vProcess5"/>
    <dgm:cxn modelId="{BF37205E-2374-C946-9BDF-782298EE0D7D}" type="presOf" srcId="{FC30452B-40C7-4BCA-B3DB-A12B600AD5EB}" destId="{F9860BFD-1023-3B47-A182-BD9BDEEE0BC2}" srcOrd="1" destOrd="0" presId="urn:microsoft.com/office/officeart/2005/8/layout/vProcess5"/>
    <dgm:cxn modelId="{87019E62-BB15-4E20-A960-60E62D1F4559}" srcId="{71E9F2E1-17FE-4667-A015-86541353371C}" destId="{2CC82C73-F209-48AA-86BD-E23DAA8B5AC1}" srcOrd="0" destOrd="0" parTransId="{241F0DEB-5F17-4529-8C52-8A956CB42436}" sibTransId="{F7025BD6-7BE4-4A8E-8687-F61834A9E8F6}"/>
    <dgm:cxn modelId="{15E7EC6A-C6D3-2141-AEC8-6915A2B28FA4}" type="presOf" srcId="{A163B9E1-86DF-4265-BD6F-D8C7DDC56293}" destId="{73EB00FD-C95E-4C4B-8A08-3F17A56C37BB}" srcOrd="0" destOrd="0" presId="urn:microsoft.com/office/officeart/2005/8/layout/vProcess5"/>
    <dgm:cxn modelId="{D827DE73-D9E6-F848-B779-01C838B2224F}" type="presOf" srcId="{FC30452B-40C7-4BCA-B3DB-A12B600AD5EB}" destId="{CA93A98E-029A-8847-B6FE-C9C66262F40E}" srcOrd="0" destOrd="0" presId="urn:microsoft.com/office/officeart/2005/8/layout/vProcess5"/>
    <dgm:cxn modelId="{91F31C94-F35E-F044-9197-C646AF28C24B}" type="presOf" srcId="{2CC82C73-F209-48AA-86BD-E23DAA8B5AC1}" destId="{9C266973-D899-334D-B97B-68BFE81AAA9F}" srcOrd="1" destOrd="0" presId="urn:microsoft.com/office/officeart/2005/8/layout/vProcess5"/>
    <dgm:cxn modelId="{DEB9D5A1-7DDC-0040-9942-996708B5CDF6}" type="presOf" srcId="{E63611BE-71A9-48B9-832F-D3B2F59FFEF0}" destId="{61A3288B-1DF5-0E4B-B746-CBC6342FE01D}" srcOrd="1" destOrd="0" presId="urn:microsoft.com/office/officeart/2005/8/layout/vProcess5"/>
    <dgm:cxn modelId="{687F60AF-456B-9642-A4A4-170CAE17F59B}" type="presOf" srcId="{A163B9E1-86DF-4265-BD6F-D8C7DDC56293}" destId="{D7DFAB5C-21DF-B347-961C-AFF5ED121722}" srcOrd="1" destOrd="0" presId="urn:microsoft.com/office/officeart/2005/8/layout/vProcess5"/>
    <dgm:cxn modelId="{3E695FB9-423A-1241-A439-F896939EF22A}" type="presOf" srcId="{E63611BE-71A9-48B9-832F-D3B2F59FFEF0}" destId="{28CD0591-AD8F-C54B-A057-F5EF56202A84}" srcOrd="0" destOrd="0" presId="urn:microsoft.com/office/officeart/2005/8/layout/vProcess5"/>
    <dgm:cxn modelId="{E237CABD-4D83-DF41-817A-A5501DC061A1}" type="presOf" srcId="{015F8D6E-2257-4B14-AD25-7591615BBCDA}" destId="{D02E5937-A390-CA4B-B30A-22E8E2756BBA}" srcOrd="0" destOrd="0" presId="urn:microsoft.com/office/officeart/2005/8/layout/vProcess5"/>
    <dgm:cxn modelId="{267D63C9-FA98-49DA-8B63-DD5906244597}" srcId="{71E9F2E1-17FE-4667-A015-86541353371C}" destId="{A163B9E1-86DF-4265-BD6F-D8C7DDC56293}" srcOrd="3" destOrd="0" parTransId="{F4F2888C-F1C9-436B-9264-B33A35D7646D}" sibTransId="{8446D392-AFF1-426B-AEF3-B547C2BB63E3}"/>
    <dgm:cxn modelId="{86E9FDD6-7E33-754B-A6EC-B9FBBD51E65D}" type="presOf" srcId="{71E9F2E1-17FE-4667-A015-86541353371C}" destId="{EC05086D-0240-AA48-85C5-6807D84C01DA}" srcOrd="0" destOrd="0" presId="urn:microsoft.com/office/officeart/2005/8/layout/vProcess5"/>
    <dgm:cxn modelId="{0CC235E4-B120-FC47-9B0A-BC61AD2A1C0D}" type="presOf" srcId="{F7025BD6-7BE4-4A8E-8687-F61834A9E8F6}" destId="{81E5B42E-B780-C348-866A-987084A1B836}" srcOrd="0" destOrd="0" presId="urn:microsoft.com/office/officeart/2005/8/layout/vProcess5"/>
    <dgm:cxn modelId="{070E803D-A633-4149-B88A-611F771C5FB5}" type="presParOf" srcId="{EC05086D-0240-AA48-85C5-6807D84C01DA}" destId="{F8B94071-1038-4647-B1DA-09C2C01C92EF}" srcOrd="0" destOrd="0" presId="urn:microsoft.com/office/officeart/2005/8/layout/vProcess5"/>
    <dgm:cxn modelId="{287187F9-E68A-6449-89B8-3EFAFEB9A35F}" type="presParOf" srcId="{EC05086D-0240-AA48-85C5-6807D84C01DA}" destId="{FADD02CB-99DE-B549-87EF-3E3DF0B5B3C5}" srcOrd="1" destOrd="0" presId="urn:microsoft.com/office/officeart/2005/8/layout/vProcess5"/>
    <dgm:cxn modelId="{956E4F65-89EE-6943-A4F3-7BF415279E7E}" type="presParOf" srcId="{EC05086D-0240-AA48-85C5-6807D84C01DA}" destId="{28CD0591-AD8F-C54B-A057-F5EF56202A84}" srcOrd="2" destOrd="0" presId="urn:microsoft.com/office/officeart/2005/8/layout/vProcess5"/>
    <dgm:cxn modelId="{C593CB7A-4421-B74C-B148-9AC37B33604C}" type="presParOf" srcId="{EC05086D-0240-AA48-85C5-6807D84C01DA}" destId="{CA93A98E-029A-8847-B6FE-C9C66262F40E}" srcOrd="3" destOrd="0" presId="urn:microsoft.com/office/officeart/2005/8/layout/vProcess5"/>
    <dgm:cxn modelId="{D600D3F8-9017-9141-AD11-589165C9636B}" type="presParOf" srcId="{EC05086D-0240-AA48-85C5-6807D84C01DA}" destId="{73EB00FD-C95E-4C4B-8A08-3F17A56C37BB}" srcOrd="4" destOrd="0" presId="urn:microsoft.com/office/officeart/2005/8/layout/vProcess5"/>
    <dgm:cxn modelId="{BA9ECB5A-BD66-AB4B-9399-741DD57BB09B}" type="presParOf" srcId="{EC05086D-0240-AA48-85C5-6807D84C01DA}" destId="{81E5B42E-B780-C348-866A-987084A1B836}" srcOrd="5" destOrd="0" presId="urn:microsoft.com/office/officeart/2005/8/layout/vProcess5"/>
    <dgm:cxn modelId="{88155986-B21A-8D44-A6D1-FF0C7BAC7EBB}" type="presParOf" srcId="{EC05086D-0240-AA48-85C5-6807D84C01DA}" destId="{946E1634-1017-DF4B-9037-C4F1B289B28B}" srcOrd="6" destOrd="0" presId="urn:microsoft.com/office/officeart/2005/8/layout/vProcess5"/>
    <dgm:cxn modelId="{20D599D3-F7B5-924A-A5D6-3B0F162E58F2}" type="presParOf" srcId="{EC05086D-0240-AA48-85C5-6807D84C01DA}" destId="{D02E5937-A390-CA4B-B30A-22E8E2756BBA}" srcOrd="7" destOrd="0" presId="urn:microsoft.com/office/officeart/2005/8/layout/vProcess5"/>
    <dgm:cxn modelId="{FCBFC560-7684-A14F-BA9A-D74A63EF1583}" type="presParOf" srcId="{EC05086D-0240-AA48-85C5-6807D84C01DA}" destId="{9C266973-D899-334D-B97B-68BFE81AAA9F}" srcOrd="8" destOrd="0" presId="urn:microsoft.com/office/officeart/2005/8/layout/vProcess5"/>
    <dgm:cxn modelId="{1061E7D0-4102-234B-A382-3745BC999984}" type="presParOf" srcId="{EC05086D-0240-AA48-85C5-6807D84C01DA}" destId="{61A3288B-1DF5-0E4B-B746-CBC6342FE01D}" srcOrd="9" destOrd="0" presId="urn:microsoft.com/office/officeart/2005/8/layout/vProcess5"/>
    <dgm:cxn modelId="{14A22940-B87C-C04C-BD63-6B43447FDA01}" type="presParOf" srcId="{EC05086D-0240-AA48-85C5-6807D84C01DA}" destId="{F9860BFD-1023-3B47-A182-BD9BDEEE0BC2}" srcOrd="10" destOrd="0" presId="urn:microsoft.com/office/officeart/2005/8/layout/vProcess5"/>
    <dgm:cxn modelId="{4AD122D9-D7F0-F549-BA35-B1A7E1B7A054}" type="presParOf" srcId="{EC05086D-0240-AA48-85C5-6807D84C01DA}" destId="{D7DFAB5C-21DF-B347-961C-AFF5ED121722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755C035-E704-46C6-BD59-593E70B132EC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C063F448-F365-4D9D-AFFB-04EB8F6DA615}">
      <dgm:prSet/>
      <dgm:spPr/>
      <dgm:t>
        <a:bodyPr/>
        <a:lstStyle/>
        <a:p>
          <a:pPr>
            <a:defRPr cap="all"/>
          </a:pPr>
          <a:r>
            <a:rPr lang="en-US" b="1" baseline="0" dirty="0"/>
            <a:t>Distance matrix: square Excel (rows==columns), file: 'distances </a:t>
          </a:r>
          <a:r>
            <a:rPr lang="en-US" b="1" baseline="0" dirty="0" err="1"/>
            <a:t>matrix.xlsx</a:t>
          </a:r>
          <a:r>
            <a:rPr lang="en-US" b="1" baseline="0" dirty="0"/>
            <a:t>'</a:t>
          </a:r>
          <a:endParaRPr lang="en-US" b="1" dirty="0"/>
        </a:p>
      </dgm:t>
    </dgm:pt>
    <dgm:pt modelId="{C3286F76-2B24-49E7-BD42-F07AE820DA3F}" type="parTrans" cxnId="{58FCBD16-895A-4C75-9436-DA7C210F8C9E}">
      <dgm:prSet/>
      <dgm:spPr/>
      <dgm:t>
        <a:bodyPr/>
        <a:lstStyle/>
        <a:p>
          <a:endParaRPr lang="en-US"/>
        </a:p>
      </dgm:t>
    </dgm:pt>
    <dgm:pt modelId="{DBF70205-8749-423C-BDAC-3ED49D518737}" type="sibTrans" cxnId="{58FCBD16-895A-4C75-9436-DA7C210F8C9E}">
      <dgm:prSet/>
      <dgm:spPr/>
      <dgm:t>
        <a:bodyPr/>
        <a:lstStyle/>
        <a:p>
          <a:endParaRPr lang="en-US"/>
        </a:p>
      </dgm:t>
    </dgm:pt>
    <dgm:pt modelId="{26CD8166-D97B-43CA-9CCE-8FFBCAEFBADB}">
      <dgm:prSet/>
      <dgm:spPr/>
      <dgm:t>
        <a:bodyPr/>
        <a:lstStyle/>
        <a:p>
          <a:pPr>
            <a:defRPr cap="all"/>
          </a:pPr>
          <a:r>
            <a:rPr lang="en-US" b="1" baseline="0" dirty="0"/>
            <a:t>Nodes: Origin (Istanbul), Transit (Kapıkule, Strasbourg), Deliveries in France (11 cities)</a:t>
          </a:r>
          <a:endParaRPr lang="en-US" b="1" dirty="0"/>
        </a:p>
      </dgm:t>
    </dgm:pt>
    <dgm:pt modelId="{14CA3968-CC32-4202-81A2-1729ACB9C7E9}" type="parTrans" cxnId="{E5C272B0-FF52-4EA3-90CE-6428DD7D68AA}">
      <dgm:prSet/>
      <dgm:spPr/>
      <dgm:t>
        <a:bodyPr/>
        <a:lstStyle/>
        <a:p>
          <a:endParaRPr lang="en-US"/>
        </a:p>
      </dgm:t>
    </dgm:pt>
    <dgm:pt modelId="{A1D759D1-DE43-43C5-BC10-11981945587B}" type="sibTrans" cxnId="{E5C272B0-FF52-4EA3-90CE-6428DD7D68AA}">
      <dgm:prSet/>
      <dgm:spPr/>
      <dgm:t>
        <a:bodyPr/>
        <a:lstStyle/>
        <a:p>
          <a:endParaRPr lang="en-US"/>
        </a:p>
      </dgm:t>
    </dgm:pt>
    <dgm:pt modelId="{A2A036E8-AD70-4ED6-B96F-0A1A46D22AE5}">
      <dgm:prSet/>
      <dgm:spPr/>
      <dgm:t>
        <a:bodyPr/>
        <a:lstStyle/>
        <a:p>
          <a:pPr>
            <a:defRPr cap="all"/>
          </a:pPr>
          <a:r>
            <a:rPr lang="en-US" b="1" baseline="0" dirty="0"/>
            <a:t>Demands: defined for French nodes (kg), transit nodes have zero demand</a:t>
          </a:r>
          <a:endParaRPr lang="en-US" b="1" dirty="0"/>
        </a:p>
      </dgm:t>
    </dgm:pt>
    <dgm:pt modelId="{A6D1BC69-1863-40CE-8EE7-A99BAEFB3CF6}" type="parTrans" cxnId="{9E081C59-21BE-4B8D-92B7-E29698BDCD59}">
      <dgm:prSet/>
      <dgm:spPr/>
      <dgm:t>
        <a:bodyPr/>
        <a:lstStyle/>
        <a:p>
          <a:endParaRPr lang="en-US"/>
        </a:p>
      </dgm:t>
    </dgm:pt>
    <dgm:pt modelId="{777A462F-CA2C-4525-A70E-68E683CCD89C}" type="sibTrans" cxnId="{9E081C59-21BE-4B8D-92B7-E29698BDCD59}">
      <dgm:prSet/>
      <dgm:spPr/>
      <dgm:t>
        <a:bodyPr/>
        <a:lstStyle/>
        <a:p>
          <a:endParaRPr lang="en-US"/>
        </a:p>
      </dgm:t>
    </dgm:pt>
    <dgm:pt modelId="{0594127C-3872-4DE9-8CCC-0B7B570B8CC6}">
      <dgm:prSet/>
      <dgm:spPr/>
      <dgm:t>
        <a:bodyPr/>
        <a:lstStyle/>
        <a:p>
          <a:pPr>
            <a:defRPr cap="all"/>
          </a:pPr>
          <a:r>
            <a:rPr lang="en-US" b="1" baseline="0" dirty="0"/>
            <a:t>trucks: total 120 (planning up to 110 active). Capacity per truck ≈ 23,000 kg</a:t>
          </a:r>
          <a:endParaRPr lang="en-US" b="1" dirty="0"/>
        </a:p>
      </dgm:t>
    </dgm:pt>
    <dgm:pt modelId="{48D276FA-DA36-4619-82A1-28174F7180BE}" type="parTrans" cxnId="{5F366660-B4AA-4A4A-A390-7E229C1323D2}">
      <dgm:prSet/>
      <dgm:spPr/>
      <dgm:t>
        <a:bodyPr/>
        <a:lstStyle/>
        <a:p>
          <a:endParaRPr lang="en-US"/>
        </a:p>
      </dgm:t>
    </dgm:pt>
    <dgm:pt modelId="{C48E43E3-83F8-4B81-94AA-8BE4E44FC3F2}" type="sibTrans" cxnId="{5F366660-B4AA-4A4A-A390-7E229C1323D2}">
      <dgm:prSet/>
      <dgm:spPr/>
      <dgm:t>
        <a:bodyPr/>
        <a:lstStyle/>
        <a:p>
          <a:endParaRPr lang="en-US"/>
        </a:p>
      </dgm:t>
    </dgm:pt>
    <dgm:pt modelId="{B9ACCA4F-8FA3-4C20-BDB7-456741D870D1}">
      <dgm:prSet/>
      <dgm:spPr/>
      <dgm:t>
        <a:bodyPr/>
        <a:lstStyle/>
        <a:p>
          <a:pPr>
            <a:defRPr cap="all"/>
          </a:pPr>
          <a:r>
            <a:rPr lang="en-US" b="1" baseline="0" dirty="0"/>
            <a:t>Costs: Fixed €2,700 per active truck, Fuel ≈ €0.32/km</a:t>
          </a:r>
          <a:endParaRPr lang="en-US" b="1" dirty="0"/>
        </a:p>
      </dgm:t>
    </dgm:pt>
    <dgm:pt modelId="{B3ED6564-E4F4-47AA-A2FF-D0B5783454EF}" type="parTrans" cxnId="{7DEF547B-5A86-4EA1-840E-23C998B1D1E2}">
      <dgm:prSet/>
      <dgm:spPr/>
      <dgm:t>
        <a:bodyPr/>
        <a:lstStyle/>
        <a:p>
          <a:endParaRPr lang="en-US"/>
        </a:p>
      </dgm:t>
    </dgm:pt>
    <dgm:pt modelId="{306B3352-9316-499F-A03F-A2F68E9C79AA}" type="sibTrans" cxnId="{7DEF547B-5A86-4EA1-840E-23C998B1D1E2}">
      <dgm:prSet/>
      <dgm:spPr/>
      <dgm:t>
        <a:bodyPr/>
        <a:lstStyle/>
        <a:p>
          <a:endParaRPr lang="en-US"/>
        </a:p>
      </dgm:t>
    </dgm:pt>
    <dgm:pt modelId="{25FB7103-FD0F-4B16-A1B6-B0914C9F6EDB}" type="pres">
      <dgm:prSet presAssocID="{4755C035-E704-46C6-BD59-593E70B132EC}" presName="root" presStyleCnt="0">
        <dgm:presLayoutVars>
          <dgm:dir/>
          <dgm:resizeHandles val="exact"/>
        </dgm:presLayoutVars>
      </dgm:prSet>
      <dgm:spPr/>
    </dgm:pt>
    <dgm:pt modelId="{9F2751D9-EDB1-4E87-A2D5-317AAE437629}" type="pres">
      <dgm:prSet presAssocID="{C063F448-F365-4D9D-AFFB-04EB8F6DA615}" presName="compNode" presStyleCnt="0"/>
      <dgm:spPr/>
    </dgm:pt>
    <dgm:pt modelId="{59396DC5-34A4-46FF-9EF8-4DB2E140F89C}" type="pres">
      <dgm:prSet presAssocID="{C063F448-F365-4D9D-AFFB-04EB8F6DA615}" presName="iconBgRect" presStyleLbl="bgShp" presStyleIdx="0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4F0ACE25-B61D-43A6-8522-7375C9CAB9B9}" type="pres">
      <dgm:prSet presAssocID="{C063F448-F365-4D9D-AFFB-04EB8F6DA615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4BA8FC2D-20A9-489C-88A1-C40B3E6599C8}" type="pres">
      <dgm:prSet presAssocID="{C063F448-F365-4D9D-AFFB-04EB8F6DA615}" presName="spaceRect" presStyleCnt="0"/>
      <dgm:spPr/>
    </dgm:pt>
    <dgm:pt modelId="{FB017C16-9A25-465F-9815-D21F3F964109}" type="pres">
      <dgm:prSet presAssocID="{C063F448-F365-4D9D-AFFB-04EB8F6DA615}" presName="textRect" presStyleLbl="revTx" presStyleIdx="0" presStyleCnt="5">
        <dgm:presLayoutVars>
          <dgm:chMax val="1"/>
          <dgm:chPref val="1"/>
        </dgm:presLayoutVars>
      </dgm:prSet>
      <dgm:spPr/>
    </dgm:pt>
    <dgm:pt modelId="{70A2CD97-4C75-494C-BB17-35FD67D17EAC}" type="pres">
      <dgm:prSet presAssocID="{DBF70205-8749-423C-BDAC-3ED49D518737}" presName="sibTrans" presStyleCnt="0"/>
      <dgm:spPr/>
    </dgm:pt>
    <dgm:pt modelId="{9F2E2E12-4394-467F-A54F-499FB98AA0F6}" type="pres">
      <dgm:prSet presAssocID="{26CD8166-D97B-43CA-9CCE-8FFBCAEFBADB}" presName="compNode" presStyleCnt="0"/>
      <dgm:spPr/>
    </dgm:pt>
    <dgm:pt modelId="{4B2E2DA2-FD3A-49F6-8CBE-DEE8BF315E26}" type="pres">
      <dgm:prSet presAssocID="{26CD8166-D97B-43CA-9CCE-8FFBCAEFBADB}" presName="iconBgRect" presStyleLbl="bgShp" presStyleIdx="1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FD2B19FD-FA23-4966-84F6-842C54844E95}" type="pres">
      <dgm:prSet presAssocID="{26CD8166-D97B-43CA-9CCE-8FFBCAEFBADB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lot"/>
        </a:ext>
      </dgm:extLst>
    </dgm:pt>
    <dgm:pt modelId="{87F1C6C7-B1A6-4157-9D3A-4543ED1C04AD}" type="pres">
      <dgm:prSet presAssocID="{26CD8166-D97B-43CA-9CCE-8FFBCAEFBADB}" presName="spaceRect" presStyleCnt="0"/>
      <dgm:spPr/>
    </dgm:pt>
    <dgm:pt modelId="{225E9E9E-7354-458D-98F2-17BB048901F4}" type="pres">
      <dgm:prSet presAssocID="{26CD8166-D97B-43CA-9CCE-8FFBCAEFBADB}" presName="textRect" presStyleLbl="revTx" presStyleIdx="1" presStyleCnt="5">
        <dgm:presLayoutVars>
          <dgm:chMax val="1"/>
          <dgm:chPref val="1"/>
        </dgm:presLayoutVars>
      </dgm:prSet>
      <dgm:spPr/>
    </dgm:pt>
    <dgm:pt modelId="{D56AAC96-8E03-4950-A545-65E441BE45FB}" type="pres">
      <dgm:prSet presAssocID="{A1D759D1-DE43-43C5-BC10-11981945587B}" presName="sibTrans" presStyleCnt="0"/>
      <dgm:spPr/>
    </dgm:pt>
    <dgm:pt modelId="{BE7B7E41-9F82-4890-A59C-3106CB0F43E4}" type="pres">
      <dgm:prSet presAssocID="{A2A036E8-AD70-4ED6-B96F-0A1A46D22AE5}" presName="compNode" presStyleCnt="0"/>
      <dgm:spPr/>
    </dgm:pt>
    <dgm:pt modelId="{CA27432D-D73E-4781-85F3-3891E268485C}" type="pres">
      <dgm:prSet presAssocID="{A2A036E8-AD70-4ED6-B96F-0A1A46D22AE5}" presName="iconBgRect" presStyleLbl="bgShp" presStyleIdx="2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DEBEBC80-91DB-4A7A-8BB1-FCD4EC29B731}" type="pres">
      <dgm:prSet presAssocID="{A2A036E8-AD70-4ED6-B96F-0A1A46D22AE5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ansfer"/>
        </a:ext>
      </dgm:extLst>
    </dgm:pt>
    <dgm:pt modelId="{2EEC50DA-54E4-474C-8138-9E62E3714685}" type="pres">
      <dgm:prSet presAssocID="{A2A036E8-AD70-4ED6-B96F-0A1A46D22AE5}" presName="spaceRect" presStyleCnt="0"/>
      <dgm:spPr/>
    </dgm:pt>
    <dgm:pt modelId="{AF06E0D0-C932-4704-90EE-45DFFAF9AD13}" type="pres">
      <dgm:prSet presAssocID="{A2A036E8-AD70-4ED6-B96F-0A1A46D22AE5}" presName="textRect" presStyleLbl="revTx" presStyleIdx="2" presStyleCnt="5">
        <dgm:presLayoutVars>
          <dgm:chMax val="1"/>
          <dgm:chPref val="1"/>
        </dgm:presLayoutVars>
      </dgm:prSet>
      <dgm:spPr/>
    </dgm:pt>
    <dgm:pt modelId="{18133450-F8A9-4B79-BE30-DBD0E50456B0}" type="pres">
      <dgm:prSet presAssocID="{777A462F-CA2C-4525-A70E-68E683CCD89C}" presName="sibTrans" presStyleCnt="0"/>
      <dgm:spPr/>
    </dgm:pt>
    <dgm:pt modelId="{915CE7B5-541A-430C-986F-C458A6C672D5}" type="pres">
      <dgm:prSet presAssocID="{0594127C-3872-4DE9-8CCC-0B7B570B8CC6}" presName="compNode" presStyleCnt="0"/>
      <dgm:spPr/>
    </dgm:pt>
    <dgm:pt modelId="{48F31FB6-BD0D-4A3A-84D8-A975930706F8}" type="pres">
      <dgm:prSet presAssocID="{0594127C-3872-4DE9-8CCC-0B7B570B8CC6}" presName="iconBgRect" presStyleLbl="bgShp" presStyleIdx="3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4824FE57-6E07-4230-9B6A-197BC185EDAB}" type="pres">
      <dgm:prSet presAssocID="{0594127C-3872-4DE9-8CCC-0B7B570B8CC6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ump truck"/>
        </a:ext>
      </dgm:extLst>
    </dgm:pt>
    <dgm:pt modelId="{F55E8886-D7F9-4D6C-BE07-442C0B3F86BC}" type="pres">
      <dgm:prSet presAssocID="{0594127C-3872-4DE9-8CCC-0B7B570B8CC6}" presName="spaceRect" presStyleCnt="0"/>
      <dgm:spPr/>
    </dgm:pt>
    <dgm:pt modelId="{65EE7D59-093E-4102-95B4-CB41B304B926}" type="pres">
      <dgm:prSet presAssocID="{0594127C-3872-4DE9-8CCC-0B7B570B8CC6}" presName="textRect" presStyleLbl="revTx" presStyleIdx="3" presStyleCnt="5">
        <dgm:presLayoutVars>
          <dgm:chMax val="1"/>
          <dgm:chPref val="1"/>
        </dgm:presLayoutVars>
      </dgm:prSet>
      <dgm:spPr/>
    </dgm:pt>
    <dgm:pt modelId="{3482FA8D-3236-4BAD-B8E1-92DCC95BEBAB}" type="pres">
      <dgm:prSet presAssocID="{C48E43E3-83F8-4B81-94AA-8BE4E44FC3F2}" presName="sibTrans" presStyleCnt="0"/>
      <dgm:spPr/>
    </dgm:pt>
    <dgm:pt modelId="{096BC151-8491-4667-AA73-B6B03C9BDD04}" type="pres">
      <dgm:prSet presAssocID="{B9ACCA4F-8FA3-4C20-BDB7-456741D870D1}" presName="compNode" presStyleCnt="0"/>
      <dgm:spPr/>
    </dgm:pt>
    <dgm:pt modelId="{E39CEE9E-4DD3-40F2-ADE0-321EB9900138}" type="pres">
      <dgm:prSet presAssocID="{B9ACCA4F-8FA3-4C20-BDB7-456741D870D1}" presName="iconBgRect" presStyleLbl="bgShp" presStyleIdx="4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4ABF6718-5C16-4132-9F5C-5133525290C7}" type="pres">
      <dgm:prSet presAssocID="{B9ACCA4F-8FA3-4C20-BDB7-456741D870D1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uck"/>
        </a:ext>
      </dgm:extLst>
    </dgm:pt>
    <dgm:pt modelId="{62F2DFC3-8E9D-4A93-8028-C702F4CFD83C}" type="pres">
      <dgm:prSet presAssocID="{B9ACCA4F-8FA3-4C20-BDB7-456741D870D1}" presName="spaceRect" presStyleCnt="0"/>
      <dgm:spPr/>
    </dgm:pt>
    <dgm:pt modelId="{BF2E9DC3-B710-4750-98A3-E5F78DFFF3DA}" type="pres">
      <dgm:prSet presAssocID="{B9ACCA4F-8FA3-4C20-BDB7-456741D870D1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58FCBD16-895A-4C75-9436-DA7C210F8C9E}" srcId="{4755C035-E704-46C6-BD59-593E70B132EC}" destId="{C063F448-F365-4D9D-AFFB-04EB8F6DA615}" srcOrd="0" destOrd="0" parTransId="{C3286F76-2B24-49E7-BD42-F07AE820DA3F}" sibTransId="{DBF70205-8749-423C-BDAC-3ED49D518737}"/>
    <dgm:cxn modelId="{CFA0991C-CC61-48C8-B4F6-02DD770B0CE0}" type="presOf" srcId="{0594127C-3872-4DE9-8CCC-0B7B570B8CC6}" destId="{65EE7D59-093E-4102-95B4-CB41B304B926}" srcOrd="0" destOrd="0" presId="urn:microsoft.com/office/officeart/2018/5/layout/IconLeafLabelList"/>
    <dgm:cxn modelId="{82741121-7593-49F6-B28C-5D170B36E837}" type="presOf" srcId="{C063F448-F365-4D9D-AFFB-04EB8F6DA615}" destId="{FB017C16-9A25-465F-9815-D21F3F964109}" srcOrd="0" destOrd="0" presId="urn:microsoft.com/office/officeart/2018/5/layout/IconLeafLabelList"/>
    <dgm:cxn modelId="{9E081C59-21BE-4B8D-92B7-E29698BDCD59}" srcId="{4755C035-E704-46C6-BD59-593E70B132EC}" destId="{A2A036E8-AD70-4ED6-B96F-0A1A46D22AE5}" srcOrd="2" destOrd="0" parTransId="{A6D1BC69-1863-40CE-8EE7-A99BAEFB3CF6}" sibTransId="{777A462F-CA2C-4525-A70E-68E683CCD89C}"/>
    <dgm:cxn modelId="{5F366660-B4AA-4A4A-A390-7E229C1323D2}" srcId="{4755C035-E704-46C6-BD59-593E70B132EC}" destId="{0594127C-3872-4DE9-8CCC-0B7B570B8CC6}" srcOrd="3" destOrd="0" parTransId="{48D276FA-DA36-4619-82A1-28174F7180BE}" sibTransId="{C48E43E3-83F8-4B81-94AA-8BE4E44FC3F2}"/>
    <dgm:cxn modelId="{698FC07A-39DB-4F40-9584-829CB5DCCA47}" type="presOf" srcId="{4755C035-E704-46C6-BD59-593E70B132EC}" destId="{25FB7103-FD0F-4B16-A1B6-B0914C9F6EDB}" srcOrd="0" destOrd="0" presId="urn:microsoft.com/office/officeart/2018/5/layout/IconLeafLabelList"/>
    <dgm:cxn modelId="{7DEF547B-5A86-4EA1-840E-23C998B1D1E2}" srcId="{4755C035-E704-46C6-BD59-593E70B132EC}" destId="{B9ACCA4F-8FA3-4C20-BDB7-456741D870D1}" srcOrd="4" destOrd="0" parTransId="{B3ED6564-E4F4-47AA-A2FF-D0B5783454EF}" sibTransId="{306B3352-9316-499F-A03F-A2F68E9C79AA}"/>
    <dgm:cxn modelId="{E5C272B0-FF52-4EA3-90CE-6428DD7D68AA}" srcId="{4755C035-E704-46C6-BD59-593E70B132EC}" destId="{26CD8166-D97B-43CA-9CCE-8FFBCAEFBADB}" srcOrd="1" destOrd="0" parTransId="{14CA3968-CC32-4202-81A2-1729ACB9C7E9}" sibTransId="{A1D759D1-DE43-43C5-BC10-11981945587B}"/>
    <dgm:cxn modelId="{9EAD91B0-2D8D-450F-8486-CD2D0E96E559}" type="presOf" srcId="{26CD8166-D97B-43CA-9CCE-8FFBCAEFBADB}" destId="{225E9E9E-7354-458D-98F2-17BB048901F4}" srcOrd="0" destOrd="0" presId="urn:microsoft.com/office/officeart/2018/5/layout/IconLeafLabelList"/>
    <dgm:cxn modelId="{451D7AEB-A154-4E8B-9DAC-F0FC7C510C93}" type="presOf" srcId="{B9ACCA4F-8FA3-4C20-BDB7-456741D870D1}" destId="{BF2E9DC3-B710-4750-98A3-E5F78DFFF3DA}" srcOrd="0" destOrd="0" presId="urn:microsoft.com/office/officeart/2018/5/layout/IconLeafLabelList"/>
    <dgm:cxn modelId="{872D4AF3-AE76-499E-BAC2-70BB75D2DD63}" type="presOf" srcId="{A2A036E8-AD70-4ED6-B96F-0A1A46D22AE5}" destId="{AF06E0D0-C932-4704-90EE-45DFFAF9AD13}" srcOrd="0" destOrd="0" presId="urn:microsoft.com/office/officeart/2018/5/layout/IconLeafLabelList"/>
    <dgm:cxn modelId="{AE65FA22-D0C1-45E0-85A8-9C7819B3AAF6}" type="presParOf" srcId="{25FB7103-FD0F-4B16-A1B6-B0914C9F6EDB}" destId="{9F2751D9-EDB1-4E87-A2D5-317AAE437629}" srcOrd="0" destOrd="0" presId="urn:microsoft.com/office/officeart/2018/5/layout/IconLeafLabelList"/>
    <dgm:cxn modelId="{53CAE1C9-D63D-443D-9BCD-0DCF003966C3}" type="presParOf" srcId="{9F2751D9-EDB1-4E87-A2D5-317AAE437629}" destId="{59396DC5-34A4-46FF-9EF8-4DB2E140F89C}" srcOrd="0" destOrd="0" presId="urn:microsoft.com/office/officeart/2018/5/layout/IconLeafLabelList"/>
    <dgm:cxn modelId="{76DC3053-B55B-4DE9-B078-46868FA029A8}" type="presParOf" srcId="{9F2751D9-EDB1-4E87-A2D5-317AAE437629}" destId="{4F0ACE25-B61D-43A6-8522-7375C9CAB9B9}" srcOrd="1" destOrd="0" presId="urn:microsoft.com/office/officeart/2018/5/layout/IconLeafLabelList"/>
    <dgm:cxn modelId="{A1C0A3BD-B1B9-4930-BE1D-65ECED6F8C36}" type="presParOf" srcId="{9F2751D9-EDB1-4E87-A2D5-317AAE437629}" destId="{4BA8FC2D-20A9-489C-88A1-C40B3E6599C8}" srcOrd="2" destOrd="0" presId="urn:microsoft.com/office/officeart/2018/5/layout/IconLeafLabelList"/>
    <dgm:cxn modelId="{C68EEF8D-4DE8-4DBC-B5EA-FE00B758D163}" type="presParOf" srcId="{9F2751D9-EDB1-4E87-A2D5-317AAE437629}" destId="{FB017C16-9A25-465F-9815-D21F3F964109}" srcOrd="3" destOrd="0" presId="urn:microsoft.com/office/officeart/2018/5/layout/IconLeafLabelList"/>
    <dgm:cxn modelId="{6C7AF168-0971-42C6-8D9C-83738B592063}" type="presParOf" srcId="{25FB7103-FD0F-4B16-A1B6-B0914C9F6EDB}" destId="{70A2CD97-4C75-494C-BB17-35FD67D17EAC}" srcOrd="1" destOrd="0" presId="urn:microsoft.com/office/officeart/2018/5/layout/IconLeafLabelList"/>
    <dgm:cxn modelId="{FFB5F8D1-FA82-4511-92AF-784CD0A61A5B}" type="presParOf" srcId="{25FB7103-FD0F-4B16-A1B6-B0914C9F6EDB}" destId="{9F2E2E12-4394-467F-A54F-499FB98AA0F6}" srcOrd="2" destOrd="0" presId="urn:microsoft.com/office/officeart/2018/5/layout/IconLeafLabelList"/>
    <dgm:cxn modelId="{F592E71A-FD04-4415-BD45-BFB5A6B60D32}" type="presParOf" srcId="{9F2E2E12-4394-467F-A54F-499FB98AA0F6}" destId="{4B2E2DA2-FD3A-49F6-8CBE-DEE8BF315E26}" srcOrd="0" destOrd="0" presId="urn:microsoft.com/office/officeart/2018/5/layout/IconLeafLabelList"/>
    <dgm:cxn modelId="{F5A0AB22-135F-40CA-BD68-B97767DEB09A}" type="presParOf" srcId="{9F2E2E12-4394-467F-A54F-499FB98AA0F6}" destId="{FD2B19FD-FA23-4966-84F6-842C54844E95}" srcOrd="1" destOrd="0" presId="urn:microsoft.com/office/officeart/2018/5/layout/IconLeafLabelList"/>
    <dgm:cxn modelId="{6E5A7C00-BEC2-4D1A-9A8E-F82727282C34}" type="presParOf" srcId="{9F2E2E12-4394-467F-A54F-499FB98AA0F6}" destId="{87F1C6C7-B1A6-4157-9D3A-4543ED1C04AD}" srcOrd="2" destOrd="0" presId="urn:microsoft.com/office/officeart/2018/5/layout/IconLeafLabelList"/>
    <dgm:cxn modelId="{F85EC911-FD98-4FDA-B806-1472A5F59935}" type="presParOf" srcId="{9F2E2E12-4394-467F-A54F-499FB98AA0F6}" destId="{225E9E9E-7354-458D-98F2-17BB048901F4}" srcOrd="3" destOrd="0" presId="urn:microsoft.com/office/officeart/2018/5/layout/IconLeafLabelList"/>
    <dgm:cxn modelId="{8D51D72F-88C6-4D23-80B8-AC1194F8D946}" type="presParOf" srcId="{25FB7103-FD0F-4B16-A1B6-B0914C9F6EDB}" destId="{D56AAC96-8E03-4950-A545-65E441BE45FB}" srcOrd="3" destOrd="0" presId="urn:microsoft.com/office/officeart/2018/5/layout/IconLeafLabelList"/>
    <dgm:cxn modelId="{7B36AD4B-4224-4AB9-869D-66C6EADE01D5}" type="presParOf" srcId="{25FB7103-FD0F-4B16-A1B6-B0914C9F6EDB}" destId="{BE7B7E41-9F82-4890-A59C-3106CB0F43E4}" srcOrd="4" destOrd="0" presId="urn:microsoft.com/office/officeart/2018/5/layout/IconLeafLabelList"/>
    <dgm:cxn modelId="{87A36DC7-086E-4AA5-92C1-B58D1ABDA6D5}" type="presParOf" srcId="{BE7B7E41-9F82-4890-A59C-3106CB0F43E4}" destId="{CA27432D-D73E-4781-85F3-3891E268485C}" srcOrd="0" destOrd="0" presId="urn:microsoft.com/office/officeart/2018/5/layout/IconLeafLabelList"/>
    <dgm:cxn modelId="{10EE95DB-BC79-4955-89BB-8BCC0538BEF5}" type="presParOf" srcId="{BE7B7E41-9F82-4890-A59C-3106CB0F43E4}" destId="{DEBEBC80-91DB-4A7A-8BB1-FCD4EC29B731}" srcOrd="1" destOrd="0" presId="urn:microsoft.com/office/officeart/2018/5/layout/IconLeafLabelList"/>
    <dgm:cxn modelId="{B5A8A5AB-C88A-423E-BC10-DFDA8B6BF8C9}" type="presParOf" srcId="{BE7B7E41-9F82-4890-A59C-3106CB0F43E4}" destId="{2EEC50DA-54E4-474C-8138-9E62E3714685}" srcOrd="2" destOrd="0" presId="urn:microsoft.com/office/officeart/2018/5/layout/IconLeafLabelList"/>
    <dgm:cxn modelId="{32C18B1E-E561-44A8-9FDC-963F14ED2C6E}" type="presParOf" srcId="{BE7B7E41-9F82-4890-A59C-3106CB0F43E4}" destId="{AF06E0D0-C932-4704-90EE-45DFFAF9AD13}" srcOrd="3" destOrd="0" presId="urn:microsoft.com/office/officeart/2018/5/layout/IconLeafLabelList"/>
    <dgm:cxn modelId="{9EA4FC2D-B53D-4FDE-9916-F796D1E7BC0B}" type="presParOf" srcId="{25FB7103-FD0F-4B16-A1B6-B0914C9F6EDB}" destId="{18133450-F8A9-4B79-BE30-DBD0E50456B0}" srcOrd="5" destOrd="0" presId="urn:microsoft.com/office/officeart/2018/5/layout/IconLeafLabelList"/>
    <dgm:cxn modelId="{6706B27F-8EE3-4AFE-BF71-BB0E563769F6}" type="presParOf" srcId="{25FB7103-FD0F-4B16-A1B6-B0914C9F6EDB}" destId="{915CE7B5-541A-430C-986F-C458A6C672D5}" srcOrd="6" destOrd="0" presId="urn:microsoft.com/office/officeart/2018/5/layout/IconLeafLabelList"/>
    <dgm:cxn modelId="{D81A0B19-6858-4360-B79D-3E2A827876A7}" type="presParOf" srcId="{915CE7B5-541A-430C-986F-C458A6C672D5}" destId="{48F31FB6-BD0D-4A3A-84D8-A975930706F8}" srcOrd="0" destOrd="0" presId="urn:microsoft.com/office/officeart/2018/5/layout/IconLeafLabelList"/>
    <dgm:cxn modelId="{0FCF83B6-CE1C-48D4-9753-4EE13B685B60}" type="presParOf" srcId="{915CE7B5-541A-430C-986F-C458A6C672D5}" destId="{4824FE57-6E07-4230-9B6A-197BC185EDAB}" srcOrd="1" destOrd="0" presId="urn:microsoft.com/office/officeart/2018/5/layout/IconLeafLabelList"/>
    <dgm:cxn modelId="{52A2AB5D-CC67-486A-8445-4C641F6453FD}" type="presParOf" srcId="{915CE7B5-541A-430C-986F-C458A6C672D5}" destId="{F55E8886-D7F9-4D6C-BE07-442C0B3F86BC}" srcOrd="2" destOrd="0" presId="urn:microsoft.com/office/officeart/2018/5/layout/IconLeafLabelList"/>
    <dgm:cxn modelId="{007A7A95-79E2-4620-A92A-430568C7A18B}" type="presParOf" srcId="{915CE7B5-541A-430C-986F-C458A6C672D5}" destId="{65EE7D59-093E-4102-95B4-CB41B304B926}" srcOrd="3" destOrd="0" presId="urn:microsoft.com/office/officeart/2018/5/layout/IconLeafLabelList"/>
    <dgm:cxn modelId="{85254933-BC6D-4641-AF5B-F42A96415EDE}" type="presParOf" srcId="{25FB7103-FD0F-4B16-A1B6-B0914C9F6EDB}" destId="{3482FA8D-3236-4BAD-B8E1-92DCC95BEBAB}" srcOrd="7" destOrd="0" presId="urn:microsoft.com/office/officeart/2018/5/layout/IconLeafLabelList"/>
    <dgm:cxn modelId="{7F0EC0EC-29C4-4773-A9C4-DCB3FD7681EC}" type="presParOf" srcId="{25FB7103-FD0F-4B16-A1B6-B0914C9F6EDB}" destId="{096BC151-8491-4667-AA73-B6B03C9BDD04}" srcOrd="8" destOrd="0" presId="urn:microsoft.com/office/officeart/2018/5/layout/IconLeafLabelList"/>
    <dgm:cxn modelId="{CAC822B7-DFFC-4B95-8C96-50BC41E28030}" type="presParOf" srcId="{096BC151-8491-4667-AA73-B6B03C9BDD04}" destId="{E39CEE9E-4DD3-40F2-ADE0-321EB9900138}" srcOrd="0" destOrd="0" presId="urn:microsoft.com/office/officeart/2018/5/layout/IconLeafLabelList"/>
    <dgm:cxn modelId="{564C6B0D-F3A8-4266-94A7-096B9A4925A3}" type="presParOf" srcId="{096BC151-8491-4667-AA73-B6B03C9BDD04}" destId="{4ABF6718-5C16-4132-9F5C-5133525290C7}" srcOrd="1" destOrd="0" presId="urn:microsoft.com/office/officeart/2018/5/layout/IconLeafLabelList"/>
    <dgm:cxn modelId="{9A8EC8E8-324F-4A91-9A3E-737B92509987}" type="presParOf" srcId="{096BC151-8491-4667-AA73-B6B03C9BDD04}" destId="{62F2DFC3-8E9D-4A93-8028-C702F4CFD83C}" srcOrd="2" destOrd="0" presId="urn:microsoft.com/office/officeart/2018/5/layout/IconLeafLabelList"/>
    <dgm:cxn modelId="{7188D874-0C2B-4DCC-A0D2-0E0709D3CEEA}" type="presParOf" srcId="{096BC151-8491-4667-AA73-B6B03C9BDD04}" destId="{BF2E9DC3-B710-4750-98A3-E5F78DFFF3DA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2826779-6DAC-4DB0-955B-6D3324E3F9E9}" type="doc">
      <dgm:prSet loTypeId="urn:microsoft.com/office/officeart/2005/8/layout/vProcess5" loCatId="process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D54780E7-1585-4040-A4C0-CD0634EAAF5C}">
      <dgm:prSet/>
      <dgm:spPr/>
      <dgm:t>
        <a:bodyPr/>
        <a:lstStyle/>
        <a:p>
          <a:r>
            <a:rPr lang="en-US"/>
            <a:t>Fixed-charge leverage: each avoided truck saves ~€2,700</a:t>
          </a:r>
        </a:p>
      </dgm:t>
    </dgm:pt>
    <dgm:pt modelId="{F62009DF-759C-45F7-A3D8-8A33E5B80314}" type="parTrans" cxnId="{58B59C8B-80DE-483E-AFE2-24F070EAA84E}">
      <dgm:prSet/>
      <dgm:spPr/>
      <dgm:t>
        <a:bodyPr/>
        <a:lstStyle/>
        <a:p>
          <a:endParaRPr lang="en-US"/>
        </a:p>
      </dgm:t>
    </dgm:pt>
    <dgm:pt modelId="{8DD22CAD-B772-4141-8409-765BF378F43A}" type="sibTrans" cxnId="{58B59C8B-80DE-483E-AFE2-24F070EAA84E}">
      <dgm:prSet/>
      <dgm:spPr/>
      <dgm:t>
        <a:bodyPr/>
        <a:lstStyle/>
        <a:p>
          <a:endParaRPr lang="en-US"/>
        </a:p>
      </dgm:t>
    </dgm:pt>
    <dgm:pt modelId="{926D0B6E-F3F0-4149-9AB9-6118FC904536}">
      <dgm:prSet/>
      <dgm:spPr/>
      <dgm:t>
        <a:bodyPr/>
        <a:lstStyle/>
        <a:p>
          <a:r>
            <a:rPr lang="en-US"/>
            <a:t>Higher load factors: share orders to approach 23 tons utilization</a:t>
          </a:r>
        </a:p>
      </dgm:t>
    </dgm:pt>
    <dgm:pt modelId="{6FD96D81-BEAA-4D12-9ECD-4383DCADBB46}" type="parTrans" cxnId="{F4BFFB56-E0BD-4949-A464-F26263E65C95}">
      <dgm:prSet/>
      <dgm:spPr/>
      <dgm:t>
        <a:bodyPr/>
        <a:lstStyle/>
        <a:p>
          <a:endParaRPr lang="en-US"/>
        </a:p>
      </dgm:t>
    </dgm:pt>
    <dgm:pt modelId="{9E593BC5-2664-4E03-895B-BF6E155A06C5}" type="sibTrans" cxnId="{F4BFFB56-E0BD-4949-A464-F26263E65C95}">
      <dgm:prSet/>
      <dgm:spPr/>
      <dgm:t>
        <a:bodyPr/>
        <a:lstStyle/>
        <a:p>
          <a:endParaRPr lang="en-US"/>
        </a:p>
      </dgm:t>
    </dgm:pt>
    <dgm:pt modelId="{912B7C8F-7137-4E72-AC2B-C480F6C0CC96}">
      <dgm:prSet/>
      <dgm:spPr/>
      <dgm:t>
        <a:bodyPr/>
        <a:lstStyle/>
        <a:p>
          <a:r>
            <a:rPr lang="en-US"/>
            <a:t>Avoid awkward edges: near-capacity single-city demands no longer force a whole extra truck</a:t>
          </a:r>
        </a:p>
      </dgm:t>
    </dgm:pt>
    <dgm:pt modelId="{8260A6CF-F627-4B88-A820-108F299AC1B7}" type="parTrans" cxnId="{969A96F1-E248-4E9D-A3F5-E59F84407968}">
      <dgm:prSet/>
      <dgm:spPr/>
      <dgm:t>
        <a:bodyPr/>
        <a:lstStyle/>
        <a:p>
          <a:endParaRPr lang="en-US"/>
        </a:p>
      </dgm:t>
    </dgm:pt>
    <dgm:pt modelId="{C5359BBC-2A4D-4BE1-96B1-C6DD4F3CC533}" type="sibTrans" cxnId="{969A96F1-E248-4E9D-A3F5-E59F84407968}">
      <dgm:prSet/>
      <dgm:spPr/>
      <dgm:t>
        <a:bodyPr/>
        <a:lstStyle/>
        <a:p>
          <a:endParaRPr lang="en-US"/>
        </a:p>
      </dgm:t>
    </dgm:pt>
    <dgm:pt modelId="{A2FC0F55-8D84-4B94-A270-065BEA36833C}">
      <dgm:prSet/>
      <dgm:spPr/>
      <dgm:t>
        <a:bodyPr/>
        <a:lstStyle/>
        <a:p>
          <a:r>
            <a:rPr lang="en-US"/>
            <a:t>Scales under stress: benefit grows as total demand rises or skews</a:t>
          </a:r>
        </a:p>
      </dgm:t>
    </dgm:pt>
    <dgm:pt modelId="{CCF59E9A-78A3-4D0E-B5DA-61BDA54CC0B7}" type="parTrans" cxnId="{C0D1B580-C29E-4CDD-A35F-2719A400922A}">
      <dgm:prSet/>
      <dgm:spPr/>
      <dgm:t>
        <a:bodyPr/>
        <a:lstStyle/>
        <a:p>
          <a:endParaRPr lang="en-US"/>
        </a:p>
      </dgm:t>
    </dgm:pt>
    <dgm:pt modelId="{CF5AD74A-8D01-4A86-9F70-1A5461464842}" type="sibTrans" cxnId="{C0D1B580-C29E-4CDD-A35F-2719A400922A}">
      <dgm:prSet/>
      <dgm:spPr/>
      <dgm:t>
        <a:bodyPr/>
        <a:lstStyle/>
        <a:p>
          <a:endParaRPr lang="en-US"/>
        </a:p>
      </dgm:t>
    </dgm:pt>
    <dgm:pt modelId="{40E781E3-D3E9-DC49-A8F1-5A55E1046E09}" type="pres">
      <dgm:prSet presAssocID="{52826779-6DAC-4DB0-955B-6D3324E3F9E9}" presName="outerComposite" presStyleCnt="0">
        <dgm:presLayoutVars>
          <dgm:chMax val="5"/>
          <dgm:dir/>
          <dgm:resizeHandles val="exact"/>
        </dgm:presLayoutVars>
      </dgm:prSet>
      <dgm:spPr/>
    </dgm:pt>
    <dgm:pt modelId="{D08CAD28-EE68-D340-B4D4-F8ACEBA755AD}" type="pres">
      <dgm:prSet presAssocID="{52826779-6DAC-4DB0-955B-6D3324E3F9E9}" presName="dummyMaxCanvas" presStyleCnt="0">
        <dgm:presLayoutVars/>
      </dgm:prSet>
      <dgm:spPr/>
    </dgm:pt>
    <dgm:pt modelId="{0A490C66-872D-C54C-B1CE-0E00B9EBD99D}" type="pres">
      <dgm:prSet presAssocID="{52826779-6DAC-4DB0-955B-6D3324E3F9E9}" presName="FourNodes_1" presStyleLbl="node1" presStyleIdx="0" presStyleCnt="4">
        <dgm:presLayoutVars>
          <dgm:bulletEnabled val="1"/>
        </dgm:presLayoutVars>
      </dgm:prSet>
      <dgm:spPr/>
    </dgm:pt>
    <dgm:pt modelId="{3C157A1D-19F8-B24A-85A0-E151AFA92DCC}" type="pres">
      <dgm:prSet presAssocID="{52826779-6DAC-4DB0-955B-6D3324E3F9E9}" presName="FourNodes_2" presStyleLbl="node1" presStyleIdx="1" presStyleCnt="4">
        <dgm:presLayoutVars>
          <dgm:bulletEnabled val="1"/>
        </dgm:presLayoutVars>
      </dgm:prSet>
      <dgm:spPr/>
    </dgm:pt>
    <dgm:pt modelId="{7ED4D0BB-4A5E-7041-B7BF-C2B0E0333B3A}" type="pres">
      <dgm:prSet presAssocID="{52826779-6DAC-4DB0-955B-6D3324E3F9E9}" presName="FourNodes_3" presStyleLbl="node1" presStyleIdx="2" presStyleCnt="4">
        <dgm:presLayoutVars>
          <dgm:bulletEnabled val="1"/>
        </dgm:presLayoutVars>
      </dgm:prSet>
      <dgm:spPr/>
    </dgm:pt>
    <dgm:pt modelId="{531838B9-A20A-6E43-9144-35FDB03C0FE2}" type="pres">
      <dgm:prSet presAssocID="{52826779-6DAC-4DB0-955B-6D3324E3F9E9}" presName="FourNodes_4" presStyleLbl="node1" presStyleIdx="3" presStyleCnt="4">
        <dgm:presLayoutVars>
          <dgm:bulletEnabled val="1"/>
        </dgm:presLayoutVars>
      </dgm:prSet>
      <dgm:spPr/>
    </dgm:pt>
    <dgm:pt modelId="{4275EC91-BA8A-304C-B760-DBB60CF8D6DF}" type="pres">
      <dgm:prSet presAssocID="{52826779-6DAC-4DB0-955B-6D3324E3F9E9}" presName="FourConn_1-2" presStyleLbl="fgAccFollowNode1" presStyleIdx="0" presStyleCnt="3">
        <dgm:presLayoutVars>
          <dgm:bulletEnabled val="1"/>
        </dgm:presLayoutVars>
      </dgm:prSet>
      <dgm:spPr/>
    </dgm:pt>
    <dgm:pt modelId="{ECE63316-EED7-AB44-8D5E-AD28E3B50540}" type="pres">
      <dgm:prSet presAssocID="{52826779-6DAC-4DB0-955B-6D3324E3F9E9}" presName="FourConn_2-3" presStyleLbl="fgAccFollowNode1" presStyleIdx="1" presStyleCnt="3">
        <dgm:presLayoutVars>
          <dgm:bulletEnabled val="1"/>
        </dgm:presLayoutVars>
      </dgm:prSet>
      <dgm:spPr/>
    </dgm:pt>
    <dgm:pt modelId="{C6AD8D80-A8AB-6B4C-9CD5-14BDAB60F676}" type="pres">
      <dgm:prSet presAssocID="{52826779-6DAC-4DB0-955B-6D3324E3F9E9}" presName="FourConn_3-4" presStyleLbl="fgAccFollowNode1" presStyleIdx="2" presStyleCnt="3">
        <dgm:presLayoutVars>
          <dgm:bulletEnabled val="1"/>
        </dgm:presLayoutVars>
      </dgm:prSet>
      <dgm:spPr/>
    </dgm:pt>
    <dgm:pt modelId="{937D8340-FD30-F14B-8D42-BB5768CE3F0E}" type="pres">
      <dgm:prSet presAssocID="{52826779-6DAC-4DB0-955B-6D3324E3F9E9}" presName="FourNodes_1_text" presStyleLbl="node1" presStyleIdx="3" presStyleCnt="4">
        <dgm:presLayoutVars>
          <dgm:bulletEnabled val="1"/>
        </dgm:presLayoutVars>
      </dgm:prSet>
      <dgm:spPr/>
    </dgm:pt>
    <dgm:pt modelId="{9EE375C3-A140-FF44-A8AD-420F5D4C2871}" type="pres">
      <dgm:prSet presAssocID="{52826779-6DAC-4DB0-955B-6D3324E3F9E9}" presName="FourNodes_2_text" presStyleLbl="node1" presStyleIdx="3" presStyleCnt="4">
        <dgm:presLayoutVars>
          <dgm:bulletEnabled val="1"/>
        </dgm:presLayoutVars>
      </dgm:prSet>
      <dgm:spPr/>
    </dgm:pt>
    <dgm:pt modelId="{6F1F41F6-0732-5E4C-A80C-012205EC2E2D}" type="pres">
      <dgm:prSet presAssocID="{52826779-6DAC-4DB0-955B-6D3324E3F9E9}" presName="FourNodes_3_text" presStyleLbl="node1" presStyleIdx="3" presStyleCnt="4">
        <dgm:presLayoutVars>
          <dgm:bulletEnabled val="1"/>
        </dgm:presLayoutVars>
      </dgm:prSet>
      <dgm:spPr/>
    </dgm:pt>
    <dgm:pt modelId="{53E6E36E-C966-9943-924F-09F9B09357C6}" type="pres">
      <dgm:prSet presAssocID="{52826779-6DAC-4DB0-955B-6D3324E3F9E9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7CA6B103-8674-5144-9FD5-7ACC10C920A5}" type="presOf" srcId="{9E593BC5-2664-4E03-895B-BF6E155A06C5}" destId="{ECE63316-EED7-AB44-8D5E-AD28E3B50540}" srcOrd="0" destOrd="0" presId="urn:microsoft.com/office/officeart/2005/8/layout/vProcess5"/>
    <dgm:cxn modelId="{5031570C-E77A-C244-BBA4-3009A9FB49C1}" type="presOf" srcId="{A2FC0F55-8D84-4B94-A270-065BEA36833C}" destId="{53E6E36E-C966-9943-924F-09F9B09357C6}" srcOrd="1" destOrd="0" presId="urn:microsoft.com/office/officeart/2005/8/layout/vProcess5"/>
    <dgm:cxn modelId="{C481D73D-33C8-3544-9C06-14A1D4AB6534}" type="presOf" srcId="{C5359BBC-2A4D-4BE1-96B1-C6DD4F3CC533}" destId="{C6AD8D80-A8AB-6B4C-9CD5-14BDAB60F676}" srcOrd="0" destOrd="0" presId="urn:microsoft.com/office/officeart/2005/8/layout/vProcess5"/>
    <dgm:cxn modelId="{F406E045-E405-054B-8350-D119281A1F04}" type="presOf" srcId="{D54780E7-1585-4040-A4C0-CD0634EAAF5C}" destId="{937D8340-FD30-F14B-8D42-BB5768CE3F0E}" srcOrd="1" destOrd="0" presId="urn:microsoft.com/office/officeart/2005/8/layout/vProcess5"/>
    <dgm:cxn modelId="{18016A4A-10AF-C742-A3BA-2D21D89982DD}" type="presOf" srcId="{D54780E7-1585-4040-A4C0-CD0634EAAF5C}" destId="{0A490C66-872D-C54C-B1CE-0E00B9EBD99D}" srcOrd="0" destOrd="0" presId="urn:microsoft.com/office/officeart/2005/8/layout/vProcess5"/>
    <dgm:cxn modelId="{F4BFFB56-E0BD-4949-A464-F26263E65C95}" srcId="{52826779-6DAC-4DB0-955B-6D3324E3F9E9}" destId="{926D0B6E-F3F0-4149-9AB9-6118FC904536}" srcOrd="1" destOrd="0" parTransId="{6FD96D81-BEAA-4D12-9ECD-4383DCADBB46}" sibTransId="{9E593BC5-2664-4E03-895B-BF6E155A06C5}"/>
    <dgm:cxn modelId="{C15DB469-D233-CD4A-B27B-ACA824B6D2DB}" type="presOf" srcId="{8DD22CAD-B772-4141-8409-765BF378F43A}" destId="{4275EC91-BA8A-304C-B760-DBB60CF8D6DF}" srcOrd="0" destOrd="0" presId="urn:microsoft.com/office/officeart/2005/8/layout/vProcess5"/>
    <dgm:cxn modelId="{0D78826D-2866-6241-90E2-2DB784BC644F}" type="presOf" srcId="{52826779-6DAC-4DB0-955B-6D3324E3F9E9}" destId="{40E781E3-D3E9-DC49-A8F1-5A55E1046E09}" srcOrd="0" destOrd="0" presId="urn:microsoft.com/office/officeart/2005/8/layout/vProcess5"/>
    <dgm:cxn modelId="{C0D1B580-C29E-4CDD-A35F-2719A400922A}" srcId="{52826779-6DAC-4DB0-955B-6D3324E3F9E9}" destId="{A2FC0F55-8D84-4B94-A270-065BEA36833C}" srcOrd="3" destOrd="0" parTransId="{CCF59E9A-78A3-4D0E-B5DA-61BDA54CC0B7}" sibTransId="{CF5AD74A-8D01-4A86-9F70-1A5461464842}"/>
    <dgm:cxn modelId="{58B59C8B-80DE-483E-AFE2-24F070EAA84E}" srcId="{52826779-6DAC-4DB0-955B-6D3324E3F9E9}" destId="{D54780E7-1585-4040-A4C0-CD0634EAAF5C}" srcOrd="0" destOrd="0" parTransId="{F62009DF-759C-45F7-A3D8-8A33E5B80314}" sibTransId="{8DD22CAD-B772-4141-8409-765BF378F43A}"/>
    <dgm:cxn modelId="{7ABED4B1-1803-B948-BD7E-94C25EFA66AF}" type="presOf" srcId="{926D0B6E-F3F0-4149-9AB9-6118FC904536}" destId="{3C157A1D-19F8-B24A-85A0-E151AFA92DCC}" srcOrd="0" destOrd="0" presId="urn:microsoft.com/office/officeart/2005/8/layout/vProcess5"/>
    <dgm:cxn modelId="{8F444FC5-6BEA-3A4D-8759-A39588ED53B8}" type="presOf" srcId="{A2FC0F55-8D84-4B94-A270-065BEA36833C}" destId="{531838B9-A20A-6E43-9144-35FDB03C0FE2}" srcOrd="0" destOrd="0" presId="urn:microsoft.com/office/officeart/2005/8/layout/vProcess5"/>
    <dgm:cxn modelId="{65B234D7-B4A5-594A-8AC5-751B8D8D8E4C}" type="presOf" srcId="{912B7C8F-7137-4E72-AC2B-C480F6C0CC96}" destId="{7ED4D0BB-4A5E-7041-B7BF-C2B0E0333B3A}" srcOrd="0" destOrd="0" presId="urn:microsoft.com/office/officeart/2005/8/layout/vProcess5"/>
    <dgm:cxn modelId="{10C24EDE-826E-8447-949B-BF00404D4A1F}" type="presOf" srcId="{912B7C8F-7137-4E72-AC2B-C480F6C0CC96}" destId="{6F1F41F6-0732-5E4C-A80C-012205EC2E2D}" srcOrd="1" destOrd="0" presId="urn:microsoft.com/office/officeart/2005/8/layout/vProcess5"/>
    <dgm:cxn modelId="{969A96F1-E248-4E9D-A3F5-E59F84407968}" srcId="{52826779-6DAC-4DB0-955B-6D3324E3F9E9}" destId="{912B7C8F-7137-4E72-AC2B-C480F6C0CC96}" srcOrd="2" destOrd="0" parTransId="{8260A6CF-F627-4B88-A820-108F299AC1B7}" sibTransId="{C5359BBC-2A4D-4BE1-96B1-C6DD4F3CC533}"/>
    <dgm:cxn modelId="{517914F4-85C6-ED40-87E4-038201F8545E}" type="presOf" srcId="{926D0B6E-F3F0-4149-9AB9-6118FC904536}" destId="{9EE375C3-A140-FF44-A8AD-420F5D4C2871}" srcOrd="1" destOrd="0" presId="urn:microsoft.com/office/officeart/2005/8/layout/vProcess5"/>
    <dgm:cxn modelId="{32DD3FFF-11A5-BB42-8DF9-2D69FD2A3312}" type="presParOf" srcId="{40E781E3-D3E9-DC49-A8F1-5A55E1046E09}" destId="{D08CAD28-EE68-D340-B4D4-F8ACEBA755AD}" srcOrd="0" destOrd="0" presId="urn:microsoft.com/office/officeart/2005/8/layout/vProcess5"/>
    <dgm:cxn modelId="{CF9A1772-D537-B841-955A-A0339F3A7FA9}" type="presParOf" srcId="{40E781E3-D3E9-DC49-A8F1-5A55E1046E09}" destId="{0A490C66-872D-C54C-B1CE-0E00B9EBD99D}" srcOrd="1" destOrd="0" presId="urn:microsoft.com/office/officeart/2005/8/layout/vProcess5"/>
    <dgm:cxn modelId="{D0D2EEA5-3D66-9A4A-A9EB-2641AA1EAFA1}" type="presParOf" srcId="{40E781E3-D3E9-DC49-A8F1-5A55E1046E09}" destId="{3C157A1D-19F8-B24A-85A0-E151AFA92DCC}" srcOrd="2" destOrd="0" presId="urn:microsoft.com/office/officeart/2005/8/layout/vProcess5"/>
    <dgm:cxn modelId="{E66A6082-3D17-404D-9631-95DB58E562CA}" type="presParOf" srcId="{40E781E3-D3E9-DC49-A8F1-5A55E1046E09}" destId="{7ED4D0BB-4A5E-7041-B7BF-C2B0E0333B3A}" srcOrd="3" destOrd="0" presId="urn:microsoft.com/office/officeart/2005/8/layout/vProcess5"/>
    <dgm:cxn modelId="{EEBD1CBF-86F0-F74A-856B-913EC8653AC3}" type="presParOf" srcId="{40E781E3-D3E9-DC49-A8F1-5A55E1046E09}" destId="{531838B9-A20A-6E43-9144-35FDB03C0FE2}" srcOrd="4" destOrd="0" presId="urn:microsoft.com/office/officeart/2005/8/layout/vProcess5"/>
    <dgm:cxn modelId="{C7CCD70A-7398-D445-9E96-E6A11631ACC7}" type="presParOf" srcId="{40E781E3-D3E9-DC49-A8F1-5A55E1046E09}" destId="{4275EC91-BA8A-304C-B760-DBB60CF8D6DF}" srcOrd="5" destOrd="0" presId="urn:microsoft.com/office/officeart/2005/8/layout/vProcess5"/>
    <dgm:cxn modelId="{BDA7222D-C973-464C-BA95-5CB1F4A1CE5F}" type="presParOf" srcId="{40E781E3-D3E9-DC49-A8F1-5A55E1046E09}" destId="{ECE63316-EED7-AB44-8D5E-AD28E3B50540}" srcOrd="6" destOrd="0" presId="urn:microsoft.com/office/officeart/2005/8/layout/vProcess5"/>
    <dgm:cxn modelId="{E00F7F8D-64DD-404F-BC17-D3170B33C296}" type="presParOf" srcId="{40E781E3-D3E9-DC49-A8F1-5A55E1046E09}" destId="{C6AD8D80-A8AB-6B4C-9CD5-14BDAB60F676}" srcOrd="7" destOrd="0" presId="urn:microsoft.com/office/officeart/2005/8/layout/vProcess5"/>
    <dgm:cxn modelId="{05F9B0BF-246B-8F4D-8C2C-32658DBEDE46}" type="presParOf" srcId="{40E781E3-D3E9-DC49-A8F1-5A55E1046E09}" destId="{937D8340-FD30-F14B-8D42-BB5768CE3F0E}" srcOrd="8" destOrd="0" presId="urn:microsoft.com/office/officeart/2005/8/layout/vProcess5"/>
    <dgm:cxn modelId="{CEB1CD14-5A10-7E44-BFDF-2BDD0BB356E2}" type="presParOf" srcId="{40E781E3-D3E9-DC49-A8F1-5A55E1046E09}" destId="{9EE375C3-A140-FF44-A8AD-420F5D4C2871}" srcOrd="9" destOrd="0" presId="urn:microsoft.com/office/officeart/2005/8/layout/vProcess5"/>
    <dgm:cxn modelId="{3FA5E29E-C058-2141-A589-3B335F1D13AB}" type="presParOf" srcId="{40E781E3-D3E9-DC49-A8F1-5A55E1046E09}" destId="{6F1F41F6-0732-5E4C-A80C-012205EC2E2D}" srcOrd="10" destOrd="0" presId="urn:microsoft.com/office/officeart/2005/8/layout/vProcess5"/>
    <dgm:cxn modelId="{E6E1E9B9-73E7-A946-A865-2DE7F9AADF7F}" type="presParOf" srcId="{40E781E3-D3E9-DC49-A8F1-5A55E1046E09}" destId="{53E6E36E-C966-9943-924F-09F9B09357C6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22BD90A-6C2F-48D6-8AEC-8AEEB387640A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3FF4C73-CFC3-4FE8-846C-BC52B012E68D}">
      <dgm:prSet/>
      <dgm:spPr/>
      <dgm:t>
        <a:bodyPr/>
        <a:lstStyle/>
        <a:p>
          <a:r>
            <a:rPr lang="en-US" baseline="0"/>
            <a:t>Thanks: VIP Lojistik Fleet Operations for data &amp; validation</a:t>
          </a:r>
          <a:endParaRPr lang="en-US"/>
        </a:p>
      </dgm:t>
    </dgm:pt>
    <dgm:pt modelId="{F3476932-3D76-4305-8C70-BA3F2B9D2D36}" type="parTrans" cxnId="{D8A8C092-D2C7-4FCB-85DC-5E7741D4B455}">
      <dgm:prSet/>
      <dgm:spPr/>
      <dgm:t>
        <a:bodyPr/>
        <a:lstStyle/>
        <a:p>
          <a:endParaRPr lang="en-US"/>
        </a:p>
      </dgm:t>
    </dgm:pt>
    <dgm:pt modelId="{16DDB700-9D12-4F2D-8FCF-03DFBA770228}" type="sibTrans" cxnId="{D8A8C092-D2C7-4FCB-85DC-5E7741D4B455}">
      <dgm:prSet/>
      <dgm:spPr/>
      <dgm:t>
        <a:bodyPr/>
        <a:lstStyle/>
        <a:p>
          <a:endParaRPr lang="en-US"/>
        </a:p>
      </dgm:t>
    </dgm:pt>
    <dgm:pt modelId="{51241C06-AC29-4DF8-AD07-FB8662D37F10}">
      <dgm:prSet/>
      <dgm:spPr/>
      <dgm:t>
        <a:bodyPr/>
        <a:lstStyle/>
        <a:p>
          <a:r>
            <a:rPr lang="en-US" baseline="0"/>
            <a:t>Old course materials (ENS208, IE311, IE312 etc.)</a:t>
          </a:r>
          <a:endParaRPr lang="en-US"/>
        </a:p>
      </dgm:t>
    </dgm:pt>
    <dgm:pt modelId="{65398323-3E32-4BC6-8715-A8D67086A61C}" type="parTrans" cxnId="{45118E6D-2FB4-4081-852D-7814C27F40EC}">
      <dgm:prSet/>
      <dgm:spPr/>
      <dgm:t>
        <a:bodyPr/>
        <a:lstStyle/>
        <a:p>
          <a:endParaRPr lang="en-US"/>
        </a:p>
      </dgm:t>
    </dgm:pt>
    <dgm:pt modelId="{2EEFB716-7499-437A-AC81-3E282C80A061}" type="sibTrans" cxnId="{45118E6D-2FB4-4081-852D-7814C27F40EC}">
      <dgm:prSet/>
      <dgm:spPr/>
      <dgm:t>
        <a:bodyPr/>
        <a:lstStyle/>
        <a:p>
          <a:endParaRPr lang="en-US"/>
        </a:p>
      </dgm:t>
    </dgm:pt>
    <dgm:pt modelId="{C88B0D58-8959-41E4-BC1D-BC51C8F1C1BB}">
      <dgm:prSet/>
      <dgm:spPr/>
      <dgm:t>
        <a:bodyPr/>
        <a:lstStyle/>
        <a:p>
          <a:r>
            <a:rPr lang="en-US" baseline="0"/>
            <a:t>Gurobi Optimizer</a:t>
          </a:r>
          <a:endParaRPr lang="en-US"/>
        </a:p>
      </dgm:t>
    </dgm:pt>
    <dgm:pt modelId="{1E5FDB29-129A-4E7F-9496-C3271D828058}" type="parTrans" cxnId="{9C81A5AA-F725-468F-B067-204D85DD9400}">
      <dgm:prSet/>
      <dgm:spPr/>
      <dgm:t>
        <a:bodyPr/>
        <a:lstStyle/>
        <a:p>
          <a:endParaRPr lang="en-US"/>
        </a:p>
      </dgm:t>
    </dgm:pt>
    <dgm:pt modelId="{7A912ECD-7DDB-4152-9683-C0503D2A0A82}" type="sibTrans" cxnId="{9C81A5AA-F725-468F-B067-204D85DD9400}">
      <dgm:prSet/>
      <dgm:spPr/>
      <dgm:t>
        <a:bodyPr/>
        <a:lstStyle/>
        <a:p>
          <a:endParaRPr lang="en-US"/>
        </a:p>
      </dgm:t>
    </dgm:pt>
    <dgm:pt modelId="{09396BAA-E08F-C545-A6C1-7ADEEFF46424}" type="pres">
      <dgm:prSet presAssocID="{922BD90A-6C2F-48D6-8AEC-8AEEB387640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4038B74-6058-BA48-946C-76CE2CF29967}" type="pres">
      <dgm:prSet presAssocID="{E3FF4C73-CFC3-4FE8-846C-BC52B012E68D}" presName="hierRoot1" presStyleCnt="0"/>
      <dgm:spPr/>
    </dgm:pt>
    <dgm:pt modelId="{188BD925-A8F5-4A4E-ACD3-9857CE5BFC37}" type="pres">
      <dgm:prSet presAssocID="{E3FF4C73-CFC3-4FE8-846C-BC52B012E68D}" presName="composite" presStyleCnt="0"/>
      <dgm:spPr/>
    </dgm:pt>
    <dgm:pt modelId="{B43E5021-248D-0744-B641-DD34846501A0}" type="pres">
      <dgm:prSet presAssocID="{E3FF4C73-CFC3-4FE8-846C-BC52B012E68D}" presName="background" presStyleLbl="node0" presStyleIdx="0" presStyleCnt="3"/>
      <dgm:spPr/>
    </dgm:pt>
    <dgm:pt modelId="{187B0DEE-B004-EE4E-BEDA-F03576807514}" type="pres">
      <dgm:prSet presAssocID="{E3FF4C73-CFC3-4FE8-846C-BC52B012E68D}" presName="text" presStyleLbl="fgAcc0" presStyleIdx="0" presStyleCnt="3">
        <dgm:presLayoutVars>
          <dgm:chPref val="3"/>
        </dgm:presLayoutVars>
      </dgm:prSet>
      <dgm:spPr/>
    </dgm:pt>
    <dgm:pt modelId="{05E84AC5-9C56-9D43-A7B2-3E6449FEF6DB}" type="pres">
      <dgm:prSet presAssocID="{E3FF4C73-CFC3-4FE8-846C-BC52B012E68D}" presName="hierChild2" presStyleCnt="0"/>
      <dgm:spPr/>
    </dgm:pt>
    <dgm:pt modelId="{2A464C81-A166-A240-8741-2FD04132702A}" type="pres">
      <dgm:prSet presAssocID="{51241C06-AC29-4DF8-AD07-FB8662D37F10}" presName="hierRoot1" presStyleCnt="0"/>
      <dgm:spPr/>
    </dgm:pt>
    <dgm:pt modelId="{B5E4243F-D06E-9643-B4C4-67DDC98A8111}" type="pres">
      <dgm:prSet presAssocID="{51241C06-AC29-4DF8-AD07-FB8662D37F10}" presName="composite" presStyleCnt="0"/>
      <dgm:spPr/>
    </dgm:pt>
    <dgm:pt modelId="{E28C8670-BCEE-2D4C-82BC-F7ED2508C924}" type="pres">
      <dgm:prSet presAssocID="{51241C06-AC29-4DF8-AD07-FB8662D37F10}" presName="background" presStyleLbl="node0" presStyleIdx="1" presStyleCnt="3"/>
      <dgm:spPr/>
    </dgm:pt>
    <dgm:pt modelId="{01DA84FA-7FCD-0C41-B66B-28E0F58AB474}" type="pres">
      <dgm:prSet presAssocID="{51241C06-AC29-4DF8-AD07-FB8662D37F10}" presName="text" presStyleLbl="fgAcc0" presStyleIdx="1" presStyleCnt="3">
        <dgm:presLayoutVars>
          <dgm:chPref val="3"/>
        </dgm:presLayoutVars>
      </dgm:prSet>
      <dgm:spPr/>
    </dgm:pt>
    <dgm:pt modelId="{56271D5B-9223-1041-B93E-7C4B41FEA0FD}" type="pres">
      <dgm:prSet presAssocID="{51241C06-AC29-4DF8-AD07-FB8662D37F10}" presName="hierChild2" presStyleCnt="0"/>
      <dgm:spPr/>
    </dgm:pt>
    <dgm:pt modelId="{B03D9504-7319-1348-8561-107A21AB257B}" type="pres">
      <dgm:prSet presAssocID="{C88B0D58-8959-41E4-BC1D-BC51C8F1C1BB}" presName="hierRoot1" presStyleCnt="0"/>
      <dgm:spPr/>
    </dgm:pt>
    <dgm:pt modelId="{0E5FC728-66BB-024E-BB1C-C24EF95D3ACB}" type="pres">
      <dgm:prSet presAssocID="{C88B0D58-8959-41E4-BC1D-BC51C8F1C1BB}" presName="composite" presStyleCnt="0"/>
      <dgm:spPr/>
    </dgm:pt>
    <dgm:pt modelId="{D5AEE332-5CC8-AB4E-9673-81CEEF695586}" type="pres">
      <dgm:prSet presAssocID="{C88B0D58-8959-41E4-BC1D-BC51C8F1C1BB}" presName="background" presStyleLbl="node0" presStyleIdx="2" presStyleCnt="3"/>
      <dgm:spPr/>
    </dgm:pt>
    <dgm:pt modelId="{2B92A9B3-1EAC-894F-AB99-581001D10901}" type="pres">
      <dgm:prSet presAssocID="{C88B0D58-8959-41E4-BC1D-BC51C8F1C1BB}" presName="text" presStyleLbl="fgAcc0" presStyleIdx="2" presStyleCnt="3">
        <dgm:presLayoutVars>
          <dgm:chPref val="3"/>
        </dgm:presLayoutVars>
      </dgm:prSet>
      <dgm:spPr/>
    </dgm:pt>
    <dgm:pt modelId="{F43C8FA9-0D15-FC44-9184-580608933BF9}" type="pres">
      <dgm:prSet presAssocID="{C88B0D58-8959-41E4-BC1D-BC51C8F1C1BB}" presName="hierChild2" presStyleCnt="0"/>
      <dgm:spPr/>
    </dgm:pt>
  </dgm:ptLst>
  <dgm:cxnLst>
    <dgm:cxn modelId="{2F0F0355-E7D2-6949-B9E9-9CA06D4BFB22}" type="presOf" srcId="{922BD90A-6C2F-48D6-8AEC-8AEEB387640A}" destId="{09396BAA-E08F-C545-A6C1-7ADEEFF46424}" srcOrd="0" destOrd="0" presId="urn:microsoft.com/office/officeart/2005/8/layout/hierarchy1"/>
    <dgm:cxn modelId="{FDF6A962-7CCE-BD4D-92E5-30B825CA7584}" type="presOf" srcId="{C88B0D58-8959-41E4-BC1D-BC51C8F1C1BB}" destId="{2B92A9B3-1EAC-894F-AB99-581001D10901}" srcOrd="0" destOrd="0" presId="urn:microsoft.com/office/officeart/2005/8/layout/hierarchy1"/>
    <dgm:cxn modelId="{45118E6D-2FB4-4081-852D-7814C27F40EC}" srcId="{922BD90A-6C2F-48D6-8AEC-8AEEB387640A}" destId="{51241C06-AC29-4DF8-AD07-FB8662D37F10}" srcOrd="1" destOrd="0" parTransId="{65398323-3E32-4BC6-8715-A8D67086A61C}" sibTransId="{2EEFB716-7499-437A-AC81-3E282C80A061}"/>
    <dgm:cxn modelId="{D8A8C092-D2C7-4FCB-85DC-5E7741D4B455}" srcId="{922BD90A-6C2F-48D6-8AEC-8AEEB387640A}" destId="{E3FF4C73-CFC3-4FE8-846C-BC52B012E68D}" srcOrd="0" destOrd="0" parTransId="{F3476932-3D76-4305-8C70-BA3F2B9D2D36}" sibTransId="{16DDB700-9D12-4F2D-8FCF-03DFBA770228}"/>
    <dgm:cxn modelId="{1BF9F99B-907D-D64A-98B9-BE5A5F40BE54}" type="presOf" srcId="{E3FF4C73-CFC3-4FE8-846C-BC52B012E68D}" destId="{187B0DEE-B004-EE4E-BEDA-F03576807514}" srcOrd="0" destOrd="0" presId="urn:microsoft.com/office/officeart/2005/8/layout/hierarchy1"/>
    <dgm:cxn modelId="{9C81A5AA-F725-468F-B067-204D85DD9400}" srcId="{922BD90A-6C2F-48D6-8AEC-8AEEB387640A}" destId="{C88B0D58-8959-41E4-BC1D-BC51C8F1C1BB}" srcOrd="2" destOrd="0" parTransId="{1E5FDB29-129A-4E7F-9496-C3271D828058}" sibTransId="{7A912ECD-7DDB-4152-9683-C0503D2A0A82}"/>
    <dgm:cxn modelId="{F557F6C6-D3D1-C841-A7B2-F2655C73D1F2}" type="presOf" srcId="{51241C06-AC29-4DF8-AD07-FB8662D37F10}" destId="{01DA84FA-7FCD-0C41-B66B-28E0F58AB474}" srcOrd="0" destOrd="0" presId="urn:microsoft.com/office/officeart/2005/8/layout/hierarchy1"/>
    <dgm:cxn modelId="{1BCD73B0-CC47-964A-BA27-F7B39D05695B}" type="presParOf" srcId="{09396BAA-E08F-C545-A6C1-7ADEEFF46424}" destId="{04038B74-6058-BA48-946C-76CE2CF29967}" srcOrd="0" destOrd="0" presId="urn:microsoft.com/office/officeart/2005/8/layout/hierarchy1"/>
    <dgm:cxn modelId="{C891A6AD-DB88-EC42-9594-3C5E86461164}" type="presParOf" srcId="{04038B74-6058-BA48-946C-76CE2CF29967}" destId="{188BD925-A8F5-4A4E-ACD3-9857CE5BFC37}" srcOrd="0" destOrd="0" presId="urn:microsoft.com/office/officeart/2005/8/layout/hierarchy1"/>
    <dgm:cxn modelId="{33EA3BA8-912D-3542-BEB6-9E746FB7295B}" type="presParOf" srcId="{188BD925-A8F5-4A4E-ACD3-9857CE5BFC37}" destId="{B43E5021-248D-0744-B641-DD34846501A0}" srcOrd="0" destOrd="0" presId="urn:microsoft.com/office/officeart/2005/8/layout/hierarchy1"/>
    <dgm:cxn modelId="{32109CFF-FF6C-584B-8BD8-CD7D2D789C11}" type="presParOf" srcId="{188BD925-A8F5-4A4E-ACD3-9857CE5BFC37}" destId="{187B0DEE-B004-EE4E-BEDA-F03576807514}" srcOrd="1" destOrd="0" presId="urn:microsoft.com/office/officeart/2005/8/layout/hierarchy1"/>
    <dgm:cxn modelId="{EA5D3C5A-E82A-FC45-BB58-CC1DFF02D06D}" type="presParOf" srcId="{04038B74-6058-BA48-946C-76CE2CF29967}" destId="{05E84AC5-9C56-9D43-A7B2-3E6449FEF6DB}" srcOrd="1" destOrd="0" presId="urn:microsoft.com/office/officeart/2005/8/layout/hierarchy1"/>
    <dgm:cxn modelId="{35324DCE-3403-F743-A1D3-F4AD22B49F5F}" type="presParOf" srcId="{09396BAA-E08F-C545-A6C1-7ADEEFF46424}" destId="{2A464C81-A166-A240-8741-2FD04132702A}" srcOrd="1" destOrd="0" presId="urn:microsoft.com/office/officeart/2005/8/layout/hierarchy1"/>
    <dgm:cxn modelId="{2498BEE7-1A8D-B84E-8E5B-2D319DF253C5}" type="presParOf" srcId="{2A464C81-A166-A240-8741-2FD04132702A}" destId="{B5E4243F-D06E-9643-B4C4-67DDC98A8111}" srcOrd="0" destOrd="0" presId="urn:microsoft.com/office/officeart/2005/8/layout/hierarchy1"/>
    <dgm:cxn modelId="{367FACCC-C193-1944-8C29-86F96663EABF}" type="presParOf" srcId="{B5E4243F-D06E-9643-B4C4-67DDC98A8111}" destId="{E28C8670-BCEE-2D4C-82BC-F7ED2508C924}" srcOrd="0" destOrd="0" presId="urn:microsoft.com/office/officeart/2005/8/layout/hierarchy1"/>
    <dgm:cxn modelId="{2538B242-6824-E446-8449-DB68F4141354}" type="presParOf" srcId="{B5E4243F-D06E-9643-B4C4-67DDC98A8111}" destId="{01DA84FA-7FCD-0C41-B66B-28E0F58AB474}" srcOrd="1" destOrd="0" presId="urn:microsoft.com/office/officeart/2005/8/layout/hierarchy1"/>
    <dgm:cxn modelId="{482AC56E-527D-1645-8674-A8B4E025A0FB}" type="presParOf" srcId="{2A464C81-A166-A240-8741-2FD04132702A}" destId="{56271D5B-9223-1041-B93E-7C4B41FEA0FD}" srcOrd="1" destOrd="0" presId="urn:microsoft.com/office/officeart/2005/8/layout/hierarchy1"/>
    <dgm:cxn modelId="{235C5AAA-1CED-7841-A116-B66994EAF310}" type="presParOf" srcId="{09396BAA-E08F-C545-A6C1-7ADEEFF46424}" destId="{B03D9504-7319-1348-8561-107A21AB257B}" srcOrd="2" destOrd="0" presId="urn:microsoft.com/office/officeart/2005/8/layout/hierarchy1"/>
    <dgm:cxn modelId="{F1C59E11-5A8D-7549-96BA-5A7D0522C043}" type="presParOf" srcId="{B03D9504-7319-1348-8561-107A21AB257B}" destId="{0E5FC728-66BB-024E-BB1C-C24EF95D3ACB}" srcOrd="0" destOrd="0" presId="urn:microsoft.com/office/officeart/2005/8/layout/hierarchy1"/>
    <dgm:cxn modelId="{5692E46F-CCE5-B746-9721-87588CEC496E}" type="presParOf" srcId="{0E5FC728-66BB-024E-BB1C-C24EF95D3ACB}" destId="{D5AEE332-5CC8-AB4E-9673-81CEEF695586}" srcOrd="0" destOrd="0" presId="urn:microsoft.com/office/officeart/2005/8/layout/hierarchy1"/>
    <dgm:cxn modelId="{E17B1447-A291-054F-9577-5A25DC1C9F20}" type="presParOf" srcId="{0E5FC728-66BB-024E-BB1C-C24EF95D3ACB}" destId="{2B92A9B3-1EAC-894F-AB99-581001D10901}" srcOrd="1" destOrd="0" presId="urn:microsoft.com/office/officeart/2005/8/layout/hierarchy1"/>
    <dgm:cxn modelId="{F24E1178-8B6A-8C4B-BEE8-DEF92B278DF6}" type="presParOf" srcId="{B03D9504-7319-1348-8561-107A21AB257B}" destId="{F43C8FA9-0D15-FC44-9184-580608933BF9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DD02CB-99DE-B549-87EF-3E3DF0B5B3C5}">
      <dsp:nvSpPr>
        <dsp:cNvPr id="0" name=""/>
        <dsp:cNvSpPr/>
      </dsp:nvSpPr>
      <dsp:spPr>
        <a:xfrm>
          <a:off x="0" y="0"/>
          <a:ext cx="5760720" cy="78790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baseline="0" dirty="0"/>
            <a:t>Planning corridor: Istanbul → Kapıkule (TR–BG) → Strasbourg (FR entry) → </a:t>
          </a:r>
          <a:r>
            <a:rPr lang="en-US" sz="1500" b="1" kern="1200" baseline="0" dirty="0"/>
            <a:t>French delivery cities</a:t>
          </a:r>
          <a:r>
            <a:rPr lang="en-US" sz="1500" kern="1200" baseline="0" dirty="0"/>
            <a:t> → Kapıkule → Istanbul</a:t>
          </a:r>
          <a:endParaRPr lang="en-US" sz="1500" kern="1200" dirty="0"/>
        </a:p>
      </dsp:txBody>
      <dsp:txXfrm>
        <a:off x="23077" y="23077"/>
        <a:ext cx="4843927" cy="741754"/>
      </dsp:txXfrm>
    </dsp:sp>
    <dsp:sp modelId="{28CD0591-AD8F-C54B-A057-F5EF56202A84}">
      <dsp:nvSpPr>
        <dsp:cNvPr id="0" name=""/>
        <dsp:cNvSpPr/>
      </dsp:nvSpPr>
      <dsp:spPr>
        <a:xfrm>
          <a:off x="482460" y="931164"/>
          <a:ext cx="5760720" cy="787908"/>
        </a:xfrm>
        <a:prstGeom prst="roundRect">
          <a:avLst>
            <a:gd name="adj" fmla="val 10000"/>
          </a:avLst>
        </a:prstGeom>
        <a:solidFill>
          <a:schemeClr val="accent2">
            <a:hueOff val="-55218"/>
            <a:satOff val="-18112"/>
            <a:lumOff val="-6601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baseline="0"/>
            <a:t>Goal: Assign trucks and optimize routes to minimize total cost while satisfying all demands</a:t>
          </a:r>
          <a:endParaRPr lang="en-US" sz="1500" kern="1200"/>
        </a:p>
      </dsp:txBody>
      <dsp:txXfrm>
        <a:off x="505537" y="954241"/>
        <a:ext cx="4719965" cy="741753"/>
      </dsp:txXfrm>
    </dsp:sp>
    <dsp:sp modelId="{CA93A98E-029A-8847-B6FE-C9C66262F40E}">
      <dsp:nvSpPr>
        <dsp:cNvPr id="0" name=""/>
        <dsp:cNvSpPr/>
      </dsp:nvSpPr>
      <dsp:spPr>
        <a:xfrm>
          <a:off x="957719" y="1862328"/>
          <a:ext cx="5760720" cy="787908"/>
        </a:xfrm>
        <a:prstGeom prst="roundRect">
          <a:avLst>
            <a:gd name="adj" fmla="val 10000"/>
          </a:avLst>
        </a:prstGeom>
        <a:solidFill>
          <a:schemeClr val="accent2">
            <a:hueOff val="-110435"/>
            <a:satOff val="-36223"/>
            <a:lumOff val="-13202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baseline="0"/>
            <a:t>Cost = Fixed per active truck + Fuel cost × total km (base legs + in‑France legs)</a:t>
          </a:r>
          <a:endParaRPr lang="en-US" sz="1500" kern="1200"/>
        </a:p>
      </dsp:txBody>
      <dsp:txXfrm>
        <a:off x="980796" y="1885405"/>
        <a:ext cx="4727166" cy="741753"/>
      </dsp:txXfrm>
    </dsp:sp>
    <dsp:sp modelId="{73EB00FD-C95E-4C4B-8A08-3F17A56C37BB}">
      <dsp:nvSpPr>
        <dsp:cNvPr id="0" name=""/>
        <dsp:cNvSpPr/>
      </dsp:nvSpPr>
      <dsp:spPr>
        <a:xfrm>
          <a:off x="1440179" y="2793492"/>
          <a:ext cx="5760720" cy="787908"/>
        </a:xfrm>
        <a:prstGeom prst="roundRect">
          <a:avLst>
            <a:gd name="adj" fmla="val 10000"/>
          </a:avLst>
        </a:prstGeom>
        <a:solidFill>
          <a:schemeClr val="accent2">
            <a:hueOff val="-165653"/>
            <a:satOff val="-54335"/>
            <a:lumOff val="-19803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baseline="0"/>
            <a:t>Respect truck capacity and ensure each French delivery node is visited exactly once</a:t>
          </a:r>
          <a:endParaRPr lang="en-US" sz="1500" kern="1200"/>
        </a:p>
      </dsp:txBody>
      <dsp:txXfrm>
        <a:off x="1463256" y="2816569"/>
        <a:ext cx="4719965" cy="741753"/>
      </dsp:txXfrm>
    </dsp:sp>
    <dsp:sp modelId="{81E5B42E-B780-C348-866A-987084A1B836}">
      <dsp:nvSpPr>
        <dsp:cNvPr id="0" name=""/>
        <dsp:cNvSpPr/>
      </dsp:nvSpPr>
      <dsp:spPr>
        <a:xfrm>
          <a:off x="5248579" y="603465"/>
          <a:ext cx="512140" cy="51214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5363811" y="603465"/>
        <a:ext cx="281677" cy="385385"/>
      </dsp:txXfrm>
    </dsp:sp>
    <dsp:sp modelId="{946E1634-1017-DF4B-9037-C4F1B289B28B}">
      <dsp:nvSpPr>
        <dsp:cNvPr id="0" name=""/>
        <dsp:cNvSpPr/>
      </dsp:nvSpPr>
      <dsp:spPr>
        <a:xfrm>
          <a:off x="5731040" y="1534629"/>
          <a:ext cx="512140" cy="51214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17911"/>
            <a:satOff val="-27334"/>
            <a:lumOff val="-2823"/>
            <a:alphaOff val="0"/>
          </a:schemeClr>
        </a:solidFill>
        <a:ln w="34925" cap="flat" cmpd="sng" algn="in">
          <a:solidFill>
            <a:schemeClr val="accent2">
              <a:tint val="40000"/>
              <a:alpha val="90000"/>
              <a:hueOff val="-17911"/>
              <a:satOff val="-27334"/>
              <a:lumOff val="-282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5846272" y="1534629"/>
        <a:ext cx="281677" cy="385385"/>
      </dsp:txXfrm>
    </dsp:sp>
    <dsp:sp modelId="{D02E5937-A390-CA4B-B30A-22E8E2756BBA}">
      <dsp:nvSpPr>
        <dsp:cNvPr id="0" name=""/>
        <dsp:cNvSpPr/>
      </dsp:nvSpPr>
      <dsp:spPr>
        <a:xfrm>
          <a:off x="6206299" y="2465793"/>
          <a:ext cx="512140" cy="51214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35823"/>
            <a:satOff val="-54667"/>
            <a:lumOff val="-5646"/>
            <a:alphaOff val="0"/>
          </a:schemeClr>
        </a:solidFill>
        <a:ln w="34925" cap="flat" cmpd="sng" algn="in">
          <a:solidFill>
            <a:schemeClr val="accent2">
              <a:tint val="40000"/>
              <a:alpha val="90000"/>
              <a:hueOff val="-35823"/>
              <a:satOff val="-54667"/>
              <a:lumOff val="-564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6321531" y="2465793"/>
        <a:ext cx="281677" cy="38538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396DC5-34A4-46FF-9EF8-4DB2E140F89C}">
      <dsp:nvSpPr>
        <dsp:cNvPr id="0" name=""/>
        <dsp:cNvSpPr/>
      </dsp:nvSpPr>
      <dsp:spPr>
        <a:xfrm>
          <a:off x="329621" y="780309"/>
          <a:ext cx="1027230" cy="102723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0ACE25-B61D-43A6-8522-7375C9CAB9B9}">
      <dsp:nvSpPr>
        <dsp:cNvPr id="0" name=""/>
        <dsp:cNvSpPr/>
      </dsp:nvSpPr>
      <dsp:spPr>
        <a:xfrm>
          <a:off x="548539" y="999227"/>
          <a:ext cx="589394" cy="58939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017C16-9A25-465F-9815-D21F3F964109}">
      <dsp:nvSpPr>
        <dsp:cNvPr id="0" name=""/>
        <dsp:cNvSpPr/>
      </dsp:nvSpPr>
      <dsp:spPr>
        <a:xfrm>
          <a:off x="1244" y="2127496"/>
          <a:ext cx="1683984" cy="673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1" kern="1200" baseline="0" dirty="0"/>
            <a:t>Distance matrix: square Excel (rows==columns), file: 'distances </a:t>
          </a:r>
          <a:r>
            <a:rPr lang="en-US" sz="1100" b="1" kern="1200" baseline="0" dirty="0" err="1"/>
            <a:t>matrix.xlsx</a:t>
          </a:r>
          <a:r>
            <a:rPr lang="en-US" sz="1100" b="1" kern="1200" baseline="0" dirty="0"/>
            <a:t>'</a:t>
          </a:r>
          <a:endParaRPr lang="en-US" sz="1100" b="1" kern="1200" dirty="0"/>
        </a:p>
      </dsp:txBody>
      <dsp:txXfrm>
        <a:off x="1244" y="2127496"/>
        <a:ext cx="1683984" cy="673593"/>
      </dsp:txXfrm>
    </dsp:sp>
    <dsp:sp modelId="{4B2E2DA2-FD3A-49F6-8CBE-DEE8BF315E26}">
      <dsp:nvSpPr>
        <dsp:cNvPr id="0" name=""/>
        <dsp:cNvSpPr/>
      </dsp:nvSpPr>
      <dsp:spPr>
        <a:xfrm>
          <a:off x="2308303" y="780309"/>
          <a:ext cx="1027230" cy="102723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2B19FD-FA23-4966-84F6-842C54844E95}">
      <dsp:nvSpPr>
        <dsp:cNvPr id="0" name=""/>
        <dsp:cNvSpPr/>
      </dsp:nvSpPr>
      <dsp:spPr>
        <a:xfrm>
          <a:off x="2527221" y="999227"/>
          <a:ext cx="589394" cy="58939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5E9E9E-7354-458D-98F2-17BB048901F4}">
      <dsp:nvSpPr>
        <dsp:cNvPr id="0" name=""/>
        <dsp:cNvSpPr/>
      </dsp:nvSpPr>
      <dsp:spPr>
        <a:xfrm>
          <a:off x="1979926" y="2127496"/>
          <a:ext cx="1683984" cy="673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1" kern="1200" baseline="0" dirty="0"/>
            <a:t>Nodes: Origin (Istanbul), Transit (Kapıkule, Strasbourg), Deliveries in France (11 cities)</a:t>
          </a:r>
          <a:endParaRPr lang="en-US" sz="1100" b="1" kern="1200" dirty="0"/>
        </a:p>
      </dsp:txBody>
      <dsp:txXfrm>
        <a:off x="1979926" y="2127496"/>
        <a:ext cx="1683984" cy="673593"/>
      </dsp:txXfrm>
    </dsp:sp>
    <dsp:sp modelId="{CA27432D-D73E-4781-85F3-3891E268485C}">
      <dsp:nvSpPr>
        <dsp:cNvPr id="0" name=""/>
        <dsp:cNvSpPr/>
      </dsp:nvSpPr>
      <dsp:spPr>
        <a:xfrm>
          <a:off x="4286984" y="780309"/>
          <a:ext cx="1027230" cy="1027230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BEBC80-91DB-4A7A-8BB1-FCD4EC29B731}">
      <dsp:nvSpPr>
        <dsp:cNvPr id="0" name=""/>
        <dsp:cNvSpPr/>
      </dsp:nvSpPr>
      <dsp:spPr>
        <a:xfrm>
          <a:off x="4505902" y="999227"/>
          <a:ext cx="589394" cy="58939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06E0D0-C932-4704-90EE-45DFFAF9AD13}">
      <dsp:nvSpPr>
        <dsp:cNvPr id="0" name=""/>
        <dsp:cNvSpPr/>
      </dsp:nvSpPr>
      <dsp:spPr>
        <a:xfrm>
          <a:off x="3958607" y="2127496"/>
          <a:ext cx="1683984" cy="673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1" kern="1200" baseline="0" dirty="0"/>
            <a:t>Demands: defined for French nodes (kg), transit nodes have zero demand</a:t>
          </a:r>
          <a:endParaRPr lang="en-US" sz="1100" b="1" kern="1200" dirty="0"/>
        </a:p>
      </dsp:txBody>
      <dsp:txXfrm>
        <a:off x="3958607" y="2127496"/>
        <a:ext cx="1683984" cy="673593"/>
      </dsp:txXfrm>
    </dsp:sp>
    <dsp:sp modelId="{48F31FB6-BD0D-4A3A-84D8-A975930706F8}">
      <dsp:nvSpPr>
        <dsp:cNvPr id="0" name=""/>
        <dsp:cNvSpPr/>
      </dsp:nvSpPr>
      <dsp:spPr>
        <a:xfrm>
          <a:off x="6265666" y="780309"/>
          <a:ext cx="1027230" cy="1027230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24FE57-6E07-4230-9B6A-197BC185EDAB}">
      <dsp:nvSpPr>
        <dsp:cNvPr id="0" name=""/>
        <dsp:cNvSpPr/>
      </dsp:nvSpPr>
      <dsp:spPr>
        <a:xfrm>
          <a:off x="6484584" y="999227"/>
          <a:ext cx="589394" cy="58939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EE7D59-093E-4102-95B4-CB41B304B926}">
      <dsp:nvSpPr>
        <dsp:cNvPr id="0" name=""/>
        <dsp:cNvSpPr/>
      </dsp:nvSpPr>
      <dsp:spPr>
        <a:xfrm>
          <a:off x="5937289" y="2127496"/>
          <a:ext cx="1683984" cy="673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1" kern="1200" baseline="0" dirty="0"/>
            <a:t>trucks: total 120 (planning up to 110 active). Capacity per truck ≈ 23,000 kg</a:t>
          </a:r>
          <a:endParaRPr lang="en-US" sz="1100" b="1" kern="1200" dirty="0"/>
        </a:p>
      </dsp:txBody>
      <dsp:txXfrm>
        <a:off x="5937289" y="2127496"/>
        <a:ext cx="1683984" cy="673593"/>
      </dsp:txXfrm>
    </dsp:sp>
    <dsp:sp modelId="{E39CEE9E-4DD3-40F2-ADE0-321EB9900138}">
      <dsp:nvSpPr>
        <dsp:cNvPr id="0" name=""/>
        <dsp:cNvSpPr/>
      </dsp:nvSpPr>
      <dsp:spPr>
        <a:xfrm>
          <a:off x="8244348" y="780309"/>
          <a:ext cx="1027230" cy="1027230"/>
        </a:xfrm>
        <a:prstGeom prst="round2DiagRect">
          <a:avLst>
            <a:gd name="adj1" fmla="val 29727"/>
            <a:gd name="adj2" fmla="val 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BF6718-5C16-4132-9F5C-5133525290C7}">
      <dsp:nvSpPr>
        <dsp:cNvPr id="0" name=""/>
        <dsp:cNvSpPr/>
      </dsp:nvSpPr>
      <dsp:spPr>
        <a:xfrm>
          <a:off x="8463266" y="999227"/>
          <a:ext cx="589394" cy="58939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2E9DC3-B710-4750-98A3-E5F78DFFF3DA}">
      <dsp:nvSpPr>
        <dsp:cNvPr id="0" name=""/>
        <dsp:cNvSpPr/>
      </dsp:nvSpPr>
      <dsp:spPr>
        <a:xfrm>
          <a:off x="7915971" y="2127496"/>
          <a:ext cx="1683984" cy="673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1" kern="1200" baseline="0" dirty="0"/>
            <a:t>Costs: Fixed €2,700 per active truck, Fuel ≈ €0.32/km</a:t>
          </a:r>
          <a:endParaRPr lang="en-US" sz="1100" b="1" kern="1200" dirty="0"/>
        </a:p>
      </dsp:txBody>
      <dsp:txXfrm>
        <a:off x="7915971" y="2127496"/>
        <a:ext cx="1683984" cy="67359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490C66-872D-C54C-B1CE-0E00B9EBD99D}">
      <dsp:nvSpPr>
        <dsp:cNvPr id="0" name=""/>
        <dsp:cNvSpPr/>
      </dsp:nvSpPr>
      <dsp:spPr>
        <a:xfrm>
          <a:off x="0" y="0"/>
          <a:ext cx="4767580" cy="122711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Fixed-charge leverage: each avoided truck saves ~€2,700</a:t>
          </a:r>
        </a:p>
      </dsp:txBody>
      <dsp:txXfrm>
        <a:off x="35941" y="35941"/>
        <a:ext cx="3339739" cy="1155229"/>
      </dsp:txXfrm>
    </dsp:sp>
    <dsp:sp modelId="{3C157A1D-19F8-B24A-85A0-E151AFA92DCC}">
      <dsp:nvSpPr>
        <dsp:cNvPr id="0" name=""/>
        <dsp:cNvSpPr/>
      </dsp:nvSpPr>
      <dsp:spPr>
        <a:xfrm>
          <a:off x="399284" y="1450223"/>
          <a:ext cx="4767580" cy="1227111"/>
        </a:xfrm>
        <a:prstGeom prst="roundRect">
          <a:avLst>
            <a:gd name="adj" fmla="val 10000"/>
          </a:avLst>
        </a:prstGeom>
        <a:solidFill>
          <a:schemeClr val="accent5">
            <a:hueOff val="2944118"/>
            <a:satOff val="9586"/>
            <a:lumOff val="3333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Higher load factors: share orders to approach 23 tons utilization</a:t>
          </a:r>
        </a:p>
      </dsp:txBody>
      <dsp:txXfrm>
        <a:off x="435225" y="1486164"/>
        <a:ext cx="3498790" cy="1155229"/>
      </dsp:txXfrm>
    </dsp:sp>
    <dsp:sp modelId="{7ED4D0BB-4A5E-7041-B7BF-C2B0E0333B3A}">
      <dsp:nvSpPr>
        <dsp:cNvPr id="0" name=""/>
        <dsp:cNvSpPr/>
      </dsp:nvSpPr>
      <dsp:spPr>
        <a:xfrm>
          <a:off x="792610" y="2900446"/>
          <a:ext cx="4767580" cy="1227111"/>
        </a:xfrm>
        <a:prstGeom prst="roundRect">
          <a:avLst>
            <a:gd name="adj" fmla="val 10000"/>
          </a:avLst>
        </a:prstGeom>
        <a:solidFill>
          <a:schemeClr val="accent5">
            <a:hueOff val="5888237"/>
            <a:satOff val="19172"/>
            <a:lumOff val="6667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Avoid awkward edges: near-capacity single-city demands no longer force a whole extra truck</a:t>
          </a:r>
        </a:p>
      </dsp:txBody>
      <dsp:txXfrm>
        <a:off x="828551" y="2936387"/>
        <a:ext cx="3504749" cy="1155229"/>
      </dsp:txXfrm>
    </dsp:sp>
    <dsp:sp modelId="{531838B9-A20A-6E43-9144-35FDB03C0FE2}">
      <dsp:nvSpPr>
        <dsp:cNvPr id="0" name=""/>
        <dsp:cNvSpPr/>
      </dsp:nvSpPr>
      <dsp:spPr>
        <a:xfrm>
          <a:off x="1191895" y="4350669"/>
          <a:ext cx="4767580" cy="1227111"/>
        </a:xfrm>
        <a:prstGeom prst="roundRect">
          <a:avLst>
            <a:gd name="adj" fmla="val 10000"/>
          </a:avLst>
        </a:prstGeom>
        <a:solidFill>
          <a:schemeClr val="accent5">
            <a:hueOff val="8832355"/>
            <a:satOff val="28758"/>
            <a:lumOff val="1000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Scales under stress: benefit grows as total demand rises or skews</a:t>
          </a:r>
        </a:p>
      </dsp:txBody>
      <dsp:txXfrm>
        <a:off x="1227836" y="4386610"/>
        <a:ext cx="3498790" cy="1155229"/>
      </dsp:txXfrm>
    </dsp:sp>
    <dsp:sp modelId="{4275EC91-BA8A-304C-B760-DBB60CF8D6DF}">
      <dsp:nvSpPr>
        <dsp:cNvPr id="0" name=""/>
        <dsp:cNvSpPr/>
      </dsp:nvSpPr>
      <dsp:spPr>
        <a:xfrm>
          <a:off x="3969957" y="939856"/>
          <a:ext cx="797622" cy="797622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4149422" y="939856"/>
        <a:ext cx="438692" cy="600211"/>
      </dsp:txXfrm>
    </dsp:sp>
    <dsp:sp modelId="{ECE63316-EED7-AB44-8D5E-AD28E3B50540}">
      <dsp:nvSpPr>
        <dsp:cNvPr id="0" name=""/>
        <dsp:cNvSpPr/>
      </dsp:nvSpPr>
      <dsp:spPr>
        <a:xfrm>
          <a:off x="4369242" y="2390079"/>
          <a:ext cx="797622" cy="797622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4390298"/>
            <a:satOff val="14733"/>
            <a:lumOff val="1507"/>
            <a:alphaOff val="0"/>
          </a:schemeClr>
        </a:solidFill>
        <a:ln w="34925" cap="flat" cmpd="sng" algn="in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4548707" y="2390079"/>
        <a:ext cx="438692" cy="600211"/>
      </dsp:txXfrm>
    </dsp:sp>
    <dsp:sp modelId="{C6AD8D80-A8AB-6B4C-9CD5-14BDAB60F676}">
      <dsp:nvSpPr>
        <dsp:cNvPr id="0" name=""/>
        <dsp:cNvSpPr/>
      </dsp:nvSpPr>
      <dsp:spPr>
        <a:xfrm>
          <a:off x="4762567" y="3840302"/>
          <a:ext cx="797622" cy="797622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8780596"/>
            <a:satOff val="29467"/>
            <a:lumOff val="3014"/>
            <a:alphaOff val="0"/>
          </a:schemeClr>
        </a:solidFill>
        <a:ln w="34925" cap="flat" cmpd="sng" algn="in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4942032" y="3840302"/>
        <a:ext cx="438692" cy="60021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3E5021-248D-0744-B641-DD34846501A0}">
      <dsp:nvSpPr>
        <dsp:cNvPr id="0" name=""/>
        <dsp:cNvSpPr/>
      </dsp:nvSpPr>
      <dsp:spPr>
        <a:xfrm>
          <a:off x="0" y="790825"/>
          <a:ext cx="2700337" cy="17147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7B0DEE-B004-EE4E-BEDA-F03576807514}">
      <dsp:nvSpPr>
        <dsp:cNvPr id="0" name=""/>
        <dsp:cNvSpPr/>
      </dsp:nvSpPr>
      <dsp:spPr>
        <a:xfrm>
          <a:off x="300037" y="1075860"/>
          <a:ext cx="2700337" cy="17147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baseline="0"/>
            <a:t>Thanks: VIP Lojistik Fleet Operations for data &amp; validation</a:t>
          </a:r>
          <a:endParaRPr lang="en-US" sz="2600" kern="1200"/>
        </a:p>
      </dsp:txBody>
      <dsp:txXfrm>
        <a:off x="350259" y="1126082"/>
        <a:ext cx="2599893" cy="1614270"/>
      </dsp:txXfrm>
    </dsp:sp>
    <dsp:sp modelId="{E28C8670-BCEE-2D4C-82BC-F7ED2508C924}">
      <dsp:nvSpPr>
        <dsp:cNvPr id="0" name=""/>
        <dsp:cNvSpPr/>
      </dsp:nvSpPr>
      <dsp:spPr>
        <a:xfrm>
          <a:off x="3300412" y="790825"/>
          <a:ext cx="2700337" cy="17147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DA84FA-7FCD-0C41-B66B-28E0F58AB474}">
      <dsp:nvSpPr>
        <dsp:cNvPr id="0" name=""/>
        <dsp:cNvSpPr/>
      </dsp:nvSpPr>
      <dsp:spPr>
        <a:xfrm>
          <a:off x="3600450" y="1075860"/>
          <a:ext cx="2700337" cy="17147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baseline="0"/>
            <a:t>Old course materials (ENS208, IE311, IE312 etc.)</a:t>
          </a:r>
          <a:endParaRPr lang="en-US" sz="2600" kern="1200"/>
        </a:p>
      </dsp:txBody>
      <dsp:txXfrm>
        <a:off x="3650672" y="1126082"/>
        <a:ext cx="2599893" cy="1614270"/>
      </dsp:txXfrm>
    </dsp:sp>
    <dsp:sp modelId="{D5AEE332-5CC8-AB4E-9673-81CEEF695586}">
      <dsp:nvSpPr>
        <dsp:cNvPr id="0" name=""/>
        <dsp:cNvSpPr/>
      </dsp:nvSpPr>
      <dsp:spPr>
        <a:xfrm>
          <a:off x="6600824" y="790825"/>
          <a:ext cx="2700337" cy="17147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92A9B3-1EAC-894F-AB99-581001D10901}">
      <dsp:nvSpPr>
        <dsp:cNvPr id="0" name=""/>
        <dsp:cNvSpPr/>
      </dsp:nvSpPr>
      <dsp:spPr>
        <a:xfrm>
          <a:off x="6900862" y="1075860"/>
          <a:ext cx="2700337" cy="17147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baseline="0"/>
            <a:t>Gurobi Optimizer</a:t>
          </a:r>
          <a:endParaRPr lang="en-US" sz="2600" kern="1200"/>
        </a:p>
      </dsp:txBody>
      <dsp:txXfrm>
        <a:off x="6951084" y="1126082"/>
        <a:ext cx="2599893" cy="16142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7871F8-4AEB-6B40-91A2-3BE294C3DF3C}" type="datetimeFigureOut">
              <a:rPr lang="en-TR" smtClean="0"/>
              <a:t>27.08.2025</a:t>
            </a:fld>
            <a:endParaRPr lang="en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56C510-2D9F-FD48-9A08-8BAC1D6827CA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14517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56C510-2D9F-FD48-9A08-8BAC1D6827CA}" type="slidenum">
              <a:rPr lang="en-TR" smtClean="0"/>
              <a:t>1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41468343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56C510-2D9F-FD48-9A08-8BAC1D6827CA}" type="slidenum">
              <a:rPr lang="en-TR" smtClean="0"/>
              <a:t>8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4907096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D1FD30-BCCF-52F6-B6B6-3000C7849A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FD12A79-655B-6EDB-8E23-7A4981958F9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E4B7F1B-FF03-68B9-C902-A099B55FBB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04DF3D-3A92-6FCE-0E6C-C5059B2D8C7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56C510-2D9F-FD48-9A08-8BAC1D6827CA}" type="slidenum">
              <a:rPr lang="en-TR" smtClean="0"/>
              <a:t>11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2984499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434017-1E44-84EA-3912-595E79D3E7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3259541-2530-E6B6-43D6-05A2D756CC9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EE4CA54-E75F-600A-AA88-75448355DD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582502-E38A-05FF-5CD9-7CF692A551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56C510-2D9F-FD48-9A08-8BAC1D6827CA}" type="slidenum">
              <a:rPr lang="en-TR" smtClean="0"/>
              <a:t>14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281414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8/27/25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5550143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47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800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224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8/27/25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892501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691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8/27/25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452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8/27/25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280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8/27/25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690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8/27/25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20307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8/27/25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63953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8/27/25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34479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2" pos="9216" userDrawn="1">
          <p15:clr>
            <a:srgbClr val="F26B43"/>
          </p15:clr>
        </p15:guide>
        <p15:guide id="13" pos="1248" userDrawn="1">
          <p15:clr>
            <a:srgbClr val="F26B43"/>
          </p15:clr>
        </p15:guide>
        <p15:guide id="14" pos="1152" userDrawn="1">
          <p15:clr>
            <a:srgbClr val="F26B43"/>
          </p15:clr>
        </p15:guide>
        <p15:guide id="15" orient="horz" pos="1368" userDrawn="1">
          <p15:clr>
            <a:srgbClr val="F26B43"/>
          </p15:clr>
        </p15:guide>
        <p15:guide id="16" orient="horz" pos="1440" userDrawn="1">
          <p15:clr>
            <a:srgbClr val="F26B43"/>
          </p15:clr>
        </p15:guide>
        <p15:guide id="17" orient="horz" pos="3696" userDrawn="1">
          <p15:clr>
            <a:srgbClr val="F26B43"/>
          </p15:clr>
        </p15:guide>
        <p15:guide id="18" orient="horz" pos="432" userDrawn="1">
          <p15:clr>
            <a:srgbClr val="F26B43"/>
          </p15:clr>
        </p15:guide>
        <p15:guide id="19" orient="horz" pos="1512" userDrawn="1">
          <p15:clr>
            <a:srgbClr val="F26B43"/>
          </p15:clr>
        </p15:guide>
        <p15:guide id="20" pos="6912" userDrawn="1">
          <p15:clr>
            <a:srgbClr val="F26B43"/>
          </p15:clr>
        </p15:guide>
        <p15:guide id="21" pos="936" userDrawn="1">
          <p15:clr>
            <a:srgbClr val="F26B43"/>
          </p15:clr>
        </p15:guide>
        <p15:guide id="22" pos="86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hmtysfdmrc25/-Truck-Assignment-and-Route-Optimization-for-Cross-Border-Logistics-Using-Gurobi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A77A6167-FCC5-49E8-B280-CECAF151ED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6">
            <a:extLst>
              <a:ext uri="{FF2B5EF4-FFF2-40B4-BE49-F238E27FC236}">
                <a16:creationId xmlns:a16="http://schemas.microsoft.com/office/drawing/2014/main" id="{F84046EA-4273-437E-9DE5-5AEE713C35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T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70393" y="1321552"/>
            <a:ext cx="5301138" cy="3254321"/>
          </a:xfrm>
        </p:spPr>
        <p:txBody>
          <a:bodyPr>
            <a:normAutofit/>
          </a:bodyPr>
          <a:lstStyle/>
          <a:p>
            <a:pPr algn="l"/>
            <a:r>
              <a:rPr lang="en-US" sz="4100" b="1" dirty="0"/>
              <a:t>Truck Assignment &amp; Route Optimization</a:t>
            </a:r>
          </a:p>
          <a:p>
            <a:pPr algn="l"/>
            <a:r>
              <a:rPr lang="en-US" sz="4100" b="1" dirty="0"/>
              <a:t>for Cross‑Border Logistics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4BCB8605-4824-E445-3A1A-C1B4F09687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78524" y="4804850"/>
            <a:ext cx="5647490" cy="2053150"/>
          </a:xfrm>
        </p:spPr>
        <p:txBody>
          <a:bodyPr>
            <a:normAutofit/>
          </a:bodyPr>
          <a:lstStyle/>
          <a:p>
            <a:pPr algn="l">
              <a:lnSpc>
                <a:spcPct val="102000"/>
              </a:lnSpc>
              <a:spcAft>
                <a:spcPts val="600"/>
              </a:spcAft>
            </a:pPr>
            <a:r>
              <a:rPr lang="en-US" sz="1600" b="1" dirty="0">
                <a:solidFill>
                  <a:schemeClr val="tx1">
                    <a:lumMod val="95000"/>
                  </a:schemeClr>
                </a:solidFill>
              </a:rPr>
              <a:t>Mehmet Yusuf Demirci / 31187</a:t>
            </a:r>
          </a:p>
          <a:p>
            <a:pPr algn="l">
              <a:lnSpc>
                <a:spcPct val="102000"/>
              </a:lnSpc>
              <a:spcAft>
                <a:spcPts val="600"/>
              </a:spcAft>
            </a:pPr>
            <a:r>
              <a:rPr lang="en-US" sz="1600" b="1" dirty="0">
                <a:solidFill>
                  <a:schemeClr val="tx1">
                    <a:lumMod val="95000"/>
                  </a:schemeClr>
                </a:solidFill>
              </a:rPr>
              <a:t>Faculty of Engineering and Natural Sciences </a:t>
            </a:r>
          </a:p>
          <a:p>
            <a:pPr algn="l">
              <a:lnSpc>
                <a:spcPct val="102000"/>
              </a:lnSpc>
              <a:spcAft>
                <a:spcPts val="600"/>
              </a:spcAft>
            </a:pPr>
            <a:r>
              <a:rPr lang="en-US" sz="1600" b="1" dirty="0">
                <a:solidFill>
                  <a:schemeClr val="tx1">
                    <a:lumMod val="95000"/>
                  </a:schemeClr>
                </a:solidFill>
              </a:rPr>
              <a:t>Industrial Engineering </a:t>
            </a:r>
          </a:p>
          <a:p>
            <a:pPr algn="l">
              <a:lnSpc>
                <a:spcPct val="102000"/>
              </a:lnSpc>
              <a:spcAft>
                <a:spcPts val="600"/>
              </a:spcAft>
            </a:pPr>
            <a:r>
              <a:rPr lang="en-US" sz="1600" b="1" dirty="0">
                <a:solidFill>
                  <a:schemeClr val="tx1">
                    <a:lumMod val="95000"/>
                  </a:schemeClr>
                </a:solidFill>
                <a:hlinkClick r:id="rId3"/>
              </a:rPr>
              <a:t>https://github.com/mhmtysfdmrc25/-Truck-Assignment-and-Route-Optimization-for-Cross-Border-Logistics-Using-Gurobi</a:t>
            </a:r>
            <a:r>
              <a:rPr lang="en-US" sz="1600" b="1" dirty="0">
                <a:solidFill>
                  <a:schemeClr val="tx1">
                    <a:lumMod val="95000"/>
                  </a:schemeClr>
                </a:solidFill>
              </a:rPr>
              <a:t> </a:t>
            </a:r>
          </a:p>
          <a:p>
            <a:pPr algn="l">
              <a:lnSpc>
                <a:spcPct val="102000"/>
              </a:lnSpc>
              <a:spcAft>
                <a:spcPts val="600"/>
              </a:spcAft>
            </a:pPr>
            <a:endParaRPr lang="en-US" sz="1600" b="1" dirty="0">
              <a:solidFill>
                <a:schemeClr val="tx1">
                  <a:lumMod val="95000"/>
                </a:schemeClr>
              </a:solidFill>
            </a:endParaRPr>
          </a:p>
        </p:txBody>
      </p:sp>
      <p:pic>
        <p:nvPicPr>
          <p:cNvPr id="9" name="Picture 8" descr="Fire engine parked inside a fire station">
            <a:extLst>
              <a:ext uri="{FF2B5EF4-FFF2-40B4-BE49-F238E27FC236}">
                <a16:creationId xmlns:a16="http://schemas.microsoft.com/office/drawing/2014/main" id="{1B6C3FDA-5832-3583-CE92-25469E38D99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8753" r="22909" b="-1"/>
          <a:stretch>
            <a:fillRect/>
          </a:stretch>
        </p:blipFill>
        <p:spPr>
          <a:xfrm>
            <a:off x="7225748" y="10"/>
            <a:ext cx="4966252" cy="6857990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B83E21-AD6C-D714-E58E-70979300BD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7F1DA-291C-C8D1-FE98-DC83A1358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noProof="1"/>
              <a:t>Model Script — Code Snapshot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7451E3D7-444B-4845-AE2D-3CA29D52E31E}"/>
              </a:ext>
            </a:extLst>
          </p:cNvPr>
          <p:cNvSpPr/>
          <p:nvPr/>
        </p:nvSpPr>
        <p:spPr>
          <a:xfrm>
            <a:off x="780607" y="1400840"/>
            <a:ext cx="11315700" cy="5105400"/>
          </a:xfrm>
          <a:prstGeom prst="roundRect">
            <a:avLst/>
          </a:prstGeom>
          <a:solidFill>
            <a:srgbClr val="F1F5F9"/>
          </a:solidFill>
          <a:ln>
            <a:solidFill>
              <a:srgbClr val="94A3B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noProof="1">
                <a:solidFill>
                  <a:schemeClr val="tx1"/>
                </a:solidFill>
              </a:rPr>
              <a:t># 4) Parametreler</a:t>
            </a:r>
          </a:p>
          <a:p>
            <a:r>
              <a:rPr lang="en-US" sz="800" noProof="1">
                <a:solidFill>
                  <a:schemeClr val="tx1"/>
                </a:solidFill>
              </a:rPr>
              <a:t>num_trucks     	= 110</a:t>
            </a:r>
          </a:p>
          <a:p>
            <a:r>
              <a:rPr lang="en-US" sz="800" noProof="1">
                <a:solidFill>
                  <a:schemeClr val="tx1"/>
                </a:solidFill>
              </a:rPr>
              <a:t>truck_capacity 	= 23000    </a:t>
            </a:r>
            <a:r>
              <a:rPr lang="en-US" sz="800" b="1" noProof="1">
                <a:solidFill>
                  <a:schemeClr val="tx1"/>
                </a:solidFill>
              </a:rPr>
              <a:t># kg (gümrük kanunlarına göre çeker+dorse max 40ton alabilir, 23ton ortalama araca eklenebilen mal)</a:t>
            </a:r>
          </a:p>
          <a:p>
            <a:r>
              <a:rPr lang="en-US" sz="800" noProof="1">
                <a:solidFill>
                  <a:schemeClr val="tx1"/>
                </a:solidFill>
              </a:rPr>
              <a:t>fixed_cost     	= 2700     	 </a:t>
            </a:r>
            <a:r>
              <a:rPr lang="en-US" sz="800" b="1" noProof="1">
                <a:solidFill>
                  <a:schemeClr val="tx1"/>
                </a:solidFill>
              </a:rPr>
              <a:t># € / truck (ortalama şoför, hakediş, otoyol masrafları vs.)</a:t>
            </a:r>
          </a:p>
          <a:p>
            <a:r>
              <a:rPr lang="en-US" sz="800" noProof="1">
                <a:solidFill>
                  <a:schemeClr val="tx1"/>
                </a:solidFill>
              </a:rPr>
              <a:t>km_cost       	= 0.32       </a:t>
            </a:r>
            <a:r>
              <a:rPr lang="en-US" sz="800" b="1" noProof="1">
                <a:solidFill>
                  <a:schemeClr val="tx1"/>
                </a:solidFill>
              </a:rPr>
              <a:t># € / km (tır başına ortalama benzin masrafı km başına, şirketlere özel indirimle birlikte, 3200km için 1000LT benzin ortalama 1€/lt'den)</a:t>
            </a:r>
          </a:p>
          <a:p>
            <a:r>
              <a:rPr lang="en-US" sz="800" noProof="1">
                <a:solidFill>
                  <a:schemeClr val="tx1"/>
                </a:solidFill>
              </a:rPr>
              <a:t>distance       	= df.values.tolist()</a:t>
            </a:r>
          </a:p>
          <a:p>
            <a:endParaRPr lang="en-US" sz="800" noProof="1">
              <a:solidFill>
                <a:schemeClr val="tx1"/>
              </a:solidFill>
            </a:endParaRPr>
          </a:p>
          <a:p>
            <a:r>
              <a:rPr lang="en-US" sz="800" b="1" noProof="1">
                <a:solidFill>
                  <a:schemeClr val="tx1"/>
                </a:solidFill>
              </a:rPr>
              <a:t># demand per location (kg)</a:t>
            </a:r>
          </a:p>
          <a:p>
            <a:r>
              <a:rPr lang="en-US" sz="800" noProof="1">
                <a:solidFill>
                  <a:schemeClr val="tx1"/>
                </a:solidFill>
              </a:rPr>
              <a:t>demand = {</a:t>
            </a:r>
          </a:p>
          <a:p>
            <a:r>
              <a:rPr lang="en-US" sz="800" noProof="1">
                <a:solidFill>
                  <a:schemeClr val="tx1"/>
                </a:solidFill>
              </a:rPr>
              <a:t>    lower.index("istanbul"): 0,</a:t>
            </a:r>
          </a:p>
          <a:p>
            <a:r>
              <a:rPr lang="en-US" sz="800" noProof="1">
                <a:solidFill>
                  <a:schemeClr val="tx1"/>
                </a:solidFill>
              </a:rPr>
              <a:t>    lower.index("lille"): 6351,</a:t>
            </a:r>
          </a:p>
          <a:p>
            <a:r>
              <a:rPr lang="en-US" sz="800" noProof="1">
                <a:solidFill>
                  <a:schemeClr val="tx1"/>
                </a:solidFill>
              </a:rPr>
              <a:t>    lower.index("macon"): 11580,</a:t>
            </a:r>
          </a:p>
          <a:p>
            <a:r>
              <a:rPr lang="en-US" sz="800" noProof="1">
                <a:solidFill>
                  <a:schemeClr val="tx1"/>
                </a:solidFill>
              </a:rPr>
              <a:t>    lower.index("colmar"): 8767,</a:t>
            </a:r>
          </a:p>
          <a:p>
            <a:r>
              <a:rPr lang="en-US" sz="800" noProof="1">
                <a:solidFill>
                  <a:schemeClr val="tx1"/>
                </a:solidFill>
              </a:rPr>
              <a:t>    lower.index("kapıkule"): 0,</a:t>
            </a:r>
          </a:p>
          <a:p>
            <a:r>
              <a:rPr lang="en-US" sz="800" noProof="1">
                <a:solidFill>
                  <a:schemeClr val="tx1"/>
                </a:solidFill>
              </a:rPr>
              <a:t>    lower.index("beauvais"): 14781,</a:t>
            </a:r>
          </a:p>
          <a:p>
            <a:r>
              <a:rPr lang="en-US" sz="800" noProof="1">
                <a:solidFill>
                  <a:schemeClr val="tx1"/>
                </a:solidFill>
              </a:rPr>
              <a:t>    lower.index("nantes"): 1900,</a:t>
            </a:r>
          </a:p>
          <a:p>
            <a:r>
              <a:rPr lang="en-US" sz="800" noProof="1">
                <a:solidFill>
                  <a:schemeClr val="tx1"/>
                </a:solidFill>
              </a:rPr>
              <a:t>    lower.index("strasbourg"): 0,</a:t>
            </a:r>
          </a:p>
          <a:p>
            <a:r>
              <a:rPr lang="en-US" sz="800" noProof="1">
                <a:solidFill>
                  <a:schemeClr val="tx1"/>
                </a:solidFill>
              </a:rPr>
              <a:t>    lower.index("rouen"): 22483,</a:t>
            </a:r>
          </a:p>
          <a:p>
            <a:r>
              <a:rPr lang="en-US" sz="800" noProof="1">
                <a:solidFill>
                  <a:schemeClr val="tx1"/>
                </a:solidFill>
              </a:rPr>
              <a:t>    lower.index("versailles"): 2139,</a:t>
            </a:r>
          </a:p>
          <a:p>
            <a:r>
              <a:rPr lang="en-US" sz="800" noProof="1">
                <a:solidFill>
                  <a:schemeClr val="tx1"/>
                </a:solidFill>
              </a:rPr>
              <a:t>    lower.index("goussainville"): 8095,</a:t>
            </a:r>
          </a:p>
          <a:p>
            <a:r>
              <a:rPr lang="en-US" sz="800" noProof="1">
                <a:solidFill>
                  <a:schemeClr val="tx1"/>
                </a:solidFill>
              </a:rPr>
              <a:t>    lower.index("saint michel sur orge"): 13218,</a:t>
            </a:r>
          </a:p>
          <a:p>
            <a:r>
              <a:rPr lang="en-US" sz="800" noProof="1">
                <a:solidFill>
                  <a:schemeClr val="tx1"/>
                </a:solidFill>
              </a:rPr>
              <a:t>    lower.index("orleans"): 10885,</a:t>
            </a:r>
          </a:p>
          <a:p>
            <a:r>
              <a:rPr lang="en-US" sz="800" noProof="1">
                <a:solidFill>
                  <a:schemeClr val="tx1"/>
                </a:solidFill>
              </a:rPr>
              <a:t>    lower.index("melun"): 3933,</a:t>
            </a:r>
          </a:p>
          <a:p>
            <a:r>
              <a:rPr lang="en-US" sz="800" noProof="1">
                <a:solidFill>
                  <a:schemeClr val="tx1"/>
                </a:solidFill>
              </a:rPr>
              <a:t>}</a:t>
            </a:r>
          </a:p>
          <a:p>
            <a:endParaRPr lang="en-US" sz="800" noProof="1">
              <a:solidFill>
                <a:schemeClr val="tx1"/>
              </a:solidFill>
            </a:endParaRPr>
          </a:p>
          <a:p>
            <a:endParaRPr lang="en-US" sz="800" noProof="1">
              <a:solidFill>
                <a:schemeClr val="tx1"/>
              </a:solidFill>
            </a:endParaRPr>
          </a:p>
          <a:p>
            <a:endParaRPr lang="en-US" sz="800" noProof="1">
              <a:solidFill>
                <a:schemeClr val="tx1"/>
              </a:solidFill>
            </a:endParaRPr>
          </a:p>
          <a:p>
            <a:endParaRPr lang="en-US" sz="800" noProof="1">
              <a:solidFill>
                <a:schemeClr val="tx1"/>
              </a:solidFill>
            </a:endParaRPr>
          </a:p>
          <a:p>
            <a:endParaRPr lang="en-US" sz="800" noProof="1">
              <a:solidFill>
                <a:schemeClr val="tx1"/>
              </a:solidFill>
            </a:endParaRPr>
          </a:p>
          <a:p>
            <a:endParaRPr lang="en-US" sz="800" noProof="1">
              <a:solidFill>
                <a:schemeClr val="tx1"/>
              </a:solidFill>
            </a:endParaRPr>
          </a:p>
          <a:p>
            <a:endParaRPr lang="en-US" sz="800" noProof="1">
              <a:solidFill>
                <a:schemeClr val="tx1"/>
              </a:solidFill>
            </a:endParaRPr>
          </a:p>
          <a:p>
            <a:endParaRPr lang="en-US" sz="800" noProof="1">
              <a:solidFill>
                <a:schemeClr val="tx1"/>
              </a:solidFill>
            </a:endParaRPr>
          </a:p>
          <a:p>
            <a:endParaRPr lang="en-US" sz="800" noProof="1">
              <a:solidFill>
                <a:schemeClr val="tx1"/>
              </a:solidFill>
            </a:endParaRPr>
          </a:p>
          <a:p>
            <a:endParaRPr lang="en-US" sz="800" noProof="1">
              <a:solidFill>
                <a:schemeClr val="tx1"/>
              </a:solidFill>
            </a:endParaRPr>
          </a:p>
          <a:p>
            <a:endParaRPr lang="en-US" sz="800" noProof="1">
              <a:solidFill>
                <a:schemeClr val="tx1"/>
              </a:solidFill>
            </a:endParaRPr>
          </a:p>
          <a:p>
            <a:endParaRPr lang="en-US" sz="800" noProof="1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4172D0-3E24-0CE5-BC33-6E8000E53D45}"/>
              </a:ext>
            </a:extLst>
          </p:cNvPr>
          <p:cNvSpPr txBox="1"/>
          <p:nvPr/>
        </p:nvSpPr>
        <p:spPr>
          <a:xfrm>
            <a:off x="8093364" y="3705473"/>
            <a:ext cx="4098636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800" b="1" noProof="1"/>
          </a:p>
          <a:p>
            <a:endParaRPr lang="en-US" sz="800" noProof="1"/>
          </a:p>
          <a:p>
            <a:r>
              <a:rPr lang="en-US" sz="800" b="1" noProof="1"/>
              <a:t># 6) Objective: fixed cost + travel cost</a:t>
            </a:r>
          </a:p>
          <a:p>
            <a:r>
              <a:rPr lang="en-US" sz="800" noProof="1"/>
              <a:t>m.setObjective(</a:t>
            </a:r>
          </a:p>
          <a:p>
            <a:r>
              <a:rPr lang="en-US" sz="800" noProof="1"/>
              <a:t>    quicksum(fixed_cost * z[t] for t in range(num_trucks))</a:t>
            </a:r>
          </a:p>
          <a:p>
            <a:r>
              <a:rPr lang="en-US" sz="800" noProof="1"/>
              <a:t>    + km_cost * (</a:t>
            </a:r>
          </a:p>
          <a:p>
            <a:r>
              <a:rPr lang="en-US" sz="800" noProof="1"/>
              <a:t>        quicksum(dist[i][j] * y[t, i, j] for t in range(num_trucks) for i, j in arcs)</a:t>
            </a:r>
          </a:p>
          <a:p>
            <a:r>
              <a:rPr lang="en-US" sz="800" noProof="1"/>
              <a:t>        + base_leg_km * quicksum(z[t] for t in range(num_trucks))</a:t>
            </a:r>
          </a:p>
          <a:p>
            <a:r>
              <a:rPr lang="en-US" sz="800" noProof="1"/>
              <a:t>    ),</a:t>
            </a:r>
          </a:p>
          <a:p>
            <a:r>
              <a:rPr lang="en-US" sz="800" noProof="1"/>
              <a:t>    GRB.MINIMIZE</a:t>
            </a:r>
          </a:p>
          <a:p>
            <a:r>
              <a:rPr lang="en-US" sz="800" noProof="1"/>
              <a:t>)</a:t>
            </a:r>
          </a:p>
          <a:p>
            <a:endParaRPr lang="en-US" sz="800" noProof="1"/>
          </a:p>
          <a:p>
            <a:r>
              <a:rPr lang="en-US" sz="800" b="1" noProof="1"/>
              <a:t># --- Demand is fully delivered (can be split)</a:t>
            </a:r>
          </a:p>
          <a:p>
            <a:r>
              <a:rPr lang="en-US" sz="800" noProof="1"/>
              <a:t>for j in deliveries:</a:t>
            </a:r>
          </a:p>
          <a:p>
            <a:r>
              <a:rPr lang="en-US" sz="800" noProof="1"/>
              <a:t>    m.addConstr(quicksum(q[t, j] for t in range(num_trucks)) == demand[j],</a:t>
            </a:r>
          </a:p>
          <a:p>
            <a:r>
              <a:rPr lang="en-US" sz="800" noProof="1"/>
              <a:t>                name=f"demand_{j}")</a:t>
            </a:r>
          </a:p>
          <a:p>
            <a:endParaRPr lang="en-US" sz="800" noProof="1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CFD55A-CF5E-D8DC-4AEE-590F3F5601F2}"/>
              </a:ext>
            </a:extLst>
          </p:cNvPr>
          <p:cNvSpPr txBox="1"/>
          <p:nvPr/>
        </p:nvSpPr>
        <p:spPr>
          <a:xfrm>
            <a:off x="3868532" y="2886740"/>
            <a:ext cx="3785011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noProof="1"/>
              <a:t># 5) Model Kurulumu</a:t>
            </a:r>
          </a:p>
          <a:p>
            <a:r>
              <a:rPr lang="en-US" sz="800" noProof="1"/>
              <a:t>base_leg_km = (</a:t>
            </a:r>
          </a:p>
          <a:p>
            <a:r>
              <a:rPr lang="en-US" sz="800" noProof="1"/>
              <a:t>    distance[origin_index][end_index]</a:t>
            </a:r>
          </a:p>
          <a:p>
            <a:r>
              <a:rPr lang="en-US" sz="800" noProof="1"/>
              <a:t>    + distance[end_index][start_index]</a:t>
            </a:r>
          </a:p>
          <a:p>
            <a:r>
              <a:rPr lang="en-US" sz="800" noProof="1"/>
              <a:t>    + distance[end_index][origin_index]</a:t>
            </a:r>
          </a:p>
          <a:p>
            <a:r>
              <a:rPr lang="en-US" sz="800" noProof="1"/>
              <a:t>)</a:t>
            </a:r>
          </a:p>
          <a:p>
            <a:endParaRPr lang="en-US" sz="800" noProof="1"/>
          </a:p>
          <a:p>
            <a:r>
              <a:rPr lang="en-US" sz="800" b="1" noProof="1"/>
              <a:t># 5) Model</a:t>
            </a:r>
          </a:p>
          <a:p>
            <a:r>
              <a:rPr lang="en-US" sz="800" noProof="1"/>
              <a:t>model = Model("TruckRoutingVRP")</a:t>
            </a:r>
          </a:p>
          <a:p>
            <a:endParaRPr lang="en-US" sz="800" noProof="1"/>
          </a:p>
          <a:p>
            <a:r>
              <a:rPr lang="en-US" sz="800" b="1" noProof="1"/>
              <a:t># Ark kümesi (Strasbourg'dan başlar, Kapıkule'de biter)</a:t>
            </a:r>
          </a:p>
          <a:p>
            <a:r>
              <a:rPr lang="en-US" sz="800" noProof="1"/>
              <a:t>arcs = [</a:t>
            </a:r>
          </a:p>
          <a:p>
            <a:r>
              <a:rPr lang="en-US" sz="800" noProof="1"/>
              <a:t>    (i, j)</a:t>
            </a:r>
          </a:p>
          <a:p>
            <a:r>
              <a:rPr lang="en-US" sz="800" noProof="1"/>
              <a:t>    for i in [start_index] + delivery_indexes</a:t>
            </a:r>
          </a:p>
          <a:p>
            <a:r>
              <a:rPr lang="en-US" sz="800" noProof="1"/>
              <a:t>    for j in delivery_indexes + [end_index]</a:t>
            </a:r>
          </a:p>
          <a:p>
            <a:r>
              <a:rPr lang="en-US" sz="800" noProof="1"/>
              <a:t>    if i != j</a:t>
            </a:r>
          </a:p>
          <a:p>
            <a:r>
              <a:rPr lang="en-US" sz="800" noProof="1"/>
              <a:t>]</a:t>
            </a:r>
          </a:p>
          <a:p>
            <a:endParaRPr lang="en-US" sz="800" noProof="1"/>
          </a:p>
          <a:p>
            <a:r>
              <a:rPr lang="en-US" sz="800" noProof="1"/>
              <a:t>y = m.addVars(num_trucks, arcs, vtype=GRB.BINARY, name="y")           </a:t>
            </a:r>
            <a:r>
              <a:rPr lang="en-US" sz="800" b="1" noProof="1"/>
              <a:t># route</a:t>
            </a:r>
          </a:p>
          <a:p>
            <a:endParaRPr lang="en-US" sz="800" noProof="1"/>
          </a:p>
          <a:p>
            <a:r>
              <a:rPr lang="en-US" sz="800" noProof="1"/>
              <a:t>x = m.addVars(num_trucks, deliveries, vtype=GRB.BINARY, name="x")     </a:t>
            </a:r>
            <a:r>
              <a:rPr lang="en-US" sz="800" b="1" noProof="1"/>
              <a:t># visit</a:t>
            </a:r>
          </a:p>
          <a:p>
            <a:endParaRPr lang="en-US" sz="800" noProof="1"/>
          </a:p>
          <a:p>
            <a:r>
              <a:rPr lang="en-US" sz="800" noProof="1"/>
              <a:t>q = m.addVars(num_trucks, deliveries, lb=0.0, name="q")               </a:t>
            </a:r>
            <a:r>
              <a:rPr lang="en-US" sz="800" b="1" noProof="1"/>
              <a:t>#</a:t>
            </a:r>
            <a:r>
              <a:rPr lang="en-US" sz="800" noProof="1"/>
              <a:t> </a:t>
            </a:r>
            <a:r>
              <a:rPr lang="en-US" sz="800" b="1" noProof="1"/>
              <a:t>delivered</a:t>
            </a:r>
            <a:r>
              <a:rPr lang="en-US" sz="800" noProof="1"/>
              <a:t> </a:t>
            </a:r>
            <a:r>
              <a:rPr lang="en-US" sz="800" b="1" noProof="1"/>
              <a:t>load</a:t>
            </a:r>
          </a:p>
          <a:p>
            <a:endParaRPr lang="en-US" sz="800" b="1" noProof="1"/>
          </a:p>
          <a:p>
            <a:r>
              <a:rPr lang="en-US" sz="800" noProof="1"/>
              <a:t>z = m.addVars(num_trucks, vtype=GRB.BINARY, name="z")                 </a:t>
            </a:r>
            <a:r>
              <a:rPr lang="en-US" sz="800" b="1" noProof="1"/>
              <a:t># truck used</a:t>
            </a:r>
          </a:p>
          <a:p>
            <a:endParaRPr lang="en-US" sz="800" noProof="1"/>
          </a:p>
          <a:p>
            <a:r>
              <a:rPr lang="en-US" sz="800" noProof="1"/>
              <a:t>u = m.addVars(num_trucks, deliveries, lb=0.0,</a:t>
            </a:r>
          </a:p>
          <a:p>
            <a:r>
              <a:rPr lang="en-US" sz="800" noProof="1"/>
              <a:t>              ub=len(deliveries), name="u")                           </a:t>
            </a:r>
            <a:r>
              <a:rPr lang="en-US" sz="800" b="1" noProof="1"/>
              <a:t># MTZ</a:t>
            </a:r>
          </a:p>
          <a:p>
            <a:endParaRPr lang="en-US" sz="800" b="1" noProof="1"/>
          </a:p>
          <a:p>
            <a:endParaRPr lang="en-TR" sz="800" dirty="0"/>
          </a:p>
        </p:txBody>
      </p:sp>
    </p:spTree>
    <p:extLst>
      <p:ext uri="{BB962C8B-B14F-4D97-AF65-F5344CB8AC3E}">
        <p14:creationId xmlns:p14="http://schemas.microsoft.com/office/powerpoint/2010/main" val="2294787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01916D-E599-786B-AD13-FEBE8322E6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FFD29-F04C-8BD4-2643-0A6C6CE69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457200"/>
            <a:ext cx="9601200" cy="1485900"/>
          </a:xfrm>
        </p:spPr>
        <p:txBody>
          <a:bodyPr>
            <a:normAutofit/>
          </a:bodyPr>
          <a:lstStyle/>
          <a:p>
            <a:pPr algn="ctr"/>
            <a:r>
              <a:rPr sz="3200" b="1" dirty="0"/>
              <a:t>Model Script — Code Snapshot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ounded Rectangle 2">
                <a:extLst>
                  <a:ext uri="{FF2B5EF4-FFF2-40B4-BE49-F238E27FC236}">
                    <a16:creationId xmlns:a16="http://schemas.microsoft.com/office/drawing/2014/main" id="{D79F252D-4248-F923-74ED-CC59C9B216C4}"/>
                  </a:ext>
                </a:extLst>
              </p:cNvPr>
              <p:cNvSpPr/>
              <p:nvPr/>
            </p:nvSpPr>
            <p:spPr>
              <a:xfrm>
                <a:off x="791240" y="1111191"/>
                <a:ext cx="11326332" cy="5429250"/>
              </a:xfrm>
              <a:prstGeom prst="roundRect">
                <a:avLst/>
              </a:prstGeom>
              <a:solidFill>
                <a:srgbClr val="F1F5F9"/>
              </a:solidFill>
              <a:ln>
                <a:solidFill>
                  <a:srgbClr val="94A3B8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000" b="1" dirty="0">
                  <a:solidFill>
                    <a:schemeClr val="tx1"/>
                  </a:solidFill>
                </a:endParaRPr>
              </a:p>
              <a:p>
                <a:r>
                  <a:rPr lang="en-US" sz="1400" b="1" u="sng" dirty="0">
                    <a:solidFill>
                      <a:schemeClr val="tx1"/>
                    </a:solidFill>
                  </a:rPr>
                  <a:t>Core of the model:</a:t>
                </a:r>
              </a:p>
              <a:p>
                <a:endParaRPr lang="en-US" sz="1000" b="1" dirty="0">
                  <a:solidFill>
                    <a:schemeClr val="tx1"/>
                  </a:solidFill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b="1" i="1" dirty="0">
                    <a:solidFill>
                      <a:schemeClr val="tx1"/>
                    </a:solidFill>
                  </a:rPr>
                  <a:t>Decision variables</a:t>
                </a:r>
                <a:endParaRPr lang="en-US" sz="1000" i="1" dirty="0">
                  <a:solidFill>
                    <a:schemeClr val="tx1"/>
                  </a:solidFill>
                </a:endParaRPr>
              </a:p>
              <a:p>
                <a:r>
                  <a:rPr lang="en-US" sz="1000" i="1" dirty="0">
                    <a:solidFill>
                      <a:schemeClr val="tx1"/>
                    </a:solidFill>
                  </a:rPr>
                  <a:t>     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tr-TR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tr-TR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tr-TR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tr-TR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tr-TR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tr-TR" sz="1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∈{0,1}</m:t>
                    </m:r>
                  </m:oMath>
                </a14:m>
                <a:r>
                  <a:rPr lang="en-US" sz="1000" i="1" dirty="0">
                    <a:solidFill>
                      <a:schemeClr val="tx1"/>
                    </a:solidFill>
                  </a:rPr>
                  <a:t> (truck-arc use),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tr-TR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tr-TR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tr-TR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tr-TR" sz="1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tr-TR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tr-TR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sz="1000" i="1" dirty="0">
                    <a:solidFill>
                      <a:schemeClr val="tx1"/>
                    </a:solidFill>
                  </a:rPr>
                  <a:t> (truck visits city j),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tr-TR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tr-TR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tr-TR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tr-TR" sz="1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1000" i="1" dirty="0">
                    <a:solidFill>
                      <a:schemeClr val="tx1"/>
                    </a:solidFill>
                  </a:rPr>
                  <a:t> (delivered load),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tr-TR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tr-TR" sz="1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 </m:t>
                    </m:r>
                  </m:oMath>
                </a14:m>
                <a:r>
                  <a:rPr lang="en-US" sz="1000" i="1" dirty="0">
                    <a:solidFill>
                      <a:schemeClr val="tx1"/>
                    </a:solidFill>
                  </a:rPr>
                  <a:t>{0,1} (truck activated),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tr-TR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tr-TR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tr-TR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tr-TR" sz="1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000" i="1" dirty="0">
                    <a:solidFill>
                      <a:schemeClr val="tx1"/>
                    </a:solidFill>
                  </a:rPr>
                  <a:t>(MTZ order).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US" sz="1000" i="1" dirty="0">
                  <a:solidFill>
                    <a:schemeClr val="tx1"/>
                  </a:solidFill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b="1" i="1" dirty="0">
                    <a:solidFill>
                      <a:schemeClr val="tx1"/>
                    </a:solidFill>
                  </a:rPr>
                  <a:t>Objective (minimize total cost)</a:t>
                </a:r>
                <a:endParaRPr lang="en-US" sz="1000" i="1" dirty="0">
                  <a:solidFill>
                    <a:schemeClr val="tx1"/>
                  </a:solidFill>
                </a:endParaRPr>
              </a:p>
              <a:p>
                <a:r>
                  <a:rPr lang="en-US" sz="1000" i="1" dirty="0">
                    <a:solidFill>
                      <a:schemeClr val="tx1"/>
                    </a:solidFill>
                  </a:rPr>
                  <a:t>     	min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tr-TR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tr-TR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/>
                      <m:e>
                        <m:r>
                          <a:rPr lang="tr-TR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tr-TR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tr-TR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tr-TR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tr-TR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tr-TR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tr-TR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tr-TR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𝑘𝑚</m:t>
                            </m:r>
                          </m:sub>
                        </m:sSub>
                        <m:r>
                          <a:rPr lang="tr-TR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(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tr-TR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tr-TR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tr-TR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tr-TR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tr-T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tr-T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tr-T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tr-T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tr-T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tr-T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tr-T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tr-T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tr-T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tr-T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tr-T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tr-T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tr-T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tr-TR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</m:e>
                        </m:nary>
                      </m:e>
                    </m:nary>
                  </m:oMath>
                </a14:m>
                <a:r>
                  <a:rPr lang="en-US" sz="1000" i="1" dirty="0">
                    <a:solidFill>
                      <a:schemeClr val="tx1"/>
                    </a:solidFill>
                  </a:rPr>
                  <a:t> base_leg_km *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tr-TR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tr-TR" sz="1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)]</m:t>
                    </m:r>
                  </m:oMath>
                </a14:m>
                <a:endParaRPr lang="en-US" sz="1000" i="1" dirty="0">
                  <a:solidFill>
                    <a:schemeClr val="tx1"/>
                  </a:solidFill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US" sz="1000" i="1" dirty="0">
                  <a:solidFill>
                    <a:schemeClr val="tx1"/>
                  </a:solidFill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b="1" i="1" dirty="0">
                    <a:solidFill>
                      <a:schemeClr val="tx1"/>
                    </a:solidFill>
                  </a:rPr>
                  <a:t>Demand fulfillment (split enabled)</a:t>
                </a:r>
              </a:p>
              <a:p>
                <a:r>
                  <a:rPr lang="en-US" sz="1000" b="1" i="1" dirty="0">
                    <a:solidFill>
                      <a:schemeClr val="tx1"/>
                    </a:solidFill>
                  </a:rPr>
                  <a:t>      	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tr-TR" sz="1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tr-TR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tr-TR" sz="1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tr-TR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tr-TR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tr-TR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tr-TR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tr-TR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𝑑𝑒𝑚𝑎𝑛</m:t>
                        </m:r>
                        <m:sSub>
                          <m:sSubPr>
                            <m:ctrlPr>
                              <a:rPr lang="tr-TR" sz="1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tr-TR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1000" i="1" dirty="0">
                    <a:solidFill>
                      <a:schemeClr val="tx1"/>
                    </a:solidFill>
                  </a:rPr>
                  <a:t> for every delivery node j (cities can be served by multiple trucks).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US" sz="1000" i="1" dirty="0">
                  <a:solidFill>
                    <a:schemeClr val="tx1"/>
                  </a:solidFill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b="1" i="1" dirty="0">
                    <a:solidFill>
                      <a:schemeClr val="tx1"/>
                    </a:solidFill>
                  </a:rPr>
                  <a:t>Truck capacity</a:t>
                </a:r>
                <a:endParaRPr lang="en-US" sz="1000" i="1" dirty="0">
                  <a:solidFill>
                    <a:schemeClr val="tx1"/>
                  </a:solidFill>
                </a:endParaRPr>
              </a:p>
              <a:p>
                <a:r>
                  <a:rPr lang="en-US" sz="1000" i="1" dirty="0">
                    <a:solidFill>
                      <a:schemeClr val="tx1"/>
                    </a:solidFill>
                  </a:rPr>
                  <a:t>	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tr-TR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tr-TR" sz="1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sz="1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tr-TR" sz="1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tr-TR" sz="1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tr-TR" sz="1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tr-TR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tr-TR" sz="1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nary>
                    <m:r>
                      <a:rPr lang="tr-TR" sz="1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sz="1000" i="1" dirty="0" err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000" i="1" dirty="0">
                    <a:solidFill>
                      <a:schemeClr val="tx1"/>
                    </a:solidFill>
                  </a:rPr>
                  <a:t> for each truck t (no load if the truck is not activated).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US" sz="1000" i="1" dirty="0">
                  <a:solidFill>
                    <a:schemeClr val="tx1"/>
                  </a:solidFill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b="1" i="1" dirty="0">
                    <a:solidFill>
                      <a:schemeClr val="tx1"/>
                    </a:solidFill>
                  </a:rPr>
                  <a:t>Load–visit linking</a:t>
                </a:r>
                <a:endParaRPr lang="en-US" sz="1000" i="1" dirty="0">
                  <a:solidFill>
                    <a:schemeClr val="tx1"/>
                  </a:solidFill>
                </a:endParaRPr>
              </a:p>
              <a:p>
                <a:r>
                  <a:rPr lang="en-US" sz="1000" i="1" dirty="0">
                    <a:solidFill>
                      <a:schemeClr val="tx1"/>
                    </a:solidFill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tr-TR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tr-TR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tr-TR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tr-TR" sz="1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tr-TR" sz="1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tr-TR" sz="1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tr-TR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tr-TR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tr-TR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tr-TR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000" i="1" dirty="0">
                    <a:solidFill>
                      <a:schemeClr val="tx1"/>
                    </a:solidFill>
                  </a:rPr>
                  <a:t> ensures positive delivered load only if truck t actually visits city j.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US" sz="1000" i="1" dirty="0">
                  <a:solidFill>
                    <a:schemeClr val="tx1"/>
                  </a:solidFill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b="1" i="1" dirty="0">
                    <a:solidFill>
                      <a:schemeClr val="tx1"/>
                    </a:solidFill>
                  </a:rPr>
                  <a:t>Flow/degree consistency</a:t>
                </a:r>
                <a:endParaRPr lang="en-US" sz="1000" i="1" dirty="0">
                  <a:solidFill>
                    <a:schemeClr val="tx1"/>
                  </a:solidFill>
                </a:endParaRPr>
              </a:p>
              <a:p>
                <a:r>
                  <a:rPr lang="en-US" sz="1000" i="1" dirty="0">
                    <a:solidFill>
                      <a:schemeClr val="tx1"/>
                    </a:solidFill>
                  </a:rPr>
                  <a:t>	For any visited city j and truck t:</a:t>
                </a:r>
              </a:p>
              <a:p>
                <a:r>
                  <a:rPr lang="en-US" sz="1000" i="1" dirty="0">
                    <a:solidFill>
                      <a:schemeClr val="tx1"/>
                    </a:solidFill>
                  </a:rPr>
                  <a:t>	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tr-TR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tr-TR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tr-TR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tr-TR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tr-TR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tr-TR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tr-TR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tr-TR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tr-TR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tr-TR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tr-TR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tr-T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tr-T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tr-T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tr-T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tr-T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tr-T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tr-T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tr-TR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tr-T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tr-T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tr-T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tr-T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tr-T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tr-TR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sub>
                            </m:sSub>
                          </m:e>
                        </m:nary>
                      </m:e>
                    </m:nary>
                  </m:oMath>
                </a14:m>
                <a:r>
                  <a:rPr lang="en-US" sz="1000" i="1" dirty="0">
                    <a:solidFill>
                      <a:schemeClr val="tx1"/>
                    </a:solidFill>
                  </a:rPr>
                  <a:t>(enter = leave = visit).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US" sz="1000" i="1" dirty="0">
                  <a:solidFill>
                    <a:schemeClr val="tx1"/>
                  </a:solidFill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b="1" i="1" dirty="0">
                    <a:solidFill>
                      <a:schemeClr val="tx1"/>
                    </a:solidFill>
                  </a:rPr>
                  <a:t>Start/end activation on the corridor</a:t>
                </a:r>
                <a:endParaRPr lang="en-US" sz="1000" i="1" dirty="0">
                  <a:solidFill>
                    <a:schemeClr val="tx1"/>
                  </a:solidFill>
                </a:endParaRPr>
              </a:p>
              <a:p>
                <a:r>
                  <a:rPr lang="en-US" sz="1000" i="1" dirty="0">
                    <a:solidFill>
                      <a:schemeClr val="tx1"/>
                    </a:solidFill>
                  </a:rPr>
                  <a:t>	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tr-TR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tr-TR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tr-TR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tr-TR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tr-TR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tr-TR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𝑠𝑡𝑎𝑟𝑡</m:t>
                            </m:r>
                            <m:r>
                              <a:rPr lang="tr-TR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tr-TR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tr-TR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tr-TR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tr-TR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nary>
                    <m:r>
                      <a:rPr lang="tr-TR" sz="1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000" i="1" dirty="0">
                    <a:solidFill>
                      <a:schemeClr val="tx1"/>
                    </a:solidFill>
                  </a:rPr>
                  <a:t>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tr-TR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tr-TR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tr-TR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tr-TR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tr-TR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tr-TR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tr-TR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tr-TR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𝑒𝑛𝑑</m:t>
                            </m:r>
                            <m:r>
                              <a:rPr lang="tr-TR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  <m:r>
                          <a:rPr lang="tr-TR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tr-TR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tr-TR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tr-TR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r>
                  <a:rPr lang="en-US" sz="1000" i="1" dirty="0">
                    <a:solidFill>
                      <a:schemeClr val="tx1"/>
                    </a:solidFill>
                  </a:rPr>
                  <a:t>(each active truck departs </a:t>
                </a:r>
                <a:r>
                  <a:rPr lang="en-US" sz="1000" b="1" i="1" dirty="0">
                    <a:solidFill>
                      <a:schemeClr val="tx1"/>
                    </a:solidFill>
                  </a:rPr>
                  <a:t>Strasbourg</a:t>
                </a:r>
                <a:r>
                  <a:rPr lang="en-US" sz="1000" i="1" dirty="0">
                    <a:solidFill>
                      <a:schemeClr val="tx1"/>
                    </a:solidFill>
                  </a:rPr>
                  <a:t> and terminates at </a:t>
                </a:r>
                <a:r>
                  <a:rPr lang="en-US" sz="1000" b="1" i="1" dirty="0">
                    <a:solidFill>
                      <a:schemeClr val="tx1"/>
                    </a:solidFill>
                  </a:rPr>
                  <a:t>Kapıkule</a:t>
                </a:r>
                <a:r>
                  <a:rPr lang="en-US" sz="1000" i="1" dirty="0">
                    <a:solidFill>
                      <a:schemeClr val="tx1"/>
                    </a:solidFill>
                  </a:rPr>
                  <a:t> once).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US" sz="1000" i="1" dirty="0">
                  <a:solidFill>
                    <a:schemeClr val="tx1"/>
                  </a:solidFill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b="1" i="1" dirty="0">
                    <a:solidFill>
                      <a:schemeClr val="tx1"/>
                    </a:solidFill>
                  </a:rPr>
                  <a:t>Subtour elimination (per truck, MTZ)</a:t>
                </a:r>
                <a:endParaRPr lang="en-US" sz="1000" i="1" dirty="0">
                  <a:solidFill>
                    <a:schemeClr val="tx1"/>
                  </a:solidFill>
                </a:endParaRPr>
              </a:p>
              <a:p>
                <a:r>
                  <a:rPr lang="en-US" sz="1000" i="1" dirty="0">
                    <a:solidFill>
                      <a:schemeClr val="tx1"/>
                    </a:solidFill>
                  </a:rPr>
                  <a:t>	Standard MTZ constraints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tr-TR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tr-TR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tr-TR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000" i="1" dirty="0">
                    <a:solidFill>
                      <a:schemeClr val="tx1"/>
                    </a:solidFill>
                  </a:rPr>
                  <a:t> to prevent disconnected cycles.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US" sz="1000" i="1" dirty="0">
                  <a:solidFill>
                    <a:schemeClr val="tx1"/>
                  </a:solidFill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b="1" i="1" dirty="0">
                    <a:solidFill>
                      <a:schemeClr val="tx1"/>
                    </a:solidFill>
                  </a:rPr>
                  <a:t>At-least-one visit per city (when useful)</a:t>
                </a:r>
                <a:endParaRPr lang="en-US" sz="1000" i="1" dirty="0">
                  <a:solidFill>
                    <a:schemeClr val="tx1"/>
                  </a:solidFill>
                </a:endParaRPr>
              </a:p>
              <a:p>
                <a:r>
                  <a:rPr lang="en-US" sz="1000" i="1" dirty="0">
                    <a:solidFill>
                      <a:schemeClr val="tx1"/>
                    </a:solidFill>
                  </a:rPr>
                  <a:t>	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tr-TR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tr-TR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tr-TR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tr-TR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tr-TR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tr-TR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tr-TR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≥ </m:t>
                        </m:r>
                      </m:e>
                    </m:nary>
                  </m:oMath>
                </a14:m>
                <a:r>
                  <a:rPr lang="en-US" sz="1000" i="1" dirty="0">
                    <a:solidFill>
                      <a:schemeClr val="tx1"/>
                    </a:solidFill>
                  </a:rPr>
                  <a:t>1 so each demand node is on at least one route (while the load itself may be split).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US" sz="1000" i="1" dirty="0">
                  <a:solidFill>
                    <a:schemeClr val="tx1"/>
                  </a:solidFill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000" b="1" i="1" dirty="0">
                    <a:solidFill>
                      <a:schemeClr val="tx1"/>
                    </a:solidFill>
                  </a:rPr>
                  <a:t>Corridor accounting</a:t>
                </a:r>
                <a:endParaRPr lang="en-US" sz="1000" i="1" dirty="0">
                  <a:solidFill>
                    <a:schemeClr val="tx1"/>
                  </a:solidFill>
                </a:endParaRPr>
              </a:p>
              <a:p>
                <a:r>
                  <a:rPr lang="en-US" sz="1000" i="1" dirty="0">
                    <a:solidFill>
                      <a:schemeClr val="tx1"/>
                    </a:solidFill>
                  </a:rPr>
                  <a:t>	The constant corridor legs </a:t>
                </a:r>
                <a:r>
                  <a:rPr lang="en-US" sz="1000" b="1" i="1" dirty="0">
                    <a:solidFill>
                      <a:schemeClr val="tx1"/>
                    </a:solidFill>
                  </a:rPr>
                  <a:t>Istanbul→Kapıkule→Strasbourg→Istanbul</a:t>
                </a:r>
                <a:r>
                  <a:rPr lang="en-US" sz="1000" i="1" dirty="0">
                    <a:solidFill>
                      <a:schemeClr val="tx1"/>
                    </a:solidFill>
                  </a:rPr>
                  <a:t> are folded into </a:t>
                </a:r>
                <a:r>
                  <a:rPr lang="en-US" sz="1000" b="1" i="1" dirty="0">
                    <a:solidFill>
                      <a:schemeClr val="tx1"/>
                    </a:solidFill>
                  </a:rPr>
                  <a:t>base_leg_km *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1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1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tr-TR" sz="1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en-US" sz="1000" i="1" dirty="0">
                    <a:solidFill>
                      <a:schemeClr val="tx1"/>
                    </a:solidFill>
                  </a:rPr>
                  <a:t> in the objective (a per-activated-truck cost term).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1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Rounded Rectangle 2">
                <a:extLst>
                  <a:ext uri="{FF2B5EF4-FFF2-40B4-BE49-F238E27FC236}">
                    <a16:creationId xmlns:a16="http://schemas.microsoft.com/office/drawing/2014/main" id="{D79F252D-4248-F923-74ED-CC59C9B216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240" y="1111191"/>
                <a:ext cx="11326332" cy="5429250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rgbClr val="94A3B8"/>
                </a:solidFill>
              </a:ln>
            </p:spPr>
            <p:txBody>
              <a:bodyPr/>
              <a:lstStyle/>
              <a:p>
                <a:r>
                  <a:rPr lang="en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30973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2ADD32E-C49C-D066-3BE6-7EE742C99E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3B886-0590-3624-7611-2588E31DA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903" y="535917"/>
            <a:ext cx="3282695" cy="1485900"/>
          </a:xfrm>
        </p:spPr>
        <p:txBody>
          <a:bodyPr>
            <a:normAutofit/>
          </a:bodyPr>
          <a:lstStyle/>
          <a:p>
            <a:r>
              <a:rPr lang="en-US" sz="3600" b="1" noProof="1"/>
              <a:t>Modeling Approaches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CA0E1D8-FA11-42DD-4C8E-BF5C9F882D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1903" y="1773054"/>
            <a:ext cx="3131740" cy="34481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950" b="1" noProof="1"/>
              <a:t>Variant C – With Mixed Fleet (Split deliveries enabled with extra demand)</a:t>
            </a:r>
          </a:p>
          <a:p>
            <a:pPr marL="0" indent="0">
              <a:buNone/>
              <a:defRPr sz="2000">
                <a:solidFill>
                  <a:srgbClr val="192734"/>
                </a:solidFill>
              </a:defRPr>
            </a:pPr>
            <a:r>
              <a:rPr lang="en-US" sz="1950" i="1" noProof="1"/>
              <a:t>• Purpose: real-company demands sometimes didn’t force sharing (each city fit in one truck)</a:t>
            </a:r>
          </a:p>
          <a:p>
            <a:pPr marL="0" indent="0">
              <a:buNone/>
              <a:defRPr sz="2000">
                <a:solidFill>
                  <a:srgbClr val="192734"/>
                </a:solidFill>
              </a:defRPr>
            </a:pPr>
            <a:r>
              <a:rPr lang="en-US" sz="1950" i="1" noProof="1"/>
              <a:t>• Action: randomly increased demands to stress-test; ensures mixed-filo effect is visible</a:t>
            </a:r>
          </a:p>
          <a:p>
            <a:pPr marL="0" indent="0">
              <a:buNone/>
              <a:defRPr sz="2000">
                <a:solidFill>
                  <a:srgbClr val="192734"/>
                </a:solidFill>
              </a:defRPr>
            </a:pPr>
            <a:r>
              <a:rPr lang="en-US" sz="1950" i="1" noProof="1"/>
              <a:t>• Result: stronger cost reduction by minimizing additional truck activations under load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B0F8EB-EE8A-F063-F945-6F329AF654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1092" y="1224298"/>
            <a:ext cx="6517065" cy="4545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916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B4E056-AEBD-4AE2-1ACE-299E534A59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A958A-C540-5BE8-33B9-6FAE25F23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noProof="1"/>
              <a:t>Model Script — Code Snapshot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C7370B79-72F9-F9E3-684C-265CBA73BB79}"/>
              </a:ext>
            </a:extLst>
          </p:cNvPr>
          <p:cNvSpPr/>
          <p:nvPr/>
        </p:nvSpPr>
        <p:spPr>
          <a:xfrm>
            <a:off x="780607" y="1400840"/>
            <a:ext cx="11315700" cy="5105400"/>
          </a:xfrm>
          <a:prstGeom prst="roundRect">
            <a:avLst/>
          </a:prstGeom>
          <a:solidFill>
            <a:srgbClr val="F1F5F9"/>
          </a:solidFill>
          <a:ln>
            <a:solidFill>
              <a:srgbClr val="94A3B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noProof="1">
                <a:solidFill>
                  <a:schemeClr val="tx1"/>
                </a:solidFill>
              </a:rPr>
              <a:t># 4) Parametreler</a:t>
            </a:r>
          </a:p>
          <a:p>
            <a:r>
              <a:rPr lang="en-US" sz="800" noProof="1">
                <a:solidFill>
                  <a:schemeClr val="tx1"/>
                </a:solidFill>
              </a:rPr>
              <a:t>num_trucks     	= 110</a:t>
            </a:r>
          </a:p>
          <a:p>
            <a:r>
              <a:rPr lang="en-US" sz="800" noProof="1">
                <a:solidFill>
                  <a:schemeClr val="tx1"/>
                </a:solidFill>
              </a:rPr>
              <a:t>truck_capacity 	= 23000    </a:t>
            </a:r>
            <a:r>
              <a:rPr lang="en-US" sz="800" b="1" noProof="1">
                <a:solidFill>
                  <a:schemeClr val="tx1"/>
                </a:solidFill>
              </a:rPr>
              <a:t># kg (gümrük kanunlarına göre çeker+dorse max 40ton alabilir, 23ton ortalama araca eklenebilen mal)</a:t>
            </a:r>
          </a:p>
          <a:p>
            <a:r>
              <a:rPr lang="en-US" sz="800" noProof="1">
                <a:solidFill>
                  <a:schemeClr val="tx1"/>
                </a:solidFill>
              </a:rPr>
              <a:t>fixed_cost     	= 2700     	 </a:t>
            </a:r>
            <a:r>
              <a:rPr lang="en-US" sz="800" b="1" noProof="1">
                <a:solidFill>
                  <a:schemeClr val="tx1"/>
                </a:solidFill>
              </a:rPr>
              <a:t># € / truck (ortalama şoför, hakediş, otoyol masrafları vs.)</a:t>
            </a:r>
          </a:p>
          <a:p>
            <a:r>
              <a:rPr lang="en-US" sz="800" noProof="1">
                <a:solidFill>
                  <a:schemeClr val="tx1"/>
                </a:solidFill>
              </a:rPr>
              <a:t>km_cost       	= 0.32       </a:t>
            </a:r>
            <a:r>
              <a:rPr lang="en-US" sz="800" b="1" noProof="1">
                <a:solidFill>
                  <a:schemeClr val="tx1"/>
                </a:solidFill>
              </a:rPr>
              <a:t># € / km (tır başına ortalama benzin masrafı km başına, şirketlere özel indirimle birlikte, 3200km için 1000LT benzin ortalama 1€/lt'den)</a:t>
            </a:r>
          </a:p>
          <a:p>
            <a:r>
              <a:rPr lang="en-US" sz="800" noProof="1">
                <a:solidFill>
                  <a:schemeClr val="tx1"/>
                </a:solidFill>
              </a:rPr>
              <a:t>distance       	= df.values.tolist()</a:t>
            </a:r>
          </a:p>
          <a:p>
            <a:endParaRPr lang="en-US" sz="800" noProof="1">
              <a:solidFill>
                <a:schemeClr val="tx1"/>
              </a:solidFill>
            </a:endParaRPr>
          </a:p>
          <a:p>
            <a:r>
              <a:rPr lang="en-US" sz="800" b="1" noProof="1">
                <a:solidFill>
                  <a:schemeClr val="tx1"/>
                </a:solidFill>
              </a:rPr>
              <a:t># demand per location (kg)</a:t>
            </a:r>
          </a:p>
          <a:p>
            <a:r>
              <a:rPr lang="en-US" sz="800" noProof="1">
                <a:solidFill>
                  <a:schemeClr val="tx1"/>
                </a:solidFill>
              </a:rPr>
              <a:t>demand = {</a:t>
            </a:r>
          </a:p>
          <a:p>
            <a:r>
              <a:rPr lang="en-US" sz="800" noProof="1">
                <a:solidFill>
                  <a:schemeClr val="tx1"/>
                </a:solidFill>
              </a:rPr>
              <a:t>    lower.index("istanbul"): 0,</a:t>
            </a:r>
          </a:p>
          <a:p>
            <a:r>
              <a:rPr lang="en-US" sz="800" noProof="1">
                <a:solidFill>
                  <a:schemeClr val="tx1"/>
                </a:solidFill>
              </a:rPr>
              <a:t>    lower.index("lille"): 16351,</a:t>
            </a:r>
          </a:p>
          <a:p>
            <a:r>
              <a:rPr lang="en-US" sz="800" noProof="1">
                <a:solidFill>
                  <a:schemeClr val="tx1"/>
                </a:solidFill>
              </a:rPr>
              <a:t>    lower.index("macon"): 21580,</a:t>
            </a:r>
          </a:p>
          <a:p>
            <a:r>
              <a:rPr lang="en-US" sz="800" noProof="1">
                <a:solidFill>
                  <a:schemeClr val="tx1"/>
                </a:solidFill>
              </a:rPr>
              <a:t>    lower.index("colmar"): 18767,</a:t>
            </a:r>
          </a:p>
          <a:p>
            <a:r>
              <a:rPr lang="en-US" sz="800" noProof="1">
                <a:solidFill>
                  <a:schemeClr val="tx1"/>
                </a:solidFill>
              </a:rPr>
              <a:t>    lower.index("kapıkule"): 0,</a:t>
            </a:r>
          </a:p>
          <a:p>
            <a:r>
              <a:rPr lang="en-US" sz="800" noProof="1">
                <a:solidFill>
                  <a:schemeClr val="tx1"/>
                </a:solidFill>
              </a:rPr>
              <a:t>    lower.index("beauvais"): 24781,</a:t>
            </a:r>
          </a:p>
          <a:p>
            <a:r>
              <a:rPr lang="en-US" sz="800" noProof="1">
                <a:solidFill>
                  <a:schemeClr val="tx1"/>
                </a:solidFill>
              </a:rPr>
              <a:t>    lower.index("nantes"): 11900,</a:t>
            </a:r>
          </a:p>
          <a:p>
            <a:r>
              <a:rPr lang="en-US" sz="800" noProof="1">
                <a:solidFill>
                  <a:schemeClr val="tx1"/>
                </a:solidFill>
              </a:rPr>
              <a:t>    lower.index("strasbourg"): 0,</a:t>
            </a:r>
          </a:p>
          <a:p>
            <a:r>
              <a:rPr lang="en-US" sz="800" noProof="1">
                <a:solidFill>
                  <a:schemeClr val="tx1"/>
                </a:solidFill>
              </a:rPr>
              <a:t>    lower.index("rouen"): 32483,</a:t>
            </a:r>
          </a:p>
          <a:p>
            <a:r>
              <a:rPr lang="en-US" sz="800" noProof="1">
                <a:solidFill>
                  <a:schemeClr val="tx1"/>
                </a:solidFill>
              </a:rPr>
              <a:t>    lower.index("versailles"): 12139,</a:t>
            </a:r>
          </a:p>
          <a:p>
            <a:r>
              <a:rPr lang="en-US" sz="800" noProof="1">
                <a:solidFill>
                  <a:schemeClr val="tx1"/>
                </a:solidFill>
              </a:rPr>
              <a:t>    lower.index("goussainville"): 18095,</a:t>
            </a:r>
          </a:p>
          <a:p>
            <a:r>
              <a:rPr lang="en-US" sz="800" noProof="1">
                <a:solidFill>
                  <a:schemeClr val="tx1"/>
                </a:solidFill>
              </a:rPr>
              <a:t>    lower.index("saint michel sur orge"): 13218,</a:t>
            </a:r>
          </a:p>
          <a:p>
            <a:r>
              <a:rPr lang="en-US" sz="800" noProof="1">
                <a:solidFill>
                  <a:schemeClr val="tx1"/>
                </a:solidFill>
              </a:rPr>
              <a:t>    lower.index("orleans"): 10885,</a:t>
            </a:r>
          </a:p>
          <a:p>
            <a:r>
              <a:rPr lang="en-US" sz="800" noProof="1">
                <a:solidFill>
                  <a:schemeClr val="tx1"/>
                </a:solidFill>
              </a:rPr>
              <a:t>    lower.index("melun"): 3933,</a:t>
            </a:r>
          </a:p>
          <a:p>
            <a:r>
              <a:rPr lang="en-US" sz="800" noProof="1">
                <a:solidFill>
                  <a:schemeClr val="tx1"/>
                </a:solidFill>
              </a:rPr>
              <a:t>}</a:t>
            </a:r>
          </a:p>
          <a:p>
            <a:endParaRPr lang="en-US" sz="800" noProof="1">
              <a:solidFill>
                <a:schemeClr val="tx1"/>
              </a:solidFill>
            </a:endParaRPr>
          </a:p>
          <a:p>
            <a:endParaRPr lang="en-US" sz="800" noProof="1">
              <a:solidFill>
                <a:schemeClr val="tx1"/>
              </a:solidFill>
            </a:endParaRPr>
          </a:p>
          <a:p>
            <a:endParaRPr lang="en-US" sz="800" noProof="1">
              <a:solidFill>
                <a:schemeClr val="tx1"/>
              </a:solidFill>
            </a:endParaRPr>
          </a:p>
          <a:p>
            <a:endParaRPr lang="en-US" sz="800" noProof="1">
              <a:solidFill>
                <a:schemeClr val="tx1"/>
              </a:solidFill>
            </a:endParaRPr>
          </a:p>
          <a:p>
            <a:endParaRPr lang="en-US" sz="800" noProof="1">
              <a:solidFill>
                <a:schemeClr val="tx1"/>
              </a:solidFill>
            </a:endParaRPr>
          </a:p>
          <a:p>
            <a:endParaRPr lang="en-US" sz="800" noProof="1">
              <a:solidFill>
                <a:schemeClr val="tx1"/>
              </a:solidFill>
            </a:endParaRPr>
          </a:p>
          <a:p>
            <a:endParaRPr lang="en-US" sz="800" noProof="1">
              <a:solidFill>
                <a:schemeClr val="tx1"/>
              </a:solidFill>
            </a:endParaRPr>
          </a:p>
          <a:p>
            <a:endParaRPr lang="en-US" sz="800" noProof="1">
              <a:solidFill>
                <a:schemeClr val="tx1"/>
              </a:solidFill>
            </a:endParaRPr>
          </a:p>
          <a:p>
            <a:endParaRPr lang="en-US" sz="800" noProof="1">
              <a:solidFill>
                <a:schemeClr val="tx1"/>
              </a:solidFill>
            </a:endParaRPr>
          </a:p>
          <a:p>
            <a:endParaRPr lang="en-US" sz="800" noProof="1">
              <a:solidFill>
                <a:schemeClr val="tx1"/>
              </a:solidFill>
            </a:endParaRPr>
          </a:p>
          <a:p>
            <a:endParaRPr lang="en-US" sz="800" noProof="1">
              <a:solidFill>
                <a:schemeClr val="tx1"/>
              </a:solidFill>
            </a:endParaRPr>
          </a:p>
          <a:p>
            <a:endParaRPr lang="en-US" sz="800" noProof="1">
              <a:solidFill>
                <a:schemeClr val="tx1"/>
              </a:solidFill>
            </a:endParaRPr>
          </a:p>
          <a:p>
            <a:endParaRPr lang="en-US" sz="800" noProof="1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FDE8BB-0AAD-FC1F-E852-57BAF2B70761}"/>
              </a:ext>
            </a:extLst>
          </p:cNvPr>
          <p:cNvSpPr txBox="1"/>
          <p:nvPr/>
        </p:nvSpPr>
        <p:spPr>
          <a:xfrm>
            <a:off x="8093364" y="3705473"/>
            <a:ext cx="4098636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800" b="1" noProof="1"/>
          </a:p>
          <a:p>
            <a:endParaRPr lang="en-US" sz="800" noProof="1"/>
          </a:p>
          <a:p>
            <a:r>
              <a:rPr lang="en-US" sz="800" b="1" noProof="1"/>
              <a:t># 6) Objective: fixed cost + travel cost</a:t>
            </a:r>
          </a:p>
          <a:p>
            <a:r>
              <a:rPr lang="en-US" sz="800" noProof="1"/>
              <a:t>m.setObjective(</a:t>
            </a:r>
          </a:p>
          <a:p>
            <a:r>
              <a:rPr lang="en-US" sz="800" noProof="1"/>
              <a:t>    quicksum(fixed_cost * z[t] for t in range(num_trucks))</a:t>
            </a:r>
          </a:p>
          <a:p>
            <a:r>
              <a:rPr lang="en-US" sz="800" noProof="1"/>
              <a:t>    + km_cost * (</a:t>
            </a:r>
          </a:p>
          <a:p>
            <a:r>
              <a:rPr lang="en-US" sz="800" noProof="1"/>
              <a:t>        quicksum(dist[i][j] * y[t, i, j] for t in range(num_trucks) for i, j in arcs)</a:t>
            </a:r>
          </a:p>
          <a:p>
            <a:r>
              <a:rPr lang="en-US" sz="800" noProof="1"/>
              <a:t>        + base_leg_km * quicksum(z[t] for t in range(num_trucks))</a:t>
            </a:r>
          </a:p>
          <a:p>
            <a:r>
              <a:rPr lang="en-US" sz="800" noProof="1"/>
              <a:t>    ),</a:t>
            </a:r>
          </a:p>
          <a:p>
            <a:r>
              <a:rPr lang="en-US" sz="800" noProof="1"/>
              <a:t>    GRB.MINIMIZE</a:t>
            </a:r>
          </a:p>
          <a:p>
            <a:r>
              <a:rPr lang="en-US" sz="800" noProof="1"/>
              <a:t>)</a:t>
            </a:r>
          </a:p>
          <a:p>
            <a:endParaRPr lang="en-US" sz="800" noProof="1"/>
          </a:p>
          <a:p>
            <a:r>
              <a:rPr lang="en-US" sz="800" b="1" noProof="1"/>
              <a:t># --- Demand is fully delivered (can be split)</a:t>
            </a:r>
          </a:p>
          <a:p>
            <a:r>
              <a:rPr lang="en-US" sz="800" noProof="1"/>
              <a:t>for j in deliveries:</a:t>
            </a:r>
          </a:p>
          <a:p>
            <a:r>
              <a:rPr lang="en-US" sz="800" noProof="1"/>
              <a:t>    m.addConstr(quicksum(q[t, j] for t in range(num_trucks)) == demand[j],</a:t>
            </a:r>
          </a:p>
          <a:p>
            <a:r>
              <a:rPr lang="en-US" sz="800" noProof="1"/>
              <a:t>                name=f"demand_{j}")</a:t>
            </a:r>
          </a:p>
          <a:p>
            <a:endParaRPr lang="en-US" sz="800" noProof="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13F72A-F540-0804-EA7B-9235E9A1D7A8}"/>
              </a:ext>
            </a:extLst>
          </p:cNvPr>
          <p:cNvSpPr txBox="1"/>
          <p:nvPr/>
        </p:nvSpPr>
        <p:spPr>
          <a:xfrm>
            <a:off x="3868532" y="2886740"/>
            <a:ext cx="3785011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noProof="1"/>
              <a:t># 5) Model Kurulumu</a:t>
            </a:r>
          </a:p>
          <a:p>
            <a:r>
              <a:rPr lang="en-US" sz="800" noProof="1"/>
              <a:t>base_leg_km = (</a:t>
            </a:r>
          </a:p>
          <a:p>
            <a:r>
              <a:rPr lang="en-US" sz="800" noProof="1"/>
              <a:t>    distance[origin_index][end_index]</a:t>
            </a:r>
          </a:p>
          <a:p>
            <a:r>
              <a:rPr lang="en-US" sz="800" noProof="1"/>
              <a:t>    + distance[end_index][start_index]</a:t>
            </a:r>
          </a:p>
          <a:p>
            <a:r>
              <a:rPr lang="en-US" sz="800" noProof="1"/>
              <a:t>    + distance[end_index][origin_index]</a:t>
            </a:r>
          </a:p>
          <a:p>
            <a:r>
              <a:rPr lang="en-US" sz="800" noProof="1"/>
              <a:t>)</a:t>
            </a:r>
          </a:p>
          <a:p>
            <a:endParaRPr lang="en-US" sz="800" noProof="1"/>
          </a:p>
          <a:p>
            <a:r>
              <a:rPr lang="en-US" sz="800" b="1" noProof="1"/>
              <a:t># 5) Model</a:t>
            </a:r>
          </a:p>
          <a:p>
            <a:r>
              <a:rPr lang="en-US" sz="800" noProof="1"/>
              <a:t>model = Model("TruckRoutingVRP")</a:t>
            </a:r>
          </a:p>
          <a:p>
            <a:endParaRPr lang="en-US" sz="800" noProof="1"/>
          </a:p>
          <a:p>
            <a:r>
              <a:rPr lang="en-US" sz="800" b="1" noProof="1"/>
              <a:t># Ark kümesi (Strasbourg'dan başlar, Kapıkule'de biter)</a:t>
            </a:r>
          </a:p>
          <a:p>
            <a:r>
              <a:rPr lang="en-US" sz="800" noProof="1"/>
              <a:t>arcs = [</a:t>
            </a:r>
          </a:p>
          <a:p>
            <a:r>
              <a:rPr lang="en-US" sz="800" noProof="1"/>
              <a:t>    (i, j)</a:t>
            </a:r>
          </a:p>
          <a:p>
            <a:r>
              <a:rPr lang="en-US" sz="800" noProof="1"/>
              <a:t>    for i in [start_index] + delivery_indexes</a:t>
            </a:r>
          </a:p>
          <a:p>
            <a:r>
              <a:rPr lang="en-US" sz="800" noProof="1"/>
              <a:t>    for j in delivery_indexes + [end_index]</a:t>
            </a:r>
          </a:p>
          <a:p>
            <a:r>
              <a:rPr lang="en-US" sz="800" noProof="1"/>
              <a:t>    if i != j</a:t>
            </a:r>
          </a:p>
          <a:p>
            <a:r>
              <a:rPr lang="en-US" sz="800" noProof="1"/>
              <a:t>]</a:t>
            </a:r>
          </a:p>
          <a:p>
            <a:endParaRPr lang="en-US" sz="800" noProof="1"/>
          </a:p>
          <a:p>
            <a:r>
              <a:rPr lang="en-US" sz="800" noProof="1"/>
              <a:t>y = m.addVars(num_trucks, arcs, vtype=GRB.BINARY, name="y")           </a:t>
            </a:r>
            <a:r>
              <a:rPr lang="en-US" sz="800" b="1" noProof="1"/>
              <a:t># route</a:t>
            </a:r>
          </a:p>
          <a:p>
            <a:endParaRPr lang="en-US" sz="800" noProof="1"/>
          </a:p>
          <a:p>
            <a:r>
              <a:rPr lang="en-US" sz="800" noProof="1"/>
              <a:t>x = m.addVars(num_trucks, deliveries, vtype=GRB.BINARY, name="x")     </a:t>
            </a:r>
            <a:r>
              <a:rPr lang="en-US" sz="800" b="1" noProof="1"/>
              <a:t># visit</a:t>
            </a:r>
          </a:p>
          <a:p>
            <a:endParaRPr lang="en-US" sz="800" noProof="1"/>
          </a:p>
          <a:p>
            <a:r>
              <a:rPr lang="en-US" sz="800" noProof="1"/>
              <a:t>q = m.addVars(num_trucks, deliveries, lb=0.0, name="q")               </a:t>
            </a:r>
            <a:r>
              <a:rPr lang="en-US" sz="800" b="1" noProof="1"/>
              <a:t>#</a:t>
            </a:r>
            <a:r>
              <a:rPr lang="en-US" sz="800" noProof="1"/>
              <a:t> </a:t>
            </a:r>
            <a:r>
              <a:rPr lang="en-US" sz="800" b="1" noProof="1"/>
              <a:t>delivered</a:t>
            </a:r>
            <a:r>
              <a:rPr lang="en-US" sz="800" noProof="1"/>
              <a:t> </a:t>
            </a:r>
            <a:r>
              <a:rPr lang="en-US" sz="800" b="1" noProof="1"/>
              <a:t>load</a:t>
            </a:r>
          </a:p>
          <a:p>
            <a:endParaRPr lang="en-US" sz="800" b="1" noProof="1"/>
          </a:p>
          <a:p>
            <a:r>
              <a:rPr lang="en-US" sz="800" noProof="1"/>
              <a:t>z = m.addVars(num_trucks, vtype=GRB.BINARY, name="z")                 </a:t>
            </a:r>
            <a:r>
              <a:rPr lang="en-US" sz="800" b="1" noProof="1"/>
              <a:t># truck used</a:t>
            </a:r>
          </a:p>
          <a:p>
            <a:endParaRPr lang="en-US" sz="800" noProof="1"/>
          </a:p>
          <a:p>
            <a:r>
              <a:rPr lang="en-US" sz="800" noProof="1"/>
              <a:t>u = m.addVars(num_trucks, deliveries, lb=0.0,</a:t>
            </a:r>
          </a:p>
          <a:p>
            <a:r>
              <a:rPr lang="en-US" sz="800" noProof="1"/>
              <a:t>              ub=len(deliveries), name="u")                           </a:t>
            </a:r>
            <a:r>
              <a:rPr lang="en-US" sz="800" b="1" noProof="1"/>
              <a:t># MTZ</a:t>
            </a:r>
          </a:p>
          <a:p>
            <a:endParaRPr lang="en-US" sz="800" b="1" noProof="1"/>
          </a:p>
          <a:p>
            <a:endParaRPr lang="en-TR" sz="800" dirty="0"/>
          </a:p>
        </p:txBody>
      </p:sp>
    </p:spTree>
    <p:extLst>
      <p:ext uri="{BB962C8B-B14F-4D97-AF65-F5344CB8AC3E}">
        <p14:creationId xmlns:p14="http://schemas.microsoft.com/office/powerpoint/2010/main" val="38700005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1F66CB-DC0F-1102-6CBD-225E8CB85F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B8226-92EE-474D-E007-88985283F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sz="3200" b="1" dirty="0"/>
              <a:t>Model Script — Code Snapshot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ounded Rectangle 2">
                <a:extLst>
                  <a:ext uri="{FF2B5EF4-FFF2-40B4-BE49-F238E27FC236}">
                    <a16:creationId xmlns:a16="http://schemas.microsoft.com/office/drawing/2014/main" id="{B1D20716-A2FA-4B6F-E596-AA506597B2A8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944217" y="1212574"/>
                <a:ext cx="11111948" cy="5078896"/>
              </a:xfrm>
              <a:prstGeom prst="roundRect">
                <a:avLst/>
              </a:prstGeom>
              <a:solidFill>
                <a:srgbClr val="F1F5F9"/>
              </a:solidFill>
              <a:ln>
                <a:solidFill>
                  <a:srgbClr val="94A3B8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400" b="1" u="sng" dirty="0">
                    <a:solidFill>
                      <a:schemeClr val="tx1"/>
                    </a:solidFill>
                  </a:rPr>
                  <a:t>Core of the model:</a:t>
                </a:r>
              </a:p>
              <a:p>
                <a:endParaRPr lang="en-US" sz="1250" b="1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250" b="1" i="1" dirty="0">
                    <a:solidFill>
                      <a:schemeClr val="tx1"/>
                    </a:solidFill>
                  </a:rPr>
                  <a:t>Same model structure as Variant B</a:t>
                </a:r>
                <a:endParaRPr lang="en-US" sz="1250" i="1" dirty="0">
                  <a:solidFill>
                    <a:schemeClr val="tx1"/>
                  </a:solidFill>
                </a:endParaRPr>
              </a:p>
              <a:p>
                <a:r>
                  <a:rPr lang="en-US" sz="1250" i="1" dirty="0">
                    <a:solidFill>
                      <a:schemeClr val="tx1"/>
                    </a:solidFill>
                  </a:rPr>
                  <a:t>Identical variables, objective, and constraints (split deliveries enabled).</a:t>
                </a:r>
              </a:p>
              <a:p>
                <a:endParaRPr lang="en-US" sz="1250" i="1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250" b="1" i="1" dirty="0">
                    <a:solidFill>
                      <a:schemeClr val="tx1"/>
                    </a:solidFill>
                  </a:rPr>
                  <a:t>Stress-test demand vector</a:t>
                </a:r>
                <a:endParaRPr lang="en-US" sz="1250" i="1" dirty="0">
                  <a:solidFill>
                    <a:schemeClr val="tx1"/>
                  </a:solidFill>
                </a:endParaRPr>
              </a:p>
              <a:p>
                <a:r>
                  <a:rPr lang="en-US" sz="1250" i="1" dirty="0">
                    <a:solidFill>
                      <a:schemeClr val="tx1"/>
                    </a:solidFill>
                  </a:rPr>
                  <a:t>City demands </a:t>
                </a:r>
                <a14:m>
                  <m:oMath xmlns:m="http://schemas.openxmlformats.org/officeDocument/2006/math">
                    <m:r>
                      <a:rPr lang="tr-TR" sz="125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𝑑𝑒𝑚𝑎𝑛𝑑</m:t>
                    </m:r>
                    <m:sSub>
                      <m:sSubPr>
                        <m:ctrlPr>
                          <a:rPr lang="tr-TR" sz="125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125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tr-TR" sz="125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250" i="1" dirty="0">
                    <a:solidFill>
                      <a:schemeClr val="tx1"/>
                    </a:solidFill>
                  </a:rPr>
                  <a:t> are </a:t>
                </a:r>
                <a:r>
                  <a:rPr lang="en-US" sz="1250" b="1" i="1" dirty="0">
                    <a:solidFill>
                      <a:schemeClr val="tx1"/>
                    </a:solidFill>
                  </a:rPr>
                  <a:t>increased</a:t>
                </a:r>
                <a:r>
                  <a:rPr lang="en-US" sz="1250" i="1" dirty="0">
                    <a:solidFill>
                      <a:schemeClr val="tx1"/>
                    </a:solidFill>
                  </a:rPr>
                  <a:t> (some exceeding Q) to </a:t>
                </a:r>
                <a:r>
                  <a:rPr lang="en-US" sz="1250" b="1" i="1" dirty="0">
                    <a:solidFill>
                      <a:schemeClr val="tx1"/>
                    </a:solidFill>
                  </a:rPr>
                  <a:t>force splitting</a:t>
                </a:r>
                <a:r>
                  <a:rPr lang="en-US" sz="1250" i="1" dirty="0">
                    <a:solidFill>
                      <a:schemeClr val="tx1"/>
                    </a:solidFill>
                  </a:rPr>
                  <a:t> and reveal the benefit of mixed-filo planning.</a:t>
                </a:r>
              </a:p>
              <a:p>
                <a:endParaRPr lang="en-US" sz="1250" i="1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250" b="1" i="1" dirty="0">
                    <a:solidFill>
                      <a:schemeClr val="tx1"/>
                    </a:solidFill>
                  </a:rPr>
                  <a:t>Feasibility under higher loads</a:t>
                </a:r>
                <a:endParaRPr lang="en-US" sz="1250" i="1" dirty="0">
                  <a:solidFill>
                    <a:schemeClr val="tx1"/>
                  </a:solidFill>
                </a:endParaRPr>
              </a:p>
              <a:p>
                <a:r>
                  <a:rPr lang="en-US" sz="1250" i="1" dirty="0">
                    <a:solidFill>
                      <a:schemeClr val="tx1"/>
                    </a:solidFill>
                  </a:rPr>
                  <a:t>The equality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tr-TR" sz="125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tr-TR" sz="125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tr-TR" sz="125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sz="125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tr-TR" sz="125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tr-TR" sz="125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tr-TR" sz="125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tr-TR" sz="125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tr-TR" sz="125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𝑑𝑒𝑚𝑎𝑛</m:t>
                        </m:r>
                        <m:sSub>
                          <m:sSubPr>
                            <m:ctrlPr>
                              <a:rPr lang="tr-TR" sz="125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sz="125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tr-TR" sz="125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1250" i="1" dirty="0">
                    <a:solidFill>
                      <a:schemeClr val="tx1"/>
                    </a:solidFill>
                  </a:rPr>
                  <a:t> guarantees full service; when </a:t>
                </a:r>
                <a14:m>
                  <m:oMath xmlns:m="http://schemas.openxmlformats.org/officeDocument/2006/math">
                    <m:r>
                      <a:rPr lang="tr-TR" sz="125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𝑑𝑒𝑚𝑎𝑛</m:t>
                    </m:r>
                    <m:sSub>
                      <m:sSubPr>
                        <m:ctrlPr>
                          <a:rPr lang="tr-TR" sz="125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125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tr-TR" sz="125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250" i="1" dirty="0">
                    <a:solidFill>
                      <a:schemeClr val="tx1"/>
                    </a:solidFill>
                  </a:rPr>
                  <a:t>&gt; Q, multiple trucks must share city j.</a:t>
                </a:r>
              </a:p>
              <a:p>
                <a:endParaRPr lang="en-US" sz="1250" i="1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250" b="1" i="1" dirty="0">
                    <a:solidFill>
                      <a:schemeClr val="tx1"/>
                    </a:solidFill>
                  </a:rPr>
                  <a:t>Capacity &amp; activation trade-off</a:t>
                </a:r>
                <a:endParaRPr lang="en-US" sz="1250" i="1" dirty="0">
                  <a:solidFill>
                    <a:schemeClr val="tx1"/>
                  </a:solidFill>
                </a:endParaRPr>
              </a:p>
              <a:p>
                <a:r>
                  <a:rPr lang="en-US" sz="1250" i="1" dirty="0">
                    <a:solidFill>
                      <a:schemeClr val="tx1"/>
                    </a:solidFill>
                  </a:rPr>
                  <a:t>The model balances extra distance from additional visits against </a:t>
                </a:r>
                <a:r>
                  <a:rPr lang="en-US" sz="1250" b="1" i="1" dirty="0">
                    <a:solidFill>
                      <a:schemeClr val="tx1"/>
                    </a:solidFill>
                  </a:rPr>
                  <a:t>avoiding new truck activations</a:t>
                </a:r>
                <a:r>
                  <a:rPr lang="en-US" sz="1250" i="1" dirty="0">
                    <a:solidFill>
                      <a:schemeClr val="tx1"/>
                    </a:solidFill>
                  </a:rPr>
                  <a:t> (saving the fixed cost F </a:t>
                </a:r>
                <a14:m>
                  <m:oMath xmlns:m="http://schemas.openxmlformats.org/officeDocument/2006/math">
                    <m:r>
                      <a:rPr lang="en-US" sz="125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sz="1250" i="1" dirty="0">
                    <a:solidFill>
                      <a:schemeClr val="tx1"/>
                    </a:solidFill>
                  </a:rPr>
                  <a:t> €2700 per avoided truck).</a:t>
                </a:r>
              </a:p>
              <a:p>
                <a:endParaRPr lang="en-US" sz="1250" i="1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250" b="1" i="1" dirty="0">
                    <a:solidFill>
                      <a:schemeClr val="tx1"/>
                    </a:solidFill>
                  </a:rPr>
                  <a:t>Route structure effects</a:t>
                </a:r>
                <a:endParaRPr lang="en-US" sz="1250" i="1" dirty="0">
                  <a:solidFill>
                    <a:schemeClr val="tx1"/>
                  </a:solidFill>
                </a:endParaRPr>
              </a:p>
              <a:p>
                <a:r>
                  <a:rPr lang="en-US" sz="1250" i="1" dirty="0">
                    <a:solidFill>
                      <a:schemeClr val="tx1"/>
                    </a:solidFill>
                  </a:rPr>
                  <a:t>More cities get multi-truck visits (several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125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125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tr-TR" sz="125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tr-TR" sz="125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tr-TR" sz="125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tr-TR" sz="125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1250" i="1" dirty="0">
                    <a:solidFill>
                      <a:schemeClr val="tx1"/>
                    </a:solidFill>
                  </a:rPr>
                  <a:t>), yet total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125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125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tr-TR" sz="125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250" i="1" dirty="0">
                    <a:solidFill>
                      <a:schemeClr val="tx1"/>
                    </a:solidFill>
                  </a:rPr>
                  <a:t> remains near the theoretical minimum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"/>
                        <m:ctrlPr>
                          <a:rPr lang="tr-TR" sz="125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⌉"/>
                            <m:ctrlPr>
                              <a:rPr lang="tr-TR" sz="125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lang="tr-TR" sz="125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tr-TR" sz="125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/>
                              <m:e>
                                <m:f>
                                  <m:fPr>
                                    <m:ctrlPr>
                                      <a:rPr lang="tr-TR" sz="125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tr-TR" sz="125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𝑑𝑒𝑚𝑎𝑛</m:t>
                                    </m:r>
                                    <m:sSub>
                                      <m:sSubPr>
                                        <m:ctrlPr>
                                          <a:rPr lang="tr-TR" sz="125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r-TR" sz="125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lang="tr-TR" sz="125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tr-TR" sz="125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den>
                                </m:f>
                              </m:e>
                            </m:nary>
                          </m:e>
                        </m:d>
                      </m:e>
                    </m:d>
                  </m:oMath>
                </a14:m>
                <a:r>
                  <a:rPr lang="en-US" sz="1250" i="1" dirty="0">
                    <a:solidFill>
                      <a:schemeClr val="tx1"/>
                    </a:solidFill>
                  </a:rPr>
                  <a:t> thanks to higher load factors.</a:t>
                </a:r>
              </a:p>
              <a:p>
                <a:endParaRPr lang="en-US" sz="1250" i="1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250" b="1" i="1" dirty="0">
                    <a:solidFill>
                      <a:schemeClr val="tx1"/>
                    </a:solidFill>
                  </a:rPr>
                  <a:t>Cost behavior</a:t>
                </a:r>
                <a:endParaRPr lang="en-US" sz="1250" i="1" dirty="0">
                  <a:solidFill>
                    <a:schemeClr val="tx1"/>
                  </a:solidFill>
                </a:endParaRPr>
              </a:p>
              <a:p>
                <a:r>
                  <a:rPr lang="en-US" sz="1250" i="1" dirty="0">
                    <a:solidFill>
                      <a:schemeClr val="tx1"/>
                    </a:solidFill>
                  </a:rPr>
                  <a:t>Total cost &gt; Variant B (because total demand is larger) but </a:t>
                </a:r>
                <a:r>
                  <a:rPr lang="en-US" sz="1250" b="1" i="1" dirty="0">
                    <a:solidFill>
                      <a:schemeClr val="tx1"/>
                    </a:solidFill>
                  </a:rPr>
                  <a:t>strictly lower than a no-split baseline</a:t>
                </a:r>
                <a:r>
                  <a:rPr lang="en-US" sz="1250" i="1" dirty="0">
                    <a:solidFill>
                      <a:schemeClr val="tx1"/>
                    </a:solidFill>
                  </a:rPr>
                  <a:t> at the same demand, due to better consolidation.</a:t>
                </a:r>
              </a:p>
              <a:p>
                <a:endParaRPr lang="en-US" sz="1250" i="1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250" b="1" i="1" dirty="0">
                    <a:solidFill>
                      <a:schemeClr val="tx1"/>
                    </a:solidFill>
                  </a:rPr>
                  <a:t>Corridor &amp; MTZ unchanged</a:t>
                </a:r>
                <a:endParaRPr lang="en-US" sz="1250" i="1" dirty="0">
                  <a:solidFill>
                    <a:schemeClr val="tx1"/>
                  </a:solidFill>
                </a:endParaRPr>
              </a:p>
              <a:p>
                <a:r>
                  <a:rPr lang="en-US" sz="1250" i="1" dirty="0">
                    <a:solidFill>
                      <a:schemeClr val="tx1"/>
                    </a:solidFill>
                  </a:rPr>
                  <a:t>Start/end degree and MTZ subtour constraints remain as in Variant B; </a:t>
                </a:r>
                <a:r>
                  <a:rPr lang="en-US" sz="1250" b="1" i="1" dirty="0">
                    <a:solidFill>
                      <a:schemeClr val="tx1"/>
                    </a:solidFill>
                  </a:rPr>
                  <a:t>base_leg_km *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125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125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tr-TR" sz="125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en-US" sz="1250" i="1" dirty="0">
                    <a:solidFill>
                      <a:schemeClr val="tx1"/>
                    </a:solidFill>
                  </a:rPr>
                  <a:t> still charges corridor legs per active truck.   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1250" b="1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Rounded Rectangle 2">
                <a:extLst>
                  <a:ext uri="{FF2B5EF4-FFF2-40B4-BE49-F238E27FC236}">
                    <a16:creationId xmlns:a16="http://schemas.microsoft.com/office/drawing/2014/main" id="{B1D20716-A2FA-4B6F-E596-AA506597B2A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217" y="1212574"/>
                <a:ext cx="11111948" cy="5078896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rgbClr val="94A3B8"/>
                </a:solidFill>
              </a:ln>
            </p:spPr>
            <p:txBody>
              <a:bodyPr/>
              <a:lstStyle/>
              <a:p>
                <a:r>
                  <a:rPr lang="en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37890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9DB74EB-2A7D-443D-B969-8BF48F993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985493-35E5-0D77-443B-CBC82F610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2340" y="639704"/>
            <a:ext cx="3299579" cy="5577840"/>
          </a:xfrm>
        </p:spPr>
        <p:txBody>
          <a:bodyPr anchor="ctr">
            <a:normAutofit/>
          </a:bodyPr>
          <a:lstStyle/>
          <a:p>
            <a:r>
              <a:rPr lang="en-TR" dirty="0"/>
              <a:t>Why “Mixed Fleet (Splitting deliveries)” Reduces Cost?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9036E77-5F7B-494E-A117-FEA947B35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661" y="0"/>
            <a:ext cx="228600" cy="6858000"/>
          </a:xfrm>
          <a:prstGeom prst="rect">
            <a:avLst/>
          </a:prstGeom>
          <a:solidFill>
            <a:schemeClr val="tx1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TR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953A656-3AF1-152B-C640-1C6C1CAD3C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5104244"/>
              </p:ext>
            </p:extLst>
          </p:nvPr>
        </p:nvGraphicFramePr>
        <p:xfrm>
          <a:off x="784225" y="639763"/>
          <a:ext cx="5959475" cy="55777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383643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268B8-4264-DBFF-A937-D27E2BFE4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9914" y="685800"/>
            <a:ext cx="5127172" cy="1485900"/>
          </a:xfrm>
        </p:spPr>
        <p:txBody>
          <a:bodyPr>
            <a:normAutofit/>
          </a:bodyPr>
          <a:lstStyle/>
          <a:p>
            <a:r>
              <a:rPr lang="en-US" dirty="0"/>
              <a:t> Stress Test — Extra Demand Rationale</a:t>
            </a:r>
            <a:endParaRPr lang="en-TR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67E2D8A-19BE-48A0-889C-CCAC02348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TR"/>
          </a:p>
        </p:txBody>
      </p:sp>
      <p:pic>
        <p:nvPicPr>
          <p:cNvPr id="7" name="Graphic 6" descr="Dump truck">
            <a:extLst>
              <a:ext uri="{FF2B5EF4-FFF2-40B4-BE49-F238E27FC236}">
                <a16:creationId xmlns:a16="http://schemas.microsoft.com/office/drawing/2014/main" id="{E7DAE1B9-A1FA-4B1F-6C8B-F657104F16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3562" y="733351"/>
            <a:ext cx="5071256" cy="5071256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2A05413-72DB-5DA9-12B7-BF49AAD66D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9914" y="2286000"/>
            <a:ext cx="5127172" cy="3581400"/>
          </a:xfrm>
        </p:spPr>
        <p:txBody>
          <a:bodyPr>
            <a:normAutofit/>
          </a:bodyPr>
          <a:lstStyle/>
          <a:p>
            <a:pPr>
              <a:defRPr sz="2000">
                <a:solidFill>
                  <a:srgbClr val="192734"/>
                </a:solidFill>
              </a:defRPr>
            </a:pPr>
            <a:r>
              <a:rPr lang="en-US"/>
              <a:t>Real demand sometimes let one truck serve a city, hiding split benefits</a:t>
            </a:r>
          </a:p>
          <a:p>
            <a:pPr>
              <a:defRPr sz="2000">
                <a:solidFill>
                  <a:srgbClr val="192734"/>
                </a:solidFill>
              </a:defRPr>
            </a:pPr>
            <a:r>
              <a:rPr lang="en-US"/>
              <a:t>By increasing demands, the optimizer must split and consolidate intelligently</a:t>
            </a:r>
          </a:p>
          <a:p>
            <a:pPr>
              <a:defRPr sz="2000">
                <a:solidFill>
                  <a:srgbClr val="192734"/>
                </a:solidFill>
              </a:defRPr>
            </a:pPr>
            <a:r>
              <a:rPr lang="en-US"/>
              <a:t>Outcome: a clear drop in activated trucks and total cost versus baseline</a:t>
            </a:r>
          </a:p>
          <a:p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8436930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B37E899-1A26-449D-9A99-B8D7B9564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0824" y="685800"/>
            <a:ext cx="6176776" cy="1485900"/>
          </a:xfrm>
        </p:spPr>
        <p:txBody>
          <a:bodyPr>
            <a:normAutofit/>
          </a:bodyPr>
          <a:lstStyle/>
          <a:p>
            <a:r>
              <a:rPr lang="en-US" b="1"/>
              <a:t>Assumptions &amp; Limitations</a:t>
            </a:r>
          </a:p>
        </p:txBody>
      </p:sp>
      <p:pic>
        <p:nvPicPr>
          <p:cNvPr id="5" name="Picture 4" descr="Exposure shot of Vehicle lights on a highway">
            <a:extLst>
              <a:ext uri="{FF2B5EF4-FFF2-40B4-BE49-F238E27FC236}">
                <a16:creationId xmlns:a16="http://schemas.microsoft.com/office/drawing/2014/main" id="{A0CE4A7B-C048-D629-E008-25ED6ACE5B5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174" r="39496"/>
          <a:stretch>
            <a:fillRect/>
          </a:stretch>
        </p:blipFill>
        <p:spPr>
          <a:xfrm>
            <a:off x="-1" y="10"/>
            <a:ext cx="4602146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9023BA4-63D6-4B04-BC2C-6D126A230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0824" y="2286000"/>
            <a:ext cx="6176776" cy="3581400"/>
          </a:xfrm>
        </p:spPr>
        <p:txBody>
          <a:bodyPr>
            <a:normAutofit/>
          </a:bodyPr>
          <a:lstStyle/>
          <a:p>
            <a:r>
              <a:rPr lang="en-US" i="1"/>
              <a:t>No time windows or driving hours; single-period planning (no driver-hour rules).</a:t>
            </a:r>
          </a:p>
          <a:p>
            <a:r>
              <a:rPr lang="en-US" i="1"/>
              <a:t>Fuel price is assumed constant; toll roads are included in the fixed cost by averaging.</a:t>
            </a:r>
          </a:p>
          <a:p>
            <a:r>
              <a:rPr lang="en-US" i="1"/>
              <a:t>Assuming there is only one way (only highway with trucks) to carry the goods.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3282695" cy="1485900"/>
          </a:xfrm>
        </p:spPr>
        <p:txBody>
          <a:bodyPr>
            <a:normAutofit/>
          </a:bodyPr>
          <a:lstStyle/>
          <a:p>
            <a:r>
              <a:rPr lang="en-US" b="1"/>
              <a:t>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3282694" cy="3581400"/>
          </a:xfrm>
        </p:spPr>
        <p:txBody>
          <a:bodyPr>
            <a:normAutofit/>
          </a:bodyPr>
          <a:lstStyle/>
          <a:p>
            <a:r>
              <a:rPr lang="en-US" i="1"/>
              <a:t>Optimization of ship transportation or mixed ship &amp; road transportation.</a:t>
            </a:r>
          </a:p>
          <a:p>
            <a:r>
              <a:rPr lang="en-US" i="1"/>
              <a:t>CO₂ emissions accounting</a:t>
            </a:r>
          </a:p>
          <a:p>
            <a:r>
              <a:rPr lang="en-US" i="1"/>
              <a:t>Optimization of volume of products while splitting them into trucks.</a:t>
            </a:r>
          </a:p>
        </p:txBody>
      </p:sp>
      <p:pic>
        <p:nvPicPr>
          <p:cNvPr id="7" name="Graphic 6" descr="Robot">
            <a:extLst>
              <a:ext uri="{FF2B5EF4-FFF2-40B4-BE49-F238E27FC236}">
                <a16:creationId xmlns:a16="http://schemas.microsoft.com/office/drawing/2014/main" id="{1F997F4F-264F-93E9-E4A1-B3FDA2026D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66126" y="645106"/>
            <a:ext cx="5247747" cy="5247747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932AA-9871-A248-75FC-B7B2C6993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>
            <a:normAutofit/>
          </a:bodyPr>
          <a:lstStyle/>
          <a:p>
            <a:r>
              <a:rPr lang="en-TR" dirty="0"/>
              <a:t>References &amp; Acknowledgments</a:t>
            </a:r>
            <a:endParaRPr lang="en-TR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0DBDDE4-3EC7-EEA2-259F-36196693E2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1311068"/>
              </p:ext>
            </p:extLst>
          </p:nvPr>
        </p:nvGraphicFramePr>
        <p:xfrm>
          <a:off x="1371600" y="2286000"/>
          <a:ext cx="96012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70756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2700" y="685800"/>
            <a:ext cx="7200900" cy="1485900"/>
          </a:xfrm>
        </p:spPr>
        <p:txBody>
          <a:bodyPr>
            <a:normAutofit/>
          </a:bodyPr>
          <a:lstStyle/>
          <a:p>
            <a:r>
              <a:rPr lang="en-US" b="1"/>
              <a:t>Business Problem &amp; Corridor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03937DF-E39B-A3A0-C34F-62A62ECEC7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9528552"/>
              </p:ext>
            </p:extLst>
          </p:nvPr>
        </p:nvGraphicFramePr>
        <p:xfrm>
          <a:off x="2552700" y="2286000"/>
          <a:ext cx="72009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857500"/>
            <a:ext cx="8229600" cy="1143000"/>
          </a:xfrm>
        </p:spPr>
        <p:txBody>
          <a:bodyPr/>
          <a:lstStyle/>
          <a:p>
            <a:pPr algn="ctr"/>
            <a:r>
              <a:rPr lang="en-US" sz="3600" b="1" dirty="0"/>
              <a:t>Thank You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Data &amp; Inputs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8B6DA26-70F5-D18D-BB13-2B324B6D51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6943668"/>
              </p:ext>
            </p:extLst>
          </p:nvPr>
        </p:nvGraphicFramePr>
        <p:xfrm>
          <a:off x="1371600" y="2286000"/>
          <a:ext cx="96012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B37E899-1A26-449D-9A99-B8D7B9564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1347DB-1BF4-EA36-9A10-2833B2EDF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240" y="603376"/>
            <a:ext cx="6176776" cy="1485900"/>
          </a:xfrm>
        </p:spPr>
        <p:txBody>
          <a:bodyPr>
            <a:normAutofit/>
          </a:bodyPr>
          <a:lstStyle/>
          <a:p>
            <a:r>
              <a:rPr lang="en-TR" dirty="0"/>
              <a:t>Data Integrity &amp; Sources</a:t>
            </a:r>
            <a:br>
              <a:rPr lang="en-TR" dirty="0"/>
            </a:br>
            <a:endParaRPr lang="en-TR" dirty="0"/>
          </a:p>
        </p:txBody>
      </p:sp>
      <p:pic>
        <p:nvPicPr>
          <p:cNvPr id="5" name="Picture 4" descr="Blurred motion traffic">
            <a:extLst>
              <a:ext uri="{FF2B5EF4-FFF2-40B4-BE49-F238E27FC236}">
                <a16:creationId xmlns:a16="http://schemas.microsoft.com/office/drawing/2014/main" id="{8C4505BE-3BD0-F640-09E7-9308BD4579A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8438" r="16768" b="-1"/>
          <a:stretch>
            <a:fillRect/>
          </a:stretch>
        </p:blipFill>
        <p:spPr>
          <a:xfrm>
            <a:off x="-1" y="10"/>
            <a:ext cx="4602146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9023BA4-63D6-4B04-BC2C-6D126A230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C7A86-2444-714A-2926-8E997437EE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1484" y="1479331"/>
            <a:ext cx="7091176" cy="4871545"/>
          </a:xfrm>
        </p:spPr>
        <p:txBody>
          <a:bodyPr>
            <a:normAutofit fontScale="92500"/>
          </a:bodyPr>
          <a:lstStyle/>
          <a:p>
            <a:r>
              <a:rPr lang="en-TR" sz="1600" dirty="0"/>
              <a:t>No. All the data determined with the operation team in VIP Lojistik. </a:t>
            </a:r>
          </a:p>
          <a:p>
            <a:r>
              <a:rPr lang="en-US" sz="1600" dirty="0"/>
              <a:t>The fixed cost includes the driver's progress payment (€920), invoices (€750), and road tolls.</a:t>
            </a:r>
          </a:p>
          <a:p>
            <a:pPr marL="0" indent="0">
              <a:buNone/>
            </a:pPr>
            <a:r>
              <a:rPr lang="en-US" sz="1600" dirty="0"/>
              <a:t>These road tolls include:</a:t>
            </a:r>
          </a:p>
          <a:p>
            <a:r>
              <a:rPr lang="en-US" sz="1600" dirty="0"/>
              <a:t>Bulgarian toll: €55 one-way</a:t>
            </a:r>
          </a:p>
          <a:p>
            <a:r>
              <a:rPr lang="en-US" sz="1600" dirty="0"/>
              <a:t>Slovenian toll: €20 one-way</a:t>
            </a:r>
          </a:p>
          <a:p>
            <a:r>
              <a:rPr lang="en-US" sz="1600" dirty="0"/>
              <a:t>Austrian toll: €220 one-way</a:t>
            </a:r>
          </a:p>
          <a:p>
            <a:r>
              <a:rPr lang="en-US" sz="1600" dirty="0"/>
              <a:t>Germany toll: €220 one-way</a:t>
            </a:r>
          </a:p>
          <a:p>
            <a:pPr marL="0" indent="0">
              <a:buNone/>
            </a:pPr>
            <a:r>
              <a:rPr lang="en-US" sz="1600" dirty="0"/>
              <a:t>These totals, as an average fixed cost for a truck, amount to €2700 (round trip). Additionally, the fuel cost per km was calculated as follows: a truck consumes 1000 liters of fuel for an average distance of 3200 km. Furthermore, I learned from operation team that, including tax refunds and their own discounts, logistics companies in Europe have an average fuel price of €1/liter. Therefore, the "km_cost" parameter used in the code was calculated and added to €0.32/km.</a:t>
            </a:r>
            <a:r>
              <a:rPr lang="en-TR" sz="1600" dirty="0"/>
              <a:t> </a:t>
            </a:r>
          </a:p>
          <a:p>
            <a:pPr marL="0" indent="0">
              <a:buNone/>
            </a:pPr>
            <a:r>
              <a:rPr lang="en-TR" sz="1600" dirty="0"/>
              <a:t>For distance matrix, I learned the locations and its demands from operation team and construct the distance matrix by hand getting the distances from Google Maps.</a:t>
            </a:r>
          </a:p>
          <a:p>
            <a:pPr marL="0" indent="0">
              <a:buNone/>
            </a:pPr>
            <a:endParaRPr lang="en-TR" sz="1600" dirty="0"/>
          </a:p>
        </p:txBody>
      </p:sp>
    </p:spTree>
    <p:extLst>
      <p:ext uri="{BB962C8B-B14F-4D97-AF65-F5344CB8AC3E}">
        <p14:creationId xmlns:p14="http://schemas.microsoft.com/office/powerpoint/2010/main" val="703638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99060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sz="3600" b="1" dirty="0"/>
              <a:t>Objective Function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/>
                  <a:t>Minimize </a:t>
                </a:r>
                <a14:m>
                  <m:oMath xmlns:m="http://schemas.openxmlformats.org/officeDocument/2006/math">
                    <m:r>
                      <a:rPr lang="tr-TR" sz="2400" b="0" i="1" smtClean="0">
                        <a:latin typeface="Cambria Math" panose="02040503050406030204" pitchFamily="18" charset="0"/>
                      </a:rPr>
                      <m:t>∑</m:t>
                    </m:r>
                    <m:r>
                      <a:rPr lang="tr-TR" sz="24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tr-TR" sz="2400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tr-T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tr-TR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tr-TR" sz="2400" b="0" i="1" smtClean="0">
                        <a:latin typeface="Cambria Math" panose="02040503050406030204" pitchFamily="18" charset="0"/>
                      </a:rPr>
                      <m:t>+ </m:t>
                    </m:r>
                    <m:r>
                      <a:rPr lang="tr-T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tr-T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[ ∑</m:t>
                    </m:r>
                    <m:sSub>
                      <m:sSubPr>
                        <m:ctrlPr>
                          <a:rPr lang="tr-T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tr-T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tr-T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tr-T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tr-T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tr-T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tr-T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tr-T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+</m:t>
                    </m:r>
                    <m:r>
                      <a:rPr lang="tr-T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tr-T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∗∑</m:t>
                    </m:r>
                    <m:sSub>
                      <m:sSubPr>
                        <m:ctrlPr>
                          <a:rPr lang="tr-T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tr-T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tr-T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]</m:t>
                    </m:r>
                  </m:oMath>
                </a14:m>
                <a:endParaRPr lang="tr-TR" sz="2400" b="0" dirty="0"/>
              </a:p>
              <a:p>
                <a:r>
                  <a:rPr lang="en-US" sz="2400" dirty="0"/>
                  <a:t>F = 2700 EUR/truck (fixed),  </a:t>
                </a:r>
                <a:r>
                  <a:rPr lang="el-GR" sz="2400" dirty="0"/>
                  <a:t>α = 0.32 </a:t>
                </a:r>
                <a:r>
                  <a:rPr lang="en-US" sz="2400" dirty="0"/>
                  <a:t>EUR/km (fuel),  B = base‑legs distance (Istanbul↔ Kapıkule ↔ Strasbourg ↔ Kapıkule ↔ Istanbul)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tr-T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tr-TR" sz="24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2400" dirty="0"/>
                  <a:t> = in‑France arc distances; decision vars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tr-TR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tr-TR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tr-TR" sz="24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2400" dirty="0"/>
                  <a:t> select arcs;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tr-TR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400" dirty="0"/>
                  <a:t> activates trucks</a:t>
                </a:r>
              </a:p>
              <a:p>
                <a:r>
                  <a:rPr lang="en-US" sz="2400" dirty="0"/>
                  <a:t>Constraints: coverage (no-split) or demand balance (split); capacity; flow; start/end; MTZ subtour</a:t>
                </a:r>
              </a:p>
              <a:p>
                <a:endParaRPr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5" t="-1767"/>
                </a:stretch>
              </a:blipFill>
            </p:spPr>
            <p:txBody>
              <a:bodyPr/>
              <a:lstStyle/>
              <a:p>
                <a:r>
                  <a:rPr lang="en-T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1D868099-6145-4BC0-A5EA-74BEF1776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1423" y="886909"/>
            <a:ext cx="3053039" cy="1060817"/>
          </a:xfrm>
        </p:spPr>
        <p:txBody>
          <a:bodyPr anchor="b">
            <a:normAutofit/>
          </a:bodyPr>
          <a:lstStyle/>
          <a:p>
            <a:r>
              <a:rPr lang="en-US" sz="2800" b="1" dirty="0"/>
              <a:t>Modeling Approaches</a:t>
            </a:r>
          </a:p>
        </p:txBody>
      </p:sp>
      <p:pic>
        <p:nvPicPr>
          <p:cNvPr id="18" name="Picture 17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FB1337F6-DF06-2DF5-DEFC-67844865FE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46" y="1045254"/>
            <a:ext cx="7693142" cy="476749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471423" y="2039171"/>
                <a:ext cx="3053039" cy="3931920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Variant A – Without Mixed Fleet (Split deliveries disabled)</a:t>
                </a:r>
              </a:p>
              <a:p>
                <a:pPr marL="0" indent="0">
                  <a:buNone/>
                  <a:defRPr sz="2000">
                    <a:solidFill>
                      <a:srgbClr val="192734"/>
                    </a:solidFill>
                  </a:defRPr>
                </a:pPr>
                <a:r>
                  <a:rPr lang="en-US" i="1" dirty="0"/>
                  <a:t>• Baseline (No split deliveries): each city served by exactly one truck</a:t>
                </a:r>
              </a:p>
              <a:p>
                <a:pPr marL="0" indent="0">
                  <a:buNone/>
                  <a:defRPr sz="2000">
                    <a:solidFill>
                      <a:srgbClr val="192734"/>
                    </a:solidFill>
                  </a:defRPr>
                </a:pPr>
                <a:r>
                  <a:rPr lang="en-US" i="1" dirty="0"/>
                  <a:t>• Classical VRP coverage: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tr-TR" b="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tr-T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b="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tr-TR" b="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tr-TR" b="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tr-TR" b="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tr-TR" b="0" i="1">
                            <a:latin typeface="Cambria Math" panose="02040503050406030204" pitchFamily="18" charset="0"/>
                          </a:rPr>
                          <m:t>=1;</m:t>
                        </m:r>
                      </m:e>
                    </m:nary>
                  </m:oMath>
                </a14:m>
                <a:r>
                  <a:rPr lang="en-US" i="1" dirty="0"/>
                  <a:t> capacity &amp; flow constraints; MTZ for subtours</a:t>
                </a:r>
              </a:p>
              <a:p>
                <a:pPr marL="0" indent="0">
                  <a:buNone/>
                  <a:defRPr sz="2000">
                    <a:solidFill>
                      <a:srgbClr val="192734"/>
                    </a:solidFill>
                  </a:defRPr>
                </a:pPr>
                <a:r>
                  <a:rPr lang="en-US" i="1" dirty="0"/>
                  <a:t>• Implication: more trucks activated to respect capacity → fixed charges dominate</a:t>
                </a:r>
              </a:p>
            </p:txBody>
          </p:sp>
        </mc:Choice>
        <mc:Fallback>
          <p:sp>
            <p:nvSpPr>
              <p:cNvPr id="1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71423" y="2039171"/>
                <a:ext cx="3053039" cy="3931920"/>
              </a:xfrm>
              <a:blipFill>
                <a:blip r:embed="rId3"/>
                <a:stretch>
                  <a:fillRect l="-12448" t="-1286" r="-3734" b="-26688"/>
                </a:stretch>
              </a:blipFill>
            </p:spPr>
            <p:txBody>
              <a:bodyPr/>
              <a:lstStyle/>
              <a:p>
                <a:r>
                  <a:rPr lang="en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Freeform 6">
            <a:extLst>
              <a:ext uri="{FF2B5EF4-FFF2-40B4-BE49-F238E27FC236}">
                <a16:creationId xmlns:a16="http://schemas.microsoft.com/office/drawing/2014/main" id="{CC1026F7-DECB-49B4-A565-518BBA4454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TR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noProof="1"/>
              <a:t>Model Script — Code Snapshot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2247900" y="1428750"/>
            <a:ext cx="8128000" cy="5105400"/>
          </a:xfrm>
          <a:prstGeom prst="roundRect">
            <a:avLst/>
          </a:prstGeom>
          <a:solidFill>
            <a:srgbClr val="F1F5F9"/>
          </a:solidFill>
          <a:ln>
            <a:solidFill>
              <a:srgbClr val="94A3B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noProof="1">
                <a:solidFill>
                  <a:schemeClr val="tx1"/>
                </a:solidFill>
              </a:rPr>
              <a:t># 4) Parametreler</a:t>
            </a:r>
          </a:p>
          <a:p>
            <a:r>
              <a:rPr lang="en-US" sz="800" noProof="1">
                <a:solidFill>
                  <a:schemeClr val="tx1"/>
                </a:solidFill>
              </a:rPr>
              <a:t>num_trucks     	= 110</a:t>
            </a:r>
          </a:p>
          <a:p>
            <a:r>
              <a:rPr lang="en-US" sz="800" noProof="1">
                <a:solidFill>
                  <a:schemeClr val="tx1"/>
                </a:solidFill>
              </a:rPr>
              <a:t>truck_capacity 	= 23000    # kg (gümrük kanunlarına göre çeker+dorse max 40ton alabilir, 23ton ortalama araca eklenebilen mal)</a:t>
            </a:r>
          </a:p>
          <a:p>
            <a:r>
              <a:rPr lang="en-US" sz="800" noProof="1">
                <a:solidFill>
                  <a:schemeClr val="tx1"/>
                </a:solidFill>
              </a:rPr>
              <a:t>fixed_cost     	= 2700     	 # € / truck (ortalama şoför, hakediş, otoyol masrafları vs.)</a:t>
            </a:r>
          </a:p>
          <a:p>
            <a:r>
              <a:rPr lang="en-US" sz="800" noProof="1">
                <a:solidFill>
                  <a:schemeClr val="tx1"/>
                </a:solidFill>
              </a:rPr>
              <a:t>km_cost       	= 0.32       # € / km (tır başına ortalama benzin masrafı km başına, şirketlere özel indirimle birlikte, 3200km için 1000LT benzin ortalama 1€/lt'den)</a:t>
            </a:r>
          </a:p>
          <a:p>
            <a:r>
              <a:rPr lang="en-US" sz="800" noProof="1">
                <a:solidFill>
                  <a:schemeClr val="tx1"/>
                </a:solidFill>
              </a:rPr>
              <a:t>distance       	= df.values.tolist()</a:t>
            </a:r>
          </a:p>
          <a:p>
            <a:endParaRPr lang="en-US" sz="800" noProof="1">
              <a:solidFill>
                <a:schemeClr val="tx1"/>
              </a:solidFill>
            </a:endParaRPr>
          </a:p>
          <a:p>
            <a:r>
              <a:rPr lang="en-US" sz="800" noProof="1">
                <a:solidFill>
                  <a:schemeClr val="tx1"/>
                </a:solidFill>
              </a:rPr>
              <a:t># 5) Model Kurulumu</a:t>
            </a:r>
          </a:p>
          <a:p>
            <a:r>
              <a:rPr lang="en-US" sz="800" noProof="1">
                <a:solidFill>
                  <a:schemeClr val="tx1"/>
                </a:solidFill>
              </a:rPr>
              <a:t>base_leg_km = (</a:t>
            </a:r>
          </a:p>
          <a:p>
            <a:r>
              <a:rPr lang="en-US" sz="800" noProof="1">
                <a:solidFill>
                  <a:schemeClr val="tx1"/>
                </a:solidFill>
              </a:rPr>
              <a:t>    distance[origin_index][end_index]</a:t>
            </a:r>
          </a:p>
          <a:p>
            <a:r>
              <a:rPr lang="en-US" sz="800" noProof="1">
                <a:solidFill>
                  <a:schemeClr val="tx1"/>
                </a:solidFill>
              </a:rPr>
              <a:t>    + distance[end_index][start_index]</a:t>
            </a:r>
          </a:p>
          <a:p>
            <a:r>
              <a:rPr lang="en-US" sz="800" noProof="1">
                <a:solidFill>
                  <a:schemeClr val="tx1"/>
                </a:solidFill>
              </a:rPr>
              <a:t>    + distance[end_index][origin_index]</a:t>
            </a:r>
          </a:p>
          <a:p>
            <a:r>
              <a:rPr lang="en-US" sz="800" noProof="1">
                <a:solidFill>
                  <a:schemeClr val="tx1"/>
                </a:solidFill>
              </a:rPr>
              <a:t>)</a:t>
            </a:r>
          </a:p>
          <a:p>
            <a:endParaRPr lang="en-US" sz="800" noProof="1">
              <a:solidFill>
                <a:schemeClr val="tx1"/>
              </a:solidFill>
            </a:endParaRPr>
          </a:p>
          <a:p>
            <a:r>
              <a:rPr lang="en-US" sz="800" noProof="1">
                <a:solidFill>
                  <a:schemeClr val="tx1"/>
                </a:solidFill>
              </a:rPr>
              <a:t># 5) Model</a:t>
            </a:r>
          </a:p>
          <a:p>
            <a:r>
              <a:rPr lang="en-US" sz="800" noProof="1">
                <a:solidFill>
                  <a:schemeClr val="tx1"/>
                </a:solidFill>
              </a:rPr>
              <a:t>model = Model("TruckRoutingVRP")</a:t>
            </a:r>
          </a:p>
          <a:p>
            <a:endParaRPr lang="en-US" sz="800" noProof="1">
              <a:solidFill>
                <a:schemeClr val="tx1"/>
              </a:solidFill>
            </a:endParaRPr>
          </a:p>
          <a:p>
            <a:r>
              <a:rPr lang="en-US" sz="800" noProof="1">
                <a:solidFill>
                  <a:schemeClr val="tx1"/>
                </a:solidFill>
              </a:rPr>
              <a:t># Ark kümesi (Strasbourg'dan başlar, Kapıkule'de biter)</a:t>
            </a:r>
          </a:p>
          <a:p>
            <a:r>
              <a:rPr lang="en-US" sz="800" noProof="1">
                <a:solidFill>
                  <a:schemeClr val="tx1"/>
                </a:solidFill>
              </a:rPr>
              <a:t>arcs = [</a:t>
            </a:r>
          </a:p>
          <a:p>
            <a:r>
              <a:rPr lang="en-US" sz="800" noProof="1">
                <a:solidFill>
                  <a:schemeClr val="tx1"/>
                </a:solidFill>
              </a:rPr>
              <a:t>    (i, j)</a:t>
            </a:r>
          </a:p>
          <a:p>
            <a:r>
              <a:rPr lang="en-US" sz="800" noProof="1">
                <a:solidFill>
                  <a:schemeClr val="tx1"/>
                </a:solidFill>
              </a:rPr>
              <a:t>    for i in [start_index] + delivery_indexes</a:t>
            </a:r>
          </a:p>
          <a:p>
            <a:r>
              <a:rPr lang="en-US" sz="800" noProof="1">
                <a:solidFill>
                  <a:schemeClr val="tx1"/>
                </a:solidFill>
              </a:rPr>
              <a:t>    for j in delivery_indexes + [end_index]</a:t>
            </a:r>
          </a:p>
          <a:p>
            <a:r>
              <a:rPr lang="en-US" sz="800" noProof="1">
                <a:solidFill>
                  <a:schemeClr val="tx1"/>
                </a:solidFill>
              </a:rPr>
              <a:t>    if i != j</a:t>
            </a:r>
          </a:p>
          <a:p>
            <a:r>
              <a:rPr lang="en-US" sz="800" noProof="1">
                <a:solidFill>
                  <a:schemeClr val="tx1"/>
                </a:solidFill>
              </a:rPr>
              <a:t>]</a:t>
            </a:r>
          </a:p>
          <a:p>
            <a:endParaRPr lang="en-US" sz="800" noProof="1">
              <a:solidFill>
                <a:schemeClr val="tx1"/>
              </a:solidFill>
            </a:endParaRPr>
          </a:p>
          <a:p>
            <a:r>
              <a:rPr lang="en-US" sz="800" noProof="1">
                <a:solidFill>
                  <a:schemeClr val="tx1"/>
                </a:solidFill>
              </a:rPr>
              <a:t># y[t,i,j]: t tırı i -&gt; j arkını kullanır</a:t>
            </a:r>
          </a:p>
          <a:p>
            <a:r>
              <a:rPr lang="en-US" sz="800" noProof="1">
                <a:solidFill>
                  <a:schemeClr val="tx1"/>
                </a:solidFill>
              </a:rPr>
              <a:t>y = model.addVars(num_trucks, arcs, vtype=GRB.BINARY, name="y")</a:t>
            </a:r>
          </a:p>
          <a:p>
            <a:endParaRPr lang="en-US" sz="800" noProof="1">
              <a:solidFill>
                <a:schemeClr val="tx1"/>
              </a:solidFill>
            </a:endParaRPr>
          </a:p>
          <a:p>
            <a:r>
              <a:rPr lang="en-US" sz="800" noProof="1">
                <a:solidFill>
                  <a:schemeClr val="tx1"/>
                </a:solidFill>
              </a:rPr>
              <a:t># z[t]: t tırı kullanıldı mı?</a:t>
            </a:r>
          </a:p>
          <a:p>
            <a:r>
              <a:rPr lang="en-US" sz="800" noProof="1">
                <a:solidFill>
                  <a:schemeClr val="tx1"/>
                </a:solidFill>
              </a:rPr>
              <a:t>z = model.addVars(num_trucks, vtype=GRB.BINARY, name="z")</a:t>
            </a:r>
          </a:p>
          <a:p>
            <a:endParaRPr lang="en-US" sz="800" noProof="1">
              <a:solidFill>
                <a:schemeClr val="tx1"/>
              </a:solidFill>
            </a:endParaRPr>
          </a:p>
          <a:p>
            <a:r>
              <a:rPr lang="en-US" sz="800" noProof="1">
                <a:solidFill>
                  <a:schemeClr val="tx1"/>
                </a:solidFill>
              </a:rPr>
              <a:t># x[t,j]: t tırı teslimat j'yi ziyaret etti mi?</a:t>
            </a:r>
          </a:p>
          <a:p>
            <a:r>
              <a:rPr lang="en-US" sz="800" noProof="1">
                <a:solidFill>
                  <a:schemeClr val="tx1"/>
                </a:solidFill>
              </a:rPr>
              <a:t>x = model.addVars(num_trucks, delivery_indexes, vtype=GRB.BINARY, name="x")</a:t>
            </a:r>
          </a:p>
          <a:p>
            <a:endParaRPr lang="en-US" sz="800" noProof="1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E6698F-F573-08D3-1C5E-0A619AB30C79}"/>
              </a:ext>
            </a:extLst>
          </p:cNvPr>
          <p:cNvSpPr txBox="1"/>
          <p:nvPr/>
        </p:nvSpPr>
        <p:spPr>
          <a:xfrm>
            <a:off x="6502978" y="2878991"/>
            <a:ext cx="4098636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noProof="1"/>
              <a:t>CONTINUES..</a:t>
            </a:r>
          </a:p>
          <a:p>
            <a:endParaRPr lang="en-US" sz="800" noProof="1"/>
          </a:p>
          <a:p>
            <a:r>
              <a:rPr lang="en-US" sz="800" noProof="1"/>
              <a:t># u[t,j]: MTZ sıra değişkeni</a:t>
            </a:r>
          </a:p>
          <a:p>
            <a:r>
              <a:rPr lang="en-US" sz="800" noProof="1"/>
              <a:t>u = model.addVars(</a:t>
            </a:r>
          </a:p>
          <a:p>
            <a:r>
              <a:rPr lang="en-US" sz="800" noProof="1"/>
              <a:t>    num_trucks,</a:t>
            </a:r>
          </a:p>
          <a:p>
            <a:r>
              <a:rPr lang="en-US" sz="800" noProof="1"/>
              <a:t>    delivery_indexes,</a:t>
            </a:r>
          </a:p>
          <a:p>
            <a:r>
              <a:rPr lang="en-US" sz="800" noProof="1"/>
              <a:t>    lb=0,</a:t>
            </a:r>
          </a:p>
          <a:p>
            <a:r>
              <a:rPr lang="en-US" sz="800" noProof="1"/>
              <a:t>    ub=len(delivery_indexes),</a:t>
            </a:r>
          </a:p>
          <a:p>
            <a:r>
              <a:rPr lang="en-US" sz="800" noProof="1"/>
              <a:t>    vtype=GRB.CONTINUOUS,</a:t>
            </a:r>
          </a:p>
          <a:p>
            <a:r>
              <a:rPr lang="en-US" sz="800" noProof="1"/>
              <a:t>    name="u",</a:t>
            </a:r>
          </a:p>
          <a:p>
            <a:r>
              <a:rPr lang="en-US" sz="800" noProof="1"/>
              <a:t>)</a:t>
            </a:r>
          </a:p>
          <a:p>
            <a:endParaRPr lang="en-US" sz="800" noProof="1"/>
          </a:p>
          <a:p>
            <a:r>
              <a:rPr lang="en-US" sz="800" noProof="1"/>
              <a:t># Amaç: sabit + km maliyeti</a:t>
            </a:r>
          </a:p>
          <a:p>
            <a:r>
              <a:rPr lang="en-US" sz="800" noProof="1"/>
              <a:t>model.setObjective(</a:t>
            </a:r>
          </a:p>
          <a:p>
            <a:r>
              <a:rPr lang="en-US" sz="800" noProof="1"/>
              <a:t>    quicksum(fixed_cost * z[t] for t in range(num_trucks))</a:t>
            </a:r>
          </a:p>
          <a:p>
            <a:r>
              <a:rPr lang="en-US" sz="800" noProof="1"/>
              <a:t>    + km_cost</a:t>
            </a:r>
          </a:p>
          <a:p>
            <a:r>
              <a:rPr lang="en-US" sz="800" noProof="1"/>
              <a:t>    * (</a:t>
            </a:r>
          </a:p>
          <a:p>
            <a:r>
              <a:rPr lang="en-US" sz="800" noProof="1"/>
              <a:t>        quicksum(</a:t>
            </a:r>
          </a:p>
          <a:p>
            <a:r>
              <a:rPr lang="en-US" sz="800" noProof="1"/>
              <a:t>            distance[i][j] * y[t, i, j]</a:t>
            </a:r>
          </a:p>
          <a:p>
            <a:r>
              <a:rPr lang="en-US" sz="800" noProof="1"/>
              <a:t>            for t in range(num_trucks)</a:t>
            </a:r>
          </a:p>
          <a:p>
            <a:r>
              <a:rPr lang="en-US" sz="800" noProof="1"/>
              <a:t>            for i, j in arcs</a:t>
            </a:r>
          </a:p>
          <a:p>
            <a:r>
              <a:rPr lang="en-US" sz="800" noProof="1"/>
              <a:t>        )</a:t>
            </a:r>
          </a:p>
          <a:p>
            <a:r>
              <a:rPr lang="en-US" sz="800" noProof="1"/>
              <a:t>        + base_leg_km * quicksum(z[t] for t in range(num_trucks))</a:t>
            </a:r>
          </a:p>
          <a:p>
            <a:r>
              <a:rPr lang="en-US" sz="800" noProof="1"/>
              <a:t>    ),</a:t>
            </a:r>
          </a:p>
          <a:p>
            <a:r>
              <a:rPr lang="en-US" sz="800" noProof="1"/>
              <a:t>    GRB.MINIMIZE,</a:t>
            </a:r>
          </a:p>
          <a:p>
            <a:r>
              <a:rPr lang="en-US" sz="800" noProof="1"/>
              <a:t>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7DE09C-86FF-96F4-BD21-2BE84EE1B3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E96B0-FEFF-BD51-8571-1BCC6385E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sz="3200" b="1" dirty="0"/>
              <a:t>Model Script — Code Snapshot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ounded Rectangle 2">
                <a:extLst>
                  <a:ext uri="{FF2B5EF4-FFF2-40B4-BE49-F238E27FC236}">
                    <a16:creationId xmlns:a16="http://schemas.microsoft.com/office/drawing/2014/main" id="{1269A98C-CD86-180D-6023-481F46A0F93C}"/>
                  </a:ext>
                </a:extLst>
              </p:cNvPr>
              <p:cNvSpPr/>
              <p:nvPr/>
            </p:nvSpPr>
            <p:spPr>
              <a:xfrm>
                <a:off x="2247900" y="1459230"/>
                <a:ext cx="8115300" cy="4801870"/>
              </a:xfrm>
              <a:prstGeom prst="roundRect">
                <a:avLst/>
              </a:prstGeom>
              <a:solidFill>
                <a:srgbClr val="F1F5F9"/>
              </a:solidFill>
              <a:ln>
                <a:solidFill>
                  <a:srgbClr val="94A3B8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400" b="1" u="sng" dirty="0">
                    <a:solidFill>
                      <a:schemeClr val="tx1"/>
                    </a:solidFill>
                  </a:rPr>
                  <a:t>Core of the model: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i="1" dirty="0">
                    <a:solidFill>
                      <a:schemeClr val="tx1"/>
                    </a:solidFill>
                  </a:rPr>
                  <a:t>Binary activation per truck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tr-T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400" i="1" dirty="0">
                    <a:solidFill>
                      <a:schemeClr val="tx1"/>
                    </a:solidFill>
                  </a:rPr>
                  <a:t>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i="1" dirty="0">
                    <a:solidFill>
                      <a:schemeClr val="tx1"/>
                    </a:solidFill>
                  </a:rPr>
                  <a:t>Customer assignment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tr-T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tr-T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tr-T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400" i="1" dirty="0">
                    <a:solidFill>
                      <a:schemeClr val="tx1"/>
                    </a:solidFill>
                  </a:rPr>
                  <a:t>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i="1" dirty="0">
                    <a:solidFill>
                      <a:schemeClr val="tx1"/>
                    </a:solidFill>
                  </a:rPr>
                  <a:t>In-France arc selection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tr-T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tr-T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tr-T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endParaRPr lang="en-US" sz="2400" i="1" dirty="0">
                  <a:solidFill>
                    <a:schemeClr val="tx1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i="1" dirty="0">
                    <a:solidFill>
                      <a:schemeClr val="tx1"/>
                    </a:solidFill>
                  </a:rPr>
                  <a:t>MTZ order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tr-T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tr-T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tr-T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sz="2400" i="1" dirty="0">
                  <a:solidFill>
                    <a:schemeClr val="tx1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i="1" dirty="0">
                    <a:solidFill>
                      <a:schemeClr val="tx1"/>
                    </a:solidFill>
                  </a:rPr>
                  <a:t>The objective minimizes fixed truck costs (F) plus fuel cost </a:t>
                </a:r>
                <a:r>
                  <a:rPr lang="el-GR" sz="2400" i="1" dirty="0">
                    <a:solidFill>
                      <a:schemeClr val="tx1"/>
                    </a:solidFill>
                  </a:rPr>
                  <a:t>α×</a:t>
                </a:r>
                <a:r>
                  <a:rPr lang="en-US" sz="2400" i="1" dirty="0">
                    <a:solidFill>
                      <a:schemeClr val="tx1"/>
                    </a:solidFill>
                  </a:rPr>
                  <a:t>km, where km includes the France arcs and the corridor base-legs </a:t>
                </a:r>
                <a:r>
                  <a:rPr lang="en-US" sz="2400" b="1" i="1" dirty="0">
                    <a:solidFill>
                      <a:schemeClr val="tx1"/>
                    </a:solidFill>
                  </a:rPr>
                  <a:t>Istanbul ↔ Kapıkule ↔ Strasbourg ↔ </a:t>
                </a:r>
                <a:r>
                  <a:rPr lang="en-US" sz="2400" i="1" dirty="0">
                    <a:solidFill>
                      <a:schemeClr val="tx1"/>
                    </a:solidFill>
                  </a:rPr>
                  <a:t>… (in France destinations) …↔ </a:t>
                </a:r>
                <a:r>
                  <a:rPr lang="en-US" sz="2400" b="1" i="1" dirty="0">
                    <a:solidFill>
                      <a:schemeClr val="tx1"/>
                    </a:solidFill>
                  </a:rPr>
                  <a:t>Kapıkule ↔ Istanbul </a:t>
                </a:r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Rounded Rectangle 2">
                <a:extLst>
                  <a:ext uri="{FF2B5EF4-FFF2-40B4-BE49-F238E27FC236}">
                    <a16:creationId xmlns:a16="http://schemas.microsoft.com/office/drawing/2014/main" id="{1269A98C-CD86-180D-6023-481F46A0F9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7900" y="1459230"/>
                <a:ext cx="8115300" cy="4801870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rgbClr val="94A3B8"/>
                </a:solidFill>
              </a:ln>
            </p:spPr>
            <p:txBody>
              <a:bodyPr/>
              <a:lstStyle/>
              <a:p>
                <a:r>
                  <a:rPr lang="en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76315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8CA8E06-96C2-3EF9-1B2B-6E7EDDE636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E9755-10E9-0355-1A36-2A869E30F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0667" y="685800"/>
            <a:ext cx="3656419" cy="1485900"/>
          </a:xfrm>
        </p:spPr>
        <p:txBody>
          <a:bodyPr>
            <a:normAutofit/>
          </a:bodyPr>
          <a:lstStyle/>
          <a:p>
            <a:r>
              <a:rPr lang="en-US" b="1" dirty="0"/>
              <a:t>Modeling Approaches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EC9E7FA-3295-45ED-8253-D23F9E44E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TR"/>
          </a:p>
        </p:txBody>
      </p:sp>
      <p:pic>
        <p:nvPicPr>
          <p:cNvPr id="4" name="Picture 3" descr="A black background with white text&#10;&#10;AI-generated content may be incorrect.">
            <a:extLst>
              <a:ext uri="{FF2B5EF4-FFF2-40B4-BE49-F238E27FC236}">
                <a16:creationId xmlns:a16="http://schemas.microsoft.com/office/drawing/2014/main" id="{C4A7006E-D5F6-29C4-E156-E8B10EF372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561" y="1297568"/>
            <a:ext cx="6517065" cy="394282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6" name="Content Placeholder 2">
                <a:extLst>
                  <a:ext uri="{FF2B5EF4-FFF2-40B4-BE49-F238E27FC236}">
                    <a16:creationId xmlns:a16="http://schemas.microsoft.com/office/drawing/2014/main" id="{B374BB95-9F85-F846-DE2D-1C747F232F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60667" y="2286000"/>
                <a:ext cx="4205209" cy="35814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>
                    <a:solidFill>
                      <a:schemeClr val="tx1"/>
                    </a:solidFill>
                  </a:rPr>
                  <a:t>Variant B – With Mixed Fleet (Split Deliveries Enabled)</a:t>
                </a:r>
              </a:p>
              <a:p>
                <a:pPr marL="0" indent="0">
                  <a:buNone/>
                  <a:defRPr sz="2000">
                    <a:solidFill>
                      <a:srgbClr val="192734"/>
                    </a:solidFill>
                  </a:defRPr>
                </a:pPr>
                <a:r>
                  <a:rPr lang="en-US" i="1" dirty="0">
                    <a:solidFill>
                      <a:schemeClr val="tx1"/>
                    </a:solidFill>
                  </a:rPr>
                  <a:t>• Split deliveries enabled (order sharing across trucks) via load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tr-T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𝑡𝑗</m:t>
                        </m:r>
                      </m:sub>
                    </m:sSub>
                  </m:oMath>
                </a14:m>
                <a:r>
                  <a:rPr lang="en-US" i="1" dirty="0">
                    <a:solidFill>
                      <a:schemeClr val="tx1"/>
                    </a:solidFill>
                  </a:rPr>
                  <a:t> ≥ 0</a:t>
                </a:r>
              </a:p>
              <a:p>
                <a:pPr marL="0" indent="0">
                  <a:buNone/>
                  <a:defRPr sz="2000">
                    <a:solidFill>
                      <a:srgbClr val="192734"/>
                    </a:solidFill>
                  </a:defRPr>
                </a:pPr>
                <a:r>
                  <a:rPr lang="en-US" i="1" dirty="0">
                    <a:solidFill>
                      <a:schemeClr val="tx1"/>
                    </a:solidFill>
                  </a:rPr>
                  <a:t>• Demand balance: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tr-T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tr-T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tr-T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tr-T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tr-T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tr-T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tr-T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tr-T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𝑑𝑒𝑚𝑎𝑛</m:t>
                        </m:r>
                        <m:sSub>
                          <m:sSubPr>
                            <m:ctrlPr>
                              <a:rPr lang="tr-T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tr-T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tr-T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tr-T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𝐶𝑎𝑝𝑎𝑐𝑖𝑡𝑦</m:t>
                        </m:r>
                        <m:r>
                          <a:rPr lang="tr-T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tr-T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tr-T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tr-T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tr-T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tr-T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tr-T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tr-T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</m:e>
                    </m:nary>
                  </m:oMath>
                </a14:m>
                <a:r>
                  <a:rPr lang="en-US" i="1" dirty="0">
                    <a:solidFill>
                      <a:schemeClr val="tx1"/>
                    </a:solidFill>
                  </a:rPr>
                  <a:t>≤ Q</a:t>
                </a:r>
              </a:p>
              <a:p>
                <a:pPr marL="0" indent="0">
                  <a:buNone/>
                  <a:defRPr sz="2000">
                    <a:solidFill>
                      <a:srgbClr val="192734"/>
                    </a:solidFill>
                  </a:defRPr>
                </a:pPr>
                <a:r>
                  <a:rPr lang="en-US" i="1" dirty="0">
                    <a:solidFill>
                      <a:schemeClr val="tx1"/>
                    </a:solidFill>
                  </a:rPr>
                  <a:t>• Implication: fewer trucks, higher load factors, lower total cost</a:t>
                </a:r>
              </a:p>
            </p:txBody>
          </p:sp>
        </mc:Choice>
        <mc:Fallback>
          <p:sp>
            <p:nvSpPr>
              <p:cNvPr id="16" name="Content Placeholder 2">
                <a:extLst>
                  <a:ext uri="{FF2B5EF4-FFF2-40B4-BE49-F238E27FC236}">
                    <a16:creationId xmlns:a16="http://schemas.microsoft.com/office/drawing/2014/main" id="{B374BB95-9F85-F846-DE2D-1C747F232F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60667" y="2286000"/>
                <a:ext cx="4205209" cy="3581400"/>
              </a:xfrm>
              <a:blipFill>
                <a:blip r:embed="rId3"/>
                <a:stretch>
                  <a:fillRect l="-8735" t="-1413"/>
                </a:stretch>
              </a:blipFill>
            </p:spPr>
            <p:txBody>
              <a:bodyPr/>
              <a:lstStyle/>
              <a:p>
                <a:r>
                  <a:rPr lang="en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28758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1757</TotalTime>
  <Words>3151</Words>
  <Application>Microsoft Macintosh PowerPoint</Application>
  <PresentationFormat>Widescreen</PresentationFormat>
  <Paragraphs>356</Paragraphs>
  <Slides>20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Aptos</vt:lpstr>
      <vt:lpstr>Arial</vt:lpstr>
      <vt:lpstr>Cambria Math</vt:lpstr>
      <vt:lpstr>Franklin Gothic Book</vt:lpstr>
      <vt:lpstr>Crop</vt:lpstr>
      <vt:lpstr>Truck Assignment &amp; Route Optimization for Cross‑Border Logistics</vt:lpstr>
      <vt:lpstr>Business Problem &amp; Corridor</vt:lpstr>
      <vt:lpstr>Data &amp; Inputs</vt:lpstr>
      <vt:lpstr>Data Integrity &amp; Sources </vt:lpstr>
      <vt:lpstr>Objective Function </vt:lpstr>
      <vt:lpstr>Modeling Approaches</vt:lpstr>
      <vt:lpstr>Model Script — Code Snapshot</vt:lpstr>
      <vt:lpstr>Model Script — Code Snapshot</vt:lpstr>
      <vt:lpstr>Modeling Approaches</vt:lpstr>
      <vt:lpstr>Model Script — Code Snapshot</vt:lpstr>
      <vt:lpstr>Model Script — Code Snapshot</vt:lpstr>
      <vt:lpstr>Modeling Approaches</vt:lpstr>
      <vt:lpstr>Model Script — Code Snapshot</vt:lpstr>
      <vt:lpstr>Model Script — Code Snapshot</vt:lpstr>
      <vt:lpstr>Why “Mixed Fleet (Splitting deliveries)” Reduces Cost?</vt:lpstr>
      <vt:lpstr> Stress Test — Extra Demand Rationale</vt:lpstr>
      <vt:lpstr>Assumptions &amp; Limitations</vt:lpstr>
      <vt:lpstr>Future Work</vt:lpstr>
      <vt:lpstr>References &amp; Acknowledgments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Mehmet Yusuf Demirci</cp:lastModifiedBy>
  <cp:revision>16</cp:revision>
  <dcterms:created xsi:type="dcterms:W3CDTF">2013-01-27T09:14:16Z</dcterms:created>
  <dcterms:modified xsi:type="dcterms:W3CDTF">2025-08-27T14:15:13Z</dcterms:modified>
  <cp:category/>
</cp:coreProperties>
</file>