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62" r:id="rId7"/>
    <p:sldId id="263" r:id="rId8"/>
    <p:sldId id="264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22"/>
    <p:restoredTop sz="94719"/>
  </p:normalViewPr>
  <p:slideViewPr>
    <p:cSldViewPr snapToGrid="0" snapToObjects="1">
      <p:cViewPr varScale="1">
        <p:scale>
          <a:sx n="151" d="100"/>
          <a:sy n="151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 b="1"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latin typeface="NanumBarunGothicOTF" charset="-127"/>
                <a:ea typeface="NanumBarunGothicOTF" charset="-127"/>
                <a:cs typeface="NanumBarunGothicOTF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C00D-D17F-AD4C-BFFB-3377D4AB62A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fld id="{56EFBFCD-7BBA-644B-81DF-6F9661ED4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4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12776"/>
            <a:ext cx="10515600" cy="4764187"/>
          </a:xfrm>
        </p:spPr>
        <p:txBody>
          <a:bodyPr vert="eaVert"/>
          <a:lstStyle>
            <a:lvl1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1pPr>
            <a:lvl2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2pPr>
            <a:lvl3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3pPr>
            <a:lvl4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4pPr>
            <a:lvl5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C00D-D17F-AD4C-BFFB-3377D4AB62A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fld id="{56EFBFCD-7BBA-644B-81DF-6F9661ED4E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4"/>
          </a:xfrm>
        </p:spPr>
        <p:txBody>
          <a:bodyPr>
            <a:normAutofit/>
          </a:bodyPr>
          <a:lstStyle>
            <a:lvl1pPr>
              <a:defRPr sz="4000" b="1"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5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1"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1pPr>
            <a:lvl2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2pPr>
            <a:lvl3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3pPr>
            <a:lvl4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4pPr>
            <a:lvl5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C00D-D17F-AD4C-BFFB-3377D4AB62A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fld id="{56EFBFCD-7BBA-644B-81DF-6F9661ED4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4"/>
          </a:xfrm>
        </p:spPr>
        <p:txBody>
          <a:bodyPr>
            <a:normAutofit/>
          </a:bodyPr>
          <a:lstStyle>
            <a:lvl1pPr>
              <a:defRPr sz="4000" b="1"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777"/>
            <a:ext cx="10515600" cy="4764187"/>
          </a:xfrm>
        </p:spPr>
        <p:txBody>
          <a:bodyPr/>
          <a:lstStyle>
            <a:lvl1pPr marL="342900" indent="-342900">
              <a:lnSpc>
                <a:spcPct val="120000"/>
              </a:lnSpc>
              <a:buFont typeface="Wingdings" charset="2"/>
              <a:buChar char="v"/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1pPr>
            <a:lvl2pPr marL="646113" indent="-285750">
              <a:lnSpc>
                <a:spcPct val="120000"/>
              </a:lnSpc>
              <a:buFont typeface="Arial" charset="0"/>
              <a:buChar char="•"/>
              <a:tabLst/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2pPr>
            <a:lvl3pPr marL="1006475" indent="-285750">
              <a:lnSpc>
                <a:spcPct val="120000"/>
              </a:lnSpc>
              <a:buFont typeface=".AppleSystemUIFont" charset="-120"/>
              <a:buChar char="-"/>
              <a:tabLst/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3pPr>
            <a:lvl4pPr marL="1028700" indent="0">
              <a:lnSpc>
                <a:spcPct val="120000"/>
              </a:lnSpc>
              <a:buNone/>
              <a:tabLst/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4pPr>
            <a:lvl5pPr marL="1371600" indent="0">
              <a:lnSpc>
                <a:spcPct val="120000"/>
              </a:lnSpc>
              <a:buNone/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C00D-D17F-AD4C-BFFB-3377D4AB62A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fld id="{56EFBFCD-7BBA-644B-81DF-6F9661ED4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8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 b="1"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C00D-D17F-AD4C-BFFB-3377D4AB62A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fld id="{56EFBFCD-7BBA-644B-81DF-6F9661ED4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9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8149"/>
            <a:ext cx="5181600" cy="4728814"/>
          </a:xfrm>
        </p:spPr>
        <p:txBody>
          <a:bodyPr/>
          <a:lstStyle>
            <a:lvl1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1pPr>
            <a:lvl2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2pPr>
            <a:lvl3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3pPr>
            <a:lvl4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4pPr>
            <a:lvl5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8149"/>
            <a:ext cx="5181600" cy="4728814"/>
          </a:xfrm>
        </p:spPr>
        <p:txBody>
          <a:bodyPr/>
          <a:lstStyle>
            <a:lvl1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1pPr>
            <a:lvl2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2pPr>
            <a:lvl3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3pPr>
            <a:lvl4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4pPr>
            <a:lvl5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fld id="{5F52C00D-D17F-AD4C-BFFB-3377D4AB62A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fld id="{56EFBFCD-7BBA-644B-81DF-6F9661ED4E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4"/>
          </a:xfrm>
        </p:spPr>
        <p:txBody>
          <a:bodyPr>
            <a:normAutofit/>
          </a:bodyPr>
          <a:lstStyle>
            <a:lvl1pPr>
              <a:defRPr sz="4000" b="1"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2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35449"/>
            <a:ext cx="5157787" cy="823912"/>
          </a:xfrm>
        </p:spPr>
        <p:txBody>
          <a:bodyPr anchor="ctr"/>
          <a:lstStyle>
            <a:lvl1pPr marL="0" indent="0">
              <a:buNone/>
              <a:defRPr sz="1800" b="1">
                <a:latin typeface="NanumBarunGothicOTF" charset="-127"/>
                <a:ea typeface="NanumBarunGothicOTF" charset="-127"/>
                <a:cs typeface="NanumBarunGothicOTF" charset="-12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72235"/>
            <a:ext cx="5157787" cy="3917428"/>
          </a:xfrm>
        </p:spPr>
        <p:txBody>
          <a:bodyPr/>
          <a:lstStyle>
            <a:lvl1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1pPr>
            <a:lvl2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2pPr>
            <a:lvl3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3pPr>
            <a:lvl4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4pPr>
            <a:lvl5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519" y="1448323"/>
            <a:ext cx="5183188" cy="823912"/>
          </a:xfrm>
        </p:spPr>
        <p:txBody>
          <a:bodyPr anchor="ctr"/>
          <a:lstStyle>
            <a:lvl1pPr marL="0" indent="0">
              <a:buNone/>
              <a:defRPr sz="1800" b="1">
                <a:latin typeface="NanumBarunGothicOTF" charset="-127"/>
                <a:ea typeface="NanumBarunGothicOTF" charset="-127"/>
                <a:cs typeface="NanumBarunGothicOTF" charset="-12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259361"/>
            <a:ext cx="5183188" cy="3930302"/>
          </a:xfrm>
        </p:spPr>
        <p:txBody>
          <a:bodyPr/>
          <a:lstStyle>
            <a:lvl1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1pPr>
            <a:lvl2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2pPr>
            <a:lvl3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3pPr>
            <a:lvl4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4pPr>
            <a:lvl5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C00D-D17F-AD4C-BFFB-3377D4AB62A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fld id="{56EFBFCD-7BBA-644B-81DF-6F9661ED4EC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4"/>
          </a:xfrm>
        </p:spPr>
        <p:txBody>
          <a:bodyPr>
            <a:normAutofit/>
          </a:bodyPr>
          <a:lstStyle>
            <a:lvl1pPr>
              <a:defRPr sz="4000" b="1"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2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C00D-D17F-AD4C-BFFB-3377D4AB62A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fld id="{56EFBFCD-7BBA-644B-81DF-6F9661ED4EC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4"/>
          </a:xfrm>
        </p:spPr>
        <p:txBody>
          <a:bodyPr>
            <a:normAutofit/>
          </a:bodyPr>
          <a:lstStyle>
            <a:lvl1pPr>
              <a:defRPr sz="4000" b="1"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0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C00D-D17F-AD4C-BFFB-3377D4AB62A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fld id="{56EFBFCD-7BBA-644B-81DF-6F9661ED4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 b="1"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>
                <a:latin typeface="NanumBarunGothicOTF" charset="-127"/>
                <a:ea typeface="NanumBarunGothicOTF" charset="-127"/>
                <a:cs typeface="NanumBarunGothicOTF" charset="-127"/>
              </a:defRPr>
            </a:lvl1pPr>
            <a:lvl2pPr>
              <a:defRPr sz="2100">
                <a:latin typeface="NanumBarunGothicOTF" charset="-127"/>
                <a:ea typeface="NanumBarunGothicOTF" charset="-127"/>
                <a:cs typeface="NanumBarunGothicOTF" charset="-127"/>
              </a:defRPr>
            </a:lvl2pPr>
            <a:lvl3pPr>
              <a:defRPr sz="1800">
                <a:latin typeface="NanumBarunGothicOTF" charset="-127"/>
                <a:ea typeface="NanumBarunGothicOTF" charset="-127"/>
                <a:cs typeface="NanumBarunGothicOTF" charset="-127"/>
              </a:defRPr>
            </a:lvl3pPr>
            <a:lvl4pPr>
              <a:defRPr sz="1500">
                <a:latin typeface="NanumBarunGothicOTF" charset="-127"/>
                <a:ea typeface="NanumBarunGothicOTF" charset="-127"/>
                <a:cs typeface="NanumBarunGothicOTF" charset="-127"/>
              </a:defRPr>
            </a:lvl4pPr>
            <a:lvl5pPr>
              <a:defRPr sz="1500">
                <a:latin typeface="NanumBarunGothicOTF" charset="-127"/>
                <a:ea typeface="NanumBarunGothicOTF" charset="-127"/>
                <a:cs typeface="NanumBarunGothicOTF" charset="-127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>
                <a:latin typeface="NanumBarunGothicOTF" charset="-127"/>
                <a:ea typeface="NanumBarunGothicOTF" charset="-127"/>
                <a:cs typeface="NanumBarunGothicOTF" charset="-12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C00D-D17F-AD4C-BFFB-3377D4AB62A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fld id="{56EFBFCD-7BBA-644B-81DF-6F9661ED4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7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 b="1"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>
                <a:latin typeface="NanumBarunGothicOTF" charset="-127"/>
                <a:ea typeface="NanumBarunGothicOTF" charset="-127"/>
                <a:cs typeface="NanumBarunGothicOTF" charset="-127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>
                <a:latin typeface="NanumBarunGothicOTF" charset="-127"/>
                <a:ea typeface="NanumBarunGothicOTF" charset="-127"/>
                <a:cs typeface="NanumBarunGothicOTF" charset="-12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C00D-D17F-AD4C-BFFB-3377D4AB62A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BarunGothicOTF" charset="-127"/>
                <a:ea typeface="NanumBarunGothicOTF" charset="-127"/>
                <a:cs typeface="NanumBarunGothicOTF" charset="-127"/>
              </a:defRPr>
            </a:lvl1pPr>
          </a:lstStyle>
          <a:p>
            <a:fld id="{56EFBFCD-7BBA-644B-81DF-6F9661ED4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4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NanumGothicOTF Regular" charset="-127"/>
                <a:ea typeface="NanumGothicOTF Regular" charset="-127"/>
              </a:defRPr>
            </a:lvl1pPr>
          </a:lstStyle>
          <a:p>
            <a:fld id="{5F52C00D-D17F-AD4C-BFFB-3377D4AB62A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NanumGothicOTF Regular" charset="-127"/>
                <a:ea typeface="NanumGothicOTF Regular" charset="-12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NanumGothicOTF Regular" charset="-127"/>
                <a:ea typeface="NanumGothicOTF Regular" charset="-127"/>
              </a:defRPr>
            </a:lvl1pPr>
          </a:lstStyle>
          <a:p>
            <a:fld id="{56EFBFCD-7BBA-644B-81DF-6F9661ED4EC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 descr="07b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93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NanumGothicOTF Regular" charset="-12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NanumGothicOTF Regular" charset="-12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NanumGothicOTF Regular" charset="-12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NanumGothicOTF Regular" charset="-12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NanumGothicOTF Regular" charset="-12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NanumGothicOTF Regular" charset="-12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5FF7-CC1E-1A43-B194-9D36B58D9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컴실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기말 프로젝트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미로 프로젝트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D35A3-4A4E-B247-A82A-41F216796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20150555</a:t>
            </a:r>
            <a:r>
              <a:rPr lang="ko-KR" altLang="en-US" dirty="0"/>
              <a:t> 남민혁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3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8C88-82CF-DD40-AB06-74A82177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E723-7837-D541-BCB6-E2C09E01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777"/>
            <a:ext cx="10515600" cy="4764187"/>
          </a:xfrm>
        </p:spPr>
        <p:txBody>
          <a:bodyPr/>
          <a:lstStyle/>
          <a:p>
            <a:r>
              <a:rPr lang="ko-KR" altLang="en-US" dirty="0"/>
              <a:t>미로 프로젝트의 확장</a:t>
            </a:r>
            <a:endParaRPr lang="en-US" altLang="ko-KR" dirty="0"/>
          </a:p>
          <a:p>
            <a:pPr lvl="1"/>
            <a:r>
              <a:rPr lang="ko-KR" altLang="en-US" dirty="0"/>
              <a:t>사용자가 만든 미로 </a:t>
            </a:r>
            <a:r>
              <a:rPr lang="en-US" altLang="ko-KR" dirty="0"/>
              <a:t>+</a:t>
            </a:r>
            <a:r>
              <a:rPr lang="ko-KR" altLang="en-US" dirty="0"/>
              <a:t> 내부에서 생성된 미로를 이용</a:t>
            </a:r>
            <a:endParaRPr lang="en-US" altLang="ko-KR" dirty="0"/>
          </a:p>
          <a:p>
            <a:pPr lvl="1"/>
            <a:r>
              <a:rPr lang="ko-KR" altLang="en-US" dirty="0"/>
              <a:t>사용자가 미로 찾기 게임 실행</a:t>
            </a:r>
            <a:endParaRPr lang="en-US" altLang="ko-KR" dirty="0"/>
          </a:p>
          <a:p>
            <a:pPr lvl="1"/>
            <a:r>
              <a:rPr lang="en-US" dirty="0"/>
              <a:t>DFS, BFS </a:t>
            </a:r>
            <a:r>
              <a:rPr lang="ko-KR" altLang="en-US" dirty="0"/>
              <a:t>알고리즘으로 경로 찾기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1C9EA3F-9095-AF4D-8C70-448F26B017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892" y="3180351"/>
            <a:ext cx="3367908" cy="2674879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2A182AE-E933-2040-A50F-9DD177FEC9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3180353"/>
            <a:ext cx="3367906" cy="2674878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331DC90-E2FD-504F-BBC6-8394A33D323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46" y="3180351"/>
            <a:ext cx="3367908" cy="2674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C68782-6623-5544-B2EE-B5AF44619A94}"/>
              </a:ext>
            </a:extLst>
          </p:cNvPr>
          <p:cNvSpPr txBox="1"/>
          <p:nvPr/>
        </p:nvSpPr>
        <p:spPr>
          <a:xfrm>
            <a:off x="838200" y="5899965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미로찾기</a:t>
            </a:r>
            <a:r>
              <a:rPr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과정 중</a:t>
            </a:r>
            <a:endParaRPr lang="en-US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CEB032-D125-A845-81DC-10FD9F3388FC}"/>
              </a:ext>
            </a:extLst>
          </p:cNvPr>
          <p:cNvSpPr txBox="1"/>
          <p:nvPr/>
        </p:nvSpPr>
        <p:spPr>
          <a:xfrm>
            <a:off x="4412046" y="5922332"/>
            <a:ext cx="14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미로찾기</a:t>
            </a:r>
            <a:r>
              <a:rPr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완료한 모습</a:t>
            </a:r>
            <a:endParaRPr lang="en-US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C52923-3A6B-7A4E-9583-A3896D8E856F}"/>
              </a:ext>
            </a:extLst>
          </p:cNvPr>
          <p:cNvSpPr txBox="1"/>
          <p:nvPr/>
        </p:nvSpPr>
        <p:spPr>
          <a:xfrm>
            <a:off x="8019712" y="5922332"/>
            <a:ext cx="1955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DFS </a:t>
            </a:r>
            <a:r>
              <a:rPr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알고리즘으로 찾은 경로</a:t>
            </a:r>
            <a:endParaRPr lang="en-US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64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Arrow 33">
            <a:extLst>
              <a:ext uri="{FF2B5EF4-FFF2-40B4-BE49-F238E27FC236}">
                <a16:creationId xmlns:a16="http://schemas.microsoft.com/office/drawing/2014/main" id="{500CAE72-E493-D044-920B-BE5D4465D96D}"/>
              </a:ext>
            </a:extLst>
          </p:cNvPr>
          <p:cNvSpPr/>
          <p:nvPr/>
        </p:nvSpPr>
        <p:spPr>
          <a:xfrm>
            <a:off x="399875" y="3064079"/>
            <a:ext cx="11392249" cy="201279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FEFF22-337D-0347-827E-C40835EE437E}"/>
              </a:ext>
            </a:extLst>
          </p:cNvPr>
          <p:cNvSpPr/>
          <p:nvPr/>
        </p:nvSpPr>
        <p:spPr>
          <a:xfrm>
            <a:off x="8809435" y="2685798"/>
            <a:ext cx="1758897" cy="3263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화면에 나타내는 단계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9EBD24-91D7-7E40-8BFD-874DF3813166}"/>
              </a:ext>
            </a:extLst>
          </p:cNvPr>
          <p:cNvSpPr/>
          <p:nvPr/>
        </p:nvSpPr>
        <p:spPr>
          <a:xfrm>
            <a:off x="4574207" y="2685798"/>
            <a:ext cx="4011493" cy="3263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다양한 기능을 처리하는 단계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1AEE60-5B37-DE4B-89A0-AF7143295B3A}"/>
              </a:ext>
            </a:extLst>
          </p:cNvPr>
          <p:cNvSpPr/>
          <p:nvPr/>
        </p:nvSpPr>
        <p:spPr>
          <a:xfrm>
            <a:off x="2364015" y="2685798"/>
            <a:ext cx="1921777" cy="246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미로를 생성하는 단계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D67AE-A477-E047-BF0A-BD6A55B5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BC9F8-CB17-BA41-97F5-86409210310A}"/>
              </a:ext>
            </a:extLst>
          </p:cNvPr>
          <p:cNvSpPr/>
          <p:nvPr/>
        </p:nvSpPr>
        <p:spPr>
          <a:xfrm>
            <a:off x="594989" y="3705553"/>
            <a:ext cx="1568741" cy="72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  <a:endParaRPr lang="en-US" altLang="ko-KR" dirty="0"/>
          </a:p>
          <a:p>
            <a:pPr algn="ctr"/>
            <a:r>
              <a:rPr lang="en-US" dirty="0" err="1"/>
              <a:t>setUp</a:t>
            </a:r>
            <a:r>
              <a:rPr lang="en-US" dirty="0"/>
              <a:t>(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441B4-D9FE-1E48-B7AF-44CDB10DFD07}"/>
              </a:ext>
            </a:extLst>
          </p:cNvPr>
          <p:cNvSpPr/>
          <p:nvPr/>
        </p:nvSpPr>
        <p:spPr>
          <a:xfrm>
            <a:off x="2540534" y="3180746"/>
            <a:ext cx="1568741" cy="72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미로 읽기</a:t>
            </a:r>
            <a:endParaRPr lang="en-US" altLang="ko-KR" dirty="0"/>
          </a:p>
          <a:p>
            <a:pPr algn="ctr"/>
            <a:r>
              <a:rPr lang="en-US" dirty="0" err="1"/>
              <a:t>readFile</a:t>
            </a:r>
            <a:r>
              <a:rPr lang="en-US" dirty="0"/>
              <a:t>(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98E581-BE9A-3B46-BDFE-44ADFBB6972E}"/>
              </a:ext>
            </a:extLst>
          </p:cNvPr>
          <p:cNvSpPr/>
          <p:nvPr/>
        </p:nvSpPr>
        <p:spPr>
          <a:xfrm>
            <a:off x="2540534" y="4129468"/>
            <a:ext cx="1568741" cy="825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미로 생성</a:t>
            </a:r>
            <a:endParaRPr lang="en-US" altLang="ko-KR" dirty="0"/>
          </a:p>
          <a:p>
            <a:pPr algn="ctr"/>
            <a:r>
              <a:rPr lang="en-US" altLang="ko-KR" sz="1600" dirty="0" err="1"/>
              <a:t>newMaze</a:t>
            </a:r>
            <a:endParaRPr lang="en-US" altLang="ko-KR" sz="1600" dirty="0"/>
          </a:p>
          <a:p>
            <a:pPr algn="ctr"/>
            <a:r>
              <a:rPr lang="en-US" sz="1600" dirty="0"/>
              <a:t>(</a:t>
            </a:r>
            <a:r>
              <a:rPr lang="en-US" altLang="ko-KR" sz="1600" dirty="0"/>
              <a:t>width, height</a:t>
            </a:r>
            <a:r>
              <a:rPr lang="en-US" sz="16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FEB37D-91EA-744B-9E53-C930B0F2AD51}"/>
              </a:ext>
            </a:extLst>
          </p:cNvPr>
          <p:cNvSpPr/>
          <p:nvPr/>
        </p:nvSpPr>
        <p:spPr>
          <a:xfrm>
            <a:off x="4726256" y="3173484"/>
            <a:ext cx="1921777" cy="262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처리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endParaRPr lang="en-US" altLang="ko-KR" dirty="0"/>
          </a:p>
          <a:p>
            <a:pPr algn="ctr"/>
            <a:r>
              <a:rPr lang="ko-KR" altLang="en-US" dirty="0"/>
              <a:t>초기화</a:t>
            </a:r>
            <a:endParaRPr lang="en-US" altLang="ko-KR" dirty="0"/>
          </a:p>
          <a:p>
            <a:pPr algn="ctr"/>
            <a:endParaRPr lang="ko-KR" altLang="en-US" dirty="0"/>
          </a:p>
          <a:p>
            <a:r>
              <a:rPr lang="en-US" sz="1600" dirty="0"/>
              <a:t>- </a:t>
            </a:r>
            <a:r>
              <a:rPr lang="en-US" sz="1600" dirty="0" err="1"/>
              <a:t>appMenuFunction</a:t>
            </a:r>
            <a:endParaRPr lang="en-US" sz="1600" dirty="0"/>
          </a:p>
          <a:p>
            <a:r>
              <a:rPr lang="en-US" sz="1600" dirty="0"/>
              <a:t>(title, </a:t>
            </a:r>
            <a:r>
              <a:rPr lang="en-US" sz="1600" dirty="0" err="1"/>
              <a:t>bChecked</a:t>
            </a:r>
            <a:r>
              <a:rPr lang="en-US" sz="1600" dirty="0"/>
              <a:t>)</a:t>
            </a:r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mazeInit</a:t>
            </a:r>
            <a:r>
              <a:rPr lang="en-US" altLang="ko-KR" sz="1600" dirty="0"/>
              <a:t>( )</a:t>
            </a:r>
            <a:endParaRPr lang="en-US" sz="1600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isPlay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isDFS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isBFS</a:t>
            </a:r>
            <a:r>
              <a:rPr lang="en-US" altLang="ko-KR" sz="1600" dirty="0"/>
              <a:t> SET / UNSET</a:t>
            </a:r>
            <a:endParaRPr 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CFB19B-E017-0749-9327-9707C8660582}"/>
              </a:ext>
            </a:extLst>
          </p:cNvPr>
          <p:cNvSpPr/>
          <p:nvPr/>
        </p:nvSpPr>
        <p:spPr>
          <a:xfrm>
            <a:off x="9785059" y="1355056"/>
            <a:ext cx="1568741" cy="72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그리기</a:t>
            </a:r>
            <a:endParaRPr lang="en-US" altLang="ko-KR" dirty="0"/>
          </a:p>
          <a:p>
            <a:pPr algn="ctr"/>
            <a:r>
              <a:rPr lang="en-US" dirty="0"/>
              <a:t>draw(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87A4B4-E01C-8D44-BFDC-CF189C3F8BB8}"/>
              </a:ext>
            </a:extLst>
          </p:cNvPr>
          <p:cNvSpPr/>
          <p:nvPr/>
        </p:nvSpPr>
        <p:spPr>
          <a:xfrm>
            <a:off x="7892916" y="1355056"/>
            <a:ext cx="1568741" cy="72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입력처리</a:t>
            </a:r>
            <a:endParaRPr lang="en-US" altLang="ko-KR" dirty="0"/>
          </a:p>
          <a:p>
            <a:pPr algn="ctr"/>
            <a:r>
              <a:rPr lang="en-US" altLang="ko-KR" sz="1600" dirty="0" err="1"/>
              <a:t>keyPressed</a:t>
            </a:r>
            <a:r>
              <a:rPr lang="en-US" sz="1600" dirty="0"/>
              <a:t>(key)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80DCA5-BD27-014B-90CC-B5A19EC066E2}"/>
              </a:ext>
            </a:extLst>
          </p:cNvPr>
          <p:cNvSpPr/>
          <p:nvPr/>
        </p:nvSpPr>
        <p:spPr>
          <a:xfrm>
            <a:off x="8908003" y="3173484"/>
            <a:ext cx="1568742" cy="72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미로 게임</a:t>
            </a:r>
            <a:endParaRPr lang="en-US" altLang="ko-KR" dirty="0"/>
          </a:p>
          <a:p>
            <a:pPr algn="ctr"/>
            <a:r>
              <a:rPr lang="en-US" altLang="ko-KR" dirty="0"/>
              <a:t>play</a:t>
            </a:r>
            <a:r>
              <a:rPr lang="en-US" dirty="0"/>
              <a:t>( 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730703-0A09-B748-BDD4-2400D25A7C81}"/>
              </a:ext>
            </a:extLst>
          </p:cNvPr>
          <p:cNvSpPr/>
          <p:nvPr/>
        </p:nvSpPr>
        <p:spPr>
          <a:xfrm>
            <a:off x="6864978" y="4122208"/>
            <a:ext cx="1568741" cy="72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미로 찾기</a:t>
            </a:r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DFS</a:t>
            </a:r>
            <a:r>
              <a:rPr lang="en-US" dirty="0"/>
              <a:t>( 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65BAAF-F169-264B-93C5-1503DF3A5536}"/>
              </a:ext>
            </a:extLst>
          </p:cNvPr>
          <p:cNvSpPr/>
          <p:nvPr/>
        </p:nvSpPr>
        <p:spPr>
          <a:xfrm>
            <a:off x="6871768" y="5070931"/>
            <a:ext cx="1568741" cy="72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미로 찾기</a:t>
            </a:r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BFS</a:t>
            </a:r>
            <a:r>
              <a:rPr lang="en-US" dirty="0"/>
              <a:t>( 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2DD12E-34F6-E34A-9350-8AE1C6D3F4F6}"/>
              </a:ext>
            </a:extLst>
          </p:cNvPr>
          <p:cNvSpPr/>
          <p:nvPr/>
        </p:nvSpPr>
        <p:spPr>
          <a:xfrm>
            <a:off x="8908004" y="4122208"/>
            <a:ext cx="1568741" cy="72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미로 찾기</a:t>
            </a:r>
            <a:r>
              <a:rPr lang="en-US" altLang="ko-KR" dirty="0"/>
              <a:t>1</a:t>
            </a:r>
          </a:p>
          <a:p>
            <a:pPr algn="ctr"/>
            <a:r>
              <a:rPr lang="en-US" altLang="ko-KR" dirty="0" err="1"/>
              <a:t>dfsDraw</a:t>
            </a:r>
            <a:r>
              <a:rPr lang="en-US" dirty="0"/>
              <a:t>( 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FC0DB2-1C8C-7146-ADEF-B0DCC77E723D}"/>
              </a:ext>
            </a:extLst>
          </p:cNvPr>
          <p:cNvSpPr/>
          <p:nvPr/>
        </p:nvSpPr>
        <p:spPr>
          <a:xfrm>
            <a:off x="8908004" y="5070931"/>
            <a:ext cx="1568741" cy="72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미로 찾기</a:t>
            </a:r>
            <a:r>
              <a:rPr lang="en-US" altLang="ko-KR" dirty="0"/>
              <a:t>2</a:t>
            </a:r>
          </a:p>
          <a:p>
            <a:pPr algn="ctr"/>
            <a:r>
              <a:rPr lang="en-US" altLang="ko-KR" dirty="0" err="1"/>
              <a:t>bfsDraw</a:t>
            </a:r>
            <a:r>
              <a:rPr lang="en-US" dirty="0"/>
              <a:t>( 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407352-235F-5F4E-AF81-E6ECC2E58BA7}"/>
              </a:ext>
            </a:extLst>
          </p:cNvPr>
          <p:cNvSpPr/>
          <p:nvPr/>
        </p:nvSpPr>
        <p:spPr>
          <a:xfrm>
            <a:off x="6864979" y="3179423"/>
            <a:ext cx="1568742" cy="72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미로 게임</a:t>
            </a:r>
            <a:endParaRPr lang="en-US" altLang="ko-KR" dirty="0"/>
          </a:p>
          <a:p>
            <a:pPr algn="ctr"/>
            <a:r>
              <a:rPr lang="en-US" altLang="ko-KR" dirty="0"/>
              <a:t>play</a:t>
            </a:r>
            <a:r>
              <a:rPr lang="en-US" dirty="0"/>
              <a:t>( 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C4F282-678E-424B-9D18-D9A7D0FC4E9F}"/>
              </a:ext>
            </a:extLst>
          </p:cNvPr>
          <p:cNvSpPr/>
          <p:nvPr/>
        </p:nvSpPr>
        <p:spPr>
          <a:xfrm>
            <a:off x="6864977" y="3179422"/>
            <a:ext cx="1568742" cy="729843"/>
          </a:xfrm>
          <a:prstGeom prst="rect">
            <a:avLst/>
          </a:prstGeom>
          <a:solidFill>
            <a:schemeClr val="tx1">
              <a:alpha val="50193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2FC5E64-660A-144C-922B-F5F323447E90}"/>
              </a:ext>
            </a:extLst>
          </p:cNvPr>
          <p:cNvSpPr/>
          <p:nvPr/>
        </p:nvSpPr>
        <p:spPr>
          <a:xfrm>
            <a:off x="11168525" y="1008079"/>
            <a:ext cx="693953" cy="6939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1/60 sec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A921049-7089-E64B-9618-BB72BA57459D}"/>
              </a:ext>
            </a:extLst>
          </p:cNvPr>
          <p:cNvSpPr/>
          <p:nvPr/>
        </p:nvSpPr>
        <p:spPr>
          <a:xfrm>
            <a:off x="7384238" y="963845"/>
            <a:ext cx="693953" cy="6939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키보드</a:t>
            </a:r>
            <a:endParaRPr lang="en-US" altLang="ko-KR" sz="800" dirty="0"/>
          </a:p>
          <a:p>
            <a:pPr algn="ctr"/>
            <a:r>
              <a:rPr lang="ko-KR" altLang="en-US" sz="800" dirty="0"/>
              <a:t>입력</a:t>
            </a:r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E01A56-3D5A-7943-B430-33E1B28E1052}"/>
              </a:ext>
            </a:extLst>
          </p:cNvPr>
          <p:cNvSpPr/>
          <p:nvPr/>
        </p:nvSpPr>
        <p:spPr>
          <a:xfrm>
            <a:off x="7892916" y="2156099"/>
            <a:ext cx="1568741" cy="274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방향키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/>
              <a:t>HOME, F, ESC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8492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67AE-A477-E047-BF0A-BD6A55B5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7183"/>
            <a:ext cx="10515600" cy="903634"/>
          </a:xfrm>
        </p:spPr>
        <p:txBody>
          <a:bodyPr/>
          <a:lstStyle/>
          <a:p>
            <a:r>
              <a:rPr lang="ko-KR" altLang="en-US" dirty="0"/>
              <a:t>프로그램 시현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2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A1CC-ACA9-7E40-B8E3-EE922C74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알고리즘</a:t>
            </a:r>
            <a:r>
              <a:rPr lang="en-US" altLang="ko-KR" dirty="0"/>
              <a:t>:</a:t>
            </a:r>
            <a:r>
              <a:rPr lang="ko-KR" altLang="en-US" dirty="0"/>
              <a:t> 자료구조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9F68-D11C-8B42-9BE8-51EC9506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7933"/>
            <a:ext cx="3484033" cy="3239031"/>
          </a:xfrm>
        </p:spPr>
        <p:txBody>
          <a:bodyPr/>
          <a:lstStyle/>
          <a:p>
            <a:r>
              <a:rPr lang="ko-KR" altLang="en-US" dirty="0"/>
              <a:t>동적 할당 배열</a:t>
            </a:r>
            <a:endParaRPr lang="en-US" altLang="ko-KR" dirty="0"/>
          </a:p>
          <a:p>
            <a:pPr lvl="1"/>
            <a:r>
              <a:rPr lang="ko-KR" altLang="en-US" dirty="0"/>
              <a:t>미로의 모양</a:t>
            </a:r>
            <a:endParaRPr lang="en-US" altLang="ko-KR" dirty="0"/>
          </a:p>
          <a:p>
            <a:pPr lvl="1"/>
            <a:r>
              <a:rPr lang="ko-KR" altLang="en-US" dirty="0"/>
              <a:t>미로 방문 여부</a:t>
            </a:r>
            <a:endParaRPr lang="en-US" altLang="ko-KR" dirty="0"/>
          </a:p>
          <a:p>
            <a:pPr lvl="1"/>
            <a:r>
              <a:rPr lang="en-US" altLang="ko-KR" dirty="0"/>
              <a:t>(BFS 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  <a:r>
              <a:rPr lang="ko-KR" altLang="en-US" dirty="0"/>
              <a:t> 부모 노드의 정보 저장</a:t>
            </a:r>
            <a:endParaRPr lang="en-US" altLang="ko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8F953D-5C74-DE4F-97C0-C662E0576105}"/>
              </a:ext>
            </a:extLst>
          </p:cNvPr>
          <p:cNvSpPr txBox="1">
            <a:spLocks/>
          </p:cNvSpPr>
          <p:nvPr/>
        </p:nvSpPr>
        <p:spPr>
          <a:xfrm>
            <a:off x="4353984" y="2937933"/>
            <a:ext cx="3484033" cy="3239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Wingdings" charset="2"/>
              <a:buChar char="v"/>
              <a:defRPr sz="210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1pPr>
            <a:lvl2pPr marL="646113" indent="-2857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charset="0"/>
              <a:buChar char="•"/>
              <a:tabLst/>
              <a:defRPr sz="180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2pPr>
            <a:lvl3pPr marL="1006475" indent="-2857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.AppleSystemUIFont" charset="-120"/>
              <a:buChar char="-"/>
              <a:tabLst/>
              <a:defRPr sz="150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/>
              <a:buNone/>
              <a:tabLst/>
              <a:defRPr sz="135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/>
              <a:buNone/>
              <a:defRPr sz="135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스택과 큐</a:t>
            </a:r>
            <a:endParaRPr lang="en-US" altLang="ko-KR" dirty="0"/>
          </a:p>
          <a:p>
            <a:pPr lvl="1"/>
            <a:r>
              <a:rPr lang="en-US" dirty="0"/>
              <a:t>DFS, BFS </a:t>
            </a:r>
            <a:r>
              <a:rPr lang="ko-KR" altLang="en-US" dirty="0"/>
              <a:t>알고리즘 </a:t>
            </a:r>
            <a:r>
              <a:rPr lang="ko-KR" altLang="en-US" dirty="0" err="1"/>
              <a:t>구현시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8544C8-8906-3240-90AF-59B0BB9B02AA}"/>
              </a:ext>
            </a:extLst>
          </p:cNvPr>
          <p:cNvSpPr txBox="1">
            <a:spLocks/>
          </p:cNvSpPr>
          <p:nvPr/>
        </p:nvSpPr>
        <p:spPr>
          <a:xfrm>
            <a:off x="7869769" y="2937933"/>
            <a:ext cx="3484032" cy="3239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Wingdings" charset="2"/>
              <a:buChar char="v"/>
              <a:defRPr sz="210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1pPr>
            <a:lvl2pPr marL="646113" indent="-2857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charset="0"/>
              <a:buChar char="•"/>
              <a:tabLst/>
              <a:defRPr sz="180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2pPr>
            <a:lvl3pPr marL="1006475" indent="-2857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.AppleSystemUIFont" charset="-120"/>
              <a:buChar char="-"/>
              <a:tabLst/>
              <a:defRPr sz="150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/>
              <a:buNone/>
              <a:tabLst/>
              <a:defRPr sz="135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/>
              <a:buNone/>
              <a:defRPr sz="135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2D</a:t>
            </a:r>
            <a:r>
              <a:rPr lang="ko-KR" altLang="en-US" dirty="0"/>
              <a:t> </a:t>
            </a:r>
            <a:r>
              <a:rPr lang="ko-KR" altLang="en-US" dirty="0" err="1"/>
              <a:t>좌표계</a:t>
            </a:r>
            <a:r>
              <a:rPr lang="ko-KR" altLang="en-US" dirty="0"/>
              <a:t> 성분 구조체</a:t>
            </a:r>
            <a:endParaRPr lang="en-US" altLang="ko-KR" dirty="0"/>
          </a:p>
          <a:p>
            <a:pPr lvl="1"/>
            <a:r>
              <a:rPr lang="ko-KR" altLang="en-US" dirty="0"/>
              <a:t>사용자에 의한 미로 찾기 게임 </a:t>
            </a:r>
            <a:r>
              <a:rPr lang="ko-KR" altLang="en-US" dirty="0" err="1"/>
              <a:t>진행시</a:t>
            </a:r>
            <a:r>
              <a:rPr lang="ko-KR" altLang="en-US" dirty="0"/>
              <a:t> 위치</a:t>
            </a:r>
            <a:endParaRPr lang="en-US" altLang="ko-KR" dirty="0"/>
          </a:p>
          <a:p>
            <a:pPr lvl="1"/>
            <a:r>
              <a:rPr lang="en-US" altLang="ko-KR" dirty="0"/>
              <a:t>(BFS 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  <a:r>
              <a:rPr lang="ko-KR" altLang="en-US" dirty="0"/>
              <a:t> 부모 노드를 저장하는 배열의 성분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63768-52F1-9244-BCC3-766549535010}"/>
              </a:ext>
            </a:extLst>
          </p:cNvPr>
          <p:cNvSpPr/>
          <p:nvPr/>
        </p:nvSpPr>
        <p:spPr>
          <a:xfrm>
            <a:off x="994830" y="1537561"/>
            <a:ext cx="3327401" cy="11310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American Typewriter" panose="02090604020004020304" pitchFamily="18" charset="77"/>
                <a:ea typeface="DengXian" panose="02010600030101010101" pitchFamily="2" charset="-122"/>
                <a:cs typeface="Batang" panose="02030600000101010101" pitchFamily="18" charset="-127"/>
              </a:rPr>
              <a:t>int** input = (int**)malloc(</a:t>
            </a:r>
            <a:r>
              <a:rPr lang="en-US" sz="900" dirty="0" err="1">
                <a:latin typeface="American Typewriter" panose="02090604020004020304" pitchFamily="18" charset="77"/>
                <a:ea typeface="DengXian" panose="02010600030101010101" pitchFamily="2" charset="-122"/>
                <a:cs typeface="Batang" panose="02030600000101010101" pitchFamily="18" charset="-127"/>
              </a:rPr>
              <a:t>sizeof</a:t>
            </a:r>
            <a:r>
              <a:rPr lang="en-US" sz="900" dirty="0">
                <a:latin typeface="American Typewriter" panose="02090604020004020304" pitchFamily="18" charset="77"/>
                <a:ea typeface="DengXian" panose="02010600030101010101" pitchFamily="2" charset="-122"/>
                <a:cs typeface="Batang" panose="02030600000101010101" pitchFamily="18" charset="-127"/>
              </a:rPr>
              <a:t>(int*) * HEIGHT);</a:t>
            </a:r>
            <a:endParaRPr lang="en-US" sz="900" dirty="0">
              <a:latin typeface="American Typewriter" panose="02090604020004020304" pitchFamily="18" charset="77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900" dirty="0">
                <a:latin typeface="American Typewriter" panose="02090604020004020304" pitchFamily="18" charset="77"/>
                <a:ea typeface="DengXian" panose="02010600030101010101" pitchFamily="2" charset="-122"/>
                <a:cs typeface="Batang" panose="02030600000101010101" pitchFamily="18" charset="-127"/>
              </a:rPr>
              <a:t>input[0] = (int*)malloc(</a:t>
            </a:r>
            <a:r>
              <a:rPr lang="en-US" sz="900" dirty="0" err="1">
                <a:latin typeface="American Typewriter" panose="02090604020004020304" pitchFamily="18" charset="77"/>
                <a:ea typeface="DengXian" panose="02010600030101010101" pitchFamily="2" charset="-122"/>
                <a:cs typeface="Batang" panose="02030600000101010101" pitchFamily="18" charset="-127"/>
              </a:rPr>
              <a:t>sizeof</a:t>
            </a:r>
            <a:r>
              <a:rPr lang="en-US" sz="900" dirty="0">
                <a:latin typeface="American Typewriter" panose="02090604020004020304" pitchFamily="18" charset="77"/>
                <a:ea typeface="DengXian" panose="02010600030101010101" pitchFamily="2" charset="-122"/>
                <a:cs typeface="Batang" panose="02030600000101010101" pitchFamily="18" charset="-127"/>
              </a:rPr>
              <a:t>(int) * HEIGHT * WIDTH);</a:t>
            </a:r>
            <a:endParaRPr lang="en-US" sz="900" dirty="0">
              <a:latin typeface="American Typewriter" panose="02090604020004020304" pitchFamily="18" charset="77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900" dirty="0">
                <a:latin typeface="American Typewriter" panose="02090604020004020304" pitchFamily="18" charset="77"/>
                <a:ea typeface="DengXian" panose="02010600030101010101" pitchFamily="2" charset="-122"/>
                <a:cs typeface="Batang" panose="02030600000101010101" pitchFamily="18" charset="-127"/>
              </a:rPr>
              <a:t>for(</a:t>
            </a:r>
            <a:r>
              <a:rPr lang="en-US" sz="900" dirty="0" err="1">
                <a:latin typeface="American Typewriter" panose="02090604020004020304" pitchFamily="18" charset="77"/>
                <a:ea typeface="DengXian" panose="02010600030101010101" pitchFamily="2" charset="-122"/>
                <a:cs typeface="Batang" panose="02030600000101010101" pitchFamily="18" charset="-127"/>
              </a:rPr>
              <a:t>i</a:t>
            </a:r>
            <a:r>
              <a:rPr lang="en-US" sz="900" dirty="0">
                <a:latin typeface="American Typewriter" panose="02090604020004020304" pitchFamily="18" charset="77"/>
                <a:ea typeface="DengXian" panose="02010600030101010101" pitchFamily="2" charset="-122"/>
                <a:cs typeface="Batang" panose="02030600000101010101" pitchFamily="18" charset="-127"/>
              </a:rPr>
              <a:t> = 1; </a:t>
            </a:r>
            <a:r>
              <a:rPr lang="en-US" sz="900" dirty="0" err="1">
                <a:latin typeface="American Typewriter" panose="02090604020004020304" pitchFamily="18" charset="77"/>
                <a:ea typeface="DengXian" panose="02010600030101010101" pitchFamily="2" charset="-122"/>
                <a:cs typeface="Batang" panose="02030600000101010101" pitchFamily="18" charset="-127"/>
              </a:rPr>
              <a:t>i</a:t>
            </a:r>
            <a:r>
              <a:rPr lang="en-US" sz="900" dirty="0">
                <a:latin typeface="American Typewriter" panose="02090604020004020304" pitchFamily="18" charset="77"/>
                <a:ea typeface="DengXian" panose="02010600030101010101" pitchFamily="2" charset="-122"/>
                <a:cs typeface="Batang" panose="02030600000101010101" pitchFamily="18" charset="-127"/>
              </a:rPr>
              <a:t>  &lt; HEIGHT; </a:t>
            </a:r>
            <a:r>
              <a:rPr lang="en-US" sz="900" dirty="0" err="1">
                <a:latin typeface="American Typewriter" panose="02090604020004020304" pitchFamily="18" charset="77"/>
                <a:ea typeface="DengXian" panose="02010600030101010101" pitchFamily="2" charset="-122"/>
                <a:cs typeface="Batang" panose="02030600000101010101" pitchFamily="18" charset="-127"/>
              </a:rPr>
              <a:t>i</a:t>
            </a:r>
            <a:r>
              <a:rPr lang="en-US" sz="900" dirty="0">
                <a:latin typeface="American Typewriter" panose="02090604020004020304" pitchFamily="18" charset="77"/>
                <a:ea typeface="DengXian" panose="02010600030101010101" pitchFamily="2" charset="-122"/>
                <a:cs typeface="Batang" panose="02030600000101010101" pitchFamily="18" charset="-127"/>
              </a:rPr>
              <a:t>++)</a:t>
            </a:r>
            <a:endParaRPr lang="en-US" sz="900" dirty="0">
              <a:latin typeface="American Typewriter" panose="02090604020004020304" pitchFamily="18" charset="77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900" dirty="0">
                <a:latin typeface="American Typewriter" panose="02090604020004020304" pitchFamily="18" charset="77"/>
                <a:cs typeface="Batang" panose="02030600000101010101" pitchFamily="18" charset="-127"/>
              </a:rPr>
              <a:t>    input[</a:t>
            </a:r>
            <a:r>
              <a:rPr lang="en-US" sz="900" dirty="0" err="1">
                <a:latin typeface="American Typewriter" panose="02090604020004020304" pitchFamily="18" charset="77"/>
                <a:cs typeface="Batang" panose="02030600000101010101" pitchFamily="18" charset="-127"/>
              </a:rPr>
              <a:t>i</a:t>
            </a:r>
            <a:r>
              <a:rPr lang="en-US" sz="900" dirty="0">
                <a:latin typeface="American Typewriter" panose="02090604020004020304" pitchFamily="18" charset="77"/>
                <a:cs typeface="Batang" panose="02030600000101010101" pitchFamily="18" charset="-127"/>
              </a:rPr>
              <a:t>] = input[i-1] + WIDTH;</a:t>
            </a:r>
            <a:r>
              <a:rPr lang="en-US" sz="900" dirty="0">
                <a:latin typeface="American Typewriter" panose="02090604020004020304" pitchFamily="18" charset="77"/>
              </a:rPr>
              <a:t> </a:t>
            </a:r>
          </a:p>
          <a:p>
            <a:endParaRPr lang="en-US" sz="900" dirty="0">
              <a:latin typeface="American Typewriter" panose="02090604020004020304" pitchFamily="18" charset="77"/>
            </a:endParaRPr>
          </a:p>
          <a:p>
            <a:endParaRPr lang="en-US" sz="900" dirty="0">
              <a:latin typeface="American Typewriter" panose="02090604020004020304" pitchFamily="18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22ED4F-B29D-634C-8522-265107E51418}"/>
              </a:ext>
            </a:extLst>
          </p:cNvPr>
          <p:cNvSpPr/>
          <p:nvPr/>
        </p:nvSpPr>
        <p:spPr>
          <a:xfrm>
            <a:off x="4510614" y="1541602"/>
            <a:ext cx="3327401" cy="10811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latin typeface="American Typewriter" panose="02090604020004020304" pitchFamily="18" charset="77"/>
              </a:rPr>
              <a:t>stack&lt;point&gt; </a:t>
            </a:r>
            <a:r>
              <a:rPr lang="en-US" sz="1100" dirty="0" err="1">
                <a:latin typeface="American Typewriter" panose="02090604020004020304" pitchFamily="18" charset="77"/>
              </a:rPr>
              <a:t>stck</a:t>
            </a:r>
            <a:r>
              <a:rPr lang="en-US" sz="1100" dirty="0">
                <a:latin typeface="American Typewriter" panose="02090604020004020304" pitchFamily="18" charset="77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sz="1100" dirty="0">
                <a:latin typeface="American Typewriter" panose="02090604020004020304" pitchFamily="18" charset="77"/>
              </a:rPr>
              <a:t>queue&lt;point&gt; </a:t>
            </a:r>
            <a:r>
              <a:rPr lang="en-US" sz="1100" dirty="0" err="1">
                <a:latin typeface="American Typewriter" panose="02090604020004020304" pitchFamily="18" charset="77"/>
              </a:rPr>
              <a:t>qu</a:t>
            </a:r>
            <a:r>
              <a:rPr lang="en-US" sz="1100" dirty="0">
                <a:latin typeface="American Typewriter" panose="02090604020004020304" pitchFamily="18" charset="77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1100" dirty="0">
              <a:latin typeface="American Typewriter" panose="02090604020004020304" pitchFamily="18" charset="77"/>
            </a:endParaRPr>
          </a:p>
          <a:p>
            <a:pPr algn="just">
              <a:lnSpc>
                <a:spcPct val="150000"/>
              </a:lnSpc>
            </a:pPr>
            <a:endParaRPr lang="en-US" sz="1100" dirty="0">
              <a:latin typeface="American Typewriter" panose="02090604020004020304" pitchFamily="18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E305A8-1586-9D4C-833C-5A0A53903467}"/>
              </a:ext>
            </a:extLst>
          </p:cNvPr>
          <p:cNvSpPr/>
          <p:nvPr/>
        </p:nvSpPr>
        <p:spPr>
          <a:xfrm>
            <a:off x="8026399" y="1537559"/>
            <a:ext cx="3327401" cy="10811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latin typeface="American Typewriter" panose="02090604020004020304" pitchFamily="18" charset="77"/>
                <a:ea typeface="DengXian" panose="02010600030101010101" pitchFamily="2" charset="-122"/>
                <a:cs typeface="Batang" panose="02030600000101010101" pitchFamily="18" charset="-127"/>
              </a:rPr>
              <a:t>typedef struct point {</a:t>
            </a: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American Typewriter" panose="02090604020004020304" pitchFamily="18" charset="77"/>
                <a:ea typeface="DengXian" panose="02010600030101010101" pitchFamily="2" charset="-122"/>
                <a:cs typeface="Batang" panose="02030600000101010101" pitchFamily="18" charset="-127"/>
              </a:rPr>
              <a:t>         </a:t>
            </a:r>
            <a:r>
              <a:rPr lang="en-US" altLang="ko-KR" sz="1100" dirty="0">
                <a:latin typeface="American Typewriter" panose="02090604020004020304" pitchFamily="18" charset="77"/>
                <a:ea typeface="DengXian" panose="02010600030101010101" pitchFamily="2" charset="-122"/>
                <a:cs typeface="Batang" panose="02030600000101010101" pitchFamily="18" charset="-127"/>
              </a:rPr>
              <a:t> </a:t>
            </a:r>
            <a:r>
              <a:rPr lang="en-US" sz="1100" dirty="0">
                <a:latin typeface="American Typewriter" panose="02090604020004020304" pitchFamily="18" charset="77"/>
                <a:ea typeface="DengXian" panose="02010600030101010101" pitchFamily="2" charset="-122"/>
                <a:cs typeface="Batang" panose="02030600000101010101" pitchFamily="18" charset="-127"/>
              </a:rPr>
              <a:t>int y;</a:t>
            </a:r>
          </a:p>
          <a:p>
            <a:pPr algn="just">
              <a:lnSpc>
                <a:spcPct val="150000"/>
              </a:lnSpc>
            </a:pPr>
            <a:r>
              <a:rPr lang="en-US" sz="1100" dirty="0">
                <a:latin typeface="American Typewriter" panose="02090604020004020304" pitchFamily="18" charset="77"/>
                <a:ea typeface="DengXian" panose="02010600030101010101" pitchFamily="2" charset="-122"/>
                <a:cs typeface="Batang" panose="02030600000101010101" pitchFamily="18" charset="-127"/>
              </a:rPr>
              <a:t>          int x;</a:t>
            </a:r>
          </a:p>
          <a:p>
            <a:pPr algn="just">
              <a:lnSpc>
                <a:spcPct val="150000"/>
              </a:lnSpc>
            </a:pPr>
            <a:r>
              <a:rPr lang="en-US" sz="1100" dirty="0">
                <a:latin typeface="American Typewriter" panose="02090604020004020304" pitchFamily="18" charset="77"/>
                <a:ea typeface="DengXian" panose="02010600030101010101" pitchFamily="2" charset="-122"/>
                <a:cs typeface="Batang" panose="02030600000101010101" pitchFamily="18" charset="-127"/>
              </a:rPr>
              <a:t>}point; </a:t>
            </a:r>
          </a:p>
        </p:txBody>
      </p:sp>
    </p:spTree>
    <p:extLst>
      <p:ext uri="{BB962C8B-B14F-4D97-AF65-F5344CB8AC3E}">
        <p14:creationId xmlns:p14="http://schemas.microsoft.com/office/powerpoint/2010/main" val="15881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D218BF-F6E2-6C40-887B-426C8B1D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4"/>
            <a:ext cx="3484033" cy="4486276"/>
          </a:xfrm>
        </p:spPr>
        <p:txBody>
          <a:bodyPr/>
          <a:lstStyle/>
          <a:p>
            <a:r>
              <a:rPr lang="en-US" altLang="ko-KR" dirty="0"/>
              <a:t>Eller’s Algorithm</a:t>
            </a:r>
          </a:p>
          <a:p>
            <a:pPr lvl="1"/>
            <a:r>
              <a:rPr lang="ko-KR" altLang="en-US" dirty="0"/>
              <a:t>미로 생성 알고리즘</a:t>
            </a:r>
            <a:endParaRPr lang="en-US" altLang="ko-KR" dirty="0"/>
          </a:p>
          <a:p>
            <a:pPr lvl="1"/>
            <a:r>
              <a:rPr lang="ko-KR" altLang="en-US" dirty="0" err="1"/>
              <a:t>시간복잡도</a:t>
            </a:r>
            <a:r>
              <a:rPr lang="en-US" altLang="ko-KR" dirty="0"/>
              <a:t>: O(MN)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FA1CC-ACA9-7E40-B8E3-EE922C74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알고리즘</a:t>
            </a:r>
            <a:r>
              <a:rPr lang="en-US" altLang="ko-KR" dirty="0"/>
              <a:t>: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BD2A50-ADFF-8941-A04E-CCD86CA52D13}"/>
              </a:ext>
            </a:extLst>
          </p:cNvPr>
          <p:cNvSpPr txBox="1">
            <a:spLocks/>
          </p:cNvSpPr>
          <p:nvPr/>
        </p:nvSpPr>
        <p:spPr>
          <a:xfrm>
            <a:off x="4353984" y="1690683"/>
            <a:ext cx="3484033" cy="4486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Wingdings" charset="2"/>
              <a:buChar char="v"/>
              <a:defRPr sz="210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1pPr>
            <a:lvl2pPr marL="646113" indent="-2857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charset="0"/>
              <a:buChar char="•"/>
              <a:tabLst/>
              <a:defRPr sz="180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2pPr>
            <a:lvl3pPr marL="1006475" indent="-2857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.AppleSystemUIFont" charset="-120"/>
              <a:buChar char="-"/>
              <a:tabLst/>
              <a:defRPr sz="150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/>
              <a:buNone/>
              <a:tabLst/>
              <a:defRPr sz="135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/>
              <a:buNone/>
              <a:defRPr sz="135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DFS</a:t>
            </a:r>
          </a:p>
          <a:p>
            <a:pPr lvl="1"/>
            <a:r>
              <a:rPr lang="ko-KR" altLang="en-US" dirty="0"/>
              <a:t>미로 경로 찾기 알고리즘</a:t>
            </a:r>
            <a:endParaRPr lang="en-US" altLang="ko-KR" dirty="0"/>
          </a:p>
          <a:p>
            <a:pPr lvl="1"/>
            <a:r>
              <a:rPr lang="ko-KR" altLang="en-US" dirty="0"/>
              <a:t>방문할 수 있는 최대 깊이까지 탐색한 후에 다른 경로 탐색</a:t>
            </a:r>
            <a:endParaRPr lang="en-US" altLang="ko-KR" dirty="0"/>
          </a:p>
          <a:p>
            <a:pPr lvl="1"/>
            <a:r>
              <a:rPr lang="ko-KR" altLang="en-US" dirty="0"/>
              <a:t>스택 사용</a:t>
            </a:r>
            <a:endParaRPr lang="en-US" altLang="ko-KR" dirty="0"/>
          </a:p>
          <a:p>
            <a:pPr lvl="1"/>
            <a:r>
              <a:rPr lang="ko-KR" altLang="en-US" dirty="0" err="1"/>
              <a:t>시간복잡도</a:t>
            </a:r>
            <a:r>
              <a:rPr lang="en-US" altLang="ko-KR" dirty="0"/>
              <a:t>: O(MN)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8EF6D-C64B-E142-8342-73D9338346D3}"/>
              </a:ext>
            </a:extLst>
          </p:cNvPr>
          <p:cNvSpPr txBox="1">
            <a:spLocks/>
          </p:cNvSpPr>
          <p:nvPr/>
        </p:nvSpPr>
        <p:spPr>
          <a:xfrm>
            <a:off x="7869769" y="1690683"/>
            <a:ext cx="3484032" cy="4486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Wingdings" charset="2"/>
              <a:buChar char="v"/>
              <a:defRPr sz="210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1pPr>
            <a:lvl2pPr marL="646113" indent="-2857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charset="0"/>
              <a:buChar char="•"/>
              <a:tabLst/>
              <a:defRPr sz="180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2pPr>
            <a:lvl3pPr marL="1006475" indent="-2857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.AppleSystemUIFont" charset="-120"/>
              <a:buChar char="-"/>
              <a:tabLst/>
              <a:defRPr sz="150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/>
              <a:buNone/>
              <a:tabLst/>
              <a:defRPr sz="135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/>
              <a:buNone/>
              <a:defRPr sz="135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BFS</a:t>
            </a:r>
          </a:p>
          <a:p>
            <a:pPr lvl="1"/>
            <a:r>
              <a:rPr lang="ko-KR" altLang="en-US" dirty="0"/>
              <a:t>미로 경로 찾기 알고리즘</a:t>
            </a:r>
            <a:endParaRPr lang="en-US" altLang="ko-KR" dirty="0"/>
          </a:p>
          <a:p>
            <a:pPr lvl="1"/>
            <a:r>
              <a:rPr lang="ko-KR" altLang="en-US" dirty="0"/>
              <a:t>방문할 수 있는 모든 경로를 같은 시점에 탐색</a:t>
            </a:r>
            <a:endParaRPr lang="en-US" altLang="ko-KR" dirty="0"/>
          </a:p>
          <a:p>
            <a:pPr lvl="1"/>
            <a:r>
              <a:rPr lang="ko-KR" altLang="en-US" dirty="0"/>
              <a:t>큐 사용</a:t>
            </a:r>
            <a:endParaRPr lang="en-US" altLang="ko-KR" dirty="0"/>
          </a:p>
          <a:p>
            <a:pPr lvl="1"/>
            <a:r>
              <a:rPr lang="ko-KR" altLang="en-US" dirty="0" err="1"/>
              <a:t>시간복잡도</a:t>
            </a:r>
            <a:r>
              <a:rPr lang="en-US" altLang="ko-KR" dirty="0"/>
              <a:t>: O(MN)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8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A1CC-ACA9-7E40-B8E3-EE922C74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알고리즘</a:t>
            </a:r>
            <a:r>
              <a:rPr lang="en-US" altLang="ko-KR" dirty="0"/>
              <a:t>:</a:t>
            </a:r>
            <a:r>
              <a:rPr lang="ko-KR" altLang="en-US" dirty="0"/>
              <a:t> 구현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9F68-D11C-8B42-9BE8-51EC9506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/>
          <a:lstStyle/>
          <a:p>
            <a:r>
              <a:rPr lang="ko-KR" altLang="en-US" dirty="0"/>
              <a:t>주요 변수</a:t>
            </a:r>
            <a:endParaRPr lang="en-US" altLang="ko-KR" dirty="0"/>
          </a:p>
          <a:p>
            <a:pPr lvl="1"/>
            <a:r>
              <a:rPr lang="en-US" altLang="ko-KR" dirty="0"/>
              <a:t>char** input; /*</a:t>
            </a:r>
            <a:r>
              <a:rPr lang="ko-KR" altLang="en-US" dirty="0"/>
              <a:t>미로</a:t>
            </a:r>
            <a:r>
              <a:rPr lang="en-US" altLang="ko-KR" dirty="0"/>
              <a:t>*/</a:t>
            </a:r>
          </a:p>
          <a:p>
            <a:pPr lvl="1"/>
            <a:r>
              <a:rPr lang="en-US" altLang="ko-KR" dirty="0"/>
              <a:t>int** visited;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*방문한 위치*</a:t>
            </a:r>
            <a:r>
              <a:rPr lang="en-US" altLang="ko-KR" dirty="0"/>
              <a:t>/</a:t>
            </a:r>
          </a:p>
          <a:p>
            <a:pPr lvl="1"/>
            <a:r>
              <a:rPr lang="en-US" altLang="ko-KR" dirty="0"/>
              <a:t>point** </a:t>
            </a:r>
            <a:r>
              <a:rPr lang="en-US" altLang="ko-KR" dirty="0" err="1"/>
              <a:t>backMaze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BFS </a:t>
            </a:r>
            <a:r>
              <a:rPr lang="ko-KR" altLang="en-US" dirty="0"/>
              <a:t>구현을 위함*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stack &lt;point&gt; </a:t>
            </a:r>
            <a:r>
              <a:rPr lang="en-US" altLang="ko-KR" dirty="0" err="1"/>
              <a:t>stck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DFS</a:t>
            </a:r>
            <a:r>
              <a:rPr lang="ko-KR" altLang="en-US" dirty="0" err="1"/>
              <a:t>를</a:t>
            </a:r>
            <a:r>
              <a:rPr lang="ko-KR" altLang="en-US" dirty="0"/>
              <a:t> 위함*</a:t>
            </a:r>
            <a:r>
              <a:rPr lang="en-US" altLang="ko-KR" dirty="0"/>
              <a:t>/</a:t>
            </a:r>
          </a:p>
          <a:p>
            <a:pPr lvl="1"/>
            <a:r>
              <a:rPr lang="en-US" altLang="ko-KR" dirty="0"/>
              <a:t>queue &lt;point&gt; </a:t>
            </a:r>
            <a:r>
              <a:rPr lang="en-US" altLang="ko-KR" dirty="0" err="1"/>
              <a:t>qu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BFS</a:t>
            </a:r>
            <a:r>
              <a:rPr lang="ko-KR" altLang="en-US" dirty="0" err="1"/>
              <a:t>를</a:t>
            </a:r>
            <a:r>
              <a:rPr lang="ko-KR" altLang="en-US" dirty="0"/>
              <a:t> 위함*</a:t>
            </a:r>
            <a:r>
              <a:rPr lang="en-US" altLang="ko-KR" dirty="0"/>
              <a:t>/</a:t>
            </a:r>
          </a:p>
          <a:p>
            <a:pPr lvl="1"/>
            <a:r>
              <a:rPr lang="en-US" altLang="ko-KR" dirty="0"/>
              <a:t>point player = { 1, 1};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*초기값은 </a:t>
            </a:r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*</a:t>
            </a:r>
            <a:r>
              <a:rPr lang="en-US" altLang="ko-KR" dirty="0"/>
              <a:t>/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202245-48C4-744B-8474-1C1A7E5A7C84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Wingdings" charset="2"/>
              <a:buChar char="v"/>
              <a:defRPr sz="210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1pPr>
            <a:lvl2pPr marL="646113" indent="-2857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charset="0"/>
              <a:buChar char="•"/>
              <a:tabLst/>
              <a:defRPr sz="180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2pPr>
            <a:lvl3pPr marL="1006475" indent="-2857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.AppleSystemUIFont" charset="-120"/>
              <a:buChar char="-"/>
              <a:tabLst/>
              <a:defRPr sz="150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/>
              <a:buNone/>
              <a:tabLst/>
              <a:defRPr sz="135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/>
              <a:buNone/>
              <a:defRPr sz="1350" b="0" i="0" kern="120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주요 함수</a:t>
            </a:r>
            <a:endParaRPr lang="en-US" altLang="ko-KR" dirty="0"/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setUp</a:t>
            </a:r>
            <a:r>
              <a:rPr lang="en-US" altLang="ko-KR" dirty="0"/>
              <a:t>( ); /*</a:t>
            </a:r>
            <a:r>
              <a:rPr lang="ko-KR" altLang="en-US" dirty="0"/>
              <a:t>프로그램 초기화</a:t>
            </a:r>
            <a:r>
              <a:rPr lang="en-US" altLang="ko-KR" dirty="0"/>
              <a:t>*/</a:t>
            </a:r>
          </a:p>
          <a:p>
            <a:pPr lvl="1"/>
            <a:r>
              <a:rPr lang="en-US" altLang="ko-KR" dirty="0"/>
              <a:t>void draw( );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1/60</a:t>
            </a:r>
            <a:r>
              <a:rPr lang="ko-KR" altLang="en-US" dirty="0"/>
              <a:t>초마다 화면 그림*</a:t>
            </a:r>
            <a:r>
              <a:rPr lang="en-US" altLang="ko-KR" dirty="0"/>
              <a:t>/</a:t>
            </a:r>
          </a:p>
          <a:p>
            <a:pPr lvl="1"/>
            <a:r>
              <a:rPr lang="en-US" altLang="ko-KR" dirty="0"/>
              <a:t>bool </a:t>
            </a:r>
            <a:r>
              <a:rPr lang="en-US" altLang="ko-KR" dirty="0" err="1"/>
              <a:t>readFile</a:t>
            </a:r>
            <a:r>
              <a:rPr lang="en-US" altLang="ko-KR" dirty="0"/>
              <a:t>( );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.</a:t>
            </a:r>
            <a:r>
              <a:rPr lang="en-US" altLang="ko-KR" dirty="0" err="1"/>
              <a:t>maz</a:t>
            </a:r>
            <a:r>
              <a:rPr lang="en-US" altLang="ko-KR" dirty="0"/>
              <a:t> </a:t>
            </a:r>
            <a:r>
              <a:rPr lang="ko-KR" altLang="en-US" dirty="0"/>
              <a:t>파일 읽기*</a:t>
            </a:r>
            <a:r>
              <a:rPr lang="en-US" altLang="ko-KR" dirty="0"/>
              <a:t>/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bool </a:t>
            </a:r>
            <a:r>
              <a:rPr lang="en-US" altLang="ko-KR" dirty="0" err="1">
                <a:solidFill>
                  <a:schemeClr val="accent1"/>
                </a:solidFill>
              </a:rPr>
              <a:t>newMaze</a:t>
            </a:r>
            <a:r>
              <a:rPr lang="en-US" altLang="ko-KR" dirty="0">
                <a:solidFill>
                  <a:schemeClr val="accent1"/>
                </a:solidFill>
              </a:rPr>
              <a:t>( );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/</a:t>
            </a:r>
            <a:r>
              <a:rPr lang="ko-KR" altLang="en-US" dirty="0">
                <a:solidFill>
                  <a:schemeClr val="accent1"/>
                </a:solidFill>
              </a:rPr>
              <a:t>*미로 생성*</a:t>
            </a:r>
            <a:r>
              <a:rPr lang="en-US" altLang="ko-KR" dirty="0">
                <a:solidFill>
                  <a:schemeClr val="accent1"/>
                </a:solidFill>
              </a:rPr>
              <a:t>/</a:t>
            </a:r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appMenuFunction</a:t>
            </a:r>
            <a:r>
              <a:rPr lang="en-US" altLang="ko-KR" dirty="0"/>
              <a:t>(string, bool);</a:t>
            </a:r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keyPressed</a:t>
            </a:r>
            <a:r>
              <a:rPr lang="en-US" altLang="ko-KR" dirty="0"/>
              <a:t>(int);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*키보드 입력 처리*</a:t>
            </a:r>
            <a:r>
              <a:rPr lang="en-US" altLang="ko-KR" dirty="0"/>
              <a:t>/</a:t>
            </a:r>
          </a:p>
          <a:p>
            <a:pPr lvl="1"/>
            <a:r>
              <a:rPr lang="en-US" altLang="ko-KR" dirty="0"/>
              <a:t>void play( ):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*미로 게임*</a:t>
            </a:r>
            <a:r>
              <a:rPr lang="en-US" altLang="ko-KR" dirty="0"/>
              <a:t>/</a:t>
            </a:r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mazeInit</a:t>
            </a:r>
            <a:r>
              <a:rPr lang="en-US" altLang="ko-KR" dirty="0"/>
              <a:t>( ); /*</a:t>
            </a:r>
            <a:r>
              <a:rPr lang="ko-KR" altLang="en-US" dirty="0"/>
              <a:t>미로 초기화</a:t>
            </a:r>
            <a:r>
              <a:rPr lang="en-US" altLang="ko-KR" dirty="0"/>
              <a:t>*/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bool DFS( );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void </a:t>
            </a:r>
            <a:r>
              <a:rPr lang="en-US" altLang="ko-KR" dirty="0" err="1">
                <a:solidFill>
                  <a:schemeClr val="accent1"/>
                </a:solidFill>
              </a:rPr>
              <a:t>dfsDraw</a:t>
            </a:r>
            <a:r>
              <a:rPr lang="en-US" altLang="ko-KR" dirty="0">
                <a:solidFill>
                  <a:schemeClr val="accent1"/>
                </a:solidFill>
              </a:rPr>
              <a:t>( );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/</a:t>
            </a:r>
            <a:r>
              <a:rPr lang="ko-KR" altLang="en-US" dirty="0">
                <a:solidFill>
                  <a:schemeClr val="accent1"/>
                </a:solidFill>
              </a:rPr>
              <a:t>*</a:t>
            </a:r>
            <a:r>
              <a:rPr lang="en-US" altLang="ko-KR" dirty="0">
                <a:solidFill>
                  <a:schemeClr val="accent1"/>
                </a:solidFill>
              </a:rPr>
              <a:t>DFS</a:t>
            </a:r>
            <a:r>
              <a:rPr lang="ko-KR" altLang="en-US" dirty="0">
                <a:solidFill>
                  <a:schemeClr val="accent1"/>
                </a:solidFill>
              </a:rPr>
              <a:t>*</a:t>
            </a:r>
            <a:r>
              <a:rPr lang="en-US" altLang="ko-KR" dirty="0">
                <a:solidFill>
                  <a:schemeClr val="accent1"/>
                </a:solidFill>
              </a:rPr>
              <a:t>/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bool BFS( ); void </a:t>
            </a:r>
            <a:r>
              <a:rPr lang="en-US" altLang="ko-KR" dirty="0" err="1">
                <a:solidFill>
                  <a:schemeClr val="accent1"/>
                </a:solidFill>
              </a:rPr>
              <a:t>bfsDraw</a:t>
            </a:r>
            <a:r>
              <a:rPr lang="en-US" altLang="ko-KR" dirty="0">
                <a:solidFill>
                  <a:schemeClr val="accent1"/>
                </a:solidFill>
              </a:rPr>
              <a:t>( );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/</a:t>
            </a:r>
            <a:r>
              <a:rPr lang="ko-KR" altLang="en-US" dirty="0">
                <a:solidFill>
                  <a:schemeClr val="accent1"/>
                </a:solidFill>
              </a:rPr>
              <a:t>*</a:t>
            </a:r>
            <a:r>
              <a:rPr lang="en-US" altLang="ko-KR" dirty="0">
                <a:solidFill>
                  <a:schemeClr val="accent1"/>
                </a:solidFill>
              </a:rPr>
              <a:t>BFS</a:t>
            </a:r>
            <a:r>
              <a:rPr lang="ko-KR" altLang="en-US" dirty="0">
                <a:solidFill>
                  <a:schemeClr val="accent1"/>
                </a:solidFill>
              </a:rPr>
              <a:t>*</a:t>
            </a:r>
            <a:r>
              <a:rPr lang="en-US" altLang="ko-KR" dirty="0">
                <a:solidFill>
                  <a:schemeClr val="accent1"/>
                </a:solidFill>
              </a:rPr>
              <a:t>/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4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67AE-A477-E047-BF0A-BD6A55B5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창의적인 구현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7C5C-E4A6-8D4B-BF2A-DF82C31BC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사용자에 의한 미로 문제 해결 기능 추가</a:t>
            </a:r>
            <a:endParaRPr lang="en-US" altLang="ko-KR" dirty="0"/>
          </a:p>
          <a:p>
            <a:pPr lvl="1"/>
            <a:r>
              <a:rPr lang="ko-KR" altLang="en-US" dirty="0"/>
              <a:t>방향키와 </a:t>
            </a:r>
            <a:r>
              <a:rPr lang="en-US" altLang="ko-KR" dirty="0"/>
              <a:t>HOME</a:t>
            </a:r>
            <a:r>
              <a:rPr lang="ko-KR" altLang="en-US" dirty="0"/>
              <a:t> 키를 이용하여 미로 해결</a:t>
            </a:r>
            <a:endParaRPr lang="en-US" altLang="ko-KR" dirty="0"/>
          </a:p>
          <a:p>
            <a:pPr marL="360363" lvl="1" indent="0">
              <a:buNone/>
            </a:pPr>
            <a:endParaRPr lang="en-US" altLang="ko-KR" dirty="0"/>
          </a:p>
          <a:p>
            <a:r>
              <a:rPr lang="ko-KR" altLang="en-US" dirty="0"/>
              <a:t>개별적인 프로그램으로 나뉘어져 있던 두개의 프로그램을 합침</a:t>
            </a:r>
            <a:endParaRPr lang="en-US" altLang="ko-KR" dirty="0"/>
          </a:p>
          <a:p>
            <a:pPr lvl="1"/>
            <a:r>
              <a:rPr lang="ko-KR" altLang="en-US" dirty="0"/>
              <a:t>사용자가 미리 미로를 만들지 않아도 프로그램 내부에서 미로 생성 가능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가지 난이도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10x10, 15x15, 20x20</a:t>
            </a:r>
            <a:r>
              <a:rPr lang="ko-KR" altLang="en-US" dirty="0"/>
              <a:t> 크기로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63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67AE-A477-E047-BF0A-BD6A55B5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7183"/>
            <a:ext cx="10515600" cy="903634"/>
          </a:xfrm>
        </p:spPr>
        <p:txBody>
          <a:bodyPr/>
          <a:lstStyle/>
          <a:p>
            <a:r>
              <a:rPr lang="ko-KR" altLang="en-US" dirty="0"/>
              <a:t>감사합니다 </a:t>
            </a:r>
            <a:r>
              <a:rPr lang="en-US" altLang="ko-KR" dirty="0">
                <a:sym typeface="Wingdings" pitchFamily="2" charset="2"/>
              </a:rPr>
              <a:t>:-)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79844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Not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Notes" id="{8BB60FF4-B136-DD4F-B7DD-789F6DF1F6E2}" vid="{90DF7FA7-7E76-B34C-8901-58B1332457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Notes copy</Template>
  <TotalTime>443</TotalTime>
  <Words>575</Words>
  <Application>Microsoft Macintosh PowerPoint</Application>
  <PresentationFormat>Widescreen</PresentationFormat>
  <Paragraphs>152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.AppleSystemUIFont</vt:lpstr>
      <vt:lpstr>NanumBarunGothic</vt:lpstr>
      <vt:lpstr>NanumBarunGothicOTF</vt:lpstr>
      <vt:lpstr>NanumGothicOTF Regular</vt:lpstr>
      <vt:lpstr>American Typewriter</vt:lpstr>
      <vt:lpstr>Arial</vt:lpstr>
      <vt:lpstr>Calibri</vt:lpstr>
      <vt:lpstr>Wingdings</vt:lpstr>
      <vt:lpstr>Lecture Notes</vt:lpstr>
      <vt:lpstr>컴실 1 기말 프로젝트: 미로 프로젝트</vt:lpstr>
      <vt:lpstr>프로젝트 개요</vt:lpstr>
      <vt:lpstr>프로그램의 흐름</vt:lpstr>
      <vt:lpstr>프로그램 시현</vt:lpstr>
      <vt:lpstr>자료구조와 알고리즘: 자료구조</vt:lpstr>
      <vt:lpstr>자료구조와 알고리즘: 알고리즘</vt:lpstr>
      <vt:lpstr>자료구조와 알고리즘: 구현</vt:lpstr>
      <vt:lpstr>창의적인 구현</vt:lpstr>
      <vt:lpstr>감사합니다 :-)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공학실험 1 기말 프로젝트</dc:title>
  <dc:creator>남민혁</dc:creator>
  <cp:lastModifiedBy>남민혁</cp:lastModifiedBy>
  <cp:revision>18</cp:revision>
  <dcterms:created xsi:type="dcterms:W3CDTF">2021-06-21T08:21:18Z</dcterms:created>
  <dcterms:modified xsi:type="dcterms:W3CDTF">2021-06-21T15:44:48Z</dcterms:modified>
</cp:coreProperties>
</file>