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4" r:id="rId3"/>
    <p:sldId id="310" r:id="rId4"/>
    <p:sldId id="309" r:id="rId5"/>
    <p:sldId id="311" r:id="rId6"/>
    <p:sldId id="313" r:id="rId7"/>
    <p:sldId id="312" r:id="rId8"/>
    <p:sldId id="306" r:id="rId9"/>
    <p:sldId id="307" r:id="rId10"/>
    <p:sldId id="316" r:id="rId11"/>
    <p:sldId id="314" r:id="rId12"/>
    <p:sldId id="318" r:id="rId13"/>
    <p:sldId id="319" r:id="rId14"/>
    <p:sldId id="320" r:id="rId15"/>
  </p:sldIdLst>
  <p:sldSz cx="9144000" cy="6858000" type="screen4x3"/>
  <p:notesSz cx="9926638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CC00"/>
    <a:srgbClr val="FFCC66"/>
    <a:srgbClr val="CCFFCC"/>
    <a:srgbClr val="CCFF9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71478" autoAdjust="0"/>
  </p:normalViewPr>
  <p:slideViewPr>
    <p:cSldViewPr>
      <p:cViewPr varScale="1">
        <p:scale>
          <a:sx n="82" d="100"/>
          <a:sy n="82" d="100"/>
        </p:scale>
        <p:origin x="24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438" y="-10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3C05A39C-644B-45FC-90B1-80E09DC00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4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029" y="3228976"/>
            <a:ext cx="794258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389BC7A-D2EA-4360-8162-1164C8330F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82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9BC7A-D2EA-4360-8162-1164C8330FD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0234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89BC7A-D2EA-4360-8162-1164C8330FDC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367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5" name="Picture 3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8" name="Picture 6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9DD9D66-79EB-4E1B-9FDC-711922473DB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3" name="Picture 11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CE905534-1EF4-4EC3-B788-22E8F9557FF1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52149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E646C-5301-4D0F-BCED-FE2C9DBF0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E3A3-D2AB-4F71-B06D-F412462C03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5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23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23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DA3A5-3E3C-4DE8-BC37-451A534DD7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7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>
              <a:buClr>
                <a:srgbClr val="ED7613"/>
              </a:buClr>
              <a:buFont typeface="Wingdings" panose="05000000000000000000" pitchFamily="2" charset="2"/>
              <a:buChar char="§"/>
              <a:defRPr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>
              <a:buClr>
                <a:srgbClr val="FFC000"/>
              </a:buClr>
              <a:buFont typeface="Wingdings" pitchFamily="2" charset="2"/>
              <a:buChar char="§"/>
              <a:defRPr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>
              <a:buClr>
                <a:srgbClr val="92D050"/>
              </a:buClr>
              <a:buFont typeface="Arial" pitchFamily="34" charset="0"/>
              <a:buChar char="•"/>
              <a:defRPr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>
              <a:buNone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816CE-14A8-485E-B4D2-DE61DAE364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BEDB6-50DE-41C2-9E6E-4A4D6DC8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75CC7-99AC-4FC4-8902-AAA3E30272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0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8658D-D507-4E5D-8126-1DDA114931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7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9254-CD65-49CC-BC05-B8D63AC63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F349-2E7B-420F-A6B7-50E26A47E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5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63E4-D75F-4BBF-9726-74A13D295A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7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229C-C748-4BC8-AF1F-C3B6A5851C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27" name="Picture 3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0" name="Picture 6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47C1D0E-38CB-4AED-8CBA-710FA68BC17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5" name="Picture 11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2A593E33-C9C7-45A5-8E6D-B30C6765FB82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0"/>
            <a:ext cx="72358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2296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345238"/>
            <a:ext cx="43195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lt"/>
                <a:ea typeface="Asia유치원M" pitchFamily="18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D517A0C-F0A4-4A1B-9105-3CA4D1EBDE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j-ea"/>
          <a:cs typeface="굴림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12777"/>
            <a:ext cx="9144000" cy="2187674"/>
          </a:xfrm>
        </p:spPr>
        <p:txBody>
          <a:bodyPr/>
          <a:lstStyle/>
          <a:p>
            <a:r>
              <a:rPr lang="ko-KR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컴퓨터공학실험</a:t>
            </a:r>
            <a: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b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ko-KR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장 </a:t>
            </a:r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Morgan</a:t>
            </a:r>
            <a:r>
              <a:rPr lang="ko-KR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의 정리</a:t>
            </a:r>
            <a: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ko-KR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5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28630"/>
              </p:ext>
            </p:extLst>
          </p:nvPr>
        </p:nvGraphicFramePr>
        <p:xfrm>
          <a:off x="1295636" y="1976216"/>
          <a:ext cx="6552728" cy="375704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38182">
                  <a:extLst>
                    <a:ext uri="{9D8B030D-6E8A-4147-A177-3AD203B41FA5}">
                      <a16:colId xmlns:a16="http://schemas.microsoft.com/office/drawing/2014/main" val="3763907308"/>
                    </a:ext>
                  </a:extLst>
                </a:gridCol>
                <a:gridCol w="1638182">
                  <a:extLst>
                    <a:ext uri="{9D8B030D-6E8A-4147-A177-3AD203B41FA5}">
                      <a16:colId xmlns:a16="http://schemas.microsoft.com/office/drawing/2014/main" val="4287563005"/>
                    </a:ext>
                  </a:extLst>
                </a:gridCol>
                <a:gridCol w="1638182">
                  <a:extLst>
                    <a:ext uri="{9D8B030D-6E8A-4147-A177-3AD203B41FA5}">
                      <a16:colId xmlns:a16="http://schemas.microsoft.com/office/drawing/2014/main" val="2065784167"/>
                    </a:ext>
                  </a:extLst>
                </a:gridCol>
                <a:gridCol w="1638182">
                  <a:extLst>
                    <a:ext uri="{9D8B030D-6E8A-4147-A177-3AD203B41FA5}">
                      <a16:colId xmlns:a16="http://schemas.microsoft.com/office/drawing/2014/main" val="47375971"/>
                    </a:ext>
                  </a:extLst>
                </a:gridCol>
              </a:tblGrid>
              <a:tr h="417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 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 B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 C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OUT D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88105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00144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74455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83204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091628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927254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29949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841835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803060"/>
                  </a:ext>
                </a:extLst>
              </a:tr>
            </a:tbl>
          </a:graphicData>
        </a:graphic>
      </p:graphicFrame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A546002-EAD3-4F86-8F5F-F71EAFC79CDF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Boolean </a:t>
            </a: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 </a:t>
            </a:r>
            <a:r>
              <a:rPr lang="ko-KR" altLang="en-US" sz="20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진리표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작성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7A35E10-6BC6-4F2C-B19A-F70D9496B176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Boolean Function(</a:t>
            </a:r>
            <a:r>
              <a:rPr lang="ko-KR" altLang="en-US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394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F007814-113B-412C-AE5A-072305069C71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Boolean Function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Schematic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비교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Verilog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Simulation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통해 출력 결과 비교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동작을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FPGA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동작 시켜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비교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7704" y="5184951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(A)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660232" y="5085184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(B)</a:t>
            </a:r>
            <a:endParaRPr lang="ko-KR" altLang="en-US" sz="20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7A35E10-6BC6-4F2C-B19A-F70D9496B176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Boolean Function(</a:t>
            </a:r>
            <a:r>
              <a:rPr lang="ko-KR" altLang="en-US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383192"/>
            <a:ext cx="6678072" cy="7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5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290770"/>
              </p:ext>
            </p:extLst>
          </p:nvPr>
        </p:nvGraphicFramePr>
        <p:xfrm>
          <a:off x="1295636" y="1976216"/>
          <a:ext cx="6552728" cy="375704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38182">
                  <a:extLst>
                    <a:ext uri="{9D8B030D-6E8A-4147-A177-3AD203B41FA5}">
                      <a16:colId xmlns:a16="http://schemas.microsoft.com/office/drawing/2014/main" val="3763907308"/>
                    </a:ext>
                  </a:extLst>
                </a:gridCol>
                <a:gridCol w="1638182">
                  <a:extLst>
                    <a:ext uri="{9D8B030D-6E8A-4147-A177-3AD203B41FA5}">
                      <a16:colId xmlns:a16="http://schemas.microsoft.com/office/drawing/2014/main" val="4287563005"/>
                    </a:ext>
                  </a:extLst>
                </a:gridCol>
                <a:gridCol w="1638182">
                  <a:extLst>
                    <a:ext uri="{9D8B030D-6E8A-4147-A177-3AD203B41FA5}">
                      <a16:colId xmlns:a16="http://schemas.microsoft.com/office/drawing/2014/main" val="2065784167"/>
                    </a:ext>
                  </a:extLst>
                </a:gridCol>
                <a:gridCol w="1638182">
                  <a:extLst>
                    <a:ext uri="{9D8B030D-6E8A-4147-A177-3AD203B41FA5}">
                      <a16:colId xmlns:a16="http://schemas.microsoft.com/office/drawing/2014/main" val="47375971"/>
                    </a:ext>
                  </a:extLst>
                </a:gridCol>
              </a:tblGrid>
              <a:tr h="417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 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 B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 C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OUT D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88105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00144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74455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83204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091628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927254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29949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841835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803060"/>
                  </a:ext>
                </a:extLst>
              </a:tr>
            </a:tbl>
          </a:graphicData>
        </a:graphic>
      </p:graphicFrame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A546002-EAD3-4F86-8F5F-F71EAFC79CDF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Boolean Function </a:t>
            </a:r>
            <a:r>
              <a:rPr lang="ko-KR" altLang="en-US" sz="2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진리표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작성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7A35E10-6BC6-4F2C-B19A-F70D9496B176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Boolean Function(</a:t>
            </a:r>
            <a:r>
              <a:rPr lang="ko-KR" altLang="en-US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690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F007814-113B-412C-AE5A-072305069C71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1Bit 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비교기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1Bit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비교기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Schematic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작성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1Bit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비교기 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Verilog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1Bit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비교기 의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Simulation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결과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1Bit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비교기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FPGA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동작 결과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7A35E10-6BC6-4F2C-B19A-F70D9496B176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1Bit </a:t>
            </a:r>
            <a:r>
              <a:rPr lang="ko-KR" altLang="en-US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비교기 구현</a:t>
            </a:r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282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F007814-113B-412C-AE5A-072305069C71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1Bit 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비교기 </a:t>
            </a:r>
            <a:r>
              <a:rPr lang="ko-KR" altLang="en-US" sz="20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진리표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720351"/>
              </p:ext>
            </p:extLst>
          </p:nvPr>
        </p:nvGraphicFramePr>
        <p:xfrm>
          <a:off x="1475655" y="2060848"/>
          <a:ext cx="6192690" cy="3816426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032115">
                  <a:extLst>
                    <a:ext uri="{9D8B030D-6E8A-4147-A177-3AD203B41FA5}">
                      <a16:colId xmlns:a16="http://schemas.microsoft.com/office/drawing/2014/main" val="196704415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val="1026106951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val="4117194333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val="4162621320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val="3031223751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val="4141350672"/>
                    </a:ext>
                  </a:extLst>
                </a:gridCol>
              </a:tblGrid>
              <a:tr h="846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A=B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A≠B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A&gt;B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A&lt;B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506512"/>
                  </a:ext>
                </a:extLst>
              </a:tr>
              <a:tr h="74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572116"/>
                  </a:ext>
                </a:extLst>
              </a:tr>
              <a:tr h="74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055144"/>
                  </a:ext>
                </a:extLst>
              </a:tr>
              <a:tr h="74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786389"/>
                  </a:ext>
                </a:extLst>
              </a:tr>
              <a:tr h="74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019552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E7A35E10-6BC6-4F2C-B19A-F70D9496B176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1Bit </a:t>
            </a:r>
            <a:r>
              <a:rPr lang="ko-KR" altLang="en-US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비교기 구현</a:t>
            </a:r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23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C6AE8-8030-4C05-BB3A-83D60C19A1A1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696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663EE-374F-4796-B13E-DA62D9D5983A}"/>
              </a:ext>
            </a:extLst>
          </p:cNvPr>
          <p:cNvSpPr txBox="1">
            <a:spLocks/>
          </p:cNvSpPr>
          <p:nvPr/>
        </p:nvSpPr>
        <p:spPr>
          <a:xfrm>
            <a:off x="0" y="980728"/>
            <a:ext cx="8532440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 Morgan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정리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/Boolean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함수의 동작 이해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확인 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 Morgan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정리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Boolean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함수의 동작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신호 생성 후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통하여 구현된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확인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FPGA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통해서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구현된 회로의 동작 확인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08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4575F-58D5-4E2D-BAB5-217BCC4D5831}"/>
              </a:ext>
            </a:extLst>
          </p:cNvPr>
          <p:cNvSpPr txBox="1">
            <a:spLocks/>
          </p:cNvSpPr>
          <p:nvPr/>
        </p:nvSpPr>
        <p:spPr>
          <a:xfrm>
            <a:off x="3856" y="980728"/>
            <a:ext cx="8960632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 </a:t>
            </a:r>
            <a:r>
              <a:rPr lang="ko-KR" altLang="en-US" sz="20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모르간</a:t>
            </a: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(De-Morgan)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법칙</a:t>
            </a:r>
            <a:endParaRPr lang="en-US" altLang="ko-KR" sz="20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4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en-US" altLang="ko-KR" sz="4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De-Morgan</a:t>
            </a:r>
            <a:r>
              <a:rPr lang="ko-KR" altLang="en-US" sz="16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법칙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ko-KR" altLang="en-US" sz="16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AND</a:t>
            </a:r>
            <a:r>
              <a:rPr lang="ko-KR" altLang="en-US" sz="16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6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OR </a:t>
            </a:r>
            <a:r>
              <a:rPr lang="ko-KR" altLang="en-US" sz="16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연산을 서로 바꾸고</a:t>
            </a:r>
            <a:r>
              <a:rPr lang="en-US" altLang="ko-KR" sz="16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변수의 보수</a:t>
            </a:r>
            <a:r>
              <a:rPr lang="en-US" altLang="ko-KR" sz="16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부정</a:t>
            </a:r>
            <a:r>
              <a:rPr lang="en-US" altLang="ko-KR" sz="16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취한다</a:t>
            </a:r>
            <a:r>
              <a:rPr lang="en-US" altLang="ko-KR" sz="16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1400" b="0" kern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1400" b="0" kern="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1400" b="0" kern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1400" b="0" kern="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1400" b="0" kern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1400" b="0" kern="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1400" b="0" kern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De-Morgan 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제 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법칙 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A+B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보수 취한 것이 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보수와 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보수와 곱한 것과 같다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6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De-Morgan 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제 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법칙 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보수 취한 것이 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보수와 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보수와 합한 것과 같다</a:t>
            </a:r>
            <a:r>
              <a:rPr lang="en-US" altLang="ko-KR" sz="16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DED9A34-61DD-462D-9959-881D19BA463D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ko-KR" altLang="en-US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 </a:t>
            </a:r>
            <a:r>
              <a:rPr lang="ko-KR" altLang="en-US" sz="3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모르간의</a:t>
            </a:r>
            <a:r>
              <a:rPr lang="ko-KR" altLang="en-US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법칙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40" y="2420888"/>
            <a:ext cx="7444520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9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4575F-58D5-4E2D-BAB5-217BCC4D5831}"/>
              </a:ext>
            </a:extLst>
          </p:cNvPr>
          <p:cNvSpPr txBox="1">
            <a:spLocks/>
          </p:cNvSpPr>
          <p:nvPr/>
        </p:nvSpPr>
        <p:spPr>
          <a:xfrm>
            <a:off x="3856" y="980728"/>
            <a:ext cx="8280920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 </a:t>
            </a:r>
            <a:r>
              <a:rPr lang="ko-KR" altLang="en-US" sz="20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모르간</a:t>
            </a: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(De-Morgan)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법칙</a:t>
            </a:r>
            <a:endParaRPr lang="en-US" altLang="ko-KR" sz="20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4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en-US" altLang="ko-KR" sz="4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39" y="1844824"/>
            <a:ext cx="7194923" cy="3672408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EDED9A34-61DD-462D-9959-881D19BA463D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ko-KR" altLang="en-US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 </a:t>
            </a:r>
            <a:r>
              <a:rPr lang="ko-KR" altLang="en-US" sz="3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모르간의</a:t>
            </a:r>
            <a:r>
              <a:rPr lang="ko-KR" altLang="en-US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법칙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979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659A99B5-982A-47C3-8CCD-6ED9A8BE3712}"/>
              </a:ext>
            </a:extLst>
          </p:cNvPr>
          <p:cNvSpPr txBox="1">
            <a:spLocks/>
          </p:cNvSpPr>
          <p:nvPr/>
        </p:nvSpPr>
        <p:spPr>
          <a:xfrm>
            <a:off x="0" y="980728"/>
            <a:ext cx="8229600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항등원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법칙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(a) x+0=x		(b) x*1=x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보수 법칙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(a) </a:t>
            </a:r>
            <a:r>
              <a:rPr lang="en-US" altLang="ko-KR" sz="2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x+x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’=1		(b) x*x’=0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등역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법칙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(a) </a:t>
            </a:r>
            <a:r>
              <a:rPr lang="en-US" altLang="ko-KR" sz="2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x+x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=x		(b) x*x=x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경계 법칙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(a) x+1=1		(b) x*0=0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대합 법칙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(a) (x’)’=x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교환 법칙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(a) </a:t>
            </a:r>
            <a:r>
              <a:rPr lang="en-US" altLang="ko-KR" sz="2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x+y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y+x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(b) </a:t>
            </a:r>
            <a:r>
              <a:rPr lang="en-US" altLang="ko-KR" sz="2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xy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yx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연관 법칙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(a) x+(</a:t>
            </a:r>
            <a:r>
              <a:rPr lang="en-US" altLang="ko-KR" sz="2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y+z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)=(</a:t>
            </a:r>
            <a:r>
              <a:rPr lang="en-US" altLang="ko-KR" sz="2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x+y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)+z	(b) x(</a:t>
            </a:r>
            <a:r>
              <a:rPr lang="en-US" altLang="ko-KR" sz="2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yz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)=(</a:t>
            </a:r>
            <a:r>
              <a:rPr lang="en-US" altLang="ko-KR" sz="2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xy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)z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분배 법칙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(a) x(</a:t>
            </a:r>
            <a:r>
              <a:rPr lang="en-US" altLang="ko-KR" sz="2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y+z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)=</a:t>
            </a:r>
            <a:r>
              <a:rPr lang="en-US" altLang="ko-KR" sz="2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xy+xz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(b) </a:t>
            </a:r>
            <a:r>
              <a:rPr lang="en-US" altLang="ko-KR" sz="2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x+yz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=(</a:t>
            </a:r>
            <a:r>
              <a:rPr lang="en-US" altLang="ko-KR" sz="2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x+y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)(</a:t>
            </a:r>
            <a:r>
              <a:rPr lang="en-US" altLang="ko-KR" sz="2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x+z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드모르간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법칙 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(a) (</a:t>
            </a:r>
            <a:r>
              <a:rPr lang="en-US" altLang="ko-KR" sz="2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x+y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)’=</a:t>
            </a:r>
            <a:r>
              <a:rPr lang="en-US" altLang="ko-KR" sz="20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x’y</a:t>
            </a: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(b) (</a:t>
            </a:r>
            <a:r>
              <a:rPr lang="en-US" altLang="ko-KR" sz="2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xy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)’=</a:t>
            </a:r>
            <a:r>
              <a:rPr lang="en-US" altLang="ko-KR" sz="2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x’+y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흡수 법칙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(a) </a:t>
            </a:r>
            <a:r>
              <a:rPr lang="en-US" altLang="ko-KR" sz="2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x+xy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=x(1+y)=x*1=x	(b) x(</a:t>
            </a:r>
            <a:r>
              <a:rPr lang="en-US" altLang="ko-KR" sz="2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x+y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)=x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7A35E10-6BC6-4F2C-B19A-F70D9496B176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다단계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3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다중입력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(Boolean </a:t>
            </a:r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58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D9A34-61DD-462D-9959-881D19BA463D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ko-KR" altLang="en-US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 </a:t>
            </a:r>
            <a:r>
              <a:rPr lang="ko-KR" altLang="en-US" sz="3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모르간의</a:t>
            </a:r>
            <a:r>
              <a:rPr lang="ko-KR" altLang="en-US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법칙</a:t>
            </a:r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007814-113B-412C-AE5A-072305069C71}"/>
              </a:ext>
            </a:extLst>
          </p:cNvPr>
          <p:cNvSpPr txBox="1">
            <a:spLocks/>
          </p:cNvSpPr>
          <p:nvPr/>
        </p:nvSpPr>
        <p:spPr>
          <a:xfrm>
            <a:off x="323528" y="764704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 </a:t>
            </a:r>
            <a:r>
              <a:rPr lang="ko-KR" altLang="en-US" sz="2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모르간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(De-Morgan)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 </a:t>
            </a: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법칙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Schematic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Verilog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Simulation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통해 출력 결과 비교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동작을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FPGA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동작 시켜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비교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 , NOR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비교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854135" y="6217389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(A)</a:t>
            </a:r>
            <a:endParaRPr lang="ko-KR" altLang="en-US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6650283" y="6217389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(B)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78" y="5213565"/>
            <a:ext cx="2140230" cy="10038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070" y="5213565"/>
            <a:ext cx="2098903" cy="100382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4526089"/>
            <a:ext cx="737645" cy="62004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950" y="4526089"/>
            <a:ext cx="755142" cy="64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5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D9A34-61DD-462D-9959-881D19BA463D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ko-KR" altLang="en-US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 </a:t>
            </a:r>
            <a:r>
              <a:rPr lang="ko-KR" altLang="en-US" sz="3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모르간의</a:t>
            </a:r>
            <a:r>
              <a:rPr lang="ko-KR" altLang="en-US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법칙</a:t>
            </a:r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007814-113B-412C-AE5A-072305069C71}"/>
              </a:ext>
            </a:extLst>
          </p:cNvPr>
          <p:cNvSpPr txBox="1">
            <a:spLocks/>
          </p:cNvSpPr>
          <p:nvPr/>
        </p:nvSpPr>
        <p:spPr>
          <a:xfrm>
            <a:off x="323528" y="764704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 </a:t>
            </a:r>
            <a:r>
              <a:rPr lang="ko-KR" altLang="en-US" sz="2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모르간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(De-Morgan)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 </a:t>
            </a: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법칙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Schematic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비교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Verilog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Simulation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통해 출력 결과 비교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동작을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FPGA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동작 시켜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비교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 , NAND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비교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41" y="5213565"/>
            <a:ext cx="2232868" cy="1096847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175" y="4542811"/>
            <a:ext cx="738621" cy="630000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493" y="5213565"/>
            <a:ext cx="2211515" cy="1037260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522" y="4548791"/>
            <a:ext cx="736634" cy="61920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1854135" y="6217389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(A)</a:t>
            </a:r>
            <a:endParaRPr lang="ko-KR" altLang="en-US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6650283" y="6217389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(B)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5230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ED9A34-61DD-462D-9959-881D19BA463D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ko-KR" altLang="en-US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 </a:t>
            </a:r>
            <a:r>
              <a:rPr lang="ko-KR" altLang="en-US" sz="3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모르간의</a:t>
            </a:r>
            <a:r>
              <a:rPr lang="ko-KR" altLang="en-US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법칙</a:t>
            </a:r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213379"/>
              </p:ext>
            </p:extLst>
          </p:nvPr>
        </p:nvGraphicFramePr>
        <p:xfrm>
          <a:off x="521550" y="1844824"/>
          <a:ext cx="8100900" cy="3240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10090">
                  <a:extLst>
                    <a:ext uri="{9D8B030D-6E8A-4147-A177-3AD203B41FA5}">
                      <a16:colId xmlns:a16="http://schemas.microsoft.com/office/drawing/2014/main" val="196704415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val="1026106951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val="4117194333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val="4162621320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val="3031223751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val="4141350672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val="2892203702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val="2694630973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val="1334952001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val="1108100166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A+B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A•B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A’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B’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(A+B)’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A’</a:t>
                      </a:r>
                      <a:r>
                        <a:rPr lang="en-US" altLang="ko-KR" sz="1800" dirty="0" smtClean="0"/>
                        <a:t>•B’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(A</a:t>
                      </a:r>
                      <a:r>
                        <a:rPr lang="en-US" altLang="ko-KR" sz="1800" dirty="0" smtClean="0"/>
                        <a:t>•B)’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A’+B’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50651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572116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05514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786389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019552"/>
                  </a:ext>
                </a:extLst>
              </a:tr>
            </a:tbl>
          </a:graphicData>
        </a:graphic>
      </p:graphicFrame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A546002-EAD3-4F86-8F5F-F71EAFC79CDF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 </a:t>
            </a:r>
            <a:r>
              <a:rPr lang="ko-KR" altLang="en-US" sz="2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모르간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(De-Morgan)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정리 </a:t>
            </a:r>
            <a:r>
              <a:rPr lang="ko-KR" altLang="en-US" sz="20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진리표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작성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049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007814-113B-412C-AE5A-072305069C71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Boolean Function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Schematic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Verilog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Simulation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통해 출력 결과 비교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동작을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FPGA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동작 시켜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비교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5184951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(A)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5085184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(B)</a:t>
            </a:r>
            <a:endParaRPr lang="ko-KR" altLang="en-US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7A35E10-6BC6-4F2C-B19A-F70D9496B176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Boolean Function(</a:t>
            </a:r>
            <a:r>
              <a:rPr lang="ko-KR" altLang="en-US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392192"/>
            <a:ext cx="6624736" cy="7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1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gang">
  <a:themeElements>
    <a:clrScheme name="sog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gang">
      <a:majorFont>
        <a:latin typeface="Lucida Sans Unicode"/>
        <a:ea typeface="굴림"/>
        <a:cs typeface=""/>
      </a:majorFont>
      <a:minorFont>
        <a:latin typeface="Lucida Sans Unicode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sog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VLSI 발표7(목선식)_0320</Template>
  <TotalTime>13171</TotalTime>
  <Words>555</Words>
  <Application>Microsoft Office PowerPoint</Application>
  <PresentationFormat>화면 슬라이드 쇼(4:3)</PresentationFormat>
  <Paragraphs>206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Asia유치원M</vt:lpstr>
      <vt:lpstr>HY헤드라인M</vt:lpstr>
      <vt:lpstr>굴림</vt:lpstr>
      <vt:lpstr>굴림체</vt:lpstr>
      <vt:lpstr>맑은 고딕</vt:lpstr>
      <vt:lpstr>휴먼모음T</vt:lpstr>
      <vt:lpstr>Arial</vt:lpstr>
      <vt:lpstr>Lucida Sans Unicode</vt:lpstr>
      <vt:lpstr>Times New Roman</vt:lpstr>
      <vt:lpstr>Wingdings</vt:lpstr>
      <vt:lpstr>sogang</vt:lpstr>
      <vt:lpstr>컴퓨터공학실험II  5장 De Morgan의 정리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Runtime of Learning</dc:title>
  <dc:creator>GQ</dc:creator>
  <cp:lastModifiedBy>cscad r906</cp:lastModifiedBy>
  <cp:revision>434</cp:revision>
  <cp:lastPrinted>2018-04-09T15:06:15Z</cp:lastPrinted>
  <dcterms:created xsi:type="dcterms:W3CDTF">2018-04-05T10:00:10Z</dcterms:created>
  <dcterms:modified xsi:type="dcterms:W3CDTF">2019-01-04T03:00:43Z</dcterms:modified>
</cp:coreProperties>
</file>