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78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tascienceforsocialgood.org" TargetMode="External"/><Relationship Id="rId2" Type="http://schemas.openxmlformats.org/officeDocument/2006/relationships/hyperlink" Target="http://datasciencepublicpolicy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goblab@uai.cl" TargetMode="External"/><Relationship Id="rId4" Type="http://schemas.openxmlformats.org/officeDocument/2006/relationships/hyperlink" Target="https://gobierno.uai.cl/centro-investigacion/goblab-u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44575"/>
            <a:ext cx="5708015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8"/>
                </a:solidFill>
                <a:latin typeface="Calibri"/>
                <a:cs typeface="Calibri"/>
              </a:rPr>
              <a:t>Data Science Project Scoping</a:t>
            </a:r>
            <a:r>
              <a:rPr sz="1800" b="1" spc="-25" dirty="0">
                <a:solidFill>
                  <a:srgbClr val="1F4E7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E78"/>
                </a:solidFill>
                <a:latin typeface="Calibri"/>
                <a:cs typeface="Calibri"/>
              </a:rPr>
              <a:t>Worksheet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200" dirty="0">
                <a:latin typeface="Calibri"/>
                <a:cs typeface="Calibri"/>
              </a:rPr>
              <a:t>This worksheet is designed for social good organizations (government agencies,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non-profits,  social enterprises, and others) to scope actionable data science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projects.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Name:</a:t>
            </a:r>
            <a:r>
              <a:rPr lang="es-ES" sz="1200" b="1" dirty="0">
                <a:latin typeface="Calibri"/>
                <a:cs typeface="Calibri"/>
              </a:rPr>
              <a:t> Accidentes C5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Organization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Name: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Problem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Description:</a:t>
            </a:r>
            <a:r>
              <a:rPr lang="es-ES" sz="1200" b="1" dirty="0">
                <a:latin typeface="Calibri"/>
                <a:cs typeface="Calibri"/>
              </a:rPr>
              <a:t> </a:t>
            </a:r>
            <a:r>
              <a:rPr lang="es-ES" sz="1200" dirty="0">
                <a:latin typeface="Calibri"/>
                <a:cs typeface="Calibri"/>
              </a:rPr>
              <a:t>Se busca identificar las llamadas “</a:t>
            </a:r>
            <a:r>
              <a:rPr lang="es-ES" sz="1200" dirty="0">
                <a:cs typeface="Calibri"/>
              </a:rPr>
              <a:t>falsas” al C5 </a:t>
            </a:r>
            <a:r>
              <a:rPr lang="es-ES" sz="1200" dirty="0">
                <a:latin typeface="Calibri"/>
                <a:cs typeface="Calibri"/>
              </a:rPr>
              <a:t>reportando incidentes viales antes de despachar a una ambulancia al lugar</a:t>
            </a:r>
            <a:endParaRPr lang="es-ES" sz="1200" b="1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endParaRPr lang="es-MX" sz="1200" b="1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endParaRPr lang="es-MX" sz="1200" b="1" dirty="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673475"/>
            <a:ext cx="58896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3.1 What is the problem you are</a:t>
            </a:r>
            <a:r>
              <a:rPr sz="1200" b="1" spc="-9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facing?</a:t>
            </a:r>
            <a:r>
              <a:rPr lang="es-ES" sz="1200" b="1" dirty="0">
                <a:latin typeface="Calibri"/>
                <a:cs typeface="Calibri"/>
              </a:rPr>
              <a:t>: </a:t>
            </a:r>
            <a:r>
              <a:rPr lang="es-ES" sz="1200" dirty="0">
                <a:latin typeface="Calibri"/>
                <a:cs typeface="Calibri"/>
              </a:rPr>
              <a:t>Tenemos un número limitado de ambulancias. Existen casos en los que la llamada no se clasifica como Falsa desde el principio, pero al llegar no hay nada</a:t>
            </a:r>
            <a:r>
              <a:rPr lang="es-ES" sz="1200" b="1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97375"/>
            <a:ext cx="5892165" cy="127150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772160" lvl="1">
              <a:lnSpc>
                <a:spcPts val="1430"/>
              </a:lnSpc>
              <a:spcBef>
                <a:spcPts val="155"/>
              </a:spcBef>
              <a:buAutoNum type="arabicPeriod" startAt="2"/>
              <a:tabLst>
                <a:tab pos="242570" algn="l"/>
              </a:tabLst>
            </a:pPr>
            <a:r>
              <a:rPr sz="1200" b="1" dirty="0">
                <a:latin typeface="Calibri"/>
                <a:cs typeface="Calibri"/>
              </a:rPr>
              <a:t>Who/what is affected by this problem? </a:t>
            </a:r>
            <a:r>
              <a:rPr sz="1200" dirty="0">
                <a:latin typeface="Calibri"/>
                <a:cs typeface="Calibri"/>
              </a:rPr>
              <a:t>(people of certain type,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organizations,  neighborhoods,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environment)</a:t>
            </a:r>
            <a:r>
              <a:rPr lang="es-ES" sz="1200" dirty="0">
                <a:latin typeface="Calibri"/>
                <a:cs typeface="Calibri"/>
              </a:rPr>
              <a:t> Todos los residentes de la CDMX.</a:t>
            </a:r>
            <a:endParaRPr sz="1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2"/>
            </a:pPr>
            <a:endParaRPr sz="1100" dirty="0">
              <a:latin typeface="Calibri"/>
              <a:cs typeface="Calibri"/>
            </a:endParaRPr>
          </a:p>
          <a:p>
            <a:pPr marL="12700" marR="5080" lvl="1">
              <a:lnSpc>
                <a:spcPts val="1430"/>
              </a:lnSpc>
              <a:buAutoNum type="arabicPeriod" startAt="2"/>
              <a:tabLst>
                <a:tab pos="242570" algn="l"/>
              </a:tabLst>
            </a:pPr>
            <a:r>
              <a:rPr sz="1200" b="1" dirty="0">
                <a:latin typeface="Calibri"/>
                <a:cs typeface="Calibri"/>
              </a:rPr>
              <a:t>How many people/organizations/places/etc and how much are they affected? </a:t>
            </a:r>
            <a:r>
              <a:rPr sz="1200" dirty="0">
                <a:latin typeface="Calibri"/>
                <a:cs typeface="Calibri"/>
              </a:rPr>
              <a:t>(e.g.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mean  wait time for surgery, number of students dropping out of school, cost due to tax fraud,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etc.)</a:t>
            </a:r>
            <a:endParaRPr lang="es-ES" sz="1200" dirty="0">
              <a:latin typeface="Calibri"/>
              <a:cs typeface="Calibri"/>
            </a:endParaRPr>
          </a:p>
          <a:p>
            <a:pPr marL="12700" marR="5080" lvl="1">
              <a:lnSpc>
                <a:spcPts val="1430"/>
              </a:lnSpc>
              <a:tabLst>
                <a:tab pos="242570" algn="l"/>
              </a:tabLst>
            </a:pPr>
            <a:r>
              <a:rPr lang="es-MX" sz="1200" dirty="0">
                <a:latin typeface="Calibri"/>
                <a:cs typeface="Calibri"/>
              </a:rPr>
              <a:t>Insertar aquí numero de incidentes </a:t>
            </a:r>
            <a:r>
              <a:rPr lang="es-MX" sz="1200" dirty="0" err="1">
                <a:latin typeface="Calibri"/>
                <a:cs typeface="Calibri"/>
              </a:rPr>
              <a:t>víales</a:t>
            </a:r>
            <a:r>
              <a:rPr lang="es-MX" sz="1200" dirty="0">
                <a:latin typeface="Calibri"/>
                <a:cs typeface="Calibri"/>
              </a:rPr>
              <a:t> diarios en la CDMX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026150"/>
            <a:ext cx="58896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3.4 Why is solving this problem a priority for your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organization?</a:t>
            </a:r>
            <a:r>
              <a:rPr lang="es-ES" sz="1200" b="1" dirty="0">
                <a:latin typeface="Calibri"/>
                <a:cs typeface="Calibri"/>
              </a:rPr>
              <a:t> </a:t>
            </a:r>
            <a:r>
              <a:rPr lang="es-ES" sz="1200" dirty="0">
                <a:latin typeface="Calibri"/>
                <a:cs typeface="Calibri"/>
              </a:rPr>
              <a:t>Al tener un número limitado de ambulancias, se desperdician recursos al atender llamadas de falsa alarma</a:t>
            </a:r>
            <a:r>
              <a:rPr lang="es-ES" sz="1200" b="1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750050"/>
            <a:ext cx="5889625" cy="23799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89584">
              <a:lnSpc>
                <a:spcPts val="1430"/>
              </a:lnSpc>
              <a:spcBef>
                <a:spcPts val="155"/>
              </a:spcBef>
              <a:buAutoNum type="arabicPeriod" startAt="4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Goals: What are the business/policy goals that will be accomplished by solving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this  problem and what constraints do you have? (in order of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priority)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4"/>
            </a:pPr>
            <a:endParaRPr sz="1150">
              <a:latin typeface="Calibri"/>
              <a:cs typeface="Calibri"/>
            </a:endParaRPr>
          </a:p>
          <a:p>
            <a:pPr marL="469900" marR="107950" lvl="1" indent="-228600">
              <a:lnSpc>
                <a:spcPts val="143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technical solution that will be built (e.g. predictive model or dashboard or map)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 not the business/policy goal - that is the tool that will achieve your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goal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36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goal should be specific 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measurable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42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Achieving the goal should help solve the problem you’re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tackling</a:t>
            </a:r>
            <a:endParaRPr sz="1200">
              <a:latin typeface="Calibri"/>
              <a:cs typeface="Calibri"/>
            </a:endParaRPr>
          </a:p>
          <a:p>
            <a:pPr marL="469900" marR="217804" lvl="1" indent="-228600">
              <a:lnSpc>
                <a:spcPts val="1430"/>
              </a:lnSpc>
              <a:spcBef>
                <a:spcPts val="5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Typical goals include improving/maximizing/increasing or  decreasing/mitigating/reducing some outcome or metric (such as school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graduation  rates or unemployment rates)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36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Typical constraints include budget, lack of human capital, legal restrictions, political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ts val="1425"/>
              </a:lnSpc>
            </a:pPr>
            <a:r>
              <a:rPr sz="1200" dirty="0">
                <a:latin typeface="Calibri"/>
                <a:cs typeface="Calibri"/>
              </a:rPr>
              <a:t>and social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license.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43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Consider tradeoffs between conflicting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goals.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50435"/>
              </p:ext>
            </p:extLst>
          </p:nvPr>
        </p:nvGraphicFramePr>
        <p:xfrm>
          <a:off x="914400" y="1095375"/>
          <a:ext cx="5943600" cy="238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Goal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Constraints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Identificar oportunamente las llamadas de falsa alarma, para evitar enviar ambulancias en vano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En ocasiones no tenemos información suficiente en la llamada para determinarlo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Enviar ambulancias únicamente a dónde se necesita.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Contamos únicamente con 20 ambulancias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3825875"/>
            <a:ext cx="5932805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Actions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200">
              <a:latin typeface="Calibri"/>
              <a:cs typeface="Calibri"/>
            </a:endParaRPr>
          </a:p>
          <a:p>
            <a:pPr marL="469900" marR="5080" lvl="1" indent="-228600">
              <a:lnSpc>
                <a:spcPts val="143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Actions are activities or programs that institutions are doing/will do to address a  problem. Actions can involve allocating resources, such as inspecting facilities,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providing  preventive services, outreach,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36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Actions should improve when the institution has the information that is generated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ts val="1425"/>
              </a:lnSpc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project.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43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Ideal actions should help you achieve the goals defined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59956"/>
              </p:ext>
            </p:extLst>
          </p:nvPr>
        </p:nvGraphicFramePr>
        <p:xfrm>
          <a:off x="847725" y="5476875"/>
          <a:ext cx="6010275" cy="355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Action: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24955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inspection for  compliance with  fishing quotas</a:t>
                      </a:r>
                      <a:r>
                        <a:rPr sz="1000" i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for  boats 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ports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Capacitar al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center para obtener más información sobre el incidente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Enviar ambulancias según se necesite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61594" marR="6731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Who is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executing  the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action?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39243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Inspector,  Department</a:t>
                      </a:r>
                      <a:r>
                        <a:rPr sz="100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of  Inspections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La persona del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center que recibe la llamada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El gobierno de CDMX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 marR="8001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Who/what is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  action being  taken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on?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eg.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fishing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boats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Las personas que marcan al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call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center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Las 20 ambulancias que se tienen disponibles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61594" marR="10350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often is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  decision to take  this action  made?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eg.</a:t>
                      </a:r>
                      <a:r>
                        <a:rPr sz="1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Daily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Una vez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En tiempo real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89722"/>
              </p:ext>
            </p:extLst>
          </p:nvPr>
        </p:nvGraphicFramePr>
        <p:xfrm>
          <a:off x="847725" y="914400"/>
          <a:ext cx="6010275" cy="161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61594" marR="12827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 channels  are/can be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used  to take this  action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Eg. 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person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Grupos de capacitación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Envio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por radio.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 marR="10287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Other useful  information  about the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882900"/>
            <a:ext cx="5834380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6"/>
            </a:pPr>
            <a:endParaRPr sz="1200">
              <a:latin typeface="Calibri"/>
              <a:cs typeface="Calibri"/>
            </a:endParaRPr>
          </a:p>
          <a:p>
            <a:pPr marL="469900" marR="5080" lvl="1" indent="-228600">
              <a:lnSpc>
                <a:spcPts val="143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 data has to connect to the actions its informing so the organization can achieve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  goal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36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Typical data science projects use administrative data as the primary data source,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469900" marR="11874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alibri"/>
                <a:cs typeface="Calibri"/>
              </a:rPr>
              <a:t>enhance it with publicly available data sources (Census, other open data).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Partnering  with the private sector or non-profits could be a way to obtain data you might be  missing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internally.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A. What data sources do you have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internally?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26545"/>
              </p:ext>
            </p:extLst>
          </p:nvPr>
        </p:nvGraphicFramePr>
        <p:xfrm>
          <a:off x="847725" y="4895850"/>
          <a:ext cx="601980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346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e.g. Hospital Admissions  database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Data set de llamadas al C5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 does it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contain?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Describe the attributes  included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the data source. 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eg. admission and discharge  records for hospitals  nationwide, including patient  sociodemographic data,  insurance type, medical  doctor information,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etc.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Dttm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 de creación.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Dttm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 de cierre.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La etiqueta con la que se cerró.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Localizacion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lat,long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Delegacion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(inicio y cierre)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Tipo de entrada (</a:t>
                      </a: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llamadac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 radio, </a:t>
                      </a:r>
                      <a:r>
                        <a:rPr lang="es-ES" sz="900" dirty="0" err="1">
                          <a:latin typeface="Times New Roman"/>
                          <a:cs typeface="Times New Roman"/>
                        </a:rPr>
                        <a:t>etc</a:t>
                      </a:r>
                      <a:r>
                        <a:rPr lang="es-ES" sz="9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1594" marR="74930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 level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  granularity?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38290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transaction, person,  organization,</a:t>
                      </a:r>
                      <a:r>
                        <a:rPr sz="1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location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Nivel localización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61594" marR="8572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frequently is it  collected/updated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after  it’s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captured?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96850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real time, daily, weekly,  monthly, yearly, one</a:t>
                      </a:r>
                      <a:r>
                        <a:rPr sz="1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off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Diariamente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82750"/>
              </p:ext>
            </p:extLst>
          </p:nvPr>
        </p:nvGraphicFramePr>
        <p:xfrm>
          <a:off x="847725" y="914400"/>
          <a:ext cx="6019800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625">
                <a:tc>
                  <a:txBody>
                    <a:bodyPr/>
                    <a:lstStyle/>
                    <a:p>
                      <a:pPr marL="61594" marR="20256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Does it have reliable  and unique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identifiers  that can be linked to  other data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sources?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76530" algn="just">
                        <a:lnSpc>
                          <a:spcPts val="1200"/>
                        </a:lnSpc>
                        <a:spcBef>
                          <a:spcPts val="1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SSN, National identifier,  patient identifier, insurance  number,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etc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61594" marR="38862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Who’s the internal  owner of the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data?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Hospitals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Gob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CDMX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is it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stored?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database, pdfs, excel,  spss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CSV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comments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4473575"/>
            <a:ext cx="421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B. What data can you get from external, private or public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sources?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7725" y="4857750"/>
          <a:ext cx="6019800" cy="417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 Source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Air Quality</a:t>
                      </a:r>
                      <a:r>
                        <a:rPr sz="1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database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 does it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contain?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65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Describe the attributes  included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the data source. 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eg. distinct pollution’s  particle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concentration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 marR="74930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 level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  granularity?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41910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geolocalized hourly  sensor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data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61594" marR="8572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frequently is it  collected/updated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after  it’s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captured?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0170">
                        <a:lnSpc>
                          <a:spcPts val="1140"/>
                        </a:lnSpc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daily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61594" marR="20637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Does it have unique  identifiers that can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be  linked to other data  sources?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0170">
                        <a:lnSpc>
                          <a:spcPts val="1135"/>
                        </a:lnSpc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sensor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identifier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7725" y="914400"/>
          <a:ext cx="601980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61594" marR="38862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Who’s the internal  owner of the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data?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145"/>
                        </a:lnSpc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NOAA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is it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stored?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316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API endpoint from an  open data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portal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61594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comments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892425"/>
            <a:ext cx="565150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C. In an ideal world, is there additional data would you want to get/gather that would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be  relevant to his problem? </a:t>
            </a:r>
            <a:r>
              <a:rPr sz="1200" dirty="0">
                <a:latin typeface="Calibri"/>
                <a:cs typeface="Calibri"/>
              </a:rPr>
              <a:t>(surveys, CCTV, phone records, DNA, different frequency or  granularity for currently available data,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883150"/>
            <a:ext cx="571627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7"/>
            </a:pPr>
            <a:endParaRPr sz="1200">
              <a:latin typeface="Calibri"/>
              <a:cs typeface="Calibri"/>
            </a:endParaRPr>
          </a:p>
          <a:p>
            <a:pPr marL="469900" marR="202565" lvl="1" indent="-228600">
              <a:lnSpc>
                <a:spcPts val="143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Typical data science projects include a combination of analysis, typically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including  description, detection, prediction, optimization, and/or behavior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change.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36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Again, the analysis is not the goal of the project - the </a:t>
            </a:r>
            <a:r>
              <a:rPr sz="1200" b="1" dirty="0">
                <a:latin typeface="Calibri"/>
                <a:cs typeface="Calibri"/>
              </a:rPr>
              <a:t>analysis </a:t>
            </a:r>
            <a:r>
              <a:rPr sz="1200" dirty="0">
                <a:latin typeface="Calibri"/>
                <a:cs typeface="Calibri"/>
              </a:rPr>
              <a:t>helps you use the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ts val="1425"/>
              </a:lnSpc>
            </a:pPr>
            <a:r>
              <a:rPr sz="1200" dirty="0">
                <a:latin typeface="Calibri"/>
                <a:cs typeface="Calibri"/>
              </a:rPr>
              <a:t>you have to inform the </a:t>
            </a:r>
            <a:r>
              <a:rPr sz="1200" b="1" dirty="0">
                <a:latin typeface="Calibri"/>
                <a:cs typeface="Calibri"/>
              </a:rPr>
              <a:t>actions </a:t>
            </a:r>
            <a:r>
              <a:rPr sz="1200" dirty="0">
                <a:latin typeface="Calibri"/>
                <a:cs typeface="Calibri"/>
              </a:rPr>
              <a:t>you have access to in order to achieve your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goals.</a:t>
            </a:r>
            <a:endParaRPr sz="1200">
              <a:latin typeface="Calibri"/>
              <a:cs typeface="Calibri"/>
            </a:endParaRPr>
          </a:p>
          <a:p>
            <a:pPr marL="469900" lvl="1" indent="-228600">
              <a:lnSpc>
                <a:spcPts val="142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Choose the right set of analysis for 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</a:t>
            </a:r>
            <a:endParaRPr sz="1200">
              <a:latin typeface="Calibri"/>
              <a:cs typeface="Calibri"/>
            </a:endParaRPr>
          </a:p>
          <a:p>
            <a:pPr marL="469900" marR="121285" lvl="1" indent="-228600">
              <a:lnSpc>
                <a:spcPts val="1430"/>
              </a:lnSpc>
              <a:spcBef>
                <a:spcPts val="5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You must validate the analysis and use a validation process that matches how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  analysis will be used 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practice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04124"/>
              </p:ext>
            </p:extLst>
          </p:nvPr>
        </p:nvGraphicFramePr>
        <p:xfrm>
          <a:off x="847725" y="7077075"/>
          <a:ext cx="6019800" cy="200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61594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e.g. Description,  Prediction,  Detection,  Behavior</a:t>
                      </a:r>
                      <a:r>
                        <a:rPr sz="1000" i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Change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para seleccionar las variables más importantes.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61594" marR="19304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Purpose of  the</a:t>
                      </a:r>
                      <a:r>
                        <a:rPr sz="12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analysis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6573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</a:t>
                      </a:r>
                      <a:r>
                        <a:rPr sz="1000" i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understand  historical  behavior</a:t>
                      </a:r>
                      <a:r>
                        <a:rPr sz="1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of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Eliminar variables que no aportan tanto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47954"/>
              </p:ext>
            </p:extLst>
          </p:nvPr>
        </p:nvGraphicFramePr>
        <p:xfrm>
          <a:off x="847725" y="914400"/>
          <a:ext cx="6019800" cy="484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8725">
                <a:tc>
                  <a:txBody>
                    <a:bodyPr/>
                    <a:lstStyle/>
                    <a:p>
                      <a:pPr marL="61594" marR="1212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individuals,  estimate risk of  disease of  patient,</a:t>
                      </a:r>
                      <a:r>
                        <a:rPr sz="1000" i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identify  which actions  will diminish  overfishing 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in 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region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61594" marR="109220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action  will this  analysis  inform?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65405">
                        <a:lnSpc>
                          <a:spcPts val="1200"/>
                        </a:lnSpc>
                        <a:spcBef>
                          <a:spcPts val="1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inspections  of compliance  regarding</a:t>
                      </a:r>
                      <a:r>
                        <a:rPr sz="1000" i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fishing  quotas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Enviar una ambulancia o 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475">
                <a:tc>
                  <a:txBody>
                    <a:bodyPr/>
                    <a:lstStyle/>
                    <a:p>
                      <a:pPr marL="61594" marR="7048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How will you  validate this  analysis</a:t>
                      </a:r>
                      <a:r>
                        <a:rPr sz="12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using  existing  data?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>
                        <a:lnSpc>
                          <a:spcPts val="135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What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95250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methodology  and what  metrics will  you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use?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55575">
                        <a:lnSpc>
                          <a:spcPts val="1200"/>
                        </a:lnSpc>
                        <a:spcBef>
                          <a:spcPts val="1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using  historical data,  running an</a:t>
                      </a:r>
                      <a:r>
                        <a:rPr sz="1000" i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RCT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Partiendo en training y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testing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5930900"/>
            <a:ext cx="1564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8. Ethical</a:t>
            </a:r>
            <a:r>
              <a:rPr sz="1200" b="1" spc="-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considerations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98459"/>
              </p:ext>
            </p:extLst>
          </p:nvPr>
        </p:nvGraphicFramePr>
        <p:xfrm>
          <a:off x="914400" y="6315075"/>
          <a:ext cx="5943600" cy="269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61594">
                        <a:lnSpc>
                          <a:spcPts val="143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Privacy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83185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Are you working with personal and/or  sensitive data that is individually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identifiable?  Mention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61594">
                        <a:lnSpc>
                          <a:spcPts val="143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Transparency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457834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Which stakeholders should know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about  which parts of 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project?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184785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Stakeholders typically include policymakers, frontline  workers, people who will be affected by the actions,  etc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Las autoridades correspondientes del </a:t>
                      </a: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gob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CDMX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1594">
                        <a:lnSpc>
                          <a:spcPts val="1435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Discrimination/Equity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240029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Are their any specific groups for whom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you  want to ensure equity of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outcomes?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06321"/>
              </p:ext>
            </p:extLst>
          </p:nvPr>
        </p:nvGraphicFramePr>
        <p:xfrm>
          <a:off x="914400" y="914400"/>
          <a:ext cx="5943600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61594" marR="641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eg. groups of interest defined by gender, age,  localization, social class, educational level, urban/rural,  ethnicity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61594" algn="just">
                        <a:lnSpc>
                          <a:spcPts val="1435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Licence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210185" algn="just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If the entire population of the country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finds  out about your project, will they be ok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  it?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Why?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Si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61594">
                        <a:lnSpc>
                          <a:spcPts val="1435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Accountability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1594" marR="284480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Who are the people responsible for all</a:t>
                      </a:r>
                      <a:r>
                        <a:rPr sz="1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  things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above?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 err="1">
                          <a:latin typeface="Times New Roman"/>
                          <a:cs typeface="Times New Roman"/>
                        </a:rPr>
                        <a:t>Gob</a:t>
                      </a: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 CDMX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61594" marR="244475">
                        <a:lnSpc>
                          <a:spcPts val="1430"/>
                        </a:lnSpc>
                        <a:spcBef>
                          <a:spcPts val="5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Any other considerations such as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consent,  legal,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etc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1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4102100"/>
            <a:ext cx="593915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9. What field trial or randomized controlled trial can you design to validate the project in the  field? </a:t>
            </a:r>
            <a:r>
              <a:rPr sz="1200" dirty="0">
                <a:latin typeface="Calibri"/>
                <a:cs typeface="Calibri"/>
              </a:rPr>
              <a:t>The outcomes you will measure should match your goals. Define the population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  the model will be tested. Define the duration of the trial. Specify the baseline. You should  measure the impact in different population subgroups (see section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454775"/>
            <a:ext cx="588073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65455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10. Who are the external organizations and internal departments that will need to</a:t>
            </a:r>
            <a:r>
              <a:rPr sz="1200" b="1" spc="-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be  involved?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latin typeface="Calibri"/>
                <a:cs typeface="Calibri"/>
              </a:rPr>
              <a:t>(Typically, data science projects need involvement from data owners, IT infrastructure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owners,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libri"/>
                <a:cs typeface="Calibri"/>
              </a:rPr>
              <a:t>problem owner, analytics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people)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7743825"/>
          <a:ext cx="594360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Organization/Department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518159">
                        <a:lnSpc>
                          <a:spcPts val="1430"/>
                        </a:lnSpc>
                        <a:spcBef>
                          <a:spcPts val="5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Description of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desired  involvement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Name/role of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counterpart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Provide Data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infrastructure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Head of 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0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department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agency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Provide population</a:t>
                      </a:r>
                      <a:r>
                        <a:rPr sz="1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data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i="1" spc="-5" dirty="0">
                          <a:latin typeface="Calibri"/>
                          <a:cs typeface="Calibri"/>
                        </a:rPr>
                        <a:t>Head of Department of</a:t>
                      </a:r>
                      <a:r>
                        <a:rPr sz="1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-5" dirty="0">
                          <a:latin typeface="Calibri"/>
                          <a:cs typeface="Calibri"/>
                        </a:rPr>
                        <a:t>Statistics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943600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52487" y="1795462"/>
            <a:ext cx="5934075" cy="2019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61594" marR="114935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This worksheet was originally developed by the Center for Data Science and Public Policy at the University of  Chicago For more information about our programs and work, please visit </a:t>
            </a:r>
            <a:r>
              <a:rPr sz="1000" b="1" spc="-5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http://datasciencepublicpolicy.org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or  email us at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3"/>
              </a:rPr>
              <a:t>info@datascienceforsocialgood.org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61594" marR="25781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This version of the worksheet has been extended through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collaboration between GobLab UAI and Carnegie  Mellon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University.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61594" marR="207010">
              <a:lnSpc>
                <a:spcPct val="100000"/>
              </a:lnSpc>
            </a:pP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GobLab UAI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the innovation lab of the School of Government at Adolfo Ibáñez University.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Its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mission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is to 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promote the use of data science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the public sector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order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improve public management and have more  evidence-based public policies. For more information visit.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It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trains public servants, does applied research and  projects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in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partnership with government agencies. </a:t>
            </a:r>
            <a:r>
              <a:rPr sz="1000" b="1" spc="-5" dirty="0">
                <a:solidFill>
                  <a:srgbClr val="7E7E7E"/>
                </a:solidFill>
                <a:latin typeface="Calibri"/>
                <a:cs typeface="Calibri"/>
                <a:hlinkClick r:id="rId4"/>
              </a:rPr>
              <a:t>https://gobierno.uai.cl/centro-investigacion/goblab-uai/ </a:t>
            </a:r>
            <a:r>
              <a:rPr sz="1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libri"/>
                <a:cs typeface="Calibri"/>
              </a:rPr>
              <a:t>or email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5"/>
              </a:rPr>
              <a:t>goblab@uai.cl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1687</Words>
  <Application>Microsoft Office PowerPoint</Application>
  <PresentationFormat>Personalizado</PresentationFormat>
  <Paragraphs>187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Heredia</dc:creator>
  <cp:lastModifiedBy>Mario Heredia</cp:lastModifiedBy>
  <cp:revision>5</cp:revision>
  <dcterms:created xsi:type="dcterms:W3CDTF">2020-11-19T00:04:43Z</dcterms:created>
  <dcterms:modified xsi:type="dcterms:W3CDTF">2020-11-19T03:27:40Z</dcterms:modified>
</cp:coreProperties>
</file>