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7" r:id="rId4"/>
    <p:sldId id="292" r:id="rId5"/>
    <p:sldId id="298" r:id="rId6"/>
    <p:sldId id="293" r:id="rId7"/>
    <p:sldId id="294" r:id="rId8"/>
    <p:sldId id="295" r:id="rId9"/>
    <p:sldId id="296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6"/>
    <p:restoredTop sz="71334"/>
  </p:normalViewPr>
  <p:slideViewPr>
    <p:cSldViewPr snapToGrid="0" snapToObjects="1">
      <p:cViewPr>
        <p:scale>
          <a:sx n="65" d="100"/>
          <a:sy n="65" d="100"/>
        </p:scale>
        <p:origin x="16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CE42-6DB4-0946-A93F-714D2AD327F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B2943-AD73-2A4F-A406-67010B2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'takeout(X,Z,W)' can also be interpreted as "insert X into W to produce Z"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B2943-AD73-2A4F-A406-67010B26A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0AED-E321-974A-B96D-B500F59677C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Prolog and</a:t>
            </a:r>
            <a:br>
              <a:rPr lang="en-US" dirty="0" smtClean="0"/>
            </a:br>
            <a:r>
              <a:rPr lang="en-US" dirty="0" smtClean="0"/>
              <a:t>declarative programming,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10/24/2016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60" y="4532674"/>
            <a:ext cx="2943880" cy="2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0470" y="1690688"/>
            <a:ext cx="100915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urier" charset="0"/>
            </a:endParaRPr>
          </a:p>
          <a:p>
            <a:endParaRPr lang="en-US" dirty="0">
              <a:solidFill>
                <a:srgbClr val="0000FF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Animal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'I guess that the animal is: 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Animal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nl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pt-BR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undo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.</a:t>
            </a:r>
          </a:p>
          <a:p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/*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hypotheses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to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be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tested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*/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cheetah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cheetah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tiger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 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tiger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giraffe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giraffe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>
                <a:solidFill>
                  <a:srgbClr val="BA2121"/>
                </a:solidFill>
                <a:latin typeface="Courier" charset="0"/>
              </a:rPr>
              <a:t>zebra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  :- </a:t>
            </a:r>
            <a:r>
              <a:rPr lang="pt-BR" dirty="0" smtClean="0">
                <a:solidFill>
                  <a:srgbClr val="BA2121"/>
                </a:solidFill>
                <a:latin typeface="Courier" charset="0"/>
              </a:rPr>
              <a:t>zebra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ostrich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ostrich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penguin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 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penguin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albatross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albatross</a:t>
            </a:r>
            <a:r>
              <a:rPr lang="pt-BR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hypothesize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unknown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).             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/* no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diagnosis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*/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endParaRPr lang="pt-BR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4681" y="169068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en-US" i="1" smtClean="0">
                <a:solidFill>
                  <a:srgbClr val="408080"/>
                </a:solidFill>
                <a:latin typeface="Courier-Oblique" charset="0"/>
              </a:rPr>
              <a:t>/* start </a:t>
            </a:r>
            <a:r>
              <a:rPr lang="en-US" i="1" dirty="0">
                <a:solidFill>
                  <a:srgbClr val="408080"/>
                </a:solidFill>
                <a:latin typeface="Courier-Oblique" charset="0"/>
              </a:rPr>
              <a:t>with ?- go.    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487" y="1475833"/>
            <a:ext cx="100915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/* animal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identification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pt-BR" i="1" dirty="0" err="1">
                <a:solidFill>
                  <a:srgbClr val="408080"/>
                </a:solidFill>
                <a:latin typeface="Courier-Oblique" charset="0"/>
              </a:rPr>
              <a:t>rules</a:t>
            </a:r>
            <a:r>
              <a:rPr lang="pt-BR" i="1" dirty="0">
                <a:solidFill>
                  <a:srgbClr val="408080"/>
                </a:solidFill>
                <a:latin typeface="Courier-Oblique" charset="0"/>
              </a:rPr>
              <a:t> */</a:t>
            </a:r>
            <a:endParaRPr lang="pt-BR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urier" charset="0"/>
              </a:rPr>
              <a:t>cheetah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t-BR" dirty="0" err="1">
                <a:solidFill>
                  <a:srgbClr val="BA2121"/>
                </a:solidFill>
                <a:latin typeface="Courier" charset="0"/>
              </a:rPr>
              <a:t>mammal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ro-RO" dirty="0">
                <a:solidFill>
                  <a:srgbClr val="BA2121"/>
                </a:solidFill>
                <a:latin typeface="Courier" charset="0"/>
              </a:rPr>
              <a:t>carnivore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ro-R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ro-RO" dirty="0" err="1">
                <a:solidFill>
                  <a:srgbClr val="BA2121"/>
                </a:solidFill>
                <a:latin typeface="Courier" charset="0"/>
              </a:rPr>
              <a:t>has_tawny_color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ro-R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ro-RO" dirty="0" err="1">
                <a:solidFill>
                  <a:srgbClr val="BA2121"/>
                </a:solidFill>
                <a:latin typeface="Courier" charset="0"/>
              </a:rPr>
              <a:t>has_dark_spots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ro-RO" dirty="0" err="1">
                <a:solidFill>
                  <a:srgbClr val="0000FF"/>
                </a:solidFill>
                <a:latin typeface="Courier" charset="0"/>
              </a:rPr>
              <a:t>tiger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ro-RO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ro-RO" dirty="0" err="1">
                <a:solidFill>
                  <a:srgbClr val="BA2121"/>
                </a:solidFill>
                <a:latin typeface="Courier" charset="0"/>
              </a:rPr>
              <a:t>mammal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,  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</a:t>
            </a:r>
            <a:r>
              <a:rPr lang="ro-RO" dirty="0">
                <a:solidFill>
                  <a:srgbClr val="BA2121"/>
                </a:solidFill>
                <a:latin typeface="Courier" charset="0"/>
              </a:rPr>
              <a:t>carnivore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</a:t>
            </a:r>
            <a:r>
              <a:rPr lang="ro-R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ro-RO" dirty="0" err="1">
                <a:solidFill>
                  <a:srgbClr val="BA2121"/>
                </a:solidFill>
                <a:latin typeface="Courier" charset="0"/>
              </a:rPr>
              <a:t>has_tawny_color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ro-RO" dirty="0">
                <a:solidFill>
                  <a:prstClr val="black"/>
                </a:solidFill>
                <a:latin typeface="Courier" charset="0"/>
              </a:rPr>
              <a:t>         </a:t>
            </a:r>
            <a:r>
              <a:rPr lang="ro-R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ro-RO" dirty="0" err="1">
                <a:solidFill>
                  <a:srgbClr val="BA2121"/>
                </a:solidFill>
                <a:latin typeface="Courier" charset="0"/>
              </a:rPr>
              <a:t>has_black_stripes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ro-RO" dirty="0" err="1">
                <a:solidFill>
                  <a:srgbClr val="0000FF"/>
                </a:solidFill>
                <a:latin typeface="Courier" charset="0"/>
              </a:rPr>
              <a:t>giraffe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ro-RO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ro-RO" dirty="0">
                <a:solidFill>
                  <a:srgbClr val="BA2121"/>
                </a:solidFill>
                <a:latin typeface="Courier" charset="0"/>
              </a:rPr>
              <a:t>ungulate</a:t>
            </a:r>
            <a:r>
              <a:rPr lang="ro-RO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has_long_neck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has_long_legs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zebra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ungulate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 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has_black_stripes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tr-TR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993703"/>
            <a:ext cx="10091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ostrich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bird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 </a:t>
            </a:r>
          </a:p>
          <a:p>
            <a:r>
              <a:rPr lang="nb-NO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nb-N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nb-N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b-NO" dirty="0" err="1">
                <a:solidFill>
                  <a:srgbClr val="BA2121"/>
                </a:solidFill>
                <a:latin typeface="Courier" charset="0"/>
              </a:rPr>
              <a:t>does_not_fly</a:t>
            </a:r>
            <a:r>
              <a:rPr lang="nb-NO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has_long_neck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penguin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bird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nb-NO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nb-NO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nb-NO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b-NO" dirty="0" err="1">
                <a:solidFill>
                  <a:srgbClr val="BA2121"/>
                </a:solidFill>
                <a:latin typeface="Courier" charset="0"/>
              </a:rPr>
              <a:t>does_not_fly</a:t>
            </a:r>
            <a:r>
              <a:rPr lang="nb-NO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swims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is_black_and_white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albatross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bird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appears_in_story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_</a:t>
            </a:r>
          </a:p>
          <a:p>
            <a:r>
              <a:rPr lang="en-US" dirty="0">
                <a:solidFill>
                  <a:srgbClr val="BA2121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                  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Ancient_Mariner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flys_well</a:t>
            </a:r>
            <a:r>
              <a:rPr lang="is-IS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is-IS" dirty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851" y="1992669"/>
            <a:ext cx="100915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08080"/>
                </a:solidFill>
                <a:latin typeface="Courier-Oblique" charset="0"/>
              </a:rPr>
              <a:t>/* </a:t>
            </a:r>
            <a:r>
              <a:rPr lang="en-US" i="1" dirty="0">
                <a:solidFill>
                  <a:srgbClr val="408080"/>
                </a:solidFill>
                <a:latin typeface="Courier-Oblique" charset="0"/>
              </a:rPr>
              <a:t>classification rules */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mammal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has_hair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mammal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gives_milk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bird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has_feathers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bird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flys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        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lays_eggs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tr-TR" dirty="0" err="1">
                <a:solidFill>
                  <a:srgbClr val="0000FF"/>
                </a:solidFill>
                <a:latin typeface="Courier" charset="0"/>
              </a:rPr>
              <a:t>carnivore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eats_meat</a:t>
            </a:r>
            <a:r>
              <a:rPr lang="tr-TR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urier" charset="0"/>
              </a:rPr>
              <a:t>carnivore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has_pointed_teeth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pl-PL" dirty="0">
                <a:solidFill>
                  <a:prstClr val="black"/>
                </a:solidFill>
                <a:latin typeface="Courier" charset="0"/>
              </a:rPr>
              <a:t>             </a:t>
            </a:r>
            <a:r>
              <a:rPr lang="pl-PL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l-PL" dirty="0" err="1">
                <a:solidFill>
                  <a:srgbClr val="BA2121"/>
                </a:solidFill>
                <a:latin typeface="Courier" charset="0"/>
              </a:rPr>
              <a:t>has_claws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pl-PL" dirty="0">
                <a:solidFill>
                  <a:prstClr val="black"/>
                </a:solidFill>
                <a:latin typeface="Courier" charset="0"/>
              </a:rPr>
              <a:t>             </a:t>
            </a:r>
            <a:r>
              <a:rPr lang="pl-PL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pl-PL" dirty="0" err="1">
                <a:solidFill>
                  <a:srgbClr val="BA2121"/>
                </a:solidFill>
                <a:latin typeface="Courier" charset="0"/>
              </a:rPr>
              <a:t>has_forward_eyes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pl-PL" dirty="0" err="1">
                <a:solidFill>
                  <a:srgbClr val="0000FF"/>
                </a:solidFill>
                <a:latin typeface="Courier" charset="0"/>
              </a:rPr>
              <a:t>ungulate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 err="1">
                <a:solidFill>
                  <a:srgbClr val="BA2121"/>
                </a:solidFill>
                <a:latin typeface="Courier" charset="0"/>
              </a:rPr>
              <a:t>mammal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has_hooves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ungulate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mammal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is-IS" dirty="0">
                <a:solidFill>
                  <a:prstClr val="black"/>
                </a:solidFill>
                <a:latin typeface="Courier" charset="0"/>
              </a:rPr>
              <a:t>            </a:t>
            </a:r>
            <a:r>
              <a:rPr lang="is-IS" dirty="0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is-IS" dirty="0">
                <a:solidFill>
                  <a:srgbClr val="BA2121"/>
                </a:solidFill>
                <a:latin typeface="Courier" charset="0"/>
              </a:rPr>
              <a:t>chews_cud</a:t>
            </a:r>
            <a:r>
              <a:rPr lang="is-I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is-IS" dirty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0470" y="2193237"/>
            <a:ext cx="100915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08080"/>
                </a:solidFill>
                <a:latin typeface="Courier-Oblique" charset="0"/>
              </a:rPr>
              <a:t>/* </a:t>
            </a:r>
            <a:r>
              <a:rPr lang="en-US" i="1" dirty="0">
                <a:solidFill>
                  <a:srgbClr val="408080"/>
                </a:solidFill>
                <a:latin typeface="Courier-Oblique" charset="0"/>
              </a:rPr>
              <a:t>how to ask questions */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ask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Question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'Does the animal have the following attribute: 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Question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'? 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read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Response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nl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( (</a:t>
            </a:r>
            <a:r>
              <a:rPr lang="tr-TR" dirty="0" err="1">
                <a:solidFill>
                  <a:srgbClr val="19177C"/>
                </a:solidFill>
                <a:latin typeface="Courier" charset="0"/>
              </a:rPr>
              <a:t>Response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==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yes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; </a:t>
            </a:r>
            <a:r>
              <a:rPr lang="tr-TR" dirty="0" err="1">
                <a:solidFill>
                  <a:srgbClr val="19177C"/>
                </a:solidFill>
                <a:latin typeface="Courier" charset="0"/>
              </a:rPr>
              <a:t>Response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==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y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-&gt;</a:t>
            </a:r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  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assert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yes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19177C"/>
                </a:solidFill>
                <a:latin typeface="Courier" charset="0"/>
              </a:rPr>
              <a:t>Question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)) ;</a:t>
            </a: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  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assert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no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19177C"/>
                </a:solidFill>
                <a:latin typeface="Courier" charset="0"/>
              </a:rPr>
              <a:t>Question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)), 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fail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:- 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dynamic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BA2121"/>
                </a:solidFill>
                <a:latin typeface="Courier" charset="0"/>
              </a:rPr>
              <a:t>yes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/1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no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/1</a:t>
            </a:r>
            <a:r>
              <a:rPr lang="tr-TR" dirty="0" smtClean="0">
                <a:solidFill>
                  <a:srgbClr val="666666"/>
                </a:solidFill>
                <a:latin typeface="Courier" charset="0"/>
              </a:rPr>
              <a:t>.</a:t>
            </a:r>
            <a:endParaRPr lang="tr-TR" dirty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identification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5566" y="1711602"/>
            <a:ext cx="100915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/* How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to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verify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something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*/</a:t>
            </a:r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urier" charset="0"/>
              </a:rPr>
              <a:t>verify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 :-</a:t>
            </a:r>
          </a:p>
          <a:p>
            <a:r>
              <a:rPr lang="hu-HU" dirty="0">
                <a:solidFill>
                  <a:prstClr val="black"/>
                </a:solidFill>
                <a:latin typeface="Courier" charset="0"/>
              </a:rPr>
              <a:t>   (</a:t>
            </a:r>
            <a:r>
              <a:rPr lang="hu-HU" dirty="0" err="1">
                <a:solidFill>
                  <a:srgbClr val="0000FF"/>
                </a:solidFill>
                <a:latin typeface="Courier" charset="0"/>
              </a:rPr>
              <a:t>yes</a:t>
            </a:r>
            <a:r>
              <a:rPr lang="hu-HU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hu-HU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hu-HU" dirty="0">
                <a:solidFill>
                  <a:prstClr val="black"/>
                </a:solidFill>
                <a:latin typeface="Courier" charset="0"/>
              </a:rPr>
              <a:t>) </a:t>
            </a:r>
          </a:p>
          <a:p>
            <a:r>
              <a:rPr lang="hu-HU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hu-HU" dirty="0">
                <a:solidFill>
                  <a:srgbClr val="BA2121"/>
                </a:solidFill>
                <a:latin typeface="Courier" charset="0"/>
              </a:rPr>
              <a:t>-&gt;</a:t>
            </a:r>
            <a:endParaRPr lang="hu-HU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s-ES_tradnl" dirty="0">
                <a:solidFill>
                  <a:srgbClr val="BA2121"/>
                </a:solidFill>
                <a:latin typeface="Courier" charset="0"/>
              </a:rPr>
              <a:t>true</a:t>
            </a:r>
            <a:r>
              <a:rPr lang="es-ES_tradnl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s-ES_tradnl" dirty="0">
                <a:solidFill>
                  <a:prstClr val="black"/>
                </a:solidFill>
                <a:latin typeface="Courier" charset="0"/>
              </a:rPr>
              <a:t>    (</a:t>
            </a:r>
            <a:r>
              <a:rPr lang="es-ES_tradnl" dirty="0">
                <a:solidFill>
                  <a:srgbClr val="0000FF"/>
                </a:solidFill>
                <a:latin typeface="Courier" charset="0"/>
              </a:rPr>
              <a:t>no</a:t>
            </a:r>
            <a:r>
              <a:rPr lang="es-ES_tradn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s-ES_tradnl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s-ES_tradnl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es-ES_tradnl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es-ES_tradnl" dirty="0">
                <a:solidFill>
                  <a:srgbClr val="BA2121"/>
                </a:solidFill>
                <a:latin typeface="Courier" charset="0"/>
              </a:rPr>
              <a:t>-&gt;</a:t>
            </a:r>
            <a:endParaRPr lang="es-ES_tradnl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fr-FR" dirty="0" err="1">
                <a:solidFill>
                  <a:srgbClr val="BA2121"/>
                </a:solidFill>
                <a:latin typeface="Courier" charset="0"/>
              </a:rPr>
              <a:t>fail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tr-TR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tr-TR" dirty="0">
                <a:solidFill>
                  <a:srgbClr val="0000FF"/>
                </a:solidFill>
                <a:latin typeface="Courier" charset="0"/>
              </a:rPr>
              <a:t>ask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))).</a:t>
            </a:r>
          </a:p>
          <a:p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/*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undo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all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yes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/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no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</a:t>
            </a:r>
            <a:r>
              <a:rPr lang="tr-TR" i="1" dirty="0" err="1">
                <a:solidFill>
                  <a:srgbClr val="408080"/>
                </a:solidFill>
                <a:latin typeface="Courier-Oblique" charset="0"/>
              </a:rPr>
              <a:t>assertions</a:t>
            </a:r>
            <a:r>
              <a:rPr lang="tr-TR" i="1" dirty="0">
                <a:solidFill>
                  <a:srgbClr val="408080"/>
                </a:solidFill>
                <a:latin typeface="Courier-Oblique" charset="0"/>
              </a:rPr>
              <a:t> */</a:t>
            </a:r>
            <a:endParaRPr lang="tr-TR" dirty="0">
              <a:solidFill>
                <a:prstClr val="black"/>
              </a:solidFill>
              <a:latin typeface="Courier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urier" charset="0"/>
              </a:rPr>
              <a:t>undo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retract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yes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b="1" dirty="0">
                <a:solidFill>
                  <a:srgbClr val="008000"/>
                </a:solidFill>
                <a:latin typeface="Courier-Bold" charset="0"/>
              </a:rPr>
              <a:t>_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)),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fail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. </a:t>
            </a:r>
          </a:p>
          <a:p>
            <a:r>
              <a:rPr lang="tr-TR" dirty="0" err="1">
                <a:solidFill>
                  <a:srgbClr val="0000FF"/>
                </a:solidFill>
                <a:latin typeface="Courier" charset="0"/>
              </a:rPr>
              <a:t>undo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>
                <a:solidFill>
                  <a:srgbClr val="666666"/>
                </a:solidFill>
                <a:latin typeface="Courier" charset="0"/>
              </a:rPr>
              <a:t>:-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retract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urier" charset="0"/>
              </a:rPr>
              <a:t>no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tr-TR" b="1" dirty="0">
                <a:solidFill>
                  <a:srgbClr val="008000"/>
                </a:solidFill>
                <a:latin typeface="Courier-Bold" charset="0"/>
              </a:rPr>
              <a:t>_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)),</a:t>
            </a:r>
            <a:r>
              <a:rPr lang="tr-TR" dirty="0">
                <a:solidFill>
                  <a:srgbClr val="BA2121"/>
                </a:solidFill>
                <a:latin typeface="Courier" charset="0"/>
              </a:rPr>
              <a:t>fail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.</a:t>
            </a:r>
          </a:p>
          <a:p>
            <a:r>
              <a:rPr lang="tr-TR" dirty="0" err="1">
                <a:solidFill>
                  <a:srgbClr val="BA2121"/>
                </a:solidFill>
                <a:latin typeface="Courier" charset="0"/>
              </a:rPr>
              <a:t>undo</a:t>
            </a:r>
            <a:r>
              <a:rPr lang="tr-TR" dirty="0">
                <a:solidFill>
                  <a:prstClr val="black"/>
                </a:solidFill>
                <a:latin typeface="Couri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8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 - member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3855" y="2607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 :-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 - member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305" y="234452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]).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Yes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]).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No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endParaRPr lang="en-US" dirty="0" smtClean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2836" y="2344524"/>
            <a:ext cx="7148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 [[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BA2121"/>
                </a:solidFill>
                <a:latin typeface="Courier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]]).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z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p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pl-PL" dirty="0" smtClean="0">
                <a:solidFill>
                  <a:srgbClr val="19177C"/>
                </a:solidFill>
                <a:latin typeface="Courier" charset="0"/>
              </a:rPr>
              <a:t>No</a:t>
            </a:r>
          </a:p>
          <a:p>
            <a:endParaRPr lang="pl-PL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45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67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222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19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9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]),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*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100.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9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81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6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 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36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 - takeout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 :-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 - takeout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923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en-US" dirty="0">
                <a:solidFill>
                  <a:srgbClr val="19177C"/>
                </a:solidFill>
                <a:latin typeface="Courier" charset="0"/>
              </a:rPr>
              <a:t>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7528" y="25923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121"/>
                </a:solidFill>
                <a:latin typeface="Courier" charset="0"/>
              </a:rPr>
              <a:t>?-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urier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]).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[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c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[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c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[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c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 [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BA2121"/>
                </a:solidFill>
                <a:latin typeface="Courier" charset="0"/>
              </a:rPr>
              <a:t>c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pl-PL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pl-PL" dirty="0">
                <a:solidFill>
                  <a:prstClr val="black"/>
                </a:solidFill>
                <a:latin typeface="Courier" charset="0"/>
              </a:rPr>
              <a:t>] ;</a:t>
            </a:r>
          </a:p>
          <a:p>
            <a:r>
              <a:rPr lang="pl-PL" dirty="0">
                <a:solidFill>
                  <a:srgbClr val="19177C"/>
                </a:solidFill>
                <a:latin typeface="Courier" charset="0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 - reverse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reverse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reverse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reverse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perm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perm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takeout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   </a:t>
            </a: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perm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([],[]).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 queens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4327" y="192880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solve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perm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6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" charset="0"/>
              </a:rPr>
              <a:t>combine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6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all_diff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all_diff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charset="0"/>
              </a:rPr>
              <a:t>combine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],[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D1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19177C"/>
                </a:solidFill>
                <a:latin typeface="Courier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 :-</a:t>
            </a:r>
          </a:p>
          <a:p>
            <a:r>
              <a:rPr lang="nl-NL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S1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666666"/>
                </a:solidFill>
                <a:latin typeface="Courier" charset="0"/>
              </a:rPr>
              <a:t>is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666666"/>
                </a:solidFill>
                <a:latin typeface="Courier" charset="0"/>
              </a:rPr>
              <a:t>+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nl-NL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D1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666666"/>
                </a:solidFill>
                <a:latin typeface="Courier" charset="0"/>
              </a:rPr>
              <a:t>is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666666"/>
                </a:solidFill>
                <a:latin typeface="Courier" charset="0"/>
              </a:rPr>
              <a:t>-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Y1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nl-NL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nl-NL" dirty="0">
                <a:solidFill>
                  <a:srgbClr val="0000FF"/>
                </a:solidFill>
                <a:latin typeface="Courier" charset="0"/>
              </a:rPr>
              <a:t>combine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D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nl-NL" dirty="0">
                <a:solidFill>
                  <a:srgbClr val="0000FF"/>
                </a:solidFill>
                <a:latin typeface="Courier" charset="0"/>
              </a:rPr>
              <a:t>combine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([],[],[],[]).</a:t>
            </a:r>
          </a:p>
          <a:p>
            <a:endParaRPr lang="nl-NL" dirty="0">
              <a:solidFill>
                <a:prstClr val="black"/>
              </a:solidFill>
              <a:latin typeface="Courier" charset="0"/>
            </a:endParaRPr>
          </a:p>
          <a:p>
            <a:r>
              <a:rPr lang="nl-NL" dirty="0" err="1">
                <a:solidFill>
                  <a:srgbClr val="0000FF"/>
                </a:solidFill>
                <a:latin typeface="Courier" charset="0"/>
              </a:rPr>
              <a:t>all_diff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]) :-  </a:t>
            </a:r>
            <a:r>
              <a:rPr lang="nl-NL" dirty="0">
                <a:solidFill>
                  <a:srgbClr val="BA2121"/>
                </a:solidFill>
                <a:latin typeface="Courier" charset="0"/>
              </a:rPr>
              <a:t>\+</a:t>
            </a:r>
            <a:r>
              <a:rPr lang="nl-NL" dirty="0">
                <a:solidFill>
                  <a:srgbClr val="0000FF"/>
                </a:solidFill>
                <a:latin typeface="Courier" charset="0"/>
              </a:rPr>
              <a:t>member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), </a:t>
            </a:r>
            <a:r>
              <a:rPr lang="nl-NL" dirty="0" err="1">
                <a:solidFill>
                  <a:srgbClr val="0000FF"/>
                </a:solidFill>
                <a:latin typeface="Courier" charset="0"/>
              </a:rPr>
              <a:t>all_diff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nl-NL" dirty="0" err="1">
                <a:solidFill>
                  <a:srgbClr val="0000FF"/>
                </a:solidFill>
                <a:latin typeface="Courier" charset="0"/>
              </a:rPr>
              <a:t>all_diff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nl-NL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nl-NL" dirty="0">
                <a:solidFill>
                  <a:prstClr val="black"/>
                </a:solidFill>
                <a:latin typeface="Courier" charset="0"/>
              </a:rPr>
              <a:t>]).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96" y="1132032"/>
            <a:ext cx="2234623" cy="22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checker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6550" y="53260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parse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start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trans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trans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,[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]) :- </a:t>
            </a:r>
          </a:p>
          <a:p>
            <a:r>
              <a:rPr lang="nb-NO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nb-NO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nb-NO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nb-NO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nb-NO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b-NO" sz="1400" dirty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nb-NO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nb-NO" sz="1400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nb-NO" sz="1400" dirty="0">
                <a:solidFill>
                  <a:prstClr val="black"/>
                </a:solidFill>
                <a:latin typeface="Courier" charset="0"/>
              </a:rPr>
              <a:t>),   </a:t>
            </a:r>
            <a:r>
              <a:rPr lang="nb-NO" sz="1400" i="1" dirty="0">
                <a:solidFill>
                  <a:srgbClr val="408080"/>
                </a:solidFill>
                <a:latin typeface="Courier-Oblique" charset="0"/>
              </a:rPr>
              <a:t>/*  </a:t>
            </a:r>
            <a:r>
              <a:rPr lang="nb-NO" sz="1400" i="1" dirty="0" err="1">
                <a:solidFill>
                  <a:srgbClr val="408080"/>
                </a:solidFill>
                <a:latin typeface="Courier-Oblique" charset="0"/>
              </a:rPr>
              <a:t>X</a:t>
            </a:r>
            <a:r>
              <a:rPr lang="nb-NO" sz="1400" i="1" dirty="0">
                <a:solidFill>
                  <a:srgbClr val="408080"/>
                </a:solidFill>
                <a:latin typeface="Courier-Oblique" charset="0"/>
              </a:rPr>
              <a:t> ---A---&gt; Y */</a:t>
            </a:r>
            <a:endParaRPr lang="nb-NO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'  '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|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]),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 err="1">
                <a:solidFill>
                  <a:srgbClr val="BA2121"/>
                </a:solidFill>
                <a:latin typeface="Courier" charset="0"/>
              </a:rPr>
              <a:t>nl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trans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trans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,[]) :- 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final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'  '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write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([]), </a:t>
            </a:r>
            <a:r>
              <a:rPr lang="en-US" sz="1400" dirty="0" err="1">
                <a:solidFill>
                  <a:srgbClr val="BA2121"/>
                </a:solidFill>
                <a:latin typeface="Courier" charset="0"/>
              </a:rPr>
              <a:t>nl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.</a:t>
            </a:r>
          </a:p>
          <a:p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   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" charset="0"/>
              </a:rPr>
              <a:t>delta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BA2121"/>
                </a:solidFill>
                <a:latin typeface="Courier" charset="0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hu-HU" sz="1400" dirty="0">
                <a:solidFill>
                  <a:srgbClr val="0000FF"/>
                </a:solidFill>
                <a:latin typeface="Courier" charset="0"/>
              </a:rPr>
              <a:t>start</a:t>
            </a:r>
            <a:r>
              <a:rPr lang="hu-HU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hu-HU" sz="1400" dirty="0">
                <a:solidFill>
                  <a:srgbClr val="666666"/>
                </a:solidFill>
                <a:latin typeface="Courier" charset="0"/>
              </a:rPr>
              <a:t>0</a:t>
            </a:r>
            <a:r>
              <a:rPr lang="hu-HU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hu-HU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hu-HU" sz="1400" dirty="0" err="1">
                <a:solidFill>
                  <a:srgbClr val="0000FF"/>
                </a:solidFill>
                <a:latin typeface="Courier" charset="0"/>
              </a:rPr>
              <a:t>final</a:t>
            </a:r>
            <a:r>
              <a:rPr lang="hu-HU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hu-HU" sz="1400" dirty="0">
                <a:solidFill>
                  <a:srgbClr val="666666"/>
                </a:solidFill>
                <a:latin typeface="Courier" charset="0"/>
              </a:rPr>
              <a:t>2</a:t>
            </a:r>
            <a:r>
              <a:rPr lang="hu-HU" sz="1400" dirty="0">
                <a:solidFill>
                  <a:prstClr val="black"/>
                </a:solidFill>
                <a:latin typeface="Courier" charset="0"/>
              </a:rPr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97" y="3687142"/>
            <a:ext cx="3416300" cy="151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1331" y="3025596"/>
            <a:ext cx="4675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Accepts </a:t>
            </a:r>
            <a:r>
              <a:rPr lang="en-US" sz="2400" dirty="0"/>
              <a:t>the language (</a:t>
            </a:r>
            <a:r>
              <a:rPr lang="en-US" sz="2400" dirty="0" err="1"/>
              <a:t>a,b</a:t>
            </a:r>
            <a:r>
              <a:rPr lang="en-US" sz="2400" dirty="0"/>
              <a:t>)*ab(</a:t>
            </a:r>
            <a:r>
              <a:rPr lang="en-US" sz="2400" dirty="0" err="1"/>
              <a:t>a,b</a:t>
            </a:r>
            <a:r>
              <a:rPr lang="en-US" sz="24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9547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723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Courier</vt:lpstr>
      <vt:lpstr>Courier-Bold</vt:lpstr>
      <vt:lpstr>Courier-Oblique</vt:lpstr>
      <vt:lpstr>Arial</vt:lpstr>
      <vt:lpstr>Office Theme</vt:lpstr>
      <vt:lpstr>Prolog and declarative programming, pt 2</vt:lpstr>
      <vt:lpstr>Prolog examples - member</vt:lpstr>
      <vt:lpstr>Prolog examples - member</vt:lpstr>
      <vt:lpstr>Prolog examples - takeout</vt:lpstr>
      <vt:lpstr>Prolog examples - takeout</vt:lpstr>
      <vt:lpstr>Prolog examples - reverse</vt:lpstr>
      <vt:lpstr>Prolog examples</vt:lpstr>
      <vt:lpstr>Chess queens</vt:lpstr>
      <vt:lpstr>DFA checker</vt:lpstr>
      <vt:lpstr>Animal identification</vt:lpstr>
      <vt:lpstr>Animal identification</vt:lpstr>
      <vt:lpstr>Animal identification</vt:lpstr>
      <vt:lpstr>Animal identification</vt:lpstr>
      <vt:lpstr>Animal identification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and declarative programming</dc:title>
  <dc:creator>Microsoft Office User</dc:creator>
  <cp:lastModifiedBy>Microsoft Office User</cp:lastModifiedBy>
  <cp:revision>80</cp:revision>
  <dcterms:created xsi:type="dcterms:W3CDTF">2016-04-01T15:22:58Z</dcterms:created>
  <dcterms:modified xsi:type="dcterms:W3CDTF">2016-10-25T16:33:03Z</dcterms:modified>
</cp:coreProperties>
</file>