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268" r:id="rId5"/>
    <p:sldId id="259" r:id="rId6"/>
    <p:sldId id="260" r:id="rId7"/>
    <p:sldId id="265" r:id="rId8"/>
    <p:sldId id="267" r:id="rId9"/>
    <p:sldId id="266" r:id="rId10"/>
    <p:sldId id="279" r:id="rId11"/>
    <p:sldId id="280" r:id="rId12"/>
    <p:sldId id="282" r:id="rId13"/>
    <p:sldId id="281" r:id="rId14"/>
    <p:sldId id="283" r:id="rId15"/>
    <p:sldId id="277" r:id="rId16"/>
    <p:sldId id="278" r:id="rId17"/>
    <p:sldId id="269" r:id="rId18"/>
    <p:sldId id="271" r:id="rId19"/>
    <p:sldId id="270" r:id="rId20"/>
    <p:sldId id="272" r:id="rId21"/>
    <p:sldId id="273" r:id="rId22"/>
    <p:sldId id="274" r:id="rId23"/>
    <p:sldId id="275" r:id="rId24"/>
    <p:sldId id="276" r:id="rId25"/>
    <p:sldId id="263" r:id="rId26"/>
    <p:sldId id="264" r:id="rId27"/>
    <p:sldId id="262" r:id="rId28"/>
    <p:sldId id="26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9"/>
    <p:restoredTop sz="87562"/>
  </p:normalViewPr>
  <p:slideViewPr>
    <p:cSldViewPr snapToGrid="0" snapToObjects="1">
      <p:cViewPr varScale="1">
        <p:scale>
          <a:sx n="86" d="100"/>
          <a:sy n="86" d="100"/>
        </p:scale>
        <p:origin x="11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A56F8-33E9-2F43-938F-83700971CB7D}" type="datetimeFigureOut">
              <a:rPr lang="en-US" smtClean="0"/>
              <a:t>10/29/16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E6A8F4-8A8C-7D48-86D8-79B26E554B6A}" type="slidenum">
              <a:rPr lang="en-US" smtClean="0"/>
              <a:t>‹#›</a:t>
            </a:fld>
            <a:endParaRPr lang="en-US"/>
          </a:p>
        </p:txBody>
      </p:sp>
    </p:spTree>
    <p:extLst>
      <p:ext uri="{BB962C8B-B14F-4D97-AF65-F5344CB8AC3E}">
        <p14:creationId xmlns:p14="http://schemas.microsoft.com/office/powerpoint/2010/main" val="493794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6A8F4-8A8C-7D48-86D8-79B26E554B6A}" type="slidenum">
              <a:rPr lang="en-US" smtClean="0"/>
              <a:t>17</a:t>
            </a:fld>
            <a:endParaRPr lang="en-US"/>
          </a:p>
        </p:txBody>
      </p:sp>
    </p:spTree>
    <p:extLst>
      <p:ext uri="{BB962C8B-B14F-4D97-AF65-F5344CB8AC3E}">
        <p14:creationId xmlns:p14="http://schemas.microsoft.com/office/powerpoint/2010/main" val="893407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receives can also have guards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9E6A8F4-8A8C-7D48-86D8-79B26E554B6A}" type="slidenum">
              <a:rPr lang="en-US" smtClean="0"/>
              <a:t>21</a:t>
            </a:fld>
            <a:endParaRPr lang="en-US"/>
          </a:p>
        </p:txBody>
      </p:sp>
    </p:spTree>
    <p:extLst>
      <p:ext uri="{BB962C8B-B14F-4D97-AF65-F5344CB8AC3E}">
        <p14:creationId xmlns:p14="http://schemas.microsoft.com/office/powerpoint/2010/main" val="523316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http://c2.com/</a:t>
            </a:r>
            <a:r>
              <a:rPr lang="en-US" dirty="0" err="1" smtClean="0"/>
              <a:t>cgi</a:t>
            </a:r>
            <a:r>
              <a:rPr lang="en-US" dirty="0" smtClean="0"/>
              <a:t>/</a:t>
            </a:r>
            <a:r>
              <a:rPr lang="en-US" dirty="0" err="1" smtClean="0"/>
              <a:t>wiki?LetItCrash</a:t>
            </a:r>
            <a:endParaRPr lang="en-US" dirty="0"/>
          </a:p>
        </p:txBody>
      </p:sp>
      <p:sp>
        <p:nvSpPr>
          <p:cNvPr id="4" name="Slide Number Placeholder 3"/>
          <p:cNvSpPr>
            <a:spLocks noGrp="1"/>
          </p:cNvSpPr>
          <p:nvPr>
            <p:ph type="sldNum" sz="quarter" idx="10"/>
          </p:nvPr>
        </p:nvSpPr>
        <p:spPr/>
        <p:txBody>
          <a:bodyPr/>
          <a:lstStyle/>
          <a:p>
            <a:fld id="{D9E6A8F4-8A8C-7D48-86D8-79B26E554B6A}" type="slidenum">
              <a:rPr lang="en-US" smtClean="0"/>
              <a:t>25</a:t>
            </a:fld>
            <a:endParaRPr lang="en-US"/>
          </a:p>
        </p:txBody>
      </p:sp>
    </p:spTree>
    <p:extLst>
      <p:ext uri="{BB962C8B-B14F-4D97-AF65-F5344CB8AC3E}">
        <p14:creationId xmlns:p14="http://schemas.microsoft.com/office/powerpoint/2010/main" val="395686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mazenharake.wordpress.com</a:t>
            </a:r>
            <a:r>
              <a:rPr lang="en-US" dirty="0" smtClean="0"/>
              <a:t>/2009/09/14/let-it-crash-the-right-way/</a:t>
            </a:r>
            <a:endParaRPr lang="en-US" dirty="0"/>
          </a:p>
        </p:txBody>
      </p:sp>
      <p:sp>
        <p:nvSpPr>
          <p:cNvPr id="4" name="Slide Number Placeholder 3"/>
          <p:cNvSpPr>
            <a:spLocks noGrp="1"/>
          </p:cNvSpPr>
          <p:nvPr>
            <p:ph type="sldNum" sz="quarter" idx="10"/>
          </p:nvPr>
        </p:nvSpPr>
        <p:spPr/>
        <p:txBody>
          <a:bodyPr/>
          <a:lstStyle/>
          <a:p>
            <a:fld id="{D9E6A8F4-8A8C-7D48-86D8-79B26E554B6A}" type="slidenum">
              <a:rPr lang="en-US" smtClean="0"/>
              <a:t>26</a:t>
            </a:fld>
            <a:endParaRPr lang="en-US"/>
          </a:p>
        </p:txBody>
      </p:sp>
    </p:spTree>
    <p:extLst>
      <p:ext uri="{BB962C8B-B14F-4D97-AF65-F5344CB8AC3E}">
        <p14:creationId xmlns:p14="http://schemas.microsoft.com/office/powerpoint/2010/main" val="732112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mazenharake.wordpress.com</a:t>
            </a:r>
            <a:r>
              <a:rPr lang="en-US" dirty="0" smtClean="0"/>
              <a:t>/2009/09/14/let-it-crash-the-right-way/</a:t>
            </a:r>
            <a:endParaRPr lang="en-US" dirty="0"/>
          </a:p>
        </p:txBody>
      </p:sp>
      <p:sp>
        <p:nvSpPr>
          <p:cNvPr id="4" name="Slide Number Placeholder 3"/>
          <p:cNvSpPr>
            <a:spLocks noGrp="1"/>
          </p:cNvSpPr>
          <p:nvPr>
            <p:ph type="sldNum" sz="quarter" idx="10"/>
          </p:nvPr>
        </p:nvSpPr>
        <p:spPr/>
        <p:txBody>
          <a:bodyPr/>
          <a:lstStyle/>
          <a:p>
            <a:fld id="{D9E6A8F4-8A8C-7D48-86D8-79B26E554B6A}" type="slidenum">
              <a:rPr lang="en-US" smtClean="0"/>
              <a:t>28</a:t>
            </a:fld>
            <a:endParaRPr lang="en-US"/>
          </a:p>
        </p:txBody>
      </p:sp>
    </p:spTree>
    <p:extLst>
      <p:ext uri="{BB962C8B-B14F-4D97-AF65-F5344CB8AC3E}">
        <p14:creationId xmlns:p14="http://schemas.microsoft.com/office/powerpoint/2010/main" val="1324140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6F14CE-C07B-594B-A39C-47D364F60CAA}" type="datetimeFigureOut">
              <a:rPr lang="en-US" smtClean="0"/>
              <a:t>10/29/16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93516-3EA6-D143-B2FF-47E15DAFC4D5}" type="slidenum">
              <a:rPr lang="en-US" smtClean="0"/>
              <a:t>‹#›</a:t>
            </a:fld>
            <a:endParaRPr lang="en-US"/>
          </a:p>
        </p:txBody>
      </p:sp>
    </p:spTree>
    <p:extLst>
      <p:ext uri="{BB962C8B-B14F-4D97-AF65-F5344CB8AC3E}">
        <p14:creationId xmlns:p14="http://schemas.microsoft.com/office/powerpoint/2010/main" val="207488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6F14CE-C07B-594B-A39C-47D364F60CAA}" type="datetimeFigureOut">
              <a:rPr lang="en-US" smtClean="0"/>
              <a:t>10/29/16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93516-3EA6-D143-B2FF-47E15DAFC4D5}" type="slidenum">
              <a:rPr lang="en-US" smtClean="0"/>
              <a:t>‹#›</a:t>
            </a:fld>
            <a:endParaRPr lang="en-US"/>
          </a:p>
        </p:txBody>
      </p:sp>
    </p:spTree>
    <p:extLst>
      <p:ext uri="{BB962C8B-B14F-4D97-AF65-F5344CB8AC3E}">
        <p14:creationId xmlns:p14="http://schemas.microsoft.com/office/powerpoint/2010/main" val="209818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6F14CE-C07B-594B-A39C-47D364F60CAA}" type="datetimeFigureOut">
              <a:rPr lang="en-US" smtClean="0"/>
              <a:t>10/29/16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93516-3EA6-D143-B2FF-47E15DAFC4D5}" type="slidenum">
              <a:rPr lang="en-US" smtClean="0"/>
              <a:t>‹#›</a:t>
            </a:fld>
            <a:endParaRPr lang="en-US"/>
          </a:p>
        </p:txBody>
      </p:sp>
    </p:spTree>
    <p:extLst>
      <p:ext uri="{BB962C8B-B14F-4D97-AF65-F5344CB8AC3E}">
        <p14:creationId xmlns:p14="http://schemas.microsoft.com/office/powerpoint/2010/main" val="40281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6F14CE-C07B-594B-A39C-47D364F60CAA}" type="datetimeFigureOut">
              <a:rPr lang="en-US" smtClean="0"/>
              <a:t>10/29/16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93516-3EA6-D143-B2FF-47E15DAFC4D5}" type="slidenum">
              <a:rPr lang="en-US" smtClean="0"/>
              <a:t>‹#›</a:t>
            </a:fld>
            <a:endParaRPr lang="en-US"/>
          </a:p>
        </p:txBody>
      </p:sp>
    </p:spTree>
    <p:extLst>
      <p:ext uri="{BB962C8B-B14F-4D97-AF65-F5344CB8AC3E}">
        <p14:creationId xmlns:p14="http://schemas.microsoft.com/office/powerpoint/2010/main" val="27915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6F14CE-C07B-594B-A39C-47D364F60CAA}" type="datetimeFigureOut">
              <a:rPr lang="en-US" smtClean="0"/>
              <a:t>10/29/16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93516-3EA6-D143-B2FF-47E15DAFC4D5}" type="slidenum">
              <a:rPr lang="en-US" smtClean="0"/>
              <a:t>‹#›</a:t>
            </a:fld>
            <a:endParaRPr lang="en-US"/>
          </a:p>
        </p:txBody>
      </p:sp>
    </p:spTree>
    <p:extLst>
      <p:ext uri="{BB962C8B-B14F-4D97-AF65-F5344CB8AC3E}">
        <p14:creationId xmlns:p14="http://schemas.microsoft.com/office/powerpoint/2010/main" val="562389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6F14CE-C07B-594B-A39C-47D364F60CAA}" type="datetimeFigureOut">
              <a:rPr lang="en-US" smtClean="0"/>
              <a:t>10/29/16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93516-3EA6-D143-B2FF-47E15DAFC4D5}" type="slidenum">
              <a:rPr lang="en-US" smtClean="0"/>
              <a:t>‹#›</a:t>
            </a:fld>
            <a:endParaRPr lang="en-US"/>
          </a:p>
        </p:txBody>
      </p:sp>
    </p:spTree>
    <p:extLst>
      <p:ext uri="{BB962C8B-B14F-4D97-AF65-F5344CB8AC3E}">
        <p14:creationId xmlns:p14="http://schemas.microsoft.com/office/powerpoint/2010/main" val="1006863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6F14CE-C07B-594B-A39C-47D364F60CAA}" type="datetimeFigureOut">
              <a:rPr lang="en-US" smtClean="0"/>
              <a:t>10/29/16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93516-3EA6-D143-B2FF-47E15DAFC4D5}" type="slidenum">
              <a:rPr lang="en-US" smtClean="0"/>
              <a:t>‹#›</a:t>
            </a:fld>
            <a:endParaRPr lang="en-US"/>
          </a:p>
        </p:txBody>
      </p:sp>
    </p:spTree>
    <p:extLst>
      <p:ext uri="{BB962C8B-B14F-4D97-AF65-F5344CB8AC3E}">
        <p14:creationId xmlns:p14="http://schemas.microsoft.com/office/powerpoint/2010/main" val="180580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6F14CE-C07B-594B-A39C-47D364F60CAA}" type="datetimeFigureOut">
              <a:rPr lang="en-US" smtClean="0"/>
              <a:t>10/29/16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93516-3EA6-D143-B2FF-47E15DAFC4D5}" type="slidenum">
              <a:rPr lang="en-US" smtClean="0"/>
              <a:t>‹#›</a:t>
            </a:fld>
            <a:endParaRPr lang="en-US"/>
          </a:p>
        </p:txBody>
      </p:sp>
    </p:spTree>
    <p:extLst>
      <p:ext uri="{BB962C8B-B14F-4D97-AF65-F5344CB8AC3E}">
        <p14:creationId xmlns:p14="http://schemas.microsoft.com/office/powerpoint/2010/main" val="614305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F14CE-C07B-594B-A39C-47D364F60CAA}" type="datetimeFigureOut">
              <a:rPr lang="en-US" smtClean="0"/>
              <a:t>10/29/16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93516-3EA6-D143-B2FF-47E15DAFC4D5}" type="slidenum">
              <a:rPr lang="en-US" smtClean="0"/>
              <a:t>‹#›</a:t>
            </a:fld>
            <a:endParaRPr lang="en-US"/>
          </a:p>
        </p:txBody>
      </p:sp>
    </p:spTree>
    <p:extLst>
      <p:ext uri="{BB962C8B-B14F-4D97-AF65-F5344CB8AC3E}">
        <p14:creationId xmlns:p14="http://schemas.microsoft.com/office/powerpoint/2010/main" val="1677891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F14CE-C07B-594B-A39C-47D364F60CAA}" type="datetimeFigureOut">
              <a:rPr lang="en-US" smtClean="0"/>
              <a:t>10/29/16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93516-3EA6-D143-B2FF-47E15DAFC4D5}" type="slidenum">
              <a:rPr lang="en-US" smtClean="0"/>
              <a:t>‹#›</a:t>
            </a:fld>
            <a:endParaRPr lang="en-US"/>
          </a:p>
        </p:txBody>
      </p:sp>
    </p:spTree>
    <p:extLst>
      <p:ext uri="{BB962C8B-B14F-4D97-AF65-F5344CB8AC3E}">
        <p14:creationId xmlns:p14="http://schemas.microsoft.com/office/powerpoint/2010/main" val="1707209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F14CE-C07B-594B-A39C-47D364F60CAA}" type="datetimeFigureOut">
              <a:rPr lang="en-US" smtClean="0"/>
              <a:t>10/29/16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93516-3EA6-D143-B2FF-47E15DAFC4D5}" type="slidenum">
              <a:rPr lang="en-US" smtClean="0"/>
              <a:t>‹#›</a:t>
            </a:fld>
            <a:endParaRPr lang="en-US"/>
          </a:p>
        </p:txBody>
      </p:sp>
    </p:spTree>
    <p:extLst>
      <p:ext uri="{BB962C8B-B14F-4D97-AF65-F5344CB8AC3E}">
        <p14:creationId xmlns:p14="http://schemas.microsoft.com/office/powerpoint/2010/main" val="5399664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F14CE-C07B-594B-A39C-47D364F60CAA}" type="datetimeFigureOut">
              <a:rPr lang="en-US" smtClean="0"/>
              <a:t>10/29/16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93516-3EA6-D143-B2FF-47E15DAFC4D5}" type="slidenum">
              <a:rPr lang="en-US" smtClean="0"/>
              <a:t>‹#›</a:t>
            </a:fld>
            <a:endParaRPr lang="en-US"/>
          </a:p>
        </p:txBody>
      </p:sp>
    </p:spTree>
    <p:extLst>
      <p:ext uri="{BB962C8B-B14F-4D97-AF65-F5344CB8AC3E}">
        <p14:creationId xmlns:p14="http://schemas.microsoft.com/office/powerpoint/2010/main" val="1801086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hyperlink" Target="http://www.kreditor.s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Message passing and </a:t>
            </a:r>
            <a:r>
              <a:rPr lang="en-US" dirty="0" err="1" smtClean="0"/>
              <a:t>Erlang</a:t>
            </a:r>
            <a:endParaRPr lang="en-US" dirty="0"/>
          </a:p>
        </p:txBody>
      </p:sp>
      <p:sp>
        <p:nvSpPr>
          <p:cNvPr id="3" name="Subtitle 2"/>
          <p:cNvSpPr>
            <a:spLocks noGrp="1"/>
          </p:cNvSpPr>
          <p:nvPr>
            <p:ph type="subTitle" idx="1"/>
          </p:nvPr>
        </p:nvSpPr>
        <p:spPr/>
        <p:txBody>
          <a:bodyPr/>
          <a:lstStyle/>
          <a:p>
            <a:r>
              <a:rPr lang="en-US" dirty="0" smtClean="0"/>
              <a:t>10</a:t>
            </a:r>
            <a:r>
              <a:rPr lang="en-US" dirty="0" smtClean="0"/>
              <a:t>/31/2016</a:t>
            </a:r>
            <a:endParaRPr lang="en-US" dirty="0"/>
          </a:p>
        </p:txBody>
      </p:sp>
      <p:pic>
        <p:nvPicPr>
          <p:cNvPr id="4" name="Picture 3"/>
          <p:cNvPicPr>
            <a:picLocks noChangeAspect="1"/>
          </p:cNvPicPr>
          <p:nvPr/>
        </p:nvPicPr>
        <p:blipFill>
          <a:blip r:embed="rId2"/>
          <a:stretch>
            <a:fillRect/>
          </a:stretch>
        </p:blipFill>
        <p:spPr>
          <a:xfrm>
            <a:off x="4376295" y="4362559"/>
            <a:ext cx="3439410" cy="2495441"/>
          </a:xfrm>
          <a:prstGeom prst="rect">
            <a:avLst/>
          </a:prstGeom>
        </p:spPr>
      </p:pic>
    </p:spTree>
    <p:extLst>
      <p:ext uri="{BB962C8B-B14F-4D97-AF65-F5344CB8AC3E}">
        <p14:creationId xmlns:p14="http://schemas.microsoft.com/office/powerpoint/2010/main" val="1752802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Symbols and tuples</a:t>
            </a:r>
            <a:endParaRPr lang="en-US" dirty="0"/>
          </a:p>
        </p:txBody>
      </p:sp>
      <p:sp>
        <p:nvSpPr>
          <p:cNvPr id="4" name="Rectangle 3"/>
          <p:cNvSpPr/>
          <p:nvPr/>
        </p:nvSpPr>
        <p:spPr>
          <a:xfrm>
            <a:off x="3047999" y="2274838"/>
            <a:ext cx="7834859" cy="1754326"/>
          </a:xfrm>
          <a:prstGeom prst="rect">
            <a:avLst/>
          </a:prstGeom>
        </p:spPr>
        <p:txBody>
          <a:bodyPr wrap="square">
            <a:spAutoFit/>
          </a:bodyPr>
          <a:lstStyle/>
          <a:p>
            <a:r>
              <a:rPr lang="en-US" dirty="0">
                <a:solidFill>
                  <a:prstClr val="black"/>
                </a:solidFill>
                <a:latin typeface="Courier" charset="0"/>
              </a:rPr>
              <a:t>-</a:t>
            </a:r>
            <a:r>
              <a:rPr lang="en-US" b="1" dirty="0">
                <a:solidFill>
                  <a:srgbClr val="999999"/>
                </a:solidFill>
                <a:latin typeface="Courier-Bold" charset="0"/>
              </a:rPr>
              <a:t>module</a:t>
            </a:r>
            <a:r>
              <a:rPr lang="en-US" dirty="0">
                <a:solidFill>
                  <a:prstClr val="black"/>
                </a:solidFill>
                <a:latin typeface="Courier" charset="0"/>
              </a:rPr>
              <a:t>(tut3).</a:t>
            </a:r>
          </a:p>
          <a:p>
            <a:r>
              <a:rPr lang="en-US" dirty="0">
                <a:solidFill>
                  <a:prstClr val="black"/>
                </a:solidFill>
                <a:latin typeface="Courier" charset="0"/>
              </a:rPr>
              <a:t>-</a:t>
            </a:r>
            <a:r>
              <a:rPr lang="en-US" b="1" dirty="0">
                <a:solidFill>
                  <a:srgbClr val="999999"/>
                </a:solidFill>
                <a:latin typeface="Courier-Bold" charset="0"/>
              </a:rPr>
              <a:t>export</a:t>
            </a:r>
            <a:r>
              <a:rPr lang="en-US" dirty="0">
                <a:solidFill>
                  <a:prstClr val="black"/>
                </a:solidFill>
                <a:latin typeface="Courier" charset="0"/>
              </a:rPr>
              <a:t>([</a:t>
            </a:r>
            <a:r>
              <a:rPr lang="en-US" dirty="0" err="1">
                <a:solidFill>
                  <a:prstClr val="black"/>
                </a:solidFill>
                <a:latin typeface="Courier" charset="0"/>
              </a:rPr>
              <a:t>convert_length</a:t>
            </a:r>
            <a:r>
              <a:rPr lang="en-US" dirty="0">
                <a:solidFill>
                  <a:srgbClr val="666666"/>
                </a:solidFill>
                <a:latin typeface="Courier" charset="0"/>
              </a:rPr>
              <a:t>/1</a:t>
            </a:r>
            <a:r>
              <a:rPr lang="en-US" dirty="0">
                <a:solidFill>
                  <a:prstClr val="black"/>
                </a:solidFill>
                <a:latin typeface="Courier" charset="0"/>
              </a:rPr>
              <a:t>]).</a:t>
            </a:r>
          </a:p>
          <a:p>
            <a:endParaRPr lang="en-US" dirty="0">
              <a:solidFill>
                <a:prstClr val="black"/>
              </a:solidFill>
              <a:latin typeface="Courier" charset="0"/>
            </a:endParaRPr>
          </a:p>
          <a:p>
            <a:r>
              <a:rPr lang="en-US" dirty="0" err="1">
                <a:solidFill>
                  <a:srgbClr val="0000FF"/>
                </a:solidFill>
                <a:latin typeface="Courier" charset="0"/>
              </a:rPr>
              <a:t>convert_length</a:t>
            </a:r>
            <a:r>
              <a:rPr lang="en-US" dirty="0">
                <a:solidFill>
                  <a:prstClr val="black"/>
                </a:solidFill>
                <a:latin typeface="Courier" charset="0"/>
              </a:rPr>
              <a:t>( {centimeter, </a:t>
            </a:r>
            <a:r>
              <a:rPr lang="en-US" dirty="0">
                <a:solidFill>
                  <a:srgbClr val="19177C"/>
                </a:solidFill>
                <a:latin typeface="Courier" charset="0"/>
              </a:rPr>
              <a:t>X</a:t>
            </a:r>
            <a:r>
              <a:rPr lang="en-US" dirty="0">
                <a:solidFill>
                  <a:prstClr val="black"/>
                </a:solidFill>
                <a:latin typeface="Courier" charset="0"/>
              </a:rPr>
              <a:t>} ) </a:t>
            </a:r>
            <a:r>
              <a:rPr lang="en-US" dirty="0" smtClean="0">
                <a:solidFill>
                  <a:srgbClr val="666666"/>
                </a:solidFill>
                <a:latin typeface="Courier" charset="0"/>
              </a:rPr>
              <a:t>-&gt;</a:t>
            </a:r>
            <a:r>
              <a:rPr lang="en-US" dirty="0" smtClean="0">
                <a:solidFill>
                  <a:prstClr val="black"/>
                </a:solidFill>
                <a:latin typeface="Courier" charset="0"/>
              </a:rPr>
              <a:t> {</a:t>
            </a:r>
            <a:r>
              <a:rPr lang="en-US" dirty="0">
                <a:solidFill>
                  <a:prstClr val="black"/>
                </a:solidFill>
                <a:latin typeface="Courier" charset="0"/>
              </a:rPr>
              <a:t>inch, </a:t>
            </a:r>
            <a:r>
              <a:rPr lang="en-US" dirty="0">
                <a:solidFill>
                  <a:srgbClr val="19177C"/>
                </a:solidFill>
                <a:latin typeface="Courier" charset="0"/>
              </a:rPr>
              <a:t>X</a:t>
            </a:r>
            <a:r>
              <a:rPr lang="en-US" dirty="0">
                <a:solidFill>
                  <a:prstClr val="black"/>
                </a:solidFill>
                <a:latin typeface="Courier" charset="0"/>
              </a:rPr>
              <a:t> </a:t>
            </a:r>
            <a:r>
              <a:rPr lang="en-US" dirty="0">
                <a:solidFill>
                  <a:srgbClr val="666666"/>
                </a:solidFill>
                <a:latin typeface="Courier" charset="0"/>
              </a:rPr>
              <a:t>/</a:t>
            </a:r>
            <a:r>
              <a:rPr lang="en-US" dirty="0">
                <a:solidFill>
                  <a:prstClr val="black"/>
                </a:solidFill>
                <a:latin typeface="Courier" charset="0"/>
              </a:rPr>
              <a:t> </a:t>
            </a:r>
            <a:r>
              <a:rPr lang="en-US" dirty="0">
                <a:solidFill>
                  <a:srgbClr val="666666"/>
                </a:solidFill>
                <a:latin typeface="Courier" charset="0"/>
              </a:rPr>
              <a:t>2</a:t>
            </a:r>
            <a:r>
              <a:rPr lang="en-US" dirty="0">
                <a:solidFill>
                  <a:prstClr val="black"/>
                </a:solidFill>
                <a:latin typeface="Courier" charset="0"/>
              </a:rPr>
              <a:t>.</a:t>
            </a:r>
            <a:r>
              <a:rPr lang="en-US" dirty="0">
                <a:solidFill>
                  <a:srgbClr val="666666"/>
                </a:solidFill>
                <a:latin typeface="Courier" charset="0"/>
              </a:rPr>
              <a:t>54</a:t>
            </a:r>
            <a:r>
              <a:rPr lang="en-US" dirty="0">
                <a:solidFill>
                  <a:prstClr val="black"/>
                </a:solidFill>
                <a:latin typeface="Courier" charset="0"/>
              </a:rPr>
              <a:t>};</a:t>
            </a:r>
          </a:p>
          <a:p>
            <a:endParaRPr lang="en-US" dirty="0">
              <a:solidFill>
                <a:prstClr val="black"/>
              </a:solidFill>
              <a:latin typeface="Courier" charset="0"/>
            </a:endParaRPr>
          </a:p>
          <a:p>
            <a:r>
              <a:rPr lang="en-US" dirty="0" err="1">
                <a:solidFill>
                  <a:srgbClr val="0000FF"/>
                </a:solidFill>
                <a:latin typeface="Courier" charset="0"/>
              </a:rPr>
              <a:t>convert_length</a:t>
            </a:r>
            <a:r>
              <a:rPr lang="en-US" dirty="0">
                <a:solidFill>
                  <a:prstClr val="black"/>
                </a:solidFill>
                <a:latin typeface="Courier" charset="0"/>
              </a:rPr>
              <a:t>( {inch, </a:t>
            </a:r>
            <a:r>
              <a:rPr lang="en-US" dirty="0">
                <a:solidFill>
                  <a:srgbClr val="19177C"/>
                </a:solidFill>
                <a:latin typeface="Courier" charset="0"/>
              </a:rPr>
              <a:t>Y</a:t>
            </a:r>
            <a:r>
              <a:rPr lang="en-US" dirty="0">
                <a:solidFill>
                  <a:prstClr val="black"/>
                </a:solidFill>
                <a:latin typeface="Courier" charset="0"/>
              </a:rPr>
              <a:t>} ) </a:t>
            </a:r>
            <a:r>
              <a:rPr lang="en-US" dirty="0" smtClean="0">
                <a:solidFill>
                  <a:srgbClr val="666666"/>
                </a:solidFill>
                <a:latin typeface="Courier" charset="0"/>
              </a:rPr>
              <a:t>-&gt;</a:t>
            </a:r>
            <a:r>
              <a:rPr lang="en-US" dirty="0" smtClean="0">
                <a:solidFill>
                  <a:prstClr val="black"/>
                </a:solidFill>
                <a:latin typeface="Courier" charset="0"/>
              </a:rPr>
              <a:t> {</a:t>
            </a:r>
            <a:r>
              <a:rPr lang="en-US" dirty="0">
                <a:solidFill>
                  <a:prstClr val="black"/>
                </a:solidFill>
                <a:latin typeface="Courier" charset="0"/>
              </a:rPr>
              <a:t>centimeter, </a:t>
            </a:r>
            <a:r>
              <a:rPr lang="en-US" dirty="0">
                <a:solidFill>
                  <a:srgbClr val="19177C"/>
                </a:solidFill>
                <a:latin typeface="Courier" charset="0"/>
              </a:rPr>
              <a:t>Y</a:t>
            </a:r>
            <a:r>
              <a:rPr lang="en-US" dirty="0">
                <a:solidFill>
                  <a:prstClr val="black"/>
                </a:solidFill>
                <a:latin typeface="Courier" charset="0"/>
              </a:rPr>
              <a:t> </a:t>
            </a:r>
            <a:r>
              <a:rPr lang="en-US" dirty="0">
                <a:solidFill>
                  <a:srgbClr val="666666"/>
                </a:solidFill>
                <a:latin typeface="Courier" charset="0"/>
              </a:rPr>
              <a:t>*</a:t>
            </a:r>
            <a:r>
              <a:rPr lang="en-US" dirty="0">
                <a:solidFill>
                  <a:prstClr val="black"/>
                </a:solidFill>
                <a:latin typeface="Courier" charset="0"/>
              </a:rPr>
              <a:t> </a:t>
            </a:r>
            <a:r>
              <a:rPr lang="en-US" dirty="0">
                <a:solidFill>
                  <a:srgbClr val="666666"/>
                </a:solidFill>
                <a:latin typeface="Courier" charset="0"/>
              </a:rPr>
              <a:t>2</a:t>
            </a:r>
            <a:r>
              <a:rPr lang="en-US" dirty="0">
                <a:solidFill>
                  <a:prstClr val="black"/>
                </a:solidFill>
                <a:latin typeface="Courier" charset="0"/>
              </a:rPr>
              <a:t>.</a:t>
            </a:r>
            <a:r>
              <a:rPr lang="en-US" dirty="0">
                <a:solidFill>
                  <a:srgbClr val="666666"/>
                </a:solidFill>
                <a:latin typeface="Courier" charset="0"/>
              </a:rPr>
              <a:t>54</a:t>
            </a:r>
            <a:r>
              <a:rPr lang="en-US" dirty="0">
                <a:solidFill>
                  <a:prstClr val="black"/>
                </a:solidFill>
                <a:latin typeface="Courier" charset="0"/>
              </a:rPr>
              <a:t>}.</a:t>
            </a:r>
          </a:p>
        </p:txBody>
      </p:sp>
    </p:spTree>
    <p:extLst>
      <p:ext uri="{BB962C8B-B14F-4D97-AF65-F5344CB8AC3E}">
        <p14:creationId xmlns:p14="http://schemas.microsoft.com/office/powerpoint/2010/main" val="840496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Guards</a:t>
            </a:r>
            <a:endParaRPr lang="en-US" dirty="0"/>
          </a:p>
        </p:txBody>
      </p:sp>
      <p:sp>
        <p:nvSpPr>
          <p:cNvPr id="4" name="Rectangle 3"/>
          <p:cNvSpPr/>
          <p:nvPr/>
        </p:nvSpPr>
        <p:spPr>
          <a:xfrm>
            <a:off x="3047999" y="2219104"/>
            <a:ext cx="7475095" cy="3693319"/>
          </a:xfrm>
          <a:prstGeom prst="rect">
            <a:avLst/>
          </a:prstGeom>
        </p:spPr>
        <p:txBody>
          <a:bodyPr wrap="square">
            <a:spAutoFit/>
          </a:bodyPr>
          <a:lstStyle/>
          <a:p>
            <a:r>
              <a:rPr lang="en-US" dirty="0">
                <a:solidFill>
                  <a:prstClr val="black"/>
                </a:solidFill>
                <a:latin typeface="Courier" charset="0"/>
              </a:rPr>
              <a:t>-</a:t>
            </a:r>
            <a:r>
              <a:rPr lang="en-US" b="1" dirty="0">
                <a:solidFill>
                  <a:srgbClr val="999999"/>
                </a:solidFill>
                <a:latin typeface="Courier-Bold" charset="0"/>
              </a:rPr>
              <a:t>module</a:t>
            </a:r>
            <a:r>
              <a:rPr lang="en-US" dirty="0">
                <a:solidFill>
                  <a:prstClr val="black"/>
                </a:solidFill>
                <a:latin typeface="Courier" charset="0"/>
              </a:rPr>
              <a:t>(tut6).</a:t>
            </a:r>
          </a:p>
          <a:p>
            <a:r>
              <a:rPr lang="en-US" dirty="0">
                <a:solidFill>
                  <a:prstClr val="black"/>
                </a:solidFill>
                <a:latin typeface="Courier" charset="0"/>
              </a:rPr>
              <a:t>-</a:t>
            </a:r>
            <a:r>
              <a:rPr lang="en-US" b="1" dirty="0">
                <a:solidFill>
                  <a:srgbClr val="999999"/>
                </a:solidFill>
                <a:latin typeface="Courier-Bold" charset="0"/>
              </a:rPr>
              <a:t>export</a:t>
            </a:r>
            <a:r>
              <a:rPr lang="en-US" dirty="0">
                <a:solidFill>
                  <a:prstClr val="black"/>
                </a:solidFill>
                <a:latin typeface="Courier" charset="0"/>
              </a:rPr>
              <a:t>([</a:t>
            </a:r>
            <a:r>
              <a:rPr lang="en-US" dirty="0" err="1">
                <a:solidFill>
                  <a:prstClr val="black"/>
                </a:solidFill>
                <a:latin typeface="Courier" charset="0"/>
              </a:rPr>
              <a:t>list_max</a:t>
            </a:r>
            <a:r>
              <a:rPr lang="en-US" dirty="0">
                <a:solidFill>
                  <a:srgbClr val="666666"/>
                </a:solidFill>
                <a:latin typeface="Courier" charset="0"/>
              </a:rPr>
              <a:t>/1</a:t>
            </a:r>
            <a:r>
              <a:rPr lang="en-US" dirty="0">
                <a:solidFill>
                  <a:prstClr val="black"/>
                </a:solidFill>
                <a:latin typeface="Courier" charset="0"/>
              </a:rPr>
              <a:t>]).</a:t>
            </a:r>
          </a:p>
          <a:p>
            <a:endParaRPr lang="en-US" dirty="0">
              <a:solidFill>
                <a:prstClr val="black"/>
              </a:solidFill>
              <a:latin typeface="Courier" charset="0"/>
            </a:endParaRPr>
          </a:p>
          <a:p>
            <a:r>
              <a:rPr lang="en-US" dirty="0" err="1">
                <a:solidFill>
                  <a:srgbClr val="0000FF"/>
                </a:solidFill>
                <a:latin typeface="Courier" charset="0"/>
              </a:rPr>
              <a:t>list_max</a:t>
            </a:r>
            <a:r>
              <a:rPr lang="en-US" dirty="0">
                <a:solidFill>
                  <a:prstClr val="black"/>
                </a:solidFill>
                <a:latin typeface="Courier" charset="0"/>
              </a:rPr>
              <a:t>([</a:t>
            </a:r>
            <a:r>
              <a:rPr lang="en-US" dirty="0" err="1">
                <a:solidFill>
                  <a:srgbClr val="19177C"/>
                </a:solidFill>
                <a:latin typeface="Courier" charset="0"/>
              </a:rPr>
              <a:t>Head</a:t>
            </a:r>
            <a:r>
              <a:rPr lang="en-US" dirty="0" err="1">
                <a:solidFill>
                  <a:prstClr val="black"/>
                </a:solidFill>
                <a:latin typeface="Courier" charset="0"/>
              </a:rPr>
              <a:t>|</a:t>
            </a:r>
            <a:r>
              <a:rPr lang="en-US" dirty="0" err="1">
                <a:solidFill>
                  <a:srgbClr val="19177C"/>
                </a:solidFill>
                <a:latin typeface="Courier" charset="0"/>
              </a:rPr>
              <a:t>Rest</a:t>
            </a:r>
            <a:r>
              <a:rPr lang="en-US" dirty="0">
                <a:solidFill>
                  <a:prstClr val="black"/>
                </a:solidFill>
                <a:latin typeface="Courier" charset="0"/>
              </a:rPr>
              <a:t>]) </a:t>
            </a:r>
            <a:r>
              <a:rPr lang="en-US" dirty="0">
                <a:solidFill>
                  <a:srgbClr val="666666"/>
                </a:solidFill>
                <a:latin typeface="Courier" charset="0"/>
              </a:rPr>
              <a:t>-&gt;</a:t>
            </a:r>
            <a:r>
              <a:rPr lang="en-US" dirty="0">
                <a:solidFill>
                  <a:prstClr val="black"/>
                </a:solidFill>
                <a:latin typeface="Courier" charset="0"/>
              </a:rPr>
              <a:t> </a:t>
            </a:r>
            <a:r>
              <a:rPr lang="en-US" dirty="0" err="1">
                <a:solidFill>
                  <a:prstClr val="black"/>
                </a:solidFill>
                <a:latin typeface="Courier" charset="0"/>
              </a:rPr>
              <a:t>list_max</a:t>
            </a:r>
            <a:r>
              <a:rPr lang="en-US" dirty="0">
                <a:solidFill>
                  <a:prstClr val="black"/>
                </a:solidFill>
                <a:latin typeface="Courier" charset="0"/>
              </a:rPr>
              <a:t>(</a:t>
            </a:r>
            <a:r>
              <a:rPr lang="en-US" dirty="0">
                <a:solidFill>
                  <a:srgbClr val="19177C"/>
                </a:solidFill>
                <a:latin typeface="Courier" charset="0"/>
              </a:rPr>
              <a:t>Rest</a:t>
            </a:r>
            <a:r>
              <a:rPr lang="en-US" dirty="0">
                <a:solidFill>
                  <a:prstClr val="black"/>
                </a:solidFill>
                <a:latin typeface="Courier" charset="0"/>
              </a:rPr>
              <a:t>, </a:t>
            </a:r>
            <a:r>
              <a:rPr lang="en-US" dirty="0">
                <a:solidFill>
                  <a:srgbClr val="19177C"/>
                </a:solidFill>
                <a:latin typeface="Courier" charset="0"/>
              </a:rPr>
              <a:t>Head</a:t>
            </a:r>
            <a:r>
              <a:rPr lang="en-US" dirty="0" smtClean="0">
                <a:solidFill>
                  <a:prstClr val="black"/>
                </a:solidFill>
                <a:latin typeface="Courier" charset="0"/>
              </a:rPr>
              <a:t>).</a:t>
            </a:r>
          </a:p>
          <a:p>
            <a:endParaRPr lang="en-US" dirty="0">
              <a:solidFill>
                <a:prstClr val="black"/>
              </a:solidFill>
              <a:latin typeface="Courier" charset="0"/>
            </a:endParaRPr>
          </a:p>
          <a:p>
            <a:r>
              <a:rPr lang="en-US" dirty="0" err="1">
                <a:solidFill>
                  <a:srgbClr val="0000FF"/>
                </a:solidFill>
                <a:latin typeface="Courier" charset="0"/>
              </a:rPr>
              <a:t>list_max</a:t>
            </a:r>
            <a:r>
              <a:rPr lang="en-US" dirty="0">
                <a:solidFill>
                  <a:prstClr val="black"/>
                </a:solidFill>
                <a:latin typeface="Courier" charset="0"/>
              </a:rPr>
              <a:t>([], </a:t>
            </a:r>
            <a:r>
              <a:rPr lang="en-US" dirty="0">
                <a:solidFill>
                  <a:srgbClr val="19177C"/>
                </a:solidFill>
                <a:latin typeface="Courier" charset="0"/>
              </a:rPr>
              <a:t>Res</a:t>
            </a:r>
            <a:r>
              <a:rPr lang="en-US" dirty="0">
                <a:solidFill>
                  <a:prstClr val="black"/>
                </a:solidFill>
                <a:latin typeface="Courier" charset="0"/>
              </a:rPr>
              <a:t>) </a:t>
            </a:r>
            <a:r>
              <a:rPr lang="en-US" dirty="0">
                <a:solidFill>
                  <a:srgbClr val="666666"/>
                </a:solidFill>
                <a:latin typeface="Courier" charset="0"/>
              </a:rPr>
              <a:t>-&gt;</a:t>
            </a:r>
            <a:r>
              <a:rPr lang="en-US" dirty="0">
                <a:solidFill>
                  <a:prstClr val="black"/>
                </a:solidFill>
                <a:latin typeface="Courier" charset="0"/>
              </a:rPr>
              <a:t> </a:t>
            </a:r>
            <a:r>
              <a:rPr lang="en-US" dirty="0">
                <a:solidFill>
                  <a:srgbClr val="19177C"/>
                </a:solidFill>
                <a:latin typeface="Courier" charset="0"/>
              </a:rPr>
              <a:t>Res</a:t>
            </a:r>
            <a:r>
              <a:rPr lang="en-US" dirty="0" smtClean="0">
                <a:solidFill>
                  <a:prstClr val="black"/>
                </a:solidFill>
                <a:latin typeface="Courier" charset="0"/>
              </a:rPr>
              <a:t>;</a:t>
            </a:r>
          </a:p>
          <a:p>
            <a:endParaRPr lang="en-US" dirty="0">
              <a:solidFill>
                <a:prstClr val="black"/>
              </a:solidFill>
              <a:latin typeface="Courier" charset="0"/>
            </a:endParaRPr>
          </a:p>
          <a:p>
            <a:r>
              <a:rPr lang="en-US" dirty="0" err="1">
                <a:solidFill>
                  <a:srgbClr val="0000FF"/>
                </a:solidFill>
                <a:latin typeface="Courier" charset="0"/>
              </a:rPr>
              <a:t>list_max</a:t>
            </a:r>
            <a:r>
              <a:rPr lang="en-US" dirty="0">
                <a:solidFill>
                  <a:prstClr val="black"/>
                </a:solidFill>
                <a:latin typeface="Courier" charset="0"/>
              </a:rPr>
              <a:t>([</a:t>
            </a:r>
            <a:r>
              <a:rPr lang="en-US" dirty="0" err="1">
                <a:solidFill>
                  <a:srgbClr val="19177C"/>
                </a:solidFill>
                <a:latin typeface="Courier" charset="0"/>
              </a:rPr>
              <a:t>Head</a:t>
            </a:r>
            <a:r>
              <a:rPr lang="en-US" dirty="0" err="1">
                <a:solidFill>
                  <a:prstClr val="black"/>
                </a:solidFill>
                <a:latin typeface="Courier" charset="0"/>
              </a:rPr>
              <a:t>|</a:t>
            </a:r>
            <a:r>
              <a:rPr lang="en-US" dirty="0" err="1">
                <a:solidFill>
                  <a:srgbClr val="19177C"/>
                </a:solidFill>
                <a:latin typeface="Courier" charset="0"/>
              </a:rPr>
              <a:t>Rest</a:t>
            </a:r>
            <a:r>
              <a:rPr lang="en-US" dirty="0">
                <a:solidFill>
                  <a:prstClr val="black"/>
                </a:solidFill>
                <a:latin typeface="Courier" charset="0"/>
              </a:rPr>
              <a:t>], </a:t>
            </a:r>
            <a:r>
              <a:rPr lang="en-US" dirty="0" err="1">
                <a:solidFill>
                  <a:srgbClr val="19177C"/>
                </a:solidFill>
                <a:latin typeface="Courier" charset="0"/>
              </a:rPr>
              <a:t>Result_so_far</a:t>
            </a:r>
            <a:r>
              <a:rPr lang="en-US" dirty="0">
                <a:solidFill>
                  <a:prstClr val="black"/>
                </a:solidFill>
                <a:latin typeface="Courier" charset="0"/>
              </a:rPr>
              <a:t>)</a:t>
            </a:r>
          </a:p>
          <a:p>
            <a:r>
              <a:rPr lang="en-US" dirty="0">
                <a:solidFill>
                  <a:prstClr val="black"/>
                </a:solidFill>
                <a:latin typeface="Courier" charset="0"/>
              </a:rPr>
              <a:t>   </a:t>
            </a:r>
            <a:r>
              <a:rPr lang="en-US" b="1" dirty="0">
                <a:solidFill>
                  <a:srgbClr val="008000"/>
                </a:solidFill>
                <a:latin typeface="Courier-Bold" charset="0"/>
              </a:rPr>
              <a:t>when</a:t>
            </a:r>
            <a:r>
              <a:rPr lang="en-US" dirty="0">
                <a:solidFill>
                  <a:prstClr val="black"/>
                </a:solidFill>
                <a:latin typeface="Courier" charset="0"/>
              </a:rPr>
              <a:t> </a:t>
            </a:r>
            <a:r>
              <a:rPr lang="en-US" dirty="0">
                <a:solidFill>
                  <a:srgbClr val="19177C"/>
                </a:solidFill>
                <a:latin typeface="Courier" charset="0"/>
              </a:rPr>
              <a:t>Head</a:t>
            </a:r>
            <a:r>
              <a:rPr lang="en-US" dirty="0">
                <a:solidFill>
                  <a:prstClr val="black"/>
                </a:solidFill>
                <a:latin typeface="Courier" charset="0"/>
              </a:rPr>
              <a:t> </a:t>
            </a:r>
            <a:r>
              <a:rPr lang="en-US" dirty="0">
                <a:solidFill>
                  <a:srgbClr val="666666"/>
                </a:solidFill>
                <a:latin typeface="Courier" charset="0"/>
              </a:rPr>
              <a:t>&gt;</a:t>
            </a:r>
            <a:r>
              <a:rPr lang="en-US" dirty="0">
                <a:solidFill>
                  <a:prstClr val="black"/>
                </a:solidFill>
                <a:latin typeface="Courier" charset="0"/>
              </a:rPr>
              <a:t> </a:t>
            </a:r>
            <a:r>
              <a:rPr lang="en-US" dirty="0" err="1">
                <a:solidFill>
                  <a:srgbClr val="19177C"/>
                </a:solidFill>
                <a:latin typeface="Courier" charset="0"/>
              </a:rPr>
              <a:t>Result_so_far</a:t>
            </a:r>
            <a:r>
              <a:rPr lang="en-US" dirty="0">
                <a:solidFill>
                  <a:prstClr val="black"/>
                </a:solidFill>
                <a:latin typeface="Courier" charset="0"/>
              </a:rPr>
              <a:t> </a:t>
            </a:r>
            <a:r>
              <a:rPr lang="en-US" dirty="0">
                <a:solidFill>
                  <a:srgbClr val="666666"/>
                </a:solidFill>
                <a:latin typeface="Courier" charset="0"/>
              </a:rPr>
              <a:t>-&gt;</a:t>
            </a:r>
            <a:endParaRPr lang="en-US" dirty="0">
              <a:solidFill>
                <a:prstClr val="black"/>
              </a:solidFill>
              <a:latin typeface="Courier" charset="0"/>
            </a:endParaRPr>
          </a:p>
          <a:p>
            <a:r>
              <a:rPr lang="en-US" dirty="0">
                <a:solidFill>
                  <a:prstClr val="black"/>
                </a:solidFill>
                <a:latin typeface="Courier" charset="0"/>
              </a:rPr>
              <a:t>     </a:t>
            </a:r>
            <a:r>
              <a:rPr lang="en-US" dirty="0" err="1">
                <a:solidFill>
                  <a:prstClr val="black"/>
                </a:solidFill>
                <a:latin typeface="Courier" charset="0"/>
              </a:rPr>
              <a:t>list_max</a:t>
            </a:r>
            <a:r>
              <a:rPr lang="en-US" dirty="0">
                <a:solidFill>
                  <a:prstClr val="black"/>
                </a:solidFill>
                <a:latin typeface="Courier" charset="0"/>
              </a:rPr>
              <a:t>(</a:t>
            </a:r>
            <a:r>
              <a:rPr lang="en-US" dirty="0">
                <a:solidFill>
                  <a:srgbClr val="19177C"/>
                </a:solidFill>
                <a:latin typeface="Courier" charset="0"/>
              </a:rPr>
              <a:t>Rest</a:t>
            </a:r>
            <a:r>
              <a:rPr lang="en-US" dirty="0">
                <a:solidFill>
                  <a:prstClr val="black"/>
                </a:solidFill>
                <a:latin typeface="Courier" charset="0"/>
              </a:rPr>
              <a:t>, </a:t>
            </a:r>
            <a:r>
              <a:rPr lang="en-US" dirty="0">
                <a:solidFill>
                  <a:srgbClr val="19177C"/>
                </a:solidFill>
                <a:latin typeface="Courier" charset="0"/>
              </a:rPr>
              <a:t>Head</a:t>
            </a:r>
            <a:r>
              <a:rPr lang="en-US" dirty="0" smtClean="0">
                <a:solidFill>
                  <a:prstClr val="black"/>
                </a:solidFill>
                <a:latin typeface="Courier" charset="0"/>
              </a:rPr>
              <a:t>);</a:t>
            </a:r>
          </a:p>
          <a:p>
            <a:endParaRPr lang="en-US" dirty="0">
              <a:solidFill>
                <a:prstClr val="black"/>
              </a:solidFill>
              <a:latin typeface="Courier" charset="0"/>
            </a:endParaRPr>
          </a:p>
          <a:p>
            <a:r>
              <a:rPr lang="en-US" dirty="0" err="1">
                <a:solidFill>
                  <a:srgbClr val="0000FF"/>
                </a:solidFill>
                <a:latin typeface="Courier" charset="0"/>
              </a:rPr>
              <a:t>list_max</a:t>
            </a:r>
            <a:r>
              <a:rPr lang="en-US" dirty="0">
                <a:solidFill>
                  <a:prstClr val="black"/>
                </a:solidFill>
                <a:latin typeface="Courier" charset="0"/>
              </a:rPr>
              <a:t>([</a:t>
            </a:r>
            <a:r>
              <a:rPr lang="en-US" dirty="0" err="1">
                <a:solidFill>
                  <a:srgbClr val="19177C"/>
                </a:solidFill>
                <a:latin typeface="Courier" charset="0"/>
              </a:rPr>
              <a:t>Head</a:t>
            </a:r>
            <a:r>
              <a:rPr lang="en-US" dirty="0" err="1">
                <a:solidFill>
                  <a:prstClr val="black"/>
                </a:solidFill>
                <a:latin typeface="Courier" charset="0"/>
              </a:rPr>
              <a:t>|</a:t>
            </a:r>
            <a:r>
              <a:rPr lang="en-US" dirty="0" err="1">
                <a:solidFill>
                  <a:srgbClr val="19177C"/>
                </a:solidFill>
                <a:latin typeface="Courier" charset="0"/>
              </a:rPr>
              <a:t>Rest</a:t>
            </a:r>
            <a:r>
              <a:rPr lang="en-US" dirty="0">
                <a:solidFill>
                  <a:prstClr val="black"/>
                </a:solidFill>
                <a:latin typeface="Courier" charset="0"/>
              </a:rPr>
              <a:t>], </a:t>
            </a:r>
            <a:r>
              <a:rPr lang="en-US" dirty="0" err="1">
                <a:solidFill>
                  <a:srgbClr val="19177C"/>
                </a:solidFill>
                <a:latin typeface="Courier" charset="0"/>
              </a:rPr>
              <a:t>Result_so_far</a:t>
            </a:r>
            <a:r>
              <a:rPr lang="en-US" dirty="0">
                <a:solidFill>
                  <a:prstClr val="black"/>
                </a:solidFill>
                <a:latin typeface="Courier" charset="0"/>
              </a:rPr>
              <a:t>) </a:t>
            </a:r>
            <a:r>
              <a:rPr lang="en-US" dirty="0">
                <a:solidFill>
                  <a:srgbClr val="666666"/>
                </a:solidFill>
                <a:latin typeface="Courier" charset="0"/>
              </a:rPr>
              <a:t>-&gt;</a:t>
            </a:r>
            <a:endParaRPr lang="en-US" dirty="0">
              <a:solidFill>
                <a:prstClr val="black"/>
              </a:solidFill>
              <a:latin typeface="Courier" charset="0"/>
            </a:endParaRPr>
          </a:p>
          <a:p>
            <a:r>
              <a:rPr lang="en-US" dirty="0">
                <a:solidFill>
                  <a:prstClr val="black"/>
                </a:solidFill>
                <a:latin typeface="Courier" charset="0"/>
              </a:rPr>
              <a:t>   </a:t>
            </a:r>
            <a:r>
              <a:rPr lang="en-US" dirty="0" err="1">
                <a:solidFill>
                  <a:prstClr val="black"/>
                </a:solidFill>
                <a:latin typeface="Courier" charset="0"/>
              </a:rPr>
              <a:t>list_max</a:t>
            </a:r>
            <a:r>
              <a:rPr lang="en-US" dirty="0">
                <a:solidFill>
                  <a:prstClr val="black"/>
                </a:solidFill>
                <a:latin typeface="Courier" charset="0"/>
              </a:rPr>
              <a:t>(</a:t>
            </a:r>
            <a:r>
              <a:rPr lang="en-US" dirty="0">
                <a:solidFill>
                  <a:srgbClr val="19177C"/>
                </a:solidFill>
                <a:latin typeface="Courier" charset="0"/>
              </a:rPr>
              <a:t>Rest</a:t>
            </a:r>
            <a:r>
              <a:rPr lang="en-US" dirty="0">
                <a:solidFill>
                  <a:prstClr val="black"/>
                </a:solidFill>
                <a:latin typeface="Courier" charset="0"/>
              </a:rPr>
              <a:t>, </a:t>
            </a:r>
            <a:r>
              <a:rPr lang="en-US" dirty="0" err="1">
                <a:solidFill>
                  <a:srgbClr val="19177C"/>
                </a:solidFill>
                <a:latin typeface="Courier" charset="0"/>
              </a:rPr>
              <a:t>Result_so_far</a:t>
            </a:r>
            <a:r>
              <a:rPr lang="en-US" dirty="0">
                <a:solidFill>
                  <a:prstClr val="black"/>
                </a:solidFill>
                <a:latin typeface="Courier" charset="0"/>
              </a:rPr>
              <a:t>).</a:t>
            </a:r>
          </a:p>
        </p:txBody>
      </p:sp>
    </p:spTree>
    <p:extLst>
      <p:ext uri="{BB962C8B-B14F-4D97-AF65-F5344CB8AC3E}">
        <p14:creationId xmlns:p14="http://schemas.microsoft.com/office/powerpoint/2010/main" val="297356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lstStyle/>
          <a:p>
            <a:r>
              <a:rPr lang="en-US" dirty="0" smtClean="0"/>
              <a:t>Can only assign to variables once  (with “=“)</a:t>
            </a:r>
          </a:p>
          <a:p>
            <a:r>
              <a:rPr lang="en-US" dirty="0" smtClean="0"/>
              <a:t>Subsequently, “=“ means “check if equal to”</a:t>
            </a:r>
          </a:p>
          <a:p>
            <a:r>
              <a:rPr lang="en-US" dirty="0" smtClean="0"/>
              <a:t>Variables start with capital letters</a:t>
            </a:r>
          </a:p>
          <a:p>
            <a:r>
              <a:rPr lang="en-US" dirty="0" smtClean="0"/>
              <a:t>Symbols start with lower-case symbols</a:t>
            </a:r>
          </a:p>
          <a:p>
            <a:endParaRPr lang="en-US" dirty="0"/>
          </a:p>
        </p:txBody>
      </p:sp>
    </p:spTree>
    <p:extLst>
      <p:ext uri="{BB962C8B-B14F-4D97-AF65-F5344CB8AC3E}">
        <p14:creationId xmlns:p14="http://schemas.microsoft.com/office/powerpoint/2010/main" val="1785098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Quicksort</a:t>
            </a:r>
            <a:endParaRPr lang="en-US" dirty="0"/>
          </a:p>
        </p:txBody>
      </p:sp>
      <p:sp>
        <p:nvSpPr>
          <p:cNvPr id="4" name="Rectangle 3"/>
          <p:cNvSpPr/>
          <p:nvPr/>
        </p:nvSpPr>
        <p:spPr>
          <a:xfrm>
            <a:off x="2263515" y="2275303"/>
            <a:ext cx="8469442" cy="2308324"/>
          </a:xfrm>
          <a:prstGeom prst="rect">
            <a:avLst/>
          </a:prstGeom>
        </p:spPr>
        <p:txBody>
          <a:bodyPr wrap="square">
            <a:spAutoFit/>
          </a:bodyPr>
          <a:lstStyle/>
          <a:p>
            <a:r>
              <a:rPr lang="en-US" dirty="0">
                <a:solidFill>
                  <a:prstClr val="black"/>
                </a:solidFill>
                <a:latin typeface="Courier" charset="0"/>
              </a:rPr>
              <a:t>-</a:t>
            </a:r>
            <a:r>
              <a:rPr lang="en-US" b="1" dirty="0">
                <a:solidFill>
                  <a:srgbClr val="999999"/>
                </a:solidFill>
                <a:latin typeface="Courier-Bold" charset="0"/>
              </a:rPr>
              <a:t>module</a:t>
            </a:r>
            <a:r>
              <a:rPr lang="en-US" dirty="0">
                <a:solidFill>
                  <a:prstClr val="black"/>
                </a:solidFill>
                <a:latin typeface="Courier" charset="0"/>
              </a:rPr>
              <a:t>(</a:t>
            </a:r>
            <a:r>
              <a:rPr lang="en-US" dirty="0" err="1">
                <a:solidFill>
                  <a:prstClr val="black"/>
                </a:solidFill>
                <a:latin typeface="Courier" charset="0"/>
              </a:rPr>
              <a:t>qsort</a:t>
            </a:r>
            <a:r>
              <a:rPr lang="en-US" dirty="0">
                <a:solidFill>
                  <a:prstClr val="black"/>
                </a:solidFill>
                <a:latin typeface="Courier" charset="0"/>
              </a:rPr>
              <a:t>). </a:t>
            </a:r>
            <a:endParaRPr lang="en-US" dirty="0" smtClean="0">
              <a:solidFill>
                <a:prstClr val="black"/>
              </a:solidFill>
              <a:latin typeface="Courier" charset="0"/>
            </a:endParaRPr>
          </a:p>
          <a:p>
            <a:r>
              <a:rPr lang="en-US" dirty="0" smtClean="0">
                <a:solidFill>
                  <a:prstClr val="black"/>
                </a:solidFill>
                <a:latin typeface="Courier" charset="0"/>
              </a:rPr>
              <a:t>-</a:t>
            </a:r>
            <a:r>
              <a:rPr lang="en-US" b="1" dirty="0">
                <a:solidFill>
                  <a:srgbClr val="999999"/>
                </a:solidFill>
                <a:latin typeface="Courier-Bold" charset="0"/>
              </a:rPr>
              <a:t>export</a:t>
            </a:r>
            <a:r>
              <a:rPr lang="en-US" dirty="0">
                <a:solidFill>
                  <a:prstClr val="black"/>
                </a:solidFill>
                <a:latin typeface="Courier" charset="0"/>
              </a:rPr>
              <a:t>([</a:t>
            </a:r>
            <a:r>
              <a:rPr lang="en-US" dirty="0" err="1">
                <a:solidFill>
                  <a:prstClr val="black"/>
                </a:solidFill>
                <a:latin typeface="Courier" charset="0"/>
              </a:rPr>
              <a:t>qsort</a:t>
            </a:r>
            <a:r>
              <a:rPr lang="en-US" dirty="0">
                <a:solidFill>
                  <a:srgbClr val="666666"/>
                </a:solidFill>
                <a:latin typeface="Courier" charset="0"/>
              </a:rPr>
              <a:t>/1</a:t>
            </a:r>
            <a:r>
              <a:rPr lang="en-US" dirty="0">
                <a:solidFill>
                  <a:prstClr val="black"/>
                </a:solidFill>
                <a:latin typeface="Courier" charset="0"/>
              </a:rPr>
              <a:t>]). </a:t>
            </a:r>
            <a:endParaRPr lang="en-US" dirty="0" smtClean="0">
              <a:solidFill>
                <a:prstClr val="black"/>
              </a:solidFill>
              <a:latin typeface="Courier" charset="0"/>
            </a:endParaRPr>
          </a:p>
          <a:p>
            <a:endParaRPr lang="en-US" dirty="0">
              <a:solidFill>
                <a:prstClr val="black"/>
              </a:solidFill>
              <a:latin typeface="Courier" charset="0"/>
            </a:endParaRPr>
          </a:p>
          <a:p>
            <a:r>
              <a:rPr lang="en-US" dirty="0" err="1">
                <a:solidFill>
                  <a:srgbClr val="0000FF"/>
                </a:solidFill>
                <a:latin typeface="Courier" charset="0"/>
              </a:rPr>
              <a:t>qsort</a:t>
            </a:r>
            <a:r>
              <a:rPr lang="en-US" dirty="0">
                <a:solidFill>
                  <a:prstClr val="black"/>
                </a:solidFill>
                <a:latin typeface="Courier" charset="0"/>
              </a:rPr>
              <a:t>([]) </a:t>
            </a:r>
            <a:r>
              <a:rPr lang="en-US" dirty="0">
                <a:solidFill>
                  <a:srgbClr val="666666"/>
                </a:solidFill>
                <a:latin typeface="Courier" charset="0"/>
              </a:rPr>
              <a:t>-&gt;</a:t>
            </a:r>
            <a:r>
              <a:rPr lang="en-US" dirty="0">
                <a:solidFill>
                  <a:prstClr val="black"/>
                </a:solidFill>
                <a:latin typeface="Courier" charset="0"/>
              </a:rPr>
              <a:t> []; </a:t>
            </a:r>
            <a:endParaRPr lang="en-US" dirty="0" smtClean="0">
              <a:solidFill>
                <a:prstClr val="black"/>
              </a:solidFill>
              <a:latin typeface="Courier" charset="0"/>
            </a:endParaRPr>
          </a:p>
          <a:p>
            <a:r>
              <a:rPr lang="en-US" dirty="0" err="1" smtClean="0">
                <a:solidFill>
                  <a:srgbClr val="0000FF"/>
                </a:solidFill>
                <a:latin typeface="Courier" charset="0"/>
              </a:rPr>
              <a:t>qsort</a:t>
            </a:r>
            <a:r>
              <a:rPr lang="en-US" dirty="0">
                <a:solidFill>
                  <a:prstClr val="black"/>
                </a:solidFill>
                <a:latin typeface="Courier" charset="0"/>
              </a:rPr>
              <a:t>([</a:t>
            </a:r>
            <a:r>
              <a:rPr lang="en-US" dirty="0" err="1">
                <a:solidFill>
                  <a:srgbClr val="19177C"/>
                </a:solidFill>
                <a:latin typeface="Courier" charset="0"/>
              </a:rPr>
              <a:t>Pivot</a:t>
            </a:r>
            <a:r>
              <a:rPr lang="en-US" dirty="0" err="1">
                <a:solidFill>
                  <a:prstClr val="black"/>
                </a:solidFill>
                <a:latin typeface="Courier" charset="0"/>
              </a:rPr>
              <a:t>|</a:t>
            </a:r>
            <a:r>
              <a:rPr lang="en-US" dirty="0" err="1">
                <a:solidFill>
                  <a:srgbClr val="19177C"/>
                </a:solidFill>
                <a:latin typeface="Courier" charset="0"/>
              </a:rPr>
              <a:t>Rest</a:t>
            </a:r>
            <a:r>
              <a:rPr lang="en-US" dirty="0">
                <a:solidFill>
                  <a:prstClr val="black"/>
                </a:solidFill>
                <a:latin typeface="Courier" charset="0"/>
              </a:rPr>
              <a:t>]) </a:t>
            </a:r>
            <a:r>
              <a:rPr lang="en-US" dirty="0">
                <a:solidFill>
                  <a:srgbClr val="666666"/>
                </a:solidFill>
                <a:latin typeface="Courier" charset="0"/>
              </a:rPr>
              <a:t>-&gt;</a:t>
            </a:r>
            <a:endParaRPr lang="en-US" dirty="0">
              <a:solidFill>
                <a:prstClr val="black"/>
              </a:solidFill>
              <a:latin typeface="Courier" charset="0"/>
            </a:endParaRPr>
          </a:p>
          <a:p>
            <a:r>
              <a:rPr lang="en-US" dirty="0" smtClean="0">
                <a:solidFill>
                  <a:prstClr val="black"/>
                </a:solidFill>
                <a:latin typeface="Courier" charset="0"/>
              </a:rPr>
              <a:t>    </a:t>
            </a:r>
            <a:r>
              <a:rPr lang="en-US" dirty="0" err="1" smtClean="0">
                <a:solidFill>
                  <a:prstClr val="black"/>
                </a:solidFill>
                <a:latin typeface="Courier" charset="0"/>
              </a:rPr>
              <a:t>qsort</a:t>
            </a:r>
            <a:r>
              <a:rPr lang="en-US" dirty="0">
                <a:solidFill>
                  <a:prstClr val="black"/>
                </a:solidFill>
                <a:latin typeface="Courier" charset="0"/>
              </a:rPr>
              <a:t>([</a:t>
            </a:r>
            <a:r>
              <a:rPr lang="en-US" dirty="0">
                <a:solidFill>
                  <a:srgbClr val="19177C"/>
                </a:solidFill>
                <a:latin typeface="Courier" charset="0"/>
              </a:rPr>
              <a:t>Front</a:t>
            </a:r>
            <a:r>
              <a:rPr lang="en-US" dirty="0">
                <a:solidFill>
                  <a:prstClr val="black"/>
                </a:solidFill>
                <a:latin typeface="Courier" charset="0"/>
              </a:rPr>
              <a:t> || </a:t>
            </a:r>
            <a:r>
              <a:rPr lang="en-US" dirty="0">
                <a:solidFill>
                  <a:srgbClr val="19177C"/>
                </a:solidFill>
                <a:latin typeface="Courier" charset="0"/>
              </a:rPr>
              <a:t>Front</a:t>
            </a:r>
            <a:r>
              <a:rPr lang="en-US" dirty="0">
                <a:solidFill>
                  <a:prstClr val="black"/>
                </a:solidFill>
                <a:latin typeface="Courier" charset="0"/>
              </a:rPr>
              <a:t> </a:t>
            </a:r>
            <a:r>
              <a:rPr lang="en-US" dirty="0">
                <a:solidFill>
                  <a:srgbClr val="666666"/>
                </a:solidFill>
                <a:latin typeface="Courier" charset="0"/>
              </a:rPr>
              <a:t>&lt;-</a:t>
            </a:r>
            <a:r>
              <a:rPr lang="en-US" dirty="0">
                <a:solidFill>
                  <a:prstClr val="black"/>
                </a:solidFill>
                <a:latin typeface="Courier" charset="0"/>
              </a:rPr>
              <a:t> </a:t>
            </a:r>
            <a:r>
              <a:rPr lang="en-US" dirty="0">
                <a:solidFill>
                  <a:srgbClr val="19177C"/>
                </a:solidFill>
                <a:latin typeface="Courier" charset="0"/>
              </a:rPr>
              <a:t>Rest</a:t>
            </a:r>
            <a:r>
              <a:rPr lang="en-US" dirty="0">
                <a:solidFill>
                  <a:prstClr val="black"/>
                </a:solidFill>
                <a:latin typeface="Courier" charset="0"/>
              </a:rPr>
              <a:t>, </a:t>
            </a:r>
            <a:r>
              <a:rPr lang="en-US" dirty="0">
                <a:solidFill>
                  <a:srgbClr val="19177C"/>
                </a:solidFill>
                <a:latin typeface="Courier" charset="0"/>
              </a:rPr>
              <a:t>Front</a:t>
            </a:r>
            <a:r>
              <a:rPr lang="en-US" dirty="0">
                <a:solidFill>
                  <a:prstClr val="black"/>
                </a:solidFill>
                <a:latin typeface="Courier" charset="0"/>
              </a:rPr>
              <a:t> </a:t>
            </a:r>
            <a:r>
              <a:rPr lang="en-US" dirty="0">
                <a:solidFill>
                  <a:srgbClr val="666666"/>
                </a:solidFill>
                <a:latin typeface="Courier" charset="0"/>
              </a:rPr>
              <a:t>&lt;</a:t>
            </a:r>
            <a:r>
              <a:rPr lang="en-US" dirty="0">
                <a:solidFill>
                  <a:prstClr val="black"/>
                </a:solidFill>
                <a:latin typeface="Courier" charset="0"/>
              </a:rPr>
              <a:t> </a:t>
            </a:r>
            <a:r>
              <a:rPr lang="en-US" dirty="0">
                <a:solidFill>
                  <a:srgbClr val="19177C"/>
                </a:solidFill>
                <a:latin typeface="Courier" charset="0"/>
              </a:rPr>
              <a:t>Pivot</a:t>
            </a:r>
            <a:r>
              <a:rPr lang="en-US" dirty="0">
                <a:solidFill>
                  <a:prstClr val="black"/>
                </a:solidFill>
                <a:latin typeface="Courier" charset="0"/>
              </a:rPr>
              <a:t>]) </a:t>
            </a:r>
            <a:r>
              <a:rPr lang="en-US" dirty="0">
                <a:solidFill>
                  <a:srgbClr val="666666"/>
                </a:solidFill>
                <a:latin typeface="Courier" charset="0"/>
              </a:rPr>
              <a:t>++</a:t>
            </a:r>
            <a:r>
              <a:rPr lang="en-US" dirty="0">
                <a:solidFill>
                  <a:prstClr val="black"/>
                </a:solidFill>
                <a:latin typeface="Courier" charset="0"/>
              </a:rPr>
              <a:t> </a:t>
            </a:r>
          </a:p>
          <a:p>
            <a:r>
              <a:rPr lang="hr-HR" dirty="0">
                <a:solidFill>
                  <a:prstClr val="black"/>
                </a:solidFill>
                <a:latin typeface="Courier" charset="0"/>
              </a:rPr>
              <a:t>    [</a:t>
            </a:r>
            <a:r>
              <a:rPr lang="hr-HR" dirty="0">
                <a:solidFill>
                  <a:srgbClr val="19177C"/>
                </a:solidFill>
                <a:latin typeface="Courier" charset="0"/>
              </a:rPr>
              <a:t>Pivot</a:t>
            </a:r>
            <a:r>
              <a:rPr lang="hr-HR" dirty="0">
                <a:solidFill>
                  <a:prstClr val="black"/>
                </a:solidFill>
                <a:latin typeface="Courier" charset="0"/>
              </a:rPr>
              <a:t>] </a:t>
            </a:r>
            <a:r>
              <a:rPr lang="hr-HR" dirty="0">
                <a:solidFill>
                  <a:srgbClr val="666666"/>
                </a:solidFill>
                <a:latin typeface="Courier" charset="0"/>
              </a:rPr>
              <a:t>++</a:t>
            </a:r>
            <a:endParaRPr lang="hr-HR" dirty="0">
              <a:solidFill>
                <a:prstClr val="black"/>
              </a:solidFill>
              <a:latin typeface="Courier" charset="0"/>
            </a:endParaRPr>
          </a:p>
          <a:p>
            <a:r>
              <a:rPr lang="en-US" dirty="0">
                <a:solidFill>
                  <a:prstClr val="black"/>
                </a:solidFill>
                <a:latin typeface="Courier" charset="0"/>
              </a:rPr>
              <a:t>    </a:t>
            </a:r>
            <a:r>
              <a:rPr lang="en-US" dirty="0" err="1">
                <a:solidFill>
                  <a:prstClr val="black"/>
                </a:solidFill>
                <a:latin typeface="Courier" charset="0"/>
              </a:rPr>
              <a:t>qsort</a:t>
            </a:r>
            <a:r>
              <a:rPr lang="en-US" dirty="0">
                <a:solidFill>
                  <a:prstClr val="black"/>
                </a:solidFill>
                <a:latin typeface="Courier" charset="0"/>
              </a:rPr>
              <a:t>([</a:t>
            </a:r>
            <a:r>
              <a:rPr lang="en-US" dirty="0">
                <a:solidFill>
                  <a:srgbClr val="19177C"/>
                </a:solidFill>
                <a:latin typeface="Courier" charset="0"/>
              </a:rPr>
              <a:t>Back</a:t>
            </a:r>
            <a:r>
              <a:rPr lang="en-US" dirty="0">
                <a:solidFill>
                  <a:prstClr val="black"/>
                </a:solidFill>
                <a:latin typeface="Courier" charset="0"/>
              </a:rPr>
              <a:t> || </a:t>
            </a:r>
            <a:r>
              <a:rPr lang="en-US" dirty="0">
                <a:solidFill>
                  <a:srgbClr val="19177C"/>
                </a:solidFill>
                <a:latin typeface="Courier" charset="0"/>
              </a:rPr>
              <a:t>Back</a:t>
            </a:r>
            <a:r>
              <a:rPr lang="en-US" dirty="0">
                <a:solidFill>
                  <a:prstClr val="black"/>
                </a:solidFill>
                <a:latin typeface="Courier" charset="0"/>
              </a:rPr>
              <a:t> </a:t>
            </a:r>
            <a:r>
              <a:rPr lang="en-US" dirty="0">
                <a:solidFill>
                  <a:srgbClr val="666666"/>
                </a:solidFill>
                <a:latin typeface="Courier" charset="0"/>
              </a:rPr>
              <a:t>&lt;-</a:t>
            </a:r>
            <a:r>
              <a:rPr lang="en-US" dirty="0">
                <a:solidFill>
                  <a:prstClr val="black"/>
                </a:solidFill>
                <a:latin typeface="Courier" charset="0"/>
              </a:rPr>
              <a:t> </a:t>
            </a:r>
            <a:r>
              <a:rPr lang="en-US" dirty="0">
                <a:solidFill>
                  <a:srgbClr val="19177C"/>
                </a:solidFill>
                <a:latin typeface="Courier" charset="0"/>
              </a:rPr>
              <a:t>Rest</a:t>
            </a:r>
            <a:r>
              <a:rPr lang="en-US" dirty="0">
                <a:solidFill>
                  <a:prstClr val="black"/>
                </a:solidFill>
                <a:latin typeface="Courier" charset="0"/>
              </a:rPr>
              <a:t>, </a:t>
            </a:r>
            <a:r>
              <a:rPr lang="en-US" dirty="0">
                <a:solidFill>
                  <a:srgbClr val="19177C"/>
                </a:solidFill>
                <a:latin typeface="Courier" charset="0"/>
              </a:rPr>
              <a:t>Back</a:t>
            </a:r>
            <a:r>
              <a:rPr lang="en-US" dirty="0">
                <a:solidFill>
                  <a:prstClr val="black"/>
                </a:solidFill>
                <a:latin typeface="Courier" charset="0"/>
              </a:rPr>
              <a:t> </a:t>
            </a:r>
            <a:r>
              <a:rPr lang="en-US" dirty="0">
                <a:solidFill>
                  <a:srgbClr val="666666"/>
                </a:solidFill>
                <a:latin typeface="Courier" charset="0"/>
              </a:rPr>
              <a:t>&gt;=</a:t>
            </a:r>
            <a:r>
              <a:rPr lang="en-US" dirty="0">
                <a:solidFill>
                  <a:prstClr val="black"/>
                </a:solidFill>
                <a:latin typeface="Courier" charset="0"/>
              </a:rPr>
              <a:t> </a:t>
            </a:r>
            <a:r>
              <a:rPr lang="en-US" dirty="0">
                <a:solidFill>
                  <a:srgbClr val="19177C"/>
                </a:solidFill>
                <a:latin typeface="Courier" charset="0"/>
              </a:rPr>
              <a:t>Pivot</a:t>
            </a:r>
            <a:r>
              <a:rPr lang="en-US" dirty="0">
                <a:solidFill>
                  <a:prstClr val="black"/>
                </a:solidFill>
                <a:latin typeface="Courier" charset="0"/>
              </a:rPr>
              <a:t>]).</a:t>
            </a:r>
          </a:p>
        </p:txBody>
      </p:sp>
      <p:sp>
        <p:nvSpPr>
          <p:cNvPr id="5" name="TextBox 4"/>
          <p:cNvSpPr txBox="1"/>
          <p:nvPr/>
        </p:nvSpPr>
        <p:spPr>
          <a:xfrm>
            <a:off x="6498236" y="6145968"/>
            <a:ext cx="5218544" cy="369332"/>
          </a:xfrm>
          <a:prstGeom prst="rect">
            <a:avLst/>
          </a:prstGeom>
          <a:noFill/>
        </p:spPr>
        <p:txBody>
          <a:bodyPr wrap="none" rtlCol="0">
            <a:spAutoFit/>
          </a:bodyPr>
          <a:lstStyle/>
          <a:p>
            <a:r>
              <a:rPr lang="en-US" dirty="0" smtClean="0"/>
              <a:t>++ concatenates two lists; -- removes items from a list</a:t>
            </a:r>
            <a:endParaRPr lang="en-US" dirty="0"/>
          </a:p>
        </p:txBody>
      </p:sp>
    </p:spTree>
    <p:extLst>
      <p:ext uri="{BB962C8B-B14F-4D97-AF65-F5344CB8AC3E}">
        <p14:creationId xmlns:p14="http://schemas.microsoft.com/office/powerpoint/2010/main" val="476883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comprehensions</a:t>
            </a:r>
            <a:endParaRPr lang="en-US" dirty="0"/>
          </a:p>
        </p:txBody>
      </p:sp>
      <p:sp>
        <p:nvSpPr>
          <p:cNvPr id="6" name="Rectangle 5"/>
          <p:cNvSpPr/>
          <p:nvPr/>
        </p:nvSpPr>
        <p:spPr>
          <a:xfrm>
            <a:off x="3048000" y="2551837"/>
            <a:ext cx="7580026" cy="1477328"/>
          </a:xfrm>
          <a:prstGeom prst="rect">
            <a:avLst/>
          </a:prstGeom>
        </p:spPr>
        <p:txBody>
          <a:bodyPr wrap="square">
            <a:spAutoFit/>
          </a:bodyPr>
          <a:lstStyle/>
          <a:p>
            <a:r>
              <a:rPr lang="en-US" dirty="0">
                <a:solidFill>
                  <a:srgbClr val="666666"/>
                </a:solidFill>
                <a:latin typeface="Courier" charset="0"/>
              </a:rPr>
              <a:t>&gt;</a:t>
            </a:r>
            <a:r>
              <a:rPr lang="en-US" dirty="0">
                <a:solidFill>
                  <a:prstClr val="black"/>
                </a:solidFill>
                <a:latin typeface="Courier" charset="0"/>
              </a:rPr>
              <a:t> [</a:t>
            </a:r>
            <a:r>
              <a:rPr lang="en-US" dirty="0">
                <a:solidFill>
                  <a:srgbClr val="666666"/>
                </a:solidFill>
                <a:latin typeface="Courier" charset="0"/>
              </a:rPr>
              <a:t>2*</a:t>
            </a:r>
            <a:r>
              <a:rPr lang="en-US" dirty="0">
                <a:solidFill>
                  <a:srgbClr val="19177C"/>
                </a:solidFill>
                <a:latin typeface="Courier" charset="0"/>
              </a:rPr>
              <a:t>N</a:t>
            </a:r>
            <a:r>
              <a:rPr lang="en-US" dirty="0">
                <a:solidFill>
                  <a:prstClr val="black"/>
                </a:solidFill>
                <a:latin typeface="Courier" charset="0"/>
              </a:rPr>
              <a:t> || </a:t>
            </a:r>
            <a:r>
              <a:rPr lang="en-US" dirty="0">
                <a:solidFill>
                  <a:srgbClr val="19177C"/>
                </a:solidFill>
                <a:latin typeface="Courier" charset="0"/>
              </a:rPr>
              <a:t>N</a:t>
            </a:r>
            <a:r>
              <a:rPr lang="en-US" dirty="0">
                <a:solidFill>
                  <a:prstClr val="black"/>
                </a:solidFill>
                <a:latin typeface="Courier" charset="0"/>
              </a:rPr>
              <a:t> </a:t>
            </a:r>
            <a:r>
              <a:rPr lang="en-US" dirty="0">
                <a:solidFill>
                  <a:srgbClr val="666666"/>
                </a:solidFill>
                <a:latin typeface="Courier" charset="0"/>
              </a:rPr>
              <a:t>&lt;-</a:t>
            </a:r>
            <a:r>
              <a:rPr lang="en-US" dirty="0">
                <a:solidFill>
                  <a:prstClr val="black"/>
                </a:solidFill>
                <a:latin typeface="Courier" charset="0"/>
              </a:rPr>
              <a:t> [</a:t>
            </a:r>
            <a:r>
              <a:rPr lang="en-US" dirty="0">
                <a:solidFill>
                  <a:srgbClr val="666666"/>
                </a:solidFill>
                <a:latin typeface="Courier" charset="0"/>
              </a:rPr>
              <a:t>1</a:t>
            </a:r>
            <a:r>
              <a:rPr lang="en-US" dirty="0">
                <a:solidFill>
                  <a:prstClr val="black"/>
                </a:solidFill>
                <a:latin typeface="Courier" charset="0"/>
              </a:rPr>
              <a:t>,</a:t>
            </a:r>
            <a:r>
              <a:rPr lang="en-US" dirty="0">
                <a:solidFill>
                  <a:srgbClr val="666666"/>
                </a:solidFill>
                <a:latin typeface="Courier" charset="0"/>
              </a:rPr>
              <a:t>2</a:t>
            </a:r>
            <a:r>
              <a:rPr lang="en-US" dirty="0">
                <a:solidFill>
                  <a:prstClr val="black"/>
                </a:solidFill>
                <a:latin typeface="Courier" charset="0"/>
              </a:rPr>
              <a:t>,</a:t>
            </a:r>
            <a:r>
              <a:rPr lang="en-US" dirty="0">
                <a:solidFill>
                  <a:srgbClr val="666666"/>
                </a:solidFill>
                <a:latin typeface="Courier" charset="0"/>
              </a:rPr>
              <a:t>3</a:t>
            </a:r>
            <a:r>
              <a:rPr lang="en-US" dirty="0">
                <a:solidFill>
                  <a:prstClr val="black"/>
                </a:solidFill>
                <a:latin typeface="Courier" charset="0"/>
              </a:rPr>
              <a:t>,</a:t>
            </a:r>
            <a:r>
              <a:rPr lang="en-US" dirty="0">
                <a:solidFill>
                  <a:srgbClr val="666666"/>
                </a:solidFill>
                <a:latin typeface="Courier" charset="0"/>
              </a:rPr>
              <a:t>4</a:t>
            </a:r>
            <a:r>
              <a:rPr lang="en-US" dirty="0">
                <a:solidFill>
                  <a:prstClr val="black"/>
                </a:solidFill>
                <a:latin typeface="Courier" charset="0"/>
              </a:rPr>
              <a:t>]].</a:t>
            </a:r>
          </a:p>
          <a:p>
            <a:r>
              <a:rPr lang="en-US" dirty="0">
                <a:solidFill>
                  <a:prstClr val="black"/>
                </a:solidFill>
                <a:latin typeface="Courier" charset="0"/>
              </a:rPr>
              <a:t>[</a:t>
            </a:r>
            <a:r>
              <a:rPr lang="en-US" dirty="0">
                <a:solidFill>
                  <a:srgbClr val="666666"/>
                </a:solidFill>
                <a:latin typeface="Courier" charset="0"/>
              </a:rPr>
              <a:t>2</a:t>
            </a:r>
            <a:r>
              <a:rPr lang="en-US" dirty="0">
                <a:solidFill>
                  <a:prstClr val="black"/>
                </a:solidFill>
                <a:latin typeface="Courier" charset="0"/>
              </a:rPr>
              <a:t>,</a:t>
            </a:r>
            <a:r>
              <a:rPr lang="en-US" dirty="0">
                <a:solidFill>
                  <a:srgbClr val="666666"/>
                </a:solidFill>
                <a:latin typeface="Courier" charset="0"/>
              </a:rPr>
              <a:t>4</a:t>
            </a:r>
            <a:r>
              <a:rPr lang="en-US" dirty="0">
                <a:solidFill>
                  <a:prstClr val="black"/>
                </a:solidFill>
                <a:latin typeface="Courier" charset="0"/>
              </a:rPr>
              <a:t>,</a:t>
            </a:r>
            <a:r>
              <a:rPr lang="en-US" dirty="0">
                <a:solidFill>
                  <a:srgbClr val="666666"/>
                </a:solidFill>
                <a:latin typeface="Courier" charset="0"/>
              </a:rPr>
              <a:t>6</a:t>
            </a:r>
            <a:r>
              <a:rPr lang="en-US" dirty="0">
                <a:solidFill>
                  <a:prstClr val="black"/>
                </a:solidFill>
                <a:latin typeface="Courier" charset="0"/>
              </a:rPr>
              <a:t>,</a:t>
            </a:r>
            <a:r>
              <a:rPr lang="en-US" dirty="0">
                <a:solidFill>
                  <a:srgbClr val="666666"/>
                </a:solidFill>
                <a:latin typeface="Courier" charset="0"/>
              </a:rPr>
              <a:t>8</a:t>
            </a:r>
            <a:r>
              <a:rPr lang="en-US" dirty="0">
                <a:solidFill>
                  <a:prstClr val="black"/>
                </a:solidFill>
                <a:latin typeface="Courier" charset="0"/>
              </a:rPr>
              <a:t>]</a:t>
            </a:r>
          </a:p>
          <a:p>
            <a:endParaRPr lang="en-US" dirty="0">
              <a:solidFill>
                <a:prstClr val="black"/>
              </a:solidFill>
              <a:latin typeface="Courier" charset="0"/>
            </a:endParaRPr>
          </a:p>
          <a:p>
            <a:r>
              <a:rPr lang="pt-BR" dirty="0">
                <a:solidFill>
                  <a:srgbClr val="666666"/>
                </a:solidFill>
                <a:latin typeface="Courier" charset="0"/>
              </a:rPr>
              <a:t>&gt;</a:t>
            </a:r>
            <a:r>
              <a:rPr lang="pt-BR" dirty="0">
                <a:solidFill>
                  <a:prstClr val="black"/>
                </a:solidFill>
                <a:latin typeface="Courier" charset="0"/>
              </a:rPr>
              <a:t> [</a:t>
            </a:r>
            <a:r>
              <a:rPr lang="pt-BR" dirty="0" err="1">
                <a:solidFill>
                  <a:srgbClr val="19177C"/>
                </a:solidFill>
                <a:latin typeface="Courier" charset="0"/>
              </a:rPr>
              <a:t>X</a:t>
            </a:r>
            <a:r>
              <a:rPr lang="pt-BR" dirty="0">
                <a:solidFill>
                  <a:prstClr val="black"/>
                </a:solidFill>
                <a:latin typeface="Courier" charset="0"/>
              </a:rPr>
              <a:t> || </a:t>
            </a:r>
            <a:r>
              <a:rPr lang="pt-BR" dirty="0" err="1">
                <a:solidFill>
                  <a:srgbClr val="19177C"/>
                </a:solidFill>
                <a:latin typeface="Courier" charset="0"/>
              </a:rPr>
              <a:t>X</a:t>
            </a:r>
            <a:r>
              <a:rPr lang="pt-BR" dirty="0">
                <a:solidFill>
                  <a:prstClr val="black"/>
                </a:solidFill>
                <a:latin typeface="Courier" charset="0"/>
              </a:rPr>
              <a:t> </a:t>
            </a:r>
            <a:r>
              <a:rPr lang="pt-BR" dirty="0">
                <a:solidFill>
                  <a:srgbClr val="666666"/>
                </a:solidFill>
                <a:latin typeface="Courier" charset="0"/>
              </a:rPr>
              <a:t>&lt;-</a:t>
            </a:r>
            <a:r>
              <a:rPr lang="pt-BR" dirty="0">
                <a:solidFill>
                  <a:prstClr val="black"/>
                </a:solidFill>
                <a:latin typeface="Courier" charset="0"/>
              </a:rPr>
              <a:t> [</a:t>
            </a:r>
            <a:r>
              <a:rPr lang="pt-BR" dirty="0">
                <a:solidFill>
                  <a:srgbClr val="666666"/>
                </a:solidFill>
                <a:latin typeface="Courier" charset="0"/>
              </a:rPr>
              <a:t>1</a:t>
            </a:r>
            <a:r>
              <a:rPr lang="pt-BR" dirty="0">
                <a:solidFill>
                  <a:prstClr val="black"/>
                </a:solidFill>
                <a:latin typeface="Courier" charset="0"/>
              </a:rPr>
              <a:t>,</a:t>
            </a:r>
            <a:r>
              <a:rPr lang="pt-BR" dirty="0">
                <a:solidFill>
                  <a:srgbClr val="666666"/>
                </a:solidFill>
                <a:latin typeface="Courier" charset="0"/>
              </a:rPr>
              <a:t>2</a:t>
            </a:r>
            <a:r>
              <a:rPr lang="pt-BR" dirty="0">
                <a:solidFill>
                  <a:prstClr val="black"/>
                </a:solidFill>
                <a:latin typeface="Courier" charset="0"/>
              </a:rPr>
              <a:t>,</a:t>
            </a:r>
            <a:r>
              <a:rPr lang="pt-BR" dirty="0">
                <a:solidFill>
                  <a:srgbClr val="666666"/>
                </a:solidFill>
                <a:latin typeface="Courier" charset="0"/>
              </a:rPr>
              <a:t>3</a:t>
            </a:r>
            <a:r>
              <a:rPr lang="pt-BR" dirty="0">
                <a:solidFill>
                  <a:prstClr val="black"/>
                </a:solidFill>
                <a:latin typeface="Courier" charset="0"/>
              </a:rPr>
              <a:t>,</a:t>
            </a:r>
            <a:r>
              <a:rPr lang="pt-BR" dirty="0">
                <a:solidFill>
                  <a:srgbClr val="666666"/>
                </a:solidFill>
                <a:latin typeface="Courier" charset="0"/>
              </a:rPr>
              <a:t>4</a:t>
            </a:r>
            <a:r>
              <a:rPr lang="pt-BR" dirty="0">
                <a:solidFill>
                  <a:prstClr val="black"/>
                </a:solidFill>
                <a:latin typeface="Courier" charset="0"/>
              </a:rPr>
              <a:t>,</a:t>
            </a:r>
            <a:r>
              <a:rPr lang="pt-BR" dirty="0">
                <a:solidFill>
                  <a:srgbClr val="666666"/>
                </a:solidFill>
                <a:latin typeface="Courier" charset="0"/>
              </a:rPr>
              <a:t>5</a:t>
            </a:r>
            <a:r>
              <a:rPr lang="pt-BR" dirty="0">
                <a:solidFill>
                  <a:prstClr val="black"/>
                </a:solidFill>
                <a:latin typeface="Courier" charset="0"/>
              </a:rPr>
              <a:t>,</a:t>
            </a:r>
            <a:r>
              <a:rPr lang="pt-BR" dirty="0">
                <a:solidFill>
                  <a:srgbClr val="666666"/>
                </a:solidFill>
                <a:latin typeface="Courier" charset="0"/>
              </a:rPr>
              <a:t>6</a:t>
            </a:r>
            <a:r>
              <a:rPr lang="pt-BR" dirty="0">
                <a:solidFill>
                  <a:prstClr val="black"/>
                </a:solidFill>
                <a:latin typeface="Courier" charset="0"/>
              </a:rPr>
              <a:t>,</a:t>
            </a:r>
            <a:r>
              <a:rPr lang="pt-BR" dirty="0">
                <a:solidFill>
                  <a:srgbClr val="666666"/>
                </a:solidFill>
                <a:latin typeface="Courier" charset="0"/>
              </a:rPr>
              <a:t>7</a:t>
            </a:r>
            <a:r>
              <a:rPr lang="pt-BR" dirty="0">
                <a:solidFill>
                  <a:prstClr val="black"/>
                </a:solidFill>
                <a:latin typeface="Courier" charset="0"/>
              </a:rPr>
              <a:t>,</a:t>
            </a:r>
            <a:r>
              <a:rPr lang="pt-BR" dirty="0">
                <a:solidFill>
                  <a:srgbClr val="666666"/>
                </a:solidFill>
                <a:latin typeface="Courier" charset="0"/>
              </a:rPr>
              <a:t>8</a:t>
            </a:r>
            <a:r>
              <a:rPr lang="pt-BR" dirty="0">
                <a:solidFill>
                  <a:prstClr val="black"/>
                </a:solidFill>
                <a:latin typeface="Courier" charset="0"/>
              </a:rPr>
              <a:t>,</a:t>
            </a:r>
            <a:r>
              <a:rPr lang="pt-BR" dirty="0">
                <a:solidFill>
                  <a:srgbClr val="666666"/>
                </a:solidFill>
                <a:latin typeface="Courier" charset="0"/>
              </a:rPr>
              <a:t>9</a:t>
            </a:r>
            <a:r>
              <a:rPr lang="pt-BR" dirty="0">
                <a:solidFill>
                  <a:prstClr val="black"/>
                </a:solidFill>
                <a:latin typeface="Courier" charset="0"/>
              </a:rPr>
              <a:t>,</a:t>
            </a:r>
            <a:r>
              <a:rPr lang="pt-BR" dirty="0">
                <a:solidFill>
                  <a:srgbClr val="666666"/>
                </a:solidFill>
                <a:latin typeface="Courier" charset="0"/>
              </a:rPr>
              <a:t>10</a:t>
            </a:r>
            <a:r>
              <a:rPr lang="pt-BR" dirty="0">
                <a:solidFill>
                  <a:prstClr val="black"/>
                </a:solidFill>
                <a:latin typeface="Courier" charset="0"/>
              </a:rPr>
              <a:t>], </a:t>
            </a:r>
            <a:r>
              <a:rPr lang="pt-BR" dirty="0" err="1">
                <a:solidFill>
                  <a:srgbClr val="19177C"/>
                </a:solidFill>
                <a:latin typeface="Courier" charset="0"/>
              </a:rPr>
              <a:t>X</a:t>
            </a:r>
            <a:r>
              <a:rPr lang="pt-BR" dirty="0">
                <a:solidFill>
                  <a:prstClr val="black"/>
                </a:solidFill>
                <a:latin typeface="Courier" charset="0"/>
              </a:rPr>
              <a:t> </a:t>
            </a:r>
            <a:r>
              <a:rPr lang="pt-BR" b="1" dirty="0">
                <a:solidFill>
                  <a:srgbClr val="AA22FF"/>
                </a:solidFill>
                <a:latin typeface="Courier-Bold" charset="0"/>
              </a:rPr>
              <a:t>rem</a:t>
            </a:r>
            <a:r>
              <a:rPr lang="pt-BR" dirty="0">
                <a:solidFill>
                  <a:prstClr val="black"/>
                </a:solidFill>
                <a:latin typeface="Courier" charset="0"/>
              </a:rPr>
              <a:t> </a:t>
            </a:r>
            <a:r>
              <a:rPr lang="pt-BR" dirty="0">
                <a:solidFill>
                  <a:srgbClr val="666666"/>
                </a:solidFill>
                <a:latin typeface="Courier" charset="0"/>
              </a:rPr>
              <a:t>2</a:t>
            </a:r>
            <a:r>
              <a:rPr lang="pt-BR" dirty="0">
                <a:solidFill>
                  <a:prstClr val="black"/>
                </a:solidFill>
                <a:latin typeface="Courier" charset="0"/>
              </a:rPr>
              <a:t> </a:t>
            </a:r>
            <a:r>
              <a:rPr lang="pt-BR" dirty="0">
                <a:solidFill>
                  <a:srgbClr val="666666"/>
                </a:solidFill>
                <a:latin typeface="Courier" charset="0"/>
              </a:rPr>
              <a:t>=:=</a:t>
            </a:r>
            <a:r>
              <a:rPr lang="pt-BR" dirty="0">
                <a:solidFill>
                  <a:prstClr val="black"/>
                </a:solidFill>
                <a:latin typeface="Courier" charset="0"/>
              </a:rPr>
              <a:t> </a:t>
            </a:r>
            <a:r>
              <a:rPr lang="pt-BR" dirty="0">
                <a:solidFill>
                  <a:srgbClr val="666666"/>
                </a:solidFill>
                <a:latin typeface="Courier" charset="0"/>
              </a:rPr>
              <a:t>0</a:t>
            </a:r>
            <a:r>
              <a:rPr lang="pt-BR" dirty="0">
                <a:solidFill>
                  <a:prstClr val="black"/>
                </a:solidFill>
                <a:latin typeface="Courier" charset="0"/>
              </a:rPr>
              <a:t>].</a:t>
            </a:r>
          </a:p>
          <a:p>
            <a:r>
              <a:rPr lang="pt-BR" dirty="0">
                <a:solidFill>
                  <a:prstClr val="black"/>
                </a:solidFill>
                <a:latin typeface="Courier" charset="0"/>
              </a:rPr>
              <a:t>[</a:t>
            </a:r>
            <a:r>
              <a:rPr lang="pt-BR" dirty="0">
                <a:solidFill>
                  <a:srgbClr val="666666"/>
                </a:solidFill>
                <a:latin typeface="Courier" charset="0"/>
              </a:rPr>
              <a:t>2</a:t>
            </a:r>
            <a:r>
              <a:rPr lang="pt-BR" dirty="0">
                <a:solidFill>
                  <a:prstClr val="black"/>
                </a:solidFill>
                <a:latin typeface="Courier" charset="0"/>
              </a:rPr>
              <a:t>,</a:t>
            </a:r>
            <a:r>
              <a:rPr lang="pt-BR" dirty="0">
                <a:solidFill>
                  <a:srgbClr val="666666"/>
                </a:solidFill>
                <a:latin typeface="Courier" charset="0"/>
              </a:rPr>
              <a:t>4</a:t>
            </a:r>
            <a:r>
              <a:rPr lang="pt-BR" dirty="0">
                <a:solidFill>
                  <a:prstClr val="black"/>
                </a:solidFill>
                <a:latin typeface="Courier" charset="0"/>
              </a:rPr>
              <a:t>,</a:t>
            </a:r>
            <a:r>
              <a:rPr lang="pt-BR" dirty="0">
                <a:solidFill>
                  <a:srgbClr val="666666"/>
                </a:solidFill>
                <a:latin typeface="Courier" charset="0"/>
              </a:rPr>
              <a:t>6</a:t>
            </a:r>
            <a:r>
              <a:rPr lang="pt-BR" dirty="0">
                <a:solidFill>
                  <a:prstClr val="black"/>
                </a:solidFill>
                <a:latin typeface="Courier" charset="0"/>
              </a:rPr>
              <a:t>,</a:t>
            </a:r>
            <a:r>
              <a:rPr lang="pt-BR" dirty="0">
                <a:solidFill>
                  <a:srgbClr val="666666"/>
                </a:solidFill>
                <a:latin typeface="Courier" charset="0"/>
              </a:rPr>
              <a:t>8</a:t>
            </a:r>
            <a:r>
              <a:rPr lang="pt-BR" dirty="0">
                <a:solidFill>
                  <a:prstClr val="black"/>
                </a:solidFill>
                <a:latin typeface="Courier" charset="0"/>
              </a:rPr>
              <a:t>,</a:t>
            </a:r>
            <a:r>
              <a:rPr lang="pt-BR" dirty="0">
                <a:solidFill>
                  <a:srgbClr val="666666"/>
                </a:solidFill>
                <a:latin typeface="Courier" charset="0"/>
              </a:rPr>
              <a:t>10</a:t>
            </a:r>
            <a:r>
              <a:rPr lang="pt-BR" dirty="0">
                <a:solidFill>
                  <a:prstClr val="black"/>
                </a:solidFill>
                <a:latin typeface="Courier" charset="0"/>
              </a:rPr>
              <a:t>]</a:t>
            </a:r>
          </a:p>
        </p:txBody>
      </p:sp>
    </p:spTree>
    <p:extLst>
      <p:ext uri="{BB962C8B-B14F-4D97-AF65-F5344CB8AC3E}">
        <p14:creationId xmlns:p14="http://schemas.microsoft.com/office/powerpoint/2010/main" val="5708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oriented programming</a:t>
            </a:r>
            <a:endParaRPr lang="en-US" dirty="0"/>
          </a:p>
        </p:txBody>
      </p:sp>
      <p:sp>
        <p:nvSpPr>
          <p:cNvPr id="3" name="Content Placeholder 2"/>
          <p:cNvSpPr>
            <a:spLocks noGrp="1"/>
          </p:cNvSpPr>
          <p:nvPr>
            <p:ph idx="1"/>
          </p:nvPr>
        </p:nvSpPr>
        <p:spPr/>
        <p:txBody>
          <a:bodyPr>
            <a:normAutofit lnSpcReduction="10000"/>
          </a:bodyPr>
          <a:lstStyle/>
          <a:p>
            <a:r>
              <a:rPr lang="en-US" dirty="0" smtClean="0"/>
              <a:t>Processes are totally independent</a:t>
            </a:r>
          </a:p>
          <a:p>
            <a:pPr lvl="1"/>
            <a:r>
              <a:rPr lang="en-US" dirty="0" smtClean="0"/>
              <a:t>imagine they run on different machines</a:t>
            </a:r>
          </a:p>
          <a:p>
            <a:r>
              <a:rPr lang="en-US" dirty="0" smtClean="0"/>
              <a:t>Process semantics = No sharing of data = Copy-everything message passing. </a:t>
            </a:r>
          </a:p>
          <a:p>
            <a:pPr lvl="1"/>
            <a:r>
              <a:rPr lang="en-US" dirty="0" smtClean="0"/>
              <a:t>Sharing = inefficient (can’t go parallel) + complicated (</a:t>
            </a:r>
            <a:r>
              <a:rPr lang="en-US" dirty="0" err="1" smtClean="0"/>
              <a:t>mutexes</a:t>
            </a:r>
            <a:r>
              <a:rPr lang="en-US" dirty="0" smtClean="0"/>
              <a:t>, locks, ..)</a:t>
            </a:r>
          </a:p>
          <a:p>
            <a:r>
              <a:rPr lang="en-US" dirty="0" smtClean="0"/>
              <a:t>Each process has an unforgeable name</a:t>
            </a:r>
          </a:p>
          <a:p>
            <a:r>
              <a:rPr lang="en-US" dirty="0" smtClean="0"/>
              <a:t>If you know the name of a process you can send it a message </a:t>
            </a:r>
          </a:p>
          <a:p>
            <a:r>
              <a:rPr lang="en-US" dirty="0" smtClean="0"/>
              <a:t>Message passing is ”send and pray”</a:t>
            </a:r>
          </a:p>
          <a:p>
            <a:pPr lvl="1"/>
            <a:r>
              <a:rPr lang="en-US" dirty="0" smtClean="0"/>
              <a:t>you send the message and pray it gets there</a:t>
            </a:r>
          </a:p>
          <a:p>
            <a:r>
              <a:rPr lang="en-US" dirty="0" smtClean="0"/>
              <a:t>You can monitor a remote process</a:t>
            </a:r>
            <a:endParaRPr lang="en-US" dirty="0"/>
          </a:p>
        </p:txBody>
      </p:sp>
    </p:spTree>
    <p:extLst>
      <p:ext uri="{BB962C8B-B14F-4D97-AF65-F5344CB8AC3E}">
        <p14:creationId xmlns:p14="http://schemas.microsoft.com/office/powerpoint/2010/main" val="1373267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COPL</a:t>
            </a:r>
            <a:endParaRPr lang="en-US" dirty="0"/>
          </a:p>
        </p:txBody>
      </p:sp>
      <p:sp>
        <p:nvSpPr>
          <p:cNvPr id="3" name="Content Placeholder 2"/>
          <p:cNvSpPr>
            <a:spLocks noGrp="1"/>
          </p:cNvSpPr>
          <p:nvPr>
            <p:ph idx="1"/>
          </p:nvPr>
        </p:nvSpPr>
        <p:spPr/>
        <p:txBody>
          <a:bodyPr/>
          <a:lstStyle/>
          <a:p>
            <a:r>
              <a:rPr lang="en-US" dirty="0" smtClean="0"/>
              <a:t>A language is a COPL if:</a:t>
            </a:r>
          </a:p>
          <a:p>
            <a:pPr lvl="1"/>
            <a:r>
              <a:rPr lang="en-US" dirty="0" smtClean="0"/>
              <a:t>Process are truly independent</a:t>
            </a:r>
          </a:p>
          <a:p>
            <a:pPr lvl="1"/>
            <a:r>
              <a:rPr lang="en-US" dirty="0" smtClean="0"/>
              <a:t>No penalty for massive parallelism</a:t>
            </a:r>
          </a:p>
          <a:p>
            <a:pPr lvl="1"/>
            <a:r>
              <a:rPr lang="en-US" dirty="0" smtClean="0"/>
              <a:t>No unavoidable penalty for distribution</a:t>
            </a:r>
          </a:p>
          <a:p>
            <a:pPr lvl="1"/>
            <a:r>
              <a:rPr lang="en-US" dirty="0" smtClean="0"/>
              <a:t>Concurrent behavior of program same on all </a:t>
            </a:r>
            <a:r>
              <a:rPr lang="en-US" dirty="0" smtClean="0"/>
              <a:t>OSs</a:t>
            </a:r>
            <a:endParaRPr lang="en-US" dirty="0" smtClean="0"/>
          </a:p>
          <a:p>
            <a:pPr lvl="1"/>
            <a:r>
              <a:rPr lang="en-US" dirty="0" smtClean="0"/>
              <a:t>Can deal with failure</a:t>
            </a:r>
            <a:endParaRPr lang="en-US" dirty="0"/>
          </a:p>
        </p:txBody>
      </p:sp>
    </p:spTree>
    <p:extLst>
      <p:ext uri="{BB962C8B-B14F-4D97-AF65-F5344CB8AC3E}">
        <p14:creationId xmlns:p14="http://schemas.microsoft.com/office/powerpoint/2010/main" val="768599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server</a:t>
            </a:r>
            <a:endParaRPr lang="en-US" dirty="0"/>
          </a:p>
        </p:txBody>
      </p:sp>
      <p:sp>
        <p:nvSpPr>
          <p:cNvPr id="4" name="Rectangle 3"/>
          <p:cNvSpPr/>
          <p:nvPr/>
        </p:nvSpPr>
        <p:spPr>
          <a:xfrm>
            <a:off x="3339059" y="1690688"/>
            <a:ext cx="8014741" cy="4524315"/>
          </a:xfrm>
          <a:prstGeom prst="rect">
            <a:avLst/>
          </a:prstGeom>
        </p:spPr>
        <p:txBody>
          <a:bodyPr wrap="square">
            <a:spAutoFit/>
          </a:bodyPr>
          <a:lstStyle/>
          <a:p>
            <a:r>
              <a:rPr lang="en-US" dirty="0">
                <a:solidFill>
                  <a:prstClr val="black"/>
                </a:solidFill>
                <a:latin typeface="Courier" charset="0"/>
              </a:rPr>
              <a:t>-</a:t>
            </a:r>
            <a:r>
              <a:rPr lang="en-US" b="1" dirty="0" smtClean="0">
                <a:solidFill>
                  <a:srgbClr val="999999"/>
                </a:solidFill>
                <a:latin typeface="Courier-Bold" charset="0"/>
              </a:rPr>
              <a:t>module</a:t>
            </a:r>
            <a:r>
              <a:rPr lang="en-US" dirty="0">
                <a:solidFill>
                  <a:prstClr val="black"/>
                </a:solidFill>
                <a:latin typeface="Courier" charset="0"/>
              </a:rPr>
              <a:t>(translate).</a:t>
            </a:r>
          </a:p>
          <a:p>
            <a:r>
              <a:rPr lang="en-US" dirty="0">
                <a:solidFill>
                  <a:prstClr val="black"/>
                </a:solidFill>
                <a:latin typeface="Courier" charset="0"/>
              </a:rPr>
              <a:t>-</a:t>
            </a:r>
            <a:r>
              <a:rPr lang="en-US" b="1" dirty="0" smtClean="0">
                <a:solidFill>
                  <a:srgbClr val="999999"/>
                </a:solidFill>
                <a:latin typeface="Courier-Bold" charset="0"/>
              </a:rPr>
              <a:t>export</a:t>
            </a:r>
            <a:r>
              <a:rPr lang="en-US" dirty="0">
                <a:solidFill>
                  <a:prstClr val="black"/>
                </a:solidFill>
                <a:latin typeface="Courier" charset="0"/>
              </a:rPr>
              <a:t>([loop</a:t>
            </a:r>
            <a:r>
              <a:rPr lang="en-US" b="0" dirty="0" smtClean="0">
                <a:solidFill>
                  <a:srgbClr val="666666"/>
                </a:solidFill>
                <a:latin typeface="Courier" charset="0"/>
              </a:rPr>
              <a:t>/0</a:t>
            </a:r>
            <a:r>
              <a:rPr lang="en-US" dirty="0">
                <a:solidFill>
                  <a:prstClr val="black"/>
                </a:solidFill>
                <a:latin typeface="Courier" charset="0"/>
              </a:rPr>
              <a:t>]).</a:t>
            </a:r>
          </a:p>
          <a:p>
            <a:r>
              <a:rPr lang="nl-NL" b="0" dirty="0" smtClean="0">
                <a:solidFill>
                  <a:srgbClr val="0000FF"/>
                </a:solidFill>
                <a:latin typeface="Courier" charset="0"/>
              </a:rPr>
              <a:t>loop</a:t>
            </a:r>
            <a:r>
              <a:rPr lang="nl-NL" dirty="0">
                <a:solidFill>
                  <a:prstClr val="black"/>
                </a:solidFill>
                <a:latin typeface="Courier" charset="0"/>
              </a:rPr>
              <a:t>() </a:t>
            </a:r>
            <a:r>
              <a:rPr lang="nl-NL" b="0" dirty="0" smtClean="0">
                <a:solidFill>
                  <a:srgbClr val="666666"/>
                </a:solidFill>
                <a:latin typeface="Courier" charset="0"/>
              </a:rPr>
              <a:t>-&gt;</a:t>
            </a:r>
            <a:endParaRPr lang="nl-NL" dirty="0">
              <a:solidFill>
                <a:prstClr val="black"/>
              </a:solidFill>
              <a:latin typeface="Courier" charset="0"/>
            </a:endParaRPr>
          </a:p>
          <a:p>
            <a:r>
              <a:rPr lang="nl-NL" dirty="0">
                <a:solidFill>
                  <a:prstClr val="black"/>
                </a:solidFill>
                <a:latin typeface="Courier" charset="0"/>
              </a:rPr>
              <a:t>    </a:t>
            </a:r>
            <a:r>
              <a:rPr lang="nl-NL" b="1" dirty="0" err="1" smtClean="0">
                <a:solidFill>
                  <a:srgbClr val="008000"/>
                </a:solidFill>
                <a:latin typeface="Courier-Bold" charset="0"/>
              </a:rPr>
              <a:t>receive</a:t>
            </a:r>
            <a:endParaRPr lang="nl-NL" dirty="0">
              <a:solidFill>
                <a:prstClr val="black"/>
              </a:solidFill>
              <a:latin typeface="Courier" charset="0"/>
            </a:endParaRPr>
          </a:p>
          <a:p>
            <a:r>
              <a:rPr lang="es-ES_tradnl" dirty="0">
                <a:solidFill>
                  <a:prstClr val="black"/>
                </a:solidFill>
                <a:latin typeface="Courier" charset="0"/>
              </a:rPr>
              <a:t>        </a:t>
            </a:r>
            <a:r>
              <a:rPr lang="es-ES_tradnl" b="0" dirty="0" smtClean="0">
                <a:solidFill>
                  <a:srgbClr val="BA2121"/>
                </a:solidFill>
                <a:latin typeface="Courier" charset="0"/>
              </a:rPr>
              <a:t>"casa"</a:t>
            </a:r>
            <a:r>
              <a:rPr lang="es-ES_tradnl" dirty="0">
                <a:solidFill>
                  <a:prstClr val="black"/>
                </a:solidFill>
                <a:latin typeface="Courier" charset="0"/>
              </a:rPr>
              <a:t> </a:t>
            </a:r>
            <a:r>
              <a:rPr lang="es-ES_tradnl" b="0" dirty="0" smtClean="0">
                <a:solidFill>
                  <a:srgbClr val="666666"/>
                </a:solidFill>
                <a:latin typeface="Courier" charset="0"/>
              </a:rPr>
              <a:t>-&gt;</a:t>
            </a:r>
            <a:r>
              <a:rPr lang="es-ES_tradnl" dirty="0">
                <a:solidFill>
                  <a:prstClr val="black"/>
                </a:solidFill>
                <a:latin typeface="Courier" charset="0"/>
              </a:rPr>
              <a:t> </a:t>
            </a:r>
          </a:p>
          <a:p>
            <a:r>
              <a:rPr lang="en-US" dirty="0">
                <a:solidFill>
                  <a:prstClr val="black"/>
                </a:solidFill>
                <a:latin typeface="Courier" charset="0"/>
              </a:rPr>
              <a:t>            </a:t>
            </a:r>
            <a:r>
              <a:rPr lang="en-US" b="1" dirty="0" err="1" smtClean="0">
                <a:solidFill>
                  <a:srgbClr val="0000FF"/>
                </a:solidFill>
                <a:latin typeface="Courier-Bold" charset="0"/>
              </a:rPr>
              <a:t>io</a:t>
            </a:r>
            <a:r>
              <a:rPr lang="en-US" dirty="0" err="1">
                <a:solidFill>
                  <a:prstClr val="black"/>
                </a:solidFill>
                <a:latin typeface="Courier" charset="0"/>
              </a:rPr>
              <a:t>:</a:t>
            </a:r>
            <a:r>
              <a:rPr lang="en-US" b="0" dirty="0" err="1" smtClean="0">
                <a:solidFill>
                  <a:srgbClr val="0000FF"/>
                </a:solidFill>
                <a:latin typeface="Courier" charset="0"/>
              </a:rPr>
              <a:t>format</a:t>
            </a:r>
            <a:r>
              <a:rPr lang="en-US" dirty="0">
                <a:solidFill>
                  <a:prstClr val="black"/>
                </a:solidFill>
                <a:latin typeface="Courier" charset="0"/>
              </a:rPr>
              <a:t>(</a:t>
            </a:r>
            <a:r>
              <a:rPr lang="en-US" b="0" dirty="0" smtClean="0">
                <a:solidFill>
                  <a:srgbClr val="BA2121"/>
                </a:solidFill>
                <a:latin typeface="Courier" charset="0"/>
              </a:rPr>
              <a:t>"</a:t>
            </a:r>
            <a:r>
              <a:rPr lang="en-US" b="0" dirty="0" err="1" smtClean="0">
                <a:solidFill>
                  <a:srgbClr val="BA2121"/>
                </a:solidFill>
                <a:latin typeface="Courier" charset="0"/>
              </a:rPr>
              <a:t>house</a:t>
            </a:r>
            <a:r>
              <a:rPr lang="en-US" b="1" dirty="0" err="1" smtClean="0">
                <a:solidFill>
                  <a:srgbClr val="BB6688"/>
                </a:solidFill>
                <a:latin typeface="Courier-Bold" charset="0"/>
              </a:rPr>
              <a:t>~n</a:t>
            </a:r>
            <a:r>
              <a:rPr lang="en-US" b="0" dirty="0" smtClean="0">
                <a:solidFill>
                  <a:srgbClr val="BA2121"/>
                </a:solidFill>
                <a:latin typeface="Courier" charset="0"/>
              </a:rPr>
              <a:t>"</a:t>
            </a:r>
            <a:r>
              <a:rPr lang="en-US" dirty="0">
                <a:solidFill>
                  <a:prstClr val="black"/>
                </a:solidFill>
                <a:latin typeface="Courier" charset="0"/>
              </a:rPr>
              <a:t>), </a:t>
            </a:r>
          </a:p>
          <a:p>
            <a:r>
              <a:rPr lang="nl-NL" dirty="0">
                <a:solidFill>
                  <a:prstClr val="black"/>
                </a:solidFill>
                <a:latin typeface="Courier" charset="0"/>
              </a:rPr>
              <a:t>            loop();</a:t>
            </a:r>
          </a:p>
          <a:p>
            <a:r>
              <a:rPr lang="nl-NL" dirty="0">
                <a:solidFill>
                  <a:prstClr val="black"/>
                </a:solidFill>
                <a:latin typeface="Courier" charset="0"/>
              </a:rPr>
              <a:t>        </a:t>
            </a:r>
          </a:p>
          <a:p>
            <a:r>
              <a:rPr lang="nl-NL" dirty="0">
                <a:solidFill>
                  <a:prstClr val="black"/>
                </a:solidFill>
                <a:latin typeface="Courier" charset="0"/>
              </a:rPr>
              <a:t>        </a:t>
            </a:r>
            <a:r>
              <a:rPr lang="nl-NL" b="0" dirty="0" smtClean="0">
                <a:solidFill>
                  <a:srgbClr val="BA2121"/>
                </a:solidFill>
                <a:latin typeface="Courier" charset="0"/>
              </a:rPr>
              <a:t>"</a:t>
            </a:r>
            <a:r>
              <a:rPr lang="nl-NL" b="0" dirty="0" err="1" smtClean="0">
                <a:solidFill>
                  <a:srgbClr val="BA2121"/>
                </a:solidFill>
                <a:latin typeface="Courier" charset="0"/>
              </a:rPr>
              <a:t>blanca</a:t>
            </a:r>
            <a:r>
              <a:rPr lang="nl-NL" b="0" dirty="0" smtClean="0">
                <a:solidFill>
                  <a:srgbClr val="BA2121"/>
                </a:solidFill>
                <a:latin typeface="Courier" charset="0"/>
              </a:rPr>
              <a:t>"</a:t>
            </a:r>
            <a:r>
              <a:rPr lang="nl-NL" dirty="0">
                <a:solidFill>
                  <a:prstClr val="black"/>
                </a:solidFill>
                <a:latin typeface="Courier" charset="0"/>
              </a:rPr>
              <a:t> </a:t>
            </a:r>
            <a:r>
              <a:rPr lang="nl-NL" b="0" dirty="0" smtClean="0">
                <a:solidFill>
                  <a:srgbClr val="666666"/>
                </a:solidFill>
                <a:latin typeface="Courier" charset="0"/>
              </a:rPr>
              <a:t>-&gt;</a:t>
            </a:r>
            <a:r>
              <a:rPr lang="nl-NL" dirty="0">
                <a:solidFill>
                  <a:prstClr val="black"/>
                </a:solidFill>
                <a:latin typeface="Courier" charset="0"/>
              </a:rPr>
              <a:t> </a:t>
            </a:r>
          </a:p>
          <a:p>
            <a:r>
              <a:rPr lang="en-US" dirty="0">
                <a:solidFill>
                  <a:prstClr val="black"/>
                </a:solidFill>
                <a:latin typeface="Courier" charset="0"/>
              </a:rPr>
              <a:t>            </a:t>
            </a:r>
            <a:r>
              <a:rPr lang="en-US" b="1" dirty="0" err="1" smtClean="0">
                <a:solidFill>
                  <a:srgbClr val="0000FF"/>
                </a:solidFill>
                <a:latin typeface="Courier-Bold" charset="0"/>
              </a:rPr>
              <a:t>io</a:t>
            </a:r>
            <a:r>
              <a:rPr lang="en-US" dirty="0" err="1">
                <a:solidFill>
                  <a:prstClr val="black"/>
                </a:solidFill>
                <a:latin typeface="Courier" charset="0"/>
              </a:rPr>
              <a:t>:</a:t>
            </a:r>
            <a:r>
              <a:rPr lang="en-US" b="0" dirty="0" err="1" smtClean="0">
                <a:solidFill>
                  <a:srgbClr val="0000FF"/>
                </a:solidFill>
                <a:latin typeface="Courier" charset="0"/>
              </a:rPr>
              <a:t>format</a:t>
            </a:r>
            <a:r>
              <a:rPr lang="en-US" dirty="0">
                <a:solidFill>
                  <a:prstClr val="black"/>
                </a:solidFill>
                <a:latin typeface="Courier" charset="0"/>
              </a:rPr>
              <a:t>(</a:t>
            </a:r>
            <a:r>
              <a:rPr lang="en-US" b="0" dirty="0" smtClean="0">
                <a:solidFill>
                  <a:srgbClr val="BA2121"/>
                </a:solidFill>
                <a:latin typeface="Courier" charset="0"/>
              </a:rPr>
              <a:t>"</a:t>
            </a:r>
            <a:r>
              <a:rPr lang="en-US" b="0" dirty="0" err="1" smtClean="0">
                <a:solidFill>
                  <a:srgbClr val="BA2121"/>
                </a:solidFill>
                <a:latin typeface="Courier" charset="0"/>
              </a:rPr>
              <a:t>white</a:t>
            </a:r>
            <a:r>
              <a:rPr lang="en-US" b="1" dirty="0" err="1" smtClean="0">
                <a:solidFill>
                  <a:srgbClr val="BB6688"/>
                </a:solidFill>
                <a:latin typeface="Courier-Bold" charset="0"/>
              </a:rPr>
              <a:t>~n</a:t>
            </a:r>
            <a:r>
              <a:rPr lang="en-US" b="0" dirty="0" smtClean="0">
                <a:solidFill>
                  <a:srgbClr val="BA2121"/>
                </a:solidFill>
                <a:latin typeface="Courier" charset="0"/>
              </a:rPr>
              <a:t>"</a:t>
            </a:r>
            <a:r>
              <a:rPr lang="en-US" dirty="0">
                <a:solidFill>
                  <a:prstClr val="black"/>
                </a:solidFill>
                <a:latin typeface="Courier" charset="0"/>
              </a:rPr>
              <a:t>), </a:t>
            </a:r>
          </a:p>
          <a:p>
            <a:r>
              <a:rPr lang="nl-NL" dirty="0">
                <a:solidFill>
                  <a:prstClr val="black"/>
                </a:solidFill>
                <a:latin typeface="Courier" charset="0"/>
              </a:rPr>
              <a:t>            loop();</a:t>
            </a:r>
          </a:p>
          <a:p>
            <a:r>
              <a:rPr lang="nl-NL" dirty="0">
                <a:solidFill>
                  <a:prstClr val="black"/>
                </a:solidFill>
                <a:latin typeface="Courier" charset="0"/>
              </a:rPr>
              <a:t>        </a:t>
            </a:r>
          </a:p>
          <a:p>
            <a:r>
              <a:rPr lang="nl-NL" dirty="0">
                <a:solidFill>
                  <a:prstClr val="black"/>
                </a:solidFill>
                <a:latin typeface="Courier" charset="0"/>
              </a:rPr>
              <a:t>        _ </a:t>
            </a:r>
            <a:r>
              <a:rPr lang="nl-NL" b="0" dirty="0" smtClean="0">
                <a:solidFill>
                  <a:srgbClr val="666666"/>
                </a:solidFill>
                <a:latin typeface="Courier" charset="0"/>
              </a:rPr>
              <a:t>-&gt;</a:t>
            </a:r>
            <a:r>
              <a:rPr lang="nl-NL" dirty="0">
                <a:solidFill>
                  <a:prstClr val="black"/>
                </a:solidFill>
                <a:latin typeface="Courier" charset="0"/>
              </a:rPr>
              <a:t> </a:t>
            </a:r>
          </a:p>
          <a:p>
            <a:r>
              <a:rPr lang="en-US" dirty="0">
                <a:solidFill>
                  <a:prstClr val="black"/>
                </a:solidFill>
                <a:latin typeface="Courier" charset="0"/>
              </a:rPr>
              <a:t>            </a:t>
            </a:r>
            <a:r>
              <a:rPr lang="en-US" b="1" dirty="0" err="1" smtClean="0">
                <a:solidFill>
                  <a:srgbClr val="0000FF"/>
                </a:solidFill>
                <a:latin typeface="Courier-Bold" charset="0"/>
              </a:rPr>
              <a:t>io</a:t>
            </a:r>
            <a:r>
              <a:rPr lang="en-US" dirty="0" err="1">
                <a:solidFill>
                  <a:prstClr val="black"/>
                </a:solidFill>
                <a:latin typeface="Courier" charset="0"/>
              </a:rPr>
              <a:t>:</a:t>
            </a:r>
            <a:r>
              <a:rPr lang="en-US" b="0" dirty="0" err="1" smtClean="0">
                <a:solidFill>
                  <a:srgbClr val="0000FF"/>
                </a:solidFill>
                <a:latin typeface="Courier" charset="0"/>
              </a:rPr>
              <a:t>format</a:t>
            </a:r>
            <a:r>
              <a:rPr lang="en-US" dirty="0">
                <a:solidFill>
                  <a:prstClr val="black"/>
                </a:solidFill>
                <a:latin typeface="Courier" charset="0"/>
              </a:rPr>
              <a:t>(</a:t>
            </a:r>
            <a:r>
              <a:rPr lang="en-US" b="0" dirty="0" smtClean="0">
                <a:solidFill>
                  <a:srgbClr val="BA2121"/>
                </a:solidFill>
                <a:latin typeface="Courier" charset="0"/>
              </a:rPr>
              <a:t>"I don't </a:t>
            </a:r>
            <a:r>
              <a:rPr lang="en-US" b="0" dirty="0" err="1" smtClean="0">
                <a:solidFill>
                  <a:srgbClr val="BA2121"/>
                </a:solidFill>
                <a:latin typeface="Courier" charset="0"/>
              </a:rPr>
              <a:t>understand.</a:t>
            </a:r>
            <a:r>
              <a:rPr lang="en-US" b="1" dirty="0" err="1" smtClean="0">
                <a:solidFill>
                  <a:srgbClr val="BB6688"/>
                </a:solidFill>
                <a:latin typeface="Courier-Bold" charset="0"/>
              </a:rPr>
              <a:t>~n</a:t>
            </a:r>
            <a:r>
              <a:rPr lang="en-US" b="0" dirty="0" smtClean="0">
                <a:solidFill>
                  <a:srgbClr val="BA2121"/>
                </a:solidFill>
                <a:latin typeface="Courier" charset="0"/>
              </a:rPr>
              <a:t>"</a:t>
            </a:r>
            <a:r>
              <a:rPr lang="en-US" dirty="0">
                <a:solidFill>
                  <a:prstClr val="black"/>
                </a:solidFill>
                <a:latin typeface="Courier" charset="0"/>
              </a:rPr>
              <a:t>), </a:t>
            </a:r>
          </a:p>
          <a:p>
            <a:r>
              <a:rPr lang="nl-NL" dirty="0">
                <a:solidFill>
                  <a:prstClr val="black"/>
                </a:solidFill>
                <a:latin typeface="Courier" charset="0"/>
              </a:rPr>
              <a:t>            loop()</a:t>
            </a:r>
          </a:p>
          <a:p>
            <a:r>
              <a:rPr lang="nl-NL" dirty="0">
                <a:solidFill>
                  <a:prstClr val="black"/>
                </a:solidFill>
                <a:latin typeface="Courier" charset="0"/>
              </a:rPr>
              <a:t>    </a:t>
            </a:r>
            <a:r>
              <a:rPr lang="nl-NL" b="1" dirty="0" smtClean="0">
                <a:solidFill>
                  <a:srgbClr val="008000"/>
                </a:solidFill>
                <a:latin typeface="Courier-Bold" charset="0"/>
              </a:rPr>
              <a:t>end</a:t>
            </a:r>
            <a:r>
              <a:rPr lang="nl-NL" dirty="0">
                <a:solidFill>
                  <a:prstClr val="black"/>
                </a:solidFill>
                <a:latin typeface="Courier" charset="0"/>
              </a:rPr>
              <a:t>.</a:t>
            </a:r>
          </a:p>
        </p:txBody>
      </p:sp>
      <p:sp>
        <p:nvSpPr>
          <p:cNvPr id="5" name="TextBox 4"/>
          <p:cNvSpPr txBox="1"/>
          <p:nvPr/>
        </p:nvSpPr>
        <p:spPr>
          <a:xfrm>
            <a:off x="7135318" y="6215003"/>
            <a:ext cx="3386696" cy="369332"/>
          </a:xfrm>
          <a:prstGeom prst="rect">
            <a:avLst/>
          </a:prstGeom>
          <a:noFill/>
        </p:spPr>
        <p:txBody>
          <a:bodyPr wrap="none" rtlCol="0">
            <a:spAutoFit/>
          </a:bodyPr>
          <a:lstStyle/>
          <a:p>
            <a:r>
              <a:rPr lang="en-US" dirty="0" err="1" smtClean="0"/>
              <a:t>Pid</a:t>
            </a:r>
            <a:r>
              <a:rPr lang="en-US" dirty="0" smtClean="0"/>
              <a:t> = spawn(fun </a:t>
            </a:r>
            <a:r>
              <a:rPr lang="en-US" dirty="0" err="1" smtClean="0"/>
              <a:t>translate:loop</a:t>
            </a:r>
            <a:r>
              <a:rPr lang="en-US" dirty="0" smtClean="0"/>
              <a:t>/0).</a:t>
            </a:r>
            <a:endParaRPr lang="en-US" dirty="0"/>
          </a:p>
        </p:txBody>
      </p:sp>
      <p:pic>
        <p:nvPicPr>
          <p:cNvPr id="6" name="Picture 5"/>
          <p:cNvPicPr>
            <a:picLocks noChangeAspect="1"/>
          </p:cNvPicPr>
          <p:nvPr/>
        </p:nvPicPr>
        <p:blipFill>
          <a:blip r:embed="rId3"/>
          <a:stretch>
            <a:fillRect/>
          </a:stretch>
        </p:blipFill>
        <p:spPr>
          <a:xfrm>
            <a:off x="8128000" y="1321356"/>
            <a:ext cx="3225800" cy="1498600"/>
          </a:xfrm>
          <a:prstGeom prst="rect">
            <a:avLst/>
          </a:prstGeom>
        </p:spPr>
      </p:pic>
    </p:spTree>
    <p:extLst>
      <p:ext uri="{BB962C8B-B14F-4D97-AF65-F5344CB8AC3E}">
        <p14:creationId xmlns:p14="http://schemas.microsoft.com/office/powerpoint/2010/main" val="203584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20172" y="2586428"/>
            <a:ext cx="2705100" cy="1295400"/>
          </a:xfrm>
          <a:prstGeom prst="rect">
            <a:avLst/>
          </a:prstGeom>
        </p:spPr>
      </p:pic>
      <p:pic>
        <p:nvPicPr>
          <p:cNvPr id="5" name="Picture 4"/>
          <p:cNvPicPr>
            <a:picLocks noChangeAspect="1"/>
          </p:cNvPicPr>
          <p:nvPr/>
        </p:nvPicPr>
        <p:blipFill>
          <a:blip r:embed="rId3"/>
          <a:stretch>
            <a:fillRect/>
          </a:stretch>
        </p:blipFill>
        <p:spPr>
          <a:xfrm>
            <a:off x="2135162" y="3597744"/>
            <a:ext cx="3238500" cy="2120900"/>
          </a:xfrm>
          <a:prstGeom prst="rect">
            <a:avLst/>
          </a:prstGeom>
        </p:spPr>
      </p:pic>
      <p:pic>
        <p:nvPicPr>
          <p:cNvPr id="6" name="Picture 5"/>
          <p:cNvPicPr>
            <a:picLocks noChangeAspect="1"/>
          </p:cNvPicPr>
          <p:nvPr/>
        </p:nvPicPr>
        <p:blipFill>
          <a:blip r:embed="rId4"/>
          <a:stretch>
            <a:fillRect/>
          </a:stretch>
        </p:blipFill>
        <p:spPr>
          <a:xfrm>
            <a:off x="2180132" y="1857167"/>
            <a:ext cx="5448300" cy="863600"/>
          </a:xfrm>
          <a:prstGeom prst="rect">
            <a:avLst/>
          </a:prstGeom>
        </p:spPr>
      </p:pic>
      <p:pic>
        <p:nvPicPr>
          <p:cNvPr id="7" name="Picture 6"/>
          <p:cNvPicPr>
            <a:picLocks noChangeAspect="1"/>
          </p:cNvPicPr>
          <p:nvPr/>
        </p:nvPicPr>
        <p:blipFill>
          <a:blip r:embed="rId5"/>
          <a:stretch>
            <a:fillRect/>
          </a:stretch>
        </p:blipFill>
        <p:spPr>
          <a:xfrm>
            <a:off x="8425514" y="1479707"/>
            <a:ext cx="3225800" cy="1498600"/>
          </a:xfrm>
          <a:prstGeom prst="rect">
            <a:avLst/>
          </a:prstGeom>
        </p:spPr>
      </p:pic>
    </p:spTree>
    <p:extLst>
      <p:ext uri="{BB962C8B-B14F-4D97-AF65-F5344CB8AC3E}">
        <p14:creationId xmlns:p14="http://schemas.microsoft.com/office/powerpoint/2010/main" val="579456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68117" y="117693"/>
            <a:ext cx="8704289" cy="6740307"/>
          </a:xfrm>
          <a:prstGeom prst="rect">
            <a:avLst/>
          </a:prstGeom>
        </p:spPr>
        <p:txBody>
          <a:bodyPr wrap="square">
            <a:spAutoFit/>
          </a:bodyPr>
          <a:lstStyle/>
          <a:p>
            <a:r>
              <a:rPr lang="en-US" dirty="0">
                <a:solidFill>
                  <a:prstClr val="black"/>
                </a:solidFill>
                <a:latin typeface="Courier" charset="0"/>
              </a:rPr>
              <a:t>-</a:t>
            </a:r>
            <a:r>
              <a:rPr lang="en-US" b="1" dirty="0" smtClean="0">
                <a:solidFill>
                  <a:srgbClr val="999999"/>
                </a:solidFill>
                <a:latin typeface="Courier-Bold" charset="0"/>
              </a:rPr>
              <a:t>module</a:t>
            </a:r>
            <a:r>
              <a:rPr lang="en-US" dirty="0">
                <a:solidFill>
                  <a:prstClr val="black"/>
                </a:solidFill>
                <a:latin typeface="Courier" charset="0"/>
              </a:rPr>
              <a:t>(</a:t>
            </a:r>
            <a:r>
              <a:rPr lang="en-US" dirty="0" err="1">
                <a:solidFill>
                  <a:prstClr val="black"/>
                </a:solidFill>
                <a:latin typeface="Courier" charset="0"/>
              </a:rPr>
              <a:t>translate_service</a:t>
            </a:r>
            <a:r>
              <a:rPr lang="en-US" dirty="0">
                <a:solidFill>
                  <a:prstClr val="black"/>
                </a:solidFill>
                <a:latin typeface="Courier" charset="0"/>
              </a:rPr>
              <a:t>).</a:t>
            </a:r>
          </a:p>
          <a:p>
            <a:r>
              <a:rPr lang="en-US" dirty="0">
                <a:solidFill>
                  <a:prstClr val="black"/>
                </a:solidFill>
                <a:latin typeface="Courier" charset="0"/>
              </a:rPr>
              <a:t>-</a:t>
            </a:r>
            <a:r>
              <a:rPr lang="en-US" b="1" dirty="0" smtClean="0">
                <a:solidFill>
                  <a:srgbClr val="999999"/>
                </a:solidFill>
                <a:latin typeface="Courier-Bold" charset="0"/>
              </a:rPr>
              <a:t>export</a:t>
            </a:r>
            <a:r>
              <a:rPr lang="en-US" dirty="0">
                <a:solidFill>
                  <a:prstClr val="black"/>
                </a:solidFill>
                <a:latin typeface="Courier" charset="0"/>
              </a:rPr>
              <a:t>([loop</a:t>
            </a:r>
            <a:r>
              <a:rPr lang="en-US" b="0" dirty="0" smtClean="0">
                <a:solidFill>
                  <a:srgbClr val="666666"/>
                </a:solidFill>
                <a:latin typeface="Courier" charset="0"/>
              </a:rPr>
              <a:t>/0</a:t>
            </a:r>
            <a:r>
              <a:rPr lang="en-US" dirty="0">
                <a:solidFill>
                  <a:prstClr val="black"/>
                </a:solidFill>
                <a:latin typeface="Courier" charset="0"/>
              </a:rPr>
              <a:t>, translate</a:t>
            </a:r>
            <a:r>
              <a:rPr lang="en-US" b="0" dirty="0" smtClean="0">
                <a:solidFill>
                  <a:srgbClr val="666666"/>
                </a:solidFill>
                <a:latin typeface="Courier" charset="0"/>
              </a:rPr>
              <a:t>/2</a:t>
            </a:r>
            <a:r>
              <a:rPr lang="en-US" dirty="0">
                <a:solidFill>
                  <a:prstClr val="black"/>
                </a:solidFill>
                <a:latin typeface="Courier" charset="0"/>
              </a:rPr>
              <a:t>]).</a:t>
            </a:r>
          </a:p>
          <a:p>
            <a:r>
              <a:rPr lang="nl-NL" b="0" dirty="0" smtClean="0">
                <a:solidFill>
                  <a:srgbClr val="0000FF"/>
                </a:solidFill>
                <a:latin typeface="Courier" charset="0"/>
              </a:rPr>
              <a:t>loop</a:t>
            </a:r>
            <a:r>
              <a:rPr lang="nl-NL" dirty="0">
                <a:solidFill>
                  <a:prstClr val="black"/>
                </a:solidFill>
                <a:latin typeface="Courier" charset="0"/>
              </a:rPr>
              <a:t>() </a:t>
            </a:r>
            <a:r>
              <a:rPr lang="nl-NL" b="0" dirty="0" smtClean="0">
                <a:solidFill>
                  <a:srgbClr val="666666"/>
                </a:solidFill>
                <a:latin typeface="Courier" charset="0"/>
              </a:rPr>
              <a:t>-&gt;</a:t>
            </a:r>
            <a:endParaRPr lang="nl-NL" dirty="0">
              <a:solidFill>
                <a:prstClr val="black"/>
              </a:solidFill>
              <a:latin typeface="Courier" charset="0"/>
            </a:endParaRPr>
          </a:p>
          <a:p>
            <a:endParaRPr lang="nl-NL" dirty="0">
              <a:solidFill>
                <a:prstClr val="black"/>
              </a:solidFill>
              <a:latin typeface="Courier" charset="0"/>
            </a:endParaRPr>
          </a:p>
          <a:p>
            <a:r>
              <a:rPr lang="nl-NL" dirty="0">
                <a:solidFill>
                  <a:prstClr val="black"/>
                </a:solidFill>
                <a:latin typeface="Courier" charset="0"/>
              </a:rPr>
              <a:t>    </a:t>
            </a:r>
            <a:r>
              <a:rPr lang="nl-NL" b="1" dirty="0" err="1" smtClean="0">
                <a:solidFill>
                  <a:srgbClr val="008000"/>
                </a:solidFill>
                <a:latin typeface="Courier-Bold" charset="0"/>
              </a:rPr>
              <a:t>receive</a:t>
            </a:r>
            <a:endParaRPr lang="nl-NL" dirty="0">
              <a:solidFill>
                <a:prstClr val="black"/>
              </a:solidFill>
              <a:latin typeface="Courier" charset="0"/>
            </a:endParaRPr>
          </a:p>
          <a:p>
            <a:r>
              <a:rPr lang="es-ES_tradnl" dirty="0">
                <a:solidFill>
                  <a:prstClr val="black"/>
                </a:solidFill>
                <a:latin typeface="Courier" charset="0"/>
              </a:rPr>
              <a:t>        {</a:t>
            </a:r>
            <a:r>
              <a:rPr lang="es-ES_tradnl" b="0" dirty="0" err="1" smtClean="0">
                <a:solidFill>
                  <a:srgbClr val="19177C"/>
                </a:solidFill>
                <a:latin typeface="Courier" charset="0"/>
              </a:rPr>
              <a:t>From</a:t>
            </a:r>
            <a:r>
              <a:rPr lang="es-ES_tradnl" dirty="0">
                <a:solidFill>
                  <a:prstClr val="black"/>
                </a:solidFill>
                <a:latin typeface="Courier" charset="0"/>
              </a:rPr>
              <a:t>, </a:t>
            </a:r>
            <a:r>
              <a:rPr lang="es-ES_tradnl" b="0" dirty="0" smtClean="0">
                <a:solidFill>
                  <a:srgbClr val="BA2121"/>
                </a:solidFill>
                <a:latin typeface="Courier" charset="0"/>
              </a:rPr>
              <a:t>"casa"</a:t>
            </a:r>
            <a:r>
              <a:rPr lang="es-ES_tradnl" dirty="0">
                <a:solidFill>
                  <a:prstClr val="black"/>
                </a:solidFill>
                <a:latin typeface="Courier" charset="0"/>
              </a:rPr>
              <a:t>} </a:t>
            </a:r>
            <a:r>
              <a:rPr lang="es-ES_tradnl" b="0" dirty="0" smtClean="0">
                <a:solidFill>
                  <a:srgbClr val="666666"/>
                </a:solidFill>
                <a:latin typeface="Courier" charset="0"/>
              </a:rPr>
              <a:t>-&gt;</a:t>
            </a:r>
            <a:r>
              <a:rPr lang="es-ES_tradnl" dirty="0">
                <a:solidFill>
                  <a:prstClr val="black"/>
                </a:solidFill>
                <a:latin typeface="Courier" charset="0"/>
              </a:rPr>
              <a:t> </a:t>
            </a:r>
          </a:p>
          <a:p>
            <a:r>
              <a:rPr lang="en-US" dirty="0">
                <a:solidFill>
                  <a:prstClr val="black"/>
                </a:solidFill>
                <a:latin typeface="Courier" charset="0"/>
              </a:rPr>
              <a:t>            </a:t>
            </a:r>
            <a:r>
              <a:rPr lang="en-US" b="0" dirty="0" smtClean="0">
                <a:solidFill>
                  <a:srgbClr val="19177C"/>
                </a:solidFill>
                <a:latin typeface="Courier" charset="0"/>
              </a:rPr>
              <a:t>From</a:t>
            </a:r>
            <a:r>
              <a:rPr lang="en-US" dirty="0">
                <a:solidFill>
                  <a:prstClr val="black"/>
                </a:solidFill>
                <a:latin typeface="Courier" charset="0"/>
              </a:rPr>
              <a:t> </a:t>
            </a:r>
            <a:r>
              <a:rPr lang="en-US" b="0" dirty="0" smtClean="0">
                <a:solidFill>
                  <a:srgbClr val="666666"/>
                </a:solidFill>
                <a:latin typeface="Courier" charset="0"/>
              </a:rPr>
              <a:t>!</a:t>
            </a:r>
            <a:r>
              <a:rPr lang="en-US" dirty="0">
                <a:solidFill>
                  <a:prstClr val="black"/>
                </a:solidFill>
                <a:latin typeface="Courier" charset="0"/>
              </a:rPr>
              <a:t> </a:t>
            </a:r>
            <a:r>
              <a:rPr lang="en-US" b="0" dirty="0" smtClean="0">
                <a:solidFill>
                  <a:srgbClr val="BA2121"/>
                </a:solidFill>
                <a:latin typeface="Courier" charset="0"/>
              </a:rPr>
              <a:t>"house"</a:t>
            </a:r>
            <a:r>
              <a:rPr lang="en-US" dirty="0">
                <a:solidFill>
                  <a:prstClr val="black"/>
                </a:solidFill>
                <a:latin typeface="Courier" charset="0"/>
              </a:rPr>
              <a:t>, </a:t>
            </a:r>
          </a:p>
          <a:p>
            <a:r>
              <a:rPr lang="nl-NL" dirty="0">
                <a:solidFill>
                  <a:prstClr val="black"/>
                </a:solidFill>
                <a:latin typeface="Courier" charset="0"/>
              </a:rPr>
              <a:t>            loop();</a:t>
            </a:r>
          </a:p>
          <a:p>
            <a:r>
              <a:rPr lang="nl-NL" dirty="0">
                <a:solidFill>
                  <a:prstClr val="black"/>
                </a:solidFill>
                <a:latin typeface="Courier" charset="0"/>
              </a:rPr>
              <a:t>        </a:t>
            </a:r>
          </a:p>
          <a:p>
            <a:r>
              <a:rPr lang="nl-NL" dirty="0">
                <a:solidFill>
                  <a:prstClr val="black"/>
                </a:solidFill>
                <a:latin typeface="Courier" charset="0"/>
              </a:rPr>
              <a:t>		</a:t>
            </a:r>
          </a:p>
          <a:p>
            <a:r>
              <a:rPr lang="nl-NL" dirty="0">
                <a:solidFill>
                  <a:prstClr val="black"/>
                </a:solidFill>
                <a:latin typeface="Courier" charset="0"/>
              </a:rPr>
              <a:t>        {</a:t>
            </a:r>
            <a:r>
              <a:rPr lang="nl-NL" b="0" dirty="0" err="1" smtClean="0">
                <a:solidFill>
                  <a:srgbClr val="19177C"/>
                </a:solidFill>
                <a:latin typeface="Courier" charset="0"/>
              </a:rPr>
              <a:t>From</a:t>
            </a:r>
            <a:r>
              <a:rPr lang="nl-NL" dirty="0">
                <a:solidFill>
                  <a:prstClr val="black"/>
                </a:solidFill>
                <a:latin typeface="Courier" charset="0"/>
              </a:rPr>
              <a:t>, </a:t>
            </a:r>
            <a:r>
              <a:rPr lang="nl-NL" b="0" dirty="0" smtClean="0">
                <a:solidFill>
                  <a:srgbClr val="BA2121"/>
                </a:solidFill>
                <a:latin typeface="Courier" charset="0"/>
              </a:rPr>
              <a:t>"</a:t>
            </a:r>
            <a:r>
              <a:rPr lang="nl-NL" b="0" dirty="0" err="1" smtClean="0">
                <a:solidFill>
                  <a:srgbClr val="BA2121"/>
                </a:solidFill>
                <a:latin typeface="Courier" charset="0"/>
              </a:rPr>
              <a:t>blanca</a:t>
            </a:r>
            <a:r>
              <a:rPr lang="nl-NL" b="0" dirty="0" smtClean="0">
                <a:solidFill>
                  <a:srgbClr val="BA2121"/>
                </a:solidFill>
                <a:latin typeface="Courier" charset="0"/>
              </a:rPr>
              <a:t>"</a:t>
            </a:r>
            <a:r>
              <a:rPr lang="nl-NL" dirty="0">
                <a:solidFill>
                  <a:prstClr val="black"/>
                </a:solidFill>
                <a:latin typeface="Courier" charset="0"/>
              </a:rPr>
              <a:t>} </a:t>
            </a:r>
            <a:r>
              <a:rPr lang="nl-NL" b="0" dirty="0" smtClean="0">
                <a:solidFill>
                  <a:srgbClr val="666666"/>
                </a:solidFill>
                <a:latin typeface="Courier" charset="0"/>
              </a:rPr>
              <a:t>-&gt;</a:t>
            </a:r>
            <a:r>
              <a:rPr lang="nl-NL" dirty="0">
                <a:solidFill>
                  <a:prstClr val="black"/>
                </a:solidFill>
                <a:latin typeface="Courier" charset="0"/>
              </a:rPr>
              <a:t> </a:t>
            </a:r>
          </a:p>
          <a:p>
            <a:r>
              <a:rPr lang="en-US" dirty="0">
                <a:solidFill>
                  <a:prstClr val="black"/>
                </a:solidFill>
                <a:latin typeface="Courier" charset="0"/>
              </a:rPr>
              <a:t>            </a:t>
            </a:r>
            <a:r>
              <a:rPr lang="en-US" b="0" dirty="0" smtClean="0">
                <a:solidFill>
                  <a:srgbClr val="19177C"/>
                </a:solidFill>
                <a:latin typeface="Courier" charset="0"/>
              </a:rPr>
              <a:t>From</a:t>
            </a:r>
            <a:r>
              <a:rPr lang="en-US" dirty="0">
                <a:solidFill>
                  <a:prstClr val="black"/>
                </a:solidFill>
                <a:latin typeface="Courier" charset="0"/>
              </a:rPr>
              <a:t> </a:t>
            </a:r>
            <a:r>
              <a:rPr lang="en-US" b="0" dirty="0" smtClean="0">
                <a:solidFill>
                  <a:srgbClr val="666666"/>
                </a:solidFill>
                <a:latin typeface="Courier" charset="0"/>
              </a:rPr>
              <a:t>!</a:t>
            </a:r>
            <a:r>
              <a:rPr lang="en-US" dirty="0">
                <a:solidFill>
                  <a:prstClr val="black"/>
                </a:solidFill>
                <a:latin typeface="Courier" charset="0"/>
              </a:rPr>
              <a:t> </a:t>
            </a:r>
            <a:r>
              <a:rPr lang="en-US" b="0" dirty="0" smtClean="0">
                <a:solidFill>
                  <a:srgbClr val="BA2121"/>
                </a:solidFill>
                <a:latin typeface="Courier" charset="0"/>
              </a:rPr>
              <a:t>"white"</a:t>
            </a:r>
            <a:r>
              <a:rPr lang="en-US" dirty="0">
                <a:solidFill>
                  <a:prstClr val="black"/>
                </a:solidFill>
                <a:latin typeface="Courier" charset="0"/>
              </a:rPr>
              <a:t>, </a:t>
            </a:r>
          </a:p>
          <a:p>
            <a:r>
              <a:rPr lang="nl-NL" dirty="0">
                <a:solidFill>
                  <a:prstClr val="black"/>
                </a:solidFill>
                <a:latin typeface="Courier" charset="0"/>
              </a:rPr>
              <a:t>            loop();</a:t>
            </a:r>
          </a:p>
          <a:p>
            <a:r>
              <a:rPr lang="nl-NL" dirty="0">
                <a:solidFill>
                  <a:prstClr val="black"/>
                </a:solidFill>
                <a:latin typeface="Courier" charset="0"/>
              </a:rPr>
              <a:t>        </a:t>
            </a:r>
          </a:p>
          <a:p>
            <a:r>
              <a:rPr lang="nl-NL" dirty="0">
                <a:solidFill>
                  <a:prstClr val="black"/>
                </a:solidFill>
                <a:latin typeface="Courier" charset="0"/>
              </a:rPr>
              <a:t>        {</a:t>
            </a:r>
            <a:r>
              <a:rPr lang="nl-NL" b="0" dirty="0" err="1" smtClean="0">
                <a:solidFill>
                  <a:srgbClr val="19177C"/>
                </a:solidFill>
                <a:latin typeface="Courier" charset="0"/>
              </a:rPr>
              <a:t>From</a:t>
            </a:r>
            <a:r>
              <a:rPr lang="nl-NL" dirty="0">
                <a:solidFill>
                  <a:prstClr val="black"/>
                </a:solidFill>
                <a:latin typeface="Courier" charset="0"/>
              </a:rPr>
              <a:t>, _} </a:t>
            </a:r>
            <a:r>
              <a:rPr lang="nl-NL" b="0" dirty="0" smtClean="0">
                <a:solidFill>
                  <a:srgbClr val="666666"/>
                </a:solidFill>
                <a:latin typeface="Courier" charset="0"/>
              </a:rPr>
              <a:t>-&gt;</a:t>
            </a:r>
            <a:r>
              <a:rPr lang="nl-NL" dirty="0">
                <a:solidFill>
                  <a:prstClr val="black"/>
                </a:solidFill>
                <a:latin typeface="Courier" charset="0"/>
              </a:rPr>
              <a:t> </a:t>
            </a:r>
          </a:p>
          <a:p>
            <a:r>
              <a:rPr lang="en-US" dirty="0">
                <a:solidFill>
                  <a:prstClr val="black"/>
                </a:solidFill>
                <a:latin typeface="Courier" charset="0"/>
              </a:rPr>
              <a:t>            </a:t>
            </a:r>
            <a:r>
              <a:rPr lang="en-US" b="0" dirty="0" smtClean="0">
                <a:solidFill>
                  <a:srgbClr val="19177C"/>
                </a:solidFill>
                <a:latin typeface="Courier" charset="0"/>
              </a:rPr>
              <a:t>From</a:t>
            </a:r>
            <a:r>
              <a:rPr lang="en-US" dirty="0">
                <a:solidFill>
                  <a:prstClr val="black"/>
                </a:solidFill>
                <a:latin typeface="Courier" charset="0"/>
              </a:rPr>
              <a:t> </a:t>
            </a:r>
            <a:r>
              <a:rPr lang="en-US" b="0" dirty="0" smtClean="0">
                <a:solidFill>
                  <a:srgbClr val="666666"/>
                </a:solidFill>
                <a:latin typeface="Courier" charset="0"/>
              </a:rPr>
              <a:t>!</a:t>
            </a:r>
            <a:r>
              <a:rPr lang="en-US" dirty="0">
                <a:solidFill>
                  <a:prstClr val="black"/>
                </a:solidFill>
                <a:latin typeface="Courier" charset="0"/>
              </a:rPr>
              <a:t> </a:t>
            </a:r>
            <a:r>
              <a:rPr lang="en-US" b="0" dirty="0" smtClean="0">
                <a:solidFill>
                  <a:srgbClr val="BA2121"/>
                </a:solidFill>
                <a:latin typeface="Courier" charset="0"/>
              </a:rPr>
              <a:t>"I don't understand."</a:t>
            </a:r>
            <a:r>
              <a:rPr lang="en-US" dirty="0">
                <a:solidFill>
                  <a:prstClr val="black"/>
                </a:solidFill>
                <a:latin typeface="Courier" charset="0"/>
              </a:rPr>
              <a:t>, </a:t>
            </a:r>
          </a:p>
          <a:p>
            <a:r>
              <a:rPr lang="nl-NL" dirty="0">
                <a:solidFill>
                  <a:prstClr val="black"/>
                </a:solidFill>
                <a:latin typeface="Courier" charset="0"/>
              </a:rPr>
              <a:t>            loop()       </a:t>
            </a:r>
          </a:p>
          <a:p>
            <a:r>
              <a:rPr lang="nl-NL" b="1" dirty="0" smtClean="0">
                <a:solidFill>
                  <a:srgbClr val="008000"/>
                </a:solidFill>
                <a:latin typeface="Courier-Bold" charset="0"/>
              </a:rPr>
              <a:t>end</a:t>
            </a:r>
            <a:r>
              <a:rPr lang="nl-NL" dirty="0">
                <a:solidFill>
                  <a:prstClr val="black"/>
                </a:solidFill>
                <a:latin typeface="Courier" charset="0"/>
              </a:rPr>
              <a:t>.</a:t>
            </a:r>
          </a:p>
          <a:p>
            <a:endParaRPr lang="nl-NL" dirty="0">
              <a:solidFill>
                <a:prstClr val="black"/>
              </a:solidFill>
              <a:latin typeface="Courier" charset="0"/>
            </a:endParaRPr>
          </a:p>
          <a:p>
            <a:r>
              <a:rPr lang="nl-NL" b="0" dirty="0" smtClean="0">
                <a:solidFill>
                  <a:srgbClr val="0000FF"/>
                </a:solidFill>
                <a:latin typeface="Courier" charset="0"/>
              </a:rPr>
              <a:t>translate</a:t>
            </a:r>
            <a:r>
              <a:rPr lang="nl-NL" dirty="0">
                <a:solidFill>
                  <a:prstClr val="black"/>
                </a:solidFill>
                <a:latin typeface="Courier" charset="0"/>
              </a:rPr>
              <a:t>(</a:t>
            </a:r>
            <a:r>
              <a:rPr lang="nl-NL" b="0" dirty="0" err="1" smtClean="0">
                <a:solidFill>
                  <a:srgbClr val="19177C"/>
                </a:solidFill>
                <a:latin typeface="Courier" charset="0"/>
              </a:rPr>
              <a:t>To</a:t>
            </a:r>
            <a:r>
              <a:rPr lang="nl-NL" dirty="0">
                <a:solidFill>
                  <a:prstClr val="black"/>
                </a:solidFill>
                <a:latin typeface="Courier" charset="0"/>
              </a:rPr>
              <a:t>, </a:t>
            </a:r>
            <a:r>
              <a:rPr lang="nl-NL" b="0" dirty="0" smtClean="0">
                <a:solidFill>
                  <a:srgbClr val="19177C"/>
                </a:solidFill>
                <a:latin typeface="Courier" charset="0"/>
              </a:rPr>
              <a:t>Word</a:t>
            </a:r>
            <a:r>
              <a:rPr lang="nl-NL" dirty="0">
                <a:solidFill>
                  <a:prstClr val="black"/>
                </a:solidFill>
                <a:latin typeface="Courier" charset="0"/>
              </a:rPr>
              <a:t>) </a:t>
            </a:r>
            <a:r>
              <a:rPr lang="nl-NL" b="0" dirty="0" smtClean="0">
                <a:solidFill>
                  <a:srgbClr val="666666"/>
                </a:solidFill>
                <a:latin typeface="Courier" charset="0"/>
              </a:rPr>
              <a:t>-&gt;</a:t>
            </a:r>
            <a:endParaRPr lang="nl-NL" dirty="0">
              <a:solidFill>
                <a:prstClr val="black"/>
              </a:solidFill>
              <a:latin typeface="Courier" charset="0"/>
            </a:endParaRPr>
          </a:p>
          <a:p>
            <a:r>
              <a:rPr lang="en-US" dirty="0">
                <a:solidFill>
                  <a:prstClr val="black"/>
                </a:solidFill>
                <a:latin typeface="Courier" charset="0"/>
              </a:rPr>
              <a:t>    </a:t>
            </a:r>
            <a:r>
              <a:rPr lang="en-US" b="0" dirty="0" smtClean="0">
                <a:solidFill>
                  <a:srgbClr val="19177C"/>
                </a:solidFill>
                <a:latin typeface="Courier" charset="0"/>
              </a:rPr>
              <a:t>To</a:t>
            </a:r>
            <a:r>
              <a:rPr lang="en-US" dirty="0">
                <a:solidFill>
                  <a:prstClr val="black"/>
                </a:solidFill>
                <a:latin typeface="Courier" charset="0"/>
              </a:rPr>
              <a:t> </a:t>
            </a:r>
            <a:r>
              <a:rPr lang="en-US" b="0" dirty="0" smtClean="0">
                <a:solidFill>
                  <a:srgbClr val="666666"/>
                </a:solidFill>
                <a:latin typeface="Courier" charset="0"/>
              </a:rPr>
              <a:t>!</a:t>
            </a:r>
            <a:r>
              <a:rPr lang="en-US" dirty="0">
                <a:solidFill>
                  <a:prstClr val="black"/>
                </a:solidFill>
                <a:latin typeface="Courier" charset="0"/>
              </a:rPr>
              <a:t> {self(), </a:t>
            </a:r>
            <a:r>
              <a:rPr lang="en-US" b="0" dirty="0" smtClean="0">
                <a:solidFill>
                  <a:srgbClr val="19177C"/>
                </a:solidFill>
                <a:latin typeface="Courier" charset="0"/>
              </a:rPr>
              <a:t>Word</a:t>
            </a:r>
            <a:r>
              <a:rPr lang="en-US" dirty="0">
                <a:solidFill>
                  <a:prstClr val="black"/>
                </a:solidFill>
                <a:latin typeface="Courier" charset="0"/>
              </a:rPr>
              <a:t>}, </a:t>
            </a:r>
          </a:p>
          <a:p>
            <a:r>
              <a:rPr lang="en-US" dirty="0">
                <a:solidFill>
                  <a:prstClr val="black"/>
                </a:solidFill>
                <a:latin typeface="Courier" charset="0"/>
              </a:rPr>
              <a:t>    </a:t>
            </a:r>
            <a:r>
              <a:rPr lang="en-US" b="1" dirty="0" smtClean="0">
                <a:solidFill>
                  <a:srgbClr val="008000"/>
                </a:solidFill>
                <a:latin typeface="Courier-Bold" charset="0"/>
              </a:rPr>
              <a:t>receive</a:t>
            </a:r>
            <a:endParaRPr lang="en-US" dirty="0">
              <a:solidFill>
                <a:prstClr val="black"/>
              </a:solidFill>
              <a:latin typeface="Courier" charset="0"/>
            </a:endParaRPr>
          </a:p>
          <a:p>
            <a:r>
              <a:rPr lang="en-US" dirty="0">
                <a:solidFill>
                  <a:prstClr val="black"/>
                </a:solidFill>
                <a:latin typeface="Courier" charset="0"/>
              </a:rPr>
              <a:t>        </a:t>
            </a:r>
            <a:r>
              <a:rPr lang="en-US" b="0" dirty="0" smtClean="0">
                <a:solidFill>
                  <a:srgbClr val="19177C"/>
                </a:solidFill>
                <a:latin typeface="Courier" charset="0"/>
              </a:rPr>
              <a:t>Translation</a:t>
            </a:r>
            <a:r>
              <a:rPr lang="en-US" dirty="0">
                <a:solidFill>
                  <a:prstClr val="black"/>
                </a:solidFill>
                <a:latin typeface="Courier" charset="0"/>
              </a:rPr>
              <a:t> </a:t>
            </a:r>
            <a:r>
              <a:rPr lang="en-US" b="0" dirty="0" smtClean="0">
                <a:solidFill>
                  <a:srgbClr val="666666"/>
                </a:solidFill>
                <a:latin typeface="Courier" charset="0"/>
              </a:rPr>
              <a:t>-&gt;</a:t>
            </a:r>
            <a:r>
              <a:rPr lang="en-US" dirty="0">
                <a:solidFill>
                  <a:prstClr val="black"/>
                </a:solidFill>
                <a:latin typeface="Courier" charset="0"/>
              </a:rPr>
              <a:t> </a:t>
            </a:r>
            <a:r>
              <a:rPr lang="en-US" b="0" dirty="0" smtClean="0">
                <a:solidFill>
                  <a:srgbClr val="19177C"/>
                </a:solidFill>
                <a:latin typeface="Courier" charset="0"/>
              </a:rPr>
              <a:t>Translation</a:t>
            </a:r>
            <a:endParaRPr lang="en-US" dirty="0">
              <a:solidFill>
                <a:prstClr val="black"/>
              </a:solidFill>
              <a:latin typeface="Courier" charset="0"/>
            </a:endParaRPr>
          </a:p>
          <a:p>
            <a:r>
              <a:rPr lang="en-US" dirty="0">
                <a:solidFill>
                  <a:prstClr val="black"/>
                </a:solidFill>
                <a:latin typeface="Courier" charset="0"/>
              </a:rPr>
              <a:t>    </a:t>
            </a:r>
            <a:r>
              <a:rPr lang="en-US" b="1" dirty="0" smtClean="0">
                <a:solidFill>
                  <a:srgbClr val="008000"/>
                </a:solidFill>
                <a:latin typeface="Courier-Bold" charset="0"/>
              </a:rPr>
              <a:t>end</a:t>
            </a:r>
            <a:r>
              <a:rPr lang="en-US" dirty="0">
                <a:solidFill>
                  <a:prstClr val="black"/>
                </a:solidFill>
                <a:latin typeface="Courier" charset="0"/>
              </a:rPr>
              <a:t>.</a:t>
            </a:r>
          </a:p>
        </p:txBody>
      </p:sp>
    </p:spTree>
    <p:extLst>
      <p:ext uri="{BB962C8B-B14F-4D97-AF65-F5344CB8AC3E}">
        <p14:creationId xmlns:p14="http://schemas.microsoft.com/office/powerpoint/2010/main" val="1467782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a:t>
            </a:r>
            <a:r>
              <a:rPr lang="en-US" dirty="0" err="1" smtClean="0"/>
              <a:t>Erlang</a:t>
            </a:r>
            <a:endParaRPr lang="en-US" dirty="0"/>
          </a:p>
        </p:txBody>
      </p:sp>
      <p:sp>
        <p:nvSpPr>
          <p:cNvPr id="4" name="Content Placeholder 2"/>
          <p:cNvSpPr>
            <a:spLocks noGrp="1"/>
          </p:cNvSpPr>
          <p:nvPr>
            <p:ph idx="1"/>
          </p:nvPr>
        </p:nvSpPr>
        <p:spPr>
          <a:xfrm>
            <a:off x="838199" y="2023899"/>
            <a:ext cx="7485529" cy="4525963"/>
          </a:xfrm>
        </p:spPr>
        <p:txBody>
          <a:bodyPr/>
          <a:lstStyle/>
          <a:p>
            <a:r>
              <a:rPr lang="en-US" sz="2800" dirty="0" err="1" smtClean="0"/>
              <a:t>Erlang</a:t>
            </a:r>
            <a:r>
              <a:rPr lang="en-US" sz="2800" dirty="0" smtClean="0"/>
              <a:t> either </a:t>
            </a:r>
            <a:r>
              <a:rPr lang="en-US" sz="2800" dirty="0" smtClean="0"/>
              <a:t>refers </a:t>
            </a:r>
            <a:r>
              <a:rPr lang="en-US" sz="2800" dirty="0" smtClean="0"/>
              <a:t>to Danish mathematician and engineer </a:t>
            </a:r>
            <a:r>
              <a:rPr lang="en-US" sz="2800" dirty="0" err="1" smtClean="0">
                <a:solidFill>
                  <a:srgbClr val="0070C0"/>
                </a:solidFill>
              </a:rPr>
              <a:t>Agner</a:t>
            </a:r>
            <a:r>
              <a:rPr lang="en-US" sz="2800" dirty="0" smtClean="0">
                <a:solidFill>
                  <a:srgbClr val="0070C0"/>
                </a:solidFill>
              </a:rPr>
              <a:t> </a:t>
            </a:r>
            <a:r>
              <a:rPr lang="en-US" sz="2800" dirty="0" err="1" smtClean="0">
                <a:solidFill>
                  <a:srgbClr val="0070C0"/>
                </a:solidFill>
              </a:rPr>
              <a:t>Krarup</a:t>
            </a:r>
            <a:r>
              <a:rPr lang="en-US" sz="2800" dirty="0" smtClean="0">
                <a:solidFill>
                  <a:srgbClr val="0070C0"/>
                </a:solidFill>
              </a:rPr>
              <a:t> </a:t>
            </a:r>
            <a:r>
              <a:rPr lang="en-US" sz="2800" dirty="0" err="1" smtClean="0">
                <a:solidFill>
                  <a:srgbClr val="0070C0"/>
                </a:solidFill>
              </a:rPr>
              <a:t>Erlang</a:t>
            </a:r>
            <a:r>
              <a:rPr lang="en-US" sz="2800" dirty="0" smtClean="0"/>
              <a:t>, or alternatively, as an abbrev. of "</a:t>
            </a:r>
            <a:r>
              <a:rPr lang="en-US" sz="2800" dirty="0" smtClean="0">
                <a:solidFill>
                  <a:srgbClr val="0070C0"/>
                </a:solidFill>
              </a:rPr>
              <a:t>Ericsson Language</a:t>
            </a:r>
            <a:r>
              <a:rPr lang="en-US" sz="2800" dirty="0" smtClean="0"/>
              <a:t>“.</a:t>
            </a:r>
          </a:p>
          <a:p>
            <a:r>
              <a:rPr lang="en-US" sz="2800" dirty="0" smtClean="0"/>
              <a:t>Experiments with </a:t>
            </a:r>
            <a:r>
              <a:rPr lang="en-US" sz="2800" dirty="0" err="1" smtClean="0"/>
              <a:t>Erlang</a:t>
            </a:r>
            <a:r>
              <a:rPr lang="en-US" sz="2800" dirty="0" smtClean="0"/>
              <a:t> started in </a:t>
            </a:r>
            <a:r>
              <a:rPr lang="en-US" sz="2800" dirty="0" err="1" smtClean="0">
                <a:solidFill>
                  <a:srgbClr val="0070C0"/>
                </a:solidFill>
              </a:rPr>
              <a:t>Ellemtel</a:t>
            </a:r>
            <a:r>
              <a:rPr lang="en-US" sz="2800" dirty="0" smtClean="0">
                <a:solidFill>
                  <a:srgbClr val="0070C0"/>
                </a:solidFill>
              </a:rPr>
              <a:t> Computer Science Laboratory</a:t>
            </a:r>
            <a:r>
              <a:rPr lang="en-US" sz="2800" dirty="0" smtClean="0"/>
              <a:t> in 1987.</a:t>
            </a:r>
          </a:p>
          <a:p>
            <a:r>
              <a:rPr lang="en-US" sz="2800" dirty="0" smtClean="0"/>
              <a:t>First version was developed by </a:t>
            </a:r>
            <a:r>
              <a:rPr lang="en-US" sz="2800" dirty="0" smtClean="0">
                <a:solidFill>
                  <a:srgbClr val="0070C0"/>
                </a:solidFill>
              </a:rPr>
              <a:t>Joe Armstrong</a:t>
            </a:r>
            <a:r>
              <a:rPr lang="en-US" sz="2800" dirty="0" smtClean="0"/>
              <a:t>.</a:t>
            </a:r>
          </a:p>
        </p:txBody>
      </p:sp>
      <p:pic>
        <p:nvPicPr>
          <p:cNvPr id="5" name="Picture 4"/>
          <p:cNvPicPr>
            <a:picLocks noChangeAspect="1" noChangeArrowheads="1"/>
          </p:cNvPicPr>
          <p:nvPr/>
        </p:nvPicPr>
        <p:blipFill>
          <a:blip r:embed="rId2"/>
          <a:srcRect/>
          <a:stretch>
            <a:fillRect/>
          </a:stretch>
        </p:blipFill>
        <p:spPr bwMode="auto">
          <a:xfrm>
            <a:off x="9144000" y="1340223"/>
            <a:ext cx="2419350" cy="3867150"/>
          </a:xfrm>
          <a:prstGeom prst="rect">
            <a:avLst/>
          </a:prstGeom>
          <a:noFill/>
          <a:ln w="9525">
            <a:noFill/>
            <a:miter lim="800000"/>
            <a:headEnd/>
            <a:tailEnd/>
          </a:ln>
        </p:spPr>
      </p:pic>
      <p:sp>
        <p:nvSpPr>
          <p:cNvPr id="6" name="TextBox 5"/>
          <p:cNvSpPr txBox="1">
            <a:spLocks noChangeArrowheads="1"/>
          </p:cNvSpPr>
          <p:nvPr/>
        </p:nvSpPr>
        <p:spPr bwMode="auto">
          <a:xfrm>
            <a:off x="8610600" y="5226423"/>
            <a:ext cx="3276600" cy="1323439"/>
          </a:xfrm>
          <a:prstGeom prst="rect">
            <a:avLst/>
          </a:prstGeom>
          <a:noFill/>
          <a:ln w="9525">
            <a:noFill/>
            <a:miter lim="800000"/>
            <a:headEnd/>
            <a:tailEnd/>
          </a:ln>
        </p:spPr>
        <p:txBody>
          <a:bodyPr>
            <a:spAutoFit/>
          </a:bodyPr>
          <a:lstStyle/>
          <a:p>
            <a:r>
              <a:rPr lang="en-US" sz="1600" dirty="0" err="1">
                <a:latin typeface="Calibri" pitchFamily="34" charset="0"/>
              </a:rPr>
              <a:t>Agner</a:t>
            </a:r>
            <a:r>
              <a:rPr lang="en-US" sz="1600" dirty="0">
                <a:latin typeface="Calibri" pitchFamily="34" charset="0"/>
              </a:rPr>
              <a:t> </a:t>
            </a:r>
            <a:r>
              <a:rPr lang="en-US" sz="1600" dirty="0" err="1">
                <a:latin typeface="Calibri" pitchFamily="34" charset="0"/>
              </a:rPr>
              <a:t>Krarup</a:t>
            </a:r>
            <a:r>
              <a:rPr lang="en-US" sz="1600" dirty="0">
                <a:latin typeface="Calibri" pitchFamily="34" charset="0"/>
              </a:rPr>
              <a:t> </a:t>
            </a:r>
            <a:r>
              <a:rPr lang="en-US" sz="1600" dirty="0" err="1">
                <a:latin typeface="Calibri" pitchFamily="34" charset="0"/>
              </a:rPr>
              <a:t>Erlang</a:t>
            </a:r>
            <a:r>
              <a:rPr lang="en-US" sz="1600" dirty="0">
                <a:latin typeface="Calibri" pitchFamily="34" charset="0"/>
              </a:rPr>
              <a:t> (1878-1929)</a:t>
            </a:r>
          </a:p>
          <a:p>
            <a:r>
              <a:rPr lang="en-US" sz="1600" dirty="0">
                <a:latin typeface="Calibri" pitchFamily="34" charset="0"/>
              </a:rPr>
              <a:t>Inventor of the fields: traffic engineering and queueing theory (foundation of telecom network studies).</a:t>
            </a:r>
          </a:p>
        </p:txBody>
      </p:sp>
    </p:spTree>
    <p:extLst>
      <p:ext uri="{BB962C8B-B14F-4D97-AF65-F5344CB8AC3E}">
        <p14:creationId xmlns:p14="http://schemas.microsoft.com/office/powerpoint/2010/main" val="1031533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4373" y="1967858"/>
            <a:ext cx="8809220" cy="2862322"/>
          </a:xfrm>
          <a:prstGeom prst="rect">
            <a:avLst/>
          </a:prstGeom>
        </p:spPr>
        <p:txBody>
          <a:bodyPr wrap="square">
            <a:spAutoFit/>
          </a:bodyPr>
          <a:lstStyle/>
          <a:p>
            <a:r>
              <a:rPr lang="en-US" dirty="0">
                <a:solidFill>
                  <a:prstClr val="black"/>
                </a:solidFill>
                <a:latin typeface="Courier" charset="0"/>
              </a:rPr>
              <a:t>-</a:t>
            </a:r>
            <a:r>
              <a:rPr lang="en-US" b="1" dirty="0" smtClean="0">
                <a:solidFill>
                  <a:srgbClr val="999999"/>
                </a:solidFill>
                <a:latin typeface="Courier-Bold" charset="0"/>
              </a:rPr>
              <a:t>module</a:t>
            </a:r>
            <a:r>
              <a:rPr lang="en-US" dirty="0">
                <a:solidFill>
                  <a:prstClr val="black"/>
                </a:solidFill>
                <a:latin typeface="Courier" charset="0"/>
              </a:rPr>
              <a:t>(roulette).</a:t>
            </a:r>
          </a:p>
          <a:p>
            <a:r>
              <a:rPr lang="en-US" dirty="0">
                <a:solidFill>
                  <a:prstClr val="black"/>
                </a:solidFill>
                <a:latin typeface="Courier" charset="0"/>
              </a:rPr>
              <a:t>-</a:t>
            </a:r>
            <a:r>
              <a:rPr lang="en-US" b="1" dirty="0" smtClean="0">
                <a:solidFill>
                  <a:srgbClr val="999999"/>
                </a:solidFill>
                <a:latin typeface="Courier-Bold" charset="0"/>
              </a:rPr>
              <a:t>export</a:t>
            </a:r>
            <a:r>
              <a:rPr lang="en-US" dirty="0">
                <a:solidFill>
                  <a:prstClr val="black"/>
                </a:solidFill>
                <a:latin typeface="Courier" charset="0"/>
              </a:rPr>
              <a:t>([loop</a:t>
            </a:r>
            <a:r>
              <a:rPr lang="en-US" b="0" dirty="0" smtClean="0">
                <a:solidFill>
                  <a:srgbClr val="666666"/>
                </a:solidFill>
                <a:latin typeface="Courier" charset="0"/>
              </a:rPr>
              <a:t>/0</a:t>
            </a:r>
            <a:r>
              <a:rPr lang="en-US" dirty="0">
                <a:solidFill>
                  <a:prstClr val="black"/>
                </a:solidFill>
                <a:latin typeface="Courier" charset="0"/>
              </a:rPr>
              <a:t>]).</a:t>
            </a:r>
          </a:p>
          <a:p>
            <a:endParaRPr lang="en-US" dirty="0">
              <a:solidFill>
                <a:prstClr val="black"/>
              </a:solidFill>
              <a:latin typeface="Courier" charset="0"/>
            </a:endParaRPr>
          </a:p>
          <a:p>
            <a:r>
              <a:rPr lang="en-US" b="0" i="1" dirty="0" smtClean="0">
                <a:solidFill>
                  <a:srgbClr val="408080"/>
                </a:solidFill>
                <a:latin typeface="Courier-Oblique" charset="0"/>
              </a:rPr>
              <a:t>% send a number, 1-6</a:t>
            </a:r>
          </a:p>
          <a:p>
            <a:r>
              <a:rPr lang="nl-NL" b="0" i="0" dirty="0" smtClean="0">
                <a:solidFill>
                  <a:srgbClr val="0000FF"/>
                </a:solidFill>
                <a:latin typeface="Courier" charset="0"/>
              </a:rPr>
              <a:t>loop</a:t>
            </a:r>
            <a:r>
              <a:rPr lang="nl-NL" dirty="0">
                <a:solidFill>
                  <a:prstClr val="black"/>
                </a:solidFill>
                <a:latin typeface="Courier" charset="0"/>
              </a:rPr>
              <a:t>() </a:t>
            </a:r>
            <a:r>
              <a:rPr lang="nl-NL" b="0" i="0" dirty="0" smtClean="0">
                <a:solidFill>
                  <a:srgbClr val="666666"/>
                </a:solidFill>
                <a:latin typeface="Courier" charset="0"/>
              </a:rPr>
              <a:t>-&gt;</a:t>
            </a:r>
            <a:endParaRPr lang="nl-NL" dirty="0">
              <a:solidFill>
                <a:prstClr val="black"/>
              </a:solidFill>
              <a:latin typeface="Courier" charset="0"/>
            </a:endParaRPr>
          </a:p>
          <a:p>
            <a:r>
              <a:rPr lang="nl-NL" dirty="0">
                <a:solidFill>
                  <a:prstClr val="black"/>
                </a:solidFill>
                <a:latin typeface="Courier" charset="0"/>
              </a:rPr>
              <a:t>    </a:t>
            </a:r>
            <a:r>
              <a:rPr lang="nl-NL" b="1" i="0" dirty="0" err="1" smtClean="0">
                <a:solidFill>
                  <a:srgbClr val="008000"/>
                </a:solidFill>
                <a:latin typeface="Courier-Bold" charset="0"/>
              </a:rPr>
              <a:t>receive</a:t>
            </a:r>
            <a:endParaRPr lang="nl-NL" dirty="0">
              <a:solidFill>
                <a:prstClr val="black"/>
              </a:solidFill>
              <a:latin typeface="Courier" charset="0"/>
            </a:endParaRPr>
          </a:p>
          <a:p>
            <a:r>
              <a:rPr lang="nl-NL" dirty="0">
                <a:solidFill>
                  <a:prstClr val="black"/>
                </a:solidFill>
                <a:latin typeface="Courier" charset="0"/>
              </a:rPr>
              <a:t>        </a:t>
            </a:r>
            <a:r>
              <a:rPr lang="nl-NL" b="0" i="0" dirty="0" smtClean="0">
                <a:solidFill>
                  <a:srgbClr val="666666"/>
                </a:solidFill>
                <a:latin typeface="Courier" charset="0"/>
              </a:rPr>
              <a:t>3</a:t>
            </a:r>
            <a:r>
              <a:rPr lang="nl-NL" dirty="0">
                <a:solidFill>
                  <a:prstClr val="black"/>
                </a:solidFill>
                <a:latin typeface="Courier" charset="0"/>
              </a:rPr>
              <a:t> </a:t>
            </a:r>
            <a:r>
              <a:rPr lang="nl-NL" b="0" i="0" dirty="0" smtClean="0">
                <a:solidFill>
                  <a:srgbClr val="666666"/>
                </a:solidFill>
                <a:latin typeface="Courier" charset="0"/>
              </a:rPr>
              <a:t>-&gt;</a:t>
            </a:r>
            <a:r>
              <a:rPr lang="nl-NL" dirty="0">
                <a:solidFill>
                  <a:prstClr val="black"/>
                </a:solidFill>
                <a:latin typeface="Courier" charset="0"/>
              </a:rPr>
              <a:t> </a:t>
            </a:r>
            <a:r>
              <a:rPr lang="nl-NL" b="1" i="0" dirty="0" err="1" smtClean="0">
                <a:solidFill>
                  <a:srgbClr val="0000FF"/>
                </a:solidFill>
                <a:latin typeface="Courier-Bold" charset="0"/>
              </a:rPr>
              <a:t>io</a:t>
            </a:r>
            <a:r>
              <a:rPr lang="nl-NL" dirty="0" err="1">
                <a:solidFill>
                  <a:prstClr val="black"/>
                </a:solidFill>
                <a:latin typeface="Courier" charset="0"/>
              </a:rPr>
              <a:t>:</a:t>
            </a:r>
            <a:r>
              <a:rPr lang="nl-NL" b="0" i="0" dirty="0" err="1" smtClean="0">
                <a:solidFill>
                  <a:srgbClr val="0000FF"/>
                </a:solidFill>
                <a:latin typeface="Courier" charset="0"/>
              </a:rPr>
              <a:t>format</a:t>
            </a:r>
            <a:r>
              <a:rPr lang="nl-NL" dirty="0">
                <a:solidFill>
                  <a:prstClr val="black"/>
                </a:solidFill>
                <a:latin typeface="Courier" charset="0"/>
              </a:rPr>
              <a:t>(</a:t>
            </a:r>
            <a:r>
              <a:rPr lang="nl-NL" b="0" i="0" dirty="0" smtClean="0">
                <a:solidFill>
                  <a:srgbClr val="BA2121"/>
                </a:solidFill>
                <a:latin typeface="Courier" charset="0"/>
              </a:rPr>
              <a:t>"</a:t>
            </a:r>
            <a:r>
              <a:rPr lang="nl-NL" b="0" i="0" dirty="0" err="1" smtClean="0">
                <a:solidFill>
                  <a:srgbClr val="BA2121"/>
                </a:solidFill>
                <a:latin typeface="Courier" charset="0"/>
              </a:rPr>
              <a:t>bang.</a:t>
            </a:r>
            <a:r>
              <a:rPr lang="nl-NL" b="1" i="0" dirty="0" err="1" smtClean="0">
                <a:solidFill>
                  <a:srgbClr val="BB6688"/>
                </a:solidFill>
                <a:latin typeface="Courier-Bold" charset="0"/>
              </a:rPr>
              <a:t>~n</a:t>
            </a:r>
            <a:r>
              <a:rPr lang="nl-NL" b="0" i="0" dirty="0" smtClean="0">
                <a:solidFill>
                  <a:srgbClr val="BA2121"/>
                </a:solidFill>
                <a:latin typeface="Courier" charset="0"/>
              </a:rPr>
              <a:t>"</a:t>
            </a:r>
            <a:r>
              <a:rPr lang="nl-NL" dirty="0">
                <a:solidFill>
                  <a:prstClr val="black"/>
                </a:solidFill>
                <a:latin typeface="Courier" charset="0"/>
              </a:rPr>
              <a:t>), </a:t>
            </a:r>
            <a:r>
              <a:rPr lang="nl-NL" b="0" i="0" dirty="0" smtClean="0">
                <a:solidFill>
                  <a:srgbClr val="008000"/>
                </a:solidFill>
                <a:latin typeface="Courier" charset="0"/>
              </a:rPr>
              <a:t>exit</a:t>
            </a:r>
            <a:r>
              <a:rPr lang="nl-NL" dirty="0">
                <a:solidFill>
                  <a:prstClr val="black"/>
                </a:solidFill>
                <a:latin typeface="Courier" charset="0"/>
              </a:rPr>
              <a:t>({</a:t>
            </a:r>
            <a:r>
              <a:rPr lang="nl-NL" dirty="0" err="1">
                <a:solidFill>
                  <a:prstClr val="black"/>
                </a:solidFill>
                <a:latin typeface="Courier" charset="0"/>
              </a:rPr>
              <a:t>roulette,die,at,</a:t>
            </a:r>
            <a:r>
              <a:rPr lang="nl-NL" b="1" i="0" dirty="0" err="1" smtClean="0">
                <a:solidFill>
                  <a:srgbClr val="0000FF"/>
                </a:solidFill>
                <a:latin typeface="Courier-Bold" charset="0"/>
              </a:rPr>
              <a:t>erlang</a:t>
            </a:r>
            <a:r>
              <a:rPr lang="nl-NL" dirty="0" err="1">
                <a:solidFill>
                  <a:prstClr val="black"/>
                </a:solidFill>
                <a:latin typeface="Courier" charset="0"/>
              </a:rPr>
              <a:t>:</a:t>
            </a:r>
            <a:r>
              <a:rPr lang="nl-NL" b="0" i="0" dirty="0" err="1" smtClean="0">
                <a:solidFill>
                  <a:srgbClr val="0000FF"/>
                </a:solidFill>
                <a:latin typeface="Courier" charset="0"/>
              </a:rPr>
              <a:t>time</a:t>
            </a:r>
            <a:r>
              <a:rPr lang="nl-NL" dirty="0">
                <a:solidFill>
                  <a:prstClr val="black"/>
                </a:solidFill>
                <a:latin typeface="Courier" charset="0"/>
              </a:rPr>
              <a:t>()});</a:t>
            </a:r>
          </a:p>
          <a:p>
            <a:r>
              <a:rPr lang="nl-NL" dirty="0">
                <a:solidFill>
                  <a:prstClr val="black"/>
                </a:solidFill>
                <a:latin typeface="Courier" charset="0"/>
              </a:rPr>
              <a:t>        _ </a:t>
            </a:r>
            <a:r>
              <a:rPr lang="nl-NL" b="0" i="0" dirty="0" smtClean="0">
                <a:solidFill>
                  <a:srgbClr val="666666"/>
                </a:solidFill>
                <a:latin typeface="Courier" charset="0"/>
              </a:rPr>
              <a:t>-&gt;</a:t>
            </a:r>
            <a:r>
              <a:rPr lang="nl-NL" dirty="0">
                <a:solidFill>
                  <a:prstClr val="black"/>
                </a:solidFill>
                <a:latin typeface="Courier" charset="0"/>
              </a:rPr>
              <a:t> </a:t>
            </a:r>
            <a:r>
              <a:rPr lang="nl-NL" b="1" i="0" dirty="0" err="1" smtClean="0">
                <a:solidFill>
                  <a:srgbClr val="0000FF"/>
                </a:solidFill>
                <a:latin typeface="Courier-Bold" charset="0"/>
              </a:rPr>
              <a:t>io</a:t>
            </a:r>
            <a:r>
              <a:rPr lang="nl-NL" dirty="0" err="1">
                <a:solidFill>
                  <a:prstClr val="black"/>
                </a:solidFill>
                <a:latin typeface="Courier" charset="0"/>
              </a:rPr>
              <a:t>:</a:t>
            </a:r>
            <a:r>
              <a:rPr lang="nl-NL" b="0" i="0" dirty="0" err="1" smtClean="0">
                <a:solidFill>
                  <a:srgbClr val="0000FF"/>
                </a:solidFill>
                <a:latin typeface="Courier" charset="0"/>
              </a:rPr>
              <a:t>format</a:t>
            </a:r>
            <a:r>
              <a:rPr lang="nl-NL" dirty="0">
                <a:solidFill>
                  <a:prstClr val="black"/>
                </a:solidFill>
                <a:latin typeface="Courier" charset="0"/>
              </a:rPr>
              <a:t>(</a:t>
            </a:r>
            <a:r>
              <a:rPr lang="nl-NL" b="0" i="0" dirty="0" smtClean="0">
                <a:solidFill>
                  <a:srgbClr val="BA2121"/>
                </a:solidFill>
                <a:latin typeface="Courier" charset="0"/>
              </a:rPr>
              <a:t>"</a:t>
            </a:r>
            <a:r>
              <a:rPr lang="nl-NL" b="0" i="0" dirty="0" err="1" smtClean="0">
                <a:solidFill>
                  <a:srgbClr val="BA2121"/>
                </a:solidFill>
                <a:latin typeface="Courier" charset="0"/>
              </a:rPr>
              <a:t>click</a:t>
            </a:r>
            <a:r>
              <a:rPr lang="nl-NL" b="1" i="0" dirty="0" err="1" smtClean="0">
                <a:solidFill>
                  <a:srgbClr val="BB6688"/>
                </a:solidFill>
                <a:latin typeface="Courier-Bold" charset="0"/>
              </a:rPr>
              <a:t>~n</a:t>
            </a:r>
            <a:r>
              <a:rPr lang="nl-NL" b="0" i="0" dirty="0" smtClean="0">
                <a:solidFill>
                  <a:srgbClr val="BA2121"/>
                </a:solidFill>
                <a:latin typeface="Courier" charset="0"/>
              </a:rPr>
              <a:t>"</a:t>
            </a:r>
            <a:r>
              <a:rPr lang="nl-NL" dirty="0">
                <a:solidFill>
                  <a:prstClr val="black"/>
                </a:solidFill>
                <a:latin typeface="Courier" charset="0"/>
              </a:rPr>
              <a:t>), loop()</a:t>
            </a:r>
          </a:p>
          <a:p>
            <a:r>
              <a:rPr lang="nl-NL" b="1" i="0" dirty="0" smtClean="0">
                <a:solidFill>
                  <a:srgbClr val="008000"/>
                </a:solidFill>
                <a:latin typeface="Courier-Bold" charset="0"/>
              </a:rPr>
              <a:t>end</a:t>
            </a:r>
            <a:r>
              <a:rPr lang="nl-NL" dirty="0">
                <a:solidFill>
                  <a:prstClr val="black"/>
                </a:solidFill>
                <a:latin typeface="Courier" charset="0"/>
              </a:rPr>
              <a:t>.</a:t>
            </a:r>
          </a:p>
        </p:txBody>
      </p:sp>
      <p:pic>
        <p:nvPicPr>
          <p:cNvPr id="5" name="Picture 4"/>
          <p:cNvPicPr>
            <a:picLocks noChangeAspect="1"/>
          </p:cNvPicPr>
          <p:nvPr/>
        </p:nvPicPr>
        <p:blipFill>
          <a:blip r:embed="rId2"/>
          <a:stretch>
            <a:fillRect/>
          </a:stretch>
        </p:blipFill>
        <p:spPr>
          <a:xfrm>
            <a:off x="7382343" y="1405119"/>
            <a:ext cx="4762500" cy="3987800"/>
          </a:xfrm>
          <a:prstGeom prst="rect">
            <a:avLst/>
          </a:prstGeom>
        </p:spPr>
      </p:pic>
    </p:spTree>
    <p:extLst>
      <p:ext uri="{BB962C8B-B14F-4D97-AF65-F5344CB8AC3E}">
        <p14:creationId xmlns:p14="http://schemas.microsoft.com/office/powerpoint/2010/main" val="92536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4776" y="961206"/>
            <a:ext cx="11217638" cy="4524315"/>
          </a:xfrm>
          <a:prstGeom prst="rect">
            <a:avLst/>
          </a:prstGeom>
        </p:spPr>
        <p:txBody>
          <a:bodyPr wrap="square">
            <a:spAutoFit/>
          </a:bodyPr>
          <a:lstStyle/>
          <a:p>
            <a:r>
              <a:rPr lang="en-US" dirty="0">
                <a:solidFill>
                  <a:prstClr val="black"/>
                </a:solidFill>
                <a:latin typeface="Courier" charset="0"/>
              </a:rPr>
              <a:t>-</a:t>
            </a:r>
            <a:r>
              <a:rPr lang="en-US" b="1" dirty="0" smtClean="0">
                <a:solidFill>
                  <a:srgbClr val="999999"/>
                </a:solidFill>
                <a:latin typeface="Courier-Bold" charset="0"/>
              </a:rPr>
              <a:t>module</a:t>
            </a:r>
            <a:r>
              <a:rPr lang="en-US" dirty="0">
                <a:solidFill>
                  <a:prstClr val="black"/>
                </a:solidFill>
                <a:latin typeface="Courier" charset="0"/>
              </a:rPr>
              <a:t>(coroner).</a:t>
            </a:r>
          </a:p>
          <a:p>
            <a:r>
              <a:rPr lang="en-US" dirty="0">
                <a:solidFill>
                  <a:prstClr val="black"/>
                </a:solidFill>
                <a:latin typeface="Courier" charset="0"/>
              </a:rPr>
              <a:t>-</a:t>
            </a:r>
            <a:r>
              <a:rPr lang="en-US" b="1" dirty="0" smtClean="0">
                <a:solidFill>
                  <a:srgbClr val="999999"/>
                </a:solidFill>
                <a:latin typeface="Courier-Bold" charset="0"/>
              </a:rPr>
              <a:t>export</a:t>
            </a:r>
            <a:r>
              <a:rPr lang="en-US" dirty="0">
                <a:solidFill>
                  <a:prstClr val="black"/>
                </a:solidFill>
                <a:latin typeface="Courier" charset="0"/>
              </a:rPr>
              <a:t>([loop</a:t>
            </a:r>
            <a:r>
              <a:rPr lang="en-US" b="0" dirty="0" smtClean="0">
                <a:solidFill>
                  <a:srgbClr val="666666"/>
                </a:solidFill>
                <a:latin typeface="Courier" charset="0"/>
              </a:rPr>
              <a:t>/0</a:t>
            </a:r>
            <a:r>
              <a:rPr lang="en-US" dirty="0">
                <a:solidFill>
                  <a:prstClr val="black"/>
                </a:solidFill>
                <a:latin typeface="Courier" charset="0"/>
              </a:rPr>
              <a:t>]).</a:t>
            </a:r>
          </a:p>
          <a:p>
            <a:endParaRPr lang="en-US" dirty="0">
              <a:solidFill>
                <a:prstClr val="black"/>
              </a:solidFill>
              <a:latin typeface="Courier" charset="0"/>
            </a:endParaRPr>
          </a:p>
          <a:p>
            <a:r>
              <a:rPr lang="nl-NL" b="0" dirty="0" smtClean="0">
                <a:solidFill>
                  <a:srgbClr val="0000FF"/>
                </a:solidFill>
                <a:latin typeface="Courier" charset="0"/>
              </a:rPr>
              <a:t>loop</a:t>
            </a:r>
            <a:r>
              <a:rPr lang="nl-NL" dirty="0">
                <a:solidFill>
                  <a:prstClr val="black"/>
                </a:solidFill>
                <a:latin typeface="Courier" charset="0"/>
              </a:rPr>
              <a:t>() </a:t>
            </a:r>
            <a:r>
              <a:rPr lang="nl-NL" b="0" dirty="0" smtClean="0">
                <a:solidFill>
                  <a:srgbClr val="666666"/>
                </a:solidFill>
                <a:latin typeface="Courier" charset="0"/>
              </a:rPr>
              <a:t>-&gt;</a:t>
            </a:r>
            <a:endParaRPr lang="nl-NL" dirty="0">
              <a:solidFill>
                <a:prstClr val="black"/>
              </a:solidFill>
              <a:latin typeface="Courier" charset="0"/>
            </a:endParaRPr>
          </a:p>
          <a:p>
            <a:r>
              <a:rPr lang="nl-NL" dirty="0">
                <a:solidFill>
                  <a:prstClr val="black"/>
                </a:solidFill>
                <a:latin typeface="Courier" charset="0"/>
              </a:rPr>
              <a:t>    </a:t>
            </a:r>
            <a:r>
              <a:rPr lang="nl-NL" b="0" dirty="0" err="1" smtClean="0">
                <a:solidFill>
                  <a:srgbClr val="008000"/>
                </a:solidFill>
                <a:latin typeface="Courier" charset="0"/>
              </a:rPr>
              <a:t>process_flag</a:t>
            </a:r>
            <a:r>
              <a:rPr lang="nl-NL" dirty="0">
                <a:solidFill>
                  <a:prstClr val="black"/>
                </a:solidFill>
                <a:latin typeface="Courier" charset="0"/>
              </a:rPr>
              <a:t>(</a:t>
            </a:r>
            <a:r>
              <a:rPr lang="nl-NL" dirty="0" err="1">
                <a:solidFill>
                  <a:prstClr val="black"/>
                </a:solidFill>
                <a:latin typeface="Courier" charset="0"/>
              </a:rPr>
              <a:t>trap_exit</a:t>
            </a:r>
            <a:r>
              <a:rPr lang="nl-NL" dirty="0">
                <a:solidFill>
                  <a:prstClr val="black"/>
                </a:solidFill>
                <a:latin typeface="Courier" charset="0"/>
              </a:rPr>
              <a:t>, </a:t>
            </a:r>
            <a:r>
              <a:rPr lang="nl-NL" dirty="0" err="1">
                <a:solidFill>
                  <a:prstClr val="black"/>
                </a:solidFill>
                <a:latin typeface="Courier" charset="0"/>
              </a:rPr>
              <a:t>true</a:t>
            </a:r>
            <a:r>
              <a:rPr lang="nl-NL" dirty="0">
                <a:solidFill>
                  <a:prstClr val="black"/>
                </a:solidFill>
                <a:latin typeface="Courier" charset="0"/>
              </a:rPr>
              <a:t>), </a:t>
            </a:r>
          </a:p>
          <a:p>
            <a:r>
              <a:rPr lang="nl-NL" dirty="0">
                <a:solidFill>
                  <a:prstClr val="black"/>
                </a:solidFill>
                <a:latin typeface="Courier" charset="0"/>
              </a:rPr>
              <a:t>    </a:t>
            </a:r>
            <a:r>
              <a:rPr lang="nl-NL" b="1" dirty="0" err="1" smtClean="0">
                <a:solidFill>
                  <a:srgbClr val="008000"/>
                </a:solidFill>
                <a:latin typeface="Courier-Bold" charset="0"/>
              </a:rPr>
              <a:t>receive</a:t>
            </a:r>
            <a:endParaRPr lang="nl-NL" dirty="0">
              <a:solidFill>
                <a:prstClr val="black"/>
              </a:solidFill>
              <a:latin typeface="Courier" charset="0"/>
            </a:endParaRPr>
          </a:p>
          <a:p>
            <a:r>
              <a:rPr lang="nl-NL" dirty="0">
                <a:solidFill>
                  <a:prstClr val="black"/>
                </a:solidFill>
                <a:latin typeface="Courier" charset="0"/>
              </a:rPr>
              <a:t>        {</a:t>
            </a:r>
            <a:r>
              <a:rPr lang="nl-NL" b="0" dirty="0" smtClean="0">
                <a:solidFill>
                  <a:srgbClr val="008000"/>
                </a:solidFill>
                <a:latin typeface="Courier" charset="0"/>
              </a:rPr>
              <a:t>monitor</a:t>
            </a:r>
            <a:r>
              <a:rPr lang="nl-NL" dirty="0">
                <a:solidFill>
                  <a:prstClr val="black"/>
                </a:solidFill>
                <a:latin typeface="Courier" charset="0"/>
              </a:rPr>
              <a:t>, </a:t>
            </a:r>
            <a:r>
              <a:rPr lang="nl-NL" b="0" dirty="0" err="1" smtClean="0">
                <a:solidFill>
                  <a:srgbClr val="19177C"/>
                </a:solidFill>
                <a:latin typeface="Courier" charset="0"/>
              </a:rPr>
              <a:t>Process</a:t>
            </a:r>
            <a:r>
              <a:rPr lang="nl-NL" dirty="0">
                <a:solidFill>
                  <a:prstClr val="black"/>
                </a:solidFill>
                <a:latin typeface="Courier" charset="0"/>
              </a:rPr>
              <a:t>} </a:t>
            </a:r>
            <a:r>
              <a:rPr lang="nl-NL" b="0" dirty="0" smtClean="0">
                <a:solidFill>
                  <a:srgbClr val="666666"/>
                </a:solidFill>
                <a:latin typeface="Courier" charset="0"/>
              </a:rPr>
              <a:t>-&gt;</a:t>
            </a:r>
            <a:r>
              <a:rPr lang="nl-NL" dirty="0">
                <a:solidFill>
                  <a:prstClr val="black"/>
                </a:solidFill>
                <a:latin typeface="Courier" charset="0"/>
              </a:rPr>
              <a:t> </a:t>
            </a:r>
          </a:p>
          <a:p>
            <a:r>
              <a:rPr lang="nl-NL" dirty="0">
                <a:solidFill>
                  <a:prstClr val="black"/>
                </a:solidFill>
                <a:latin typeface="Courier" charset="0"/>
              </a:rPr>
              <a:t>            </a:t>
            </a:r>
            <a:r>
              <a:rPr lang="nl-NL" b="0" dirty="0" smtClean="0">
                <a:solidFill>
                  <a:srgbClr val="008000"/>
                </a:solidFill>
                <a:latin typeface="Courier" charset="0"/>
              </a:rPr>
              <a:t>link</a:t>
            </a:r>
            <a:r>
              <a:rPr lang="nl-NL" dirty="0">
                <a:solidFill>
                  <a:prstClr val="black"/>
                </a:solidFill>
                <a:latin typeface="Courier" charset="0"/>
              </a:rPr>
              <a:t>(</a:t>
            </a:r>
            <a:r>
              <a:rPr lang="nl-NL" b="0" dirty="0" err="1" smtClean="0">
                <a:solidFill>
                  <a:srgbClr val="19177C"/>
                </a:solidFill>
                <a:latin typeface="Courier" charset="0"/>
              </a:rPr>
              <a:t>Process</a:t>
            </a:r>
            <a:r>
              <a:rPr lang="nl-NL" dirty="0">
                <a:solidFill>
                  <a:prstClr val="black"/>
                </a:solidFill>
                <a:latin typeface="Courier" charset="0"/>
              </a:rPr>
              <a:t>), </a:t>
            </a:r>
          </a:p>
          <a:p>
            <a:r>
              <a:rPr lang="nl-NL" dirty="0">
                <a:solidFill>
                  <a:prstClr val="black"/>
                </a:solidFill>
                <a:latin typeface="Courier" charset="0"/>
              </a:rPr>
              <a:t>            </a:t>
            </a:r>
            <a:r>
              <a:rPr lang="nl-NL" b="1" dirty="0" err="1" smtClean="0">
                <a:solidFill>
                  <a:srgbClr val="0000FF"/>
                </a:solidFill>
                <a:latin typeface="Courier-Bold" charset="0"/>
              </a:rPr>
              <a:t>io</a:t>
            </a:r>
            <a:r>
              <a:rPr lang="nl-NL" dirty="0" err="1">
                <a:solidFill>
                  <a:prstClr val="black"/>
                </a:solidFill>
                <a:latin typeface="Courier" charset="0"/>
              </a:rPr>
              <a:t>:</a:t>
            </a:r>
            <a:r>
              <a:rPr lang="nl-NL" b="0" dirty="0" err="1" smtClean="0">
                <a:solidFill>
                  <a:srgbClr val="0000FF"/>
                </a:solidFill>
                <a:latin typeface="Courier" charset="0"/>
              </a:rPr>
              <a:t>format</a:t>
            </a:r>
            <a:r>
              <a:rPr lang="nl-NL" dirty="0">
                <a:solidFill>
                  <a:prstClr val="black"/>
                </a:solidFill>
                <a:latin typeface="Courier" charset="0"/>
              </a:rPr>
              <a:t>(</a:t>
            </a:r>
            <a:r>
              <a:rPr lang="nl-NL" b="0" dirty="0" smtClean="0">
                <a:solidFill>
                  <a:srgbClr val="BA2121"/>
                </a:solidFill>
                <a:latin typeface="Courier" charset="0"/>
              </a:rPr>
              <a:t>"Monitoring </a:t>
            </a:r>
            <a:r>
              <a:rPr lang="nl-NL" b="0" dirty="0" err="1" smtClean="0">
                <a:solidFill>
                  <a:srgbClr val="BA2121"/>
                </a:solidFill>
                <a:latin typeface="Courier" charset="0"/>
              </a:rPr>
              <a:t>process</a:t>
            </a:r>
            <a:r>
              <a:rPr lang="nl-NL" b="0" dirty="0" smtClean="0">
                <a:solidFill>
                  <a:srgbClr val="BA2121"/>
                </a:solidFill>
                <a:latin typeface="Courier" charset="0"/>
              </a:rPr>
              <a:t>.</a:t>
            </a:r>
            <a:r>
              <a:rPr lang="nl-NL" b="1" dirty="0" smtClean="0">
                <a:solidFill>
                  <a:srgbClr val="BB6688"/>
                </a:solidFill>
                <a:latin typeface="Courier-Bold" charset="0"/>
              </a:rPr>
              <a:t>~n</a:t>
            </a:r>
            <a:r>
              <a:rPr lang="nl-NL" b="0" dirty="0" smtClean="0">
                <a:solidFill>
                  <a:srgbClr val="BA2121"/>
                </a:solidFill>
                <a:latin typeface="Courier" charset="0"/>
              </a:rPr>
              <a:t>"</a:t>
            </a:r>
            <a:r>
              <a:rPr lang="nl-NL" dirty="0">
                <a:solidFill>
                  <a:prstClr val="black"/>
                </a:solidFill>
                <a:latin typeface="Courier" charset="0"/>
              </a:rPr>
              <a:t>),</a:t>
            </a:r>
          </a:p>
          <a:p>
            <a:r>
              <a:rPr lang="nl-NL" dirty="0">
                <a:solidFill>
                  <a:prstClr val="black"/>
                </a:solidFill>
                <a:latin typeface="Courier" charset="0"/>
              </a:rPr>
              <a:t>            loop();</a:t>
            </a:r>
          </a:p>
          <a:p>
            <a:r>
              <a:rPr lang="nl-NL" dirty="0">
                <a:solidFill>
                  <a:prstClr val="black"/>
                </a:solidFill>
                <a:latin typeface="Courier" charset="0"/>
              </a:rPr>
              <a:t>            </a:t>
            </a:r>
          </a:p>
          <a:p>
            <a:r>
              <a:rPr lang="en-US" dirty="0">
                <a:solidFill>
                  <a:prstClr val="black"/>
                </a:solidFill>
                <a:latin typeface="Courier" charset="0"/>
              </a:rPr>
              <a:t>        {'EXIT', </a:t>
            </a:r>
            <a:r>
              <a:rPr lang="en-US" b="0" dirty="0" smtClean="0">
                <a:solidFill>
                  <a:srgbClr val="19177C"/>
                </a:solidFill>
                <a:latin typeface="Courier" charset="0"/>
              </a:rPr>
              <a:t>From</a:t>
            </a:r>
            <a:r>
              <a:rPr lang="en-US" dirty="0">
                <a:solidFill>
                  <a:prstClr val="black"/>
                </a:solidFill>
                <a:latin typeface="Courier" charset="0"/>
              </a:rPr>
              <a:t>, </a:t>
            </a:r>
            <a:r>
              <a:rPr lang="en-US" b="0" dirty="0" smtClean="0">
                <a:solidFill>
                  <a:srgbClr val="19177C"/>
                </a:solidFill>
                <a:latin typeface="Courier" charset="0"/>
              </a:rPr>
              <a:t>Reason</a:t>
            </a:r>
            <a:r>
              <a:rPr lang="en-US" dirty="0">
                <a:solidFill>
                  <a:prstClr val="black"/>
                </a:solidFill>
                <a:latin typeface="Courier" charset="0"/>
              </a:rPr>
              <a:t>} </a:t>
            </a:r>
            <a:r>
              <a:rPr lang="en-US" b="0" dirty="0" smtClean="0">
                <a:solidFill>
                  <a:srgbClr val="666666"/>
                </a:solidFill>
                <a:latin typeface="Courier" charset="0"/>
              </a:rPr>
              <a:t>-&gt;</a:t>
            </a:r>
            <a:r>
              <a:rPr lang="en-US" dirty="0">
                <a:solidFill>
                  <a:prstClr val="black"/>
                </a:solidFill>
                <a:latin typeface="Courier" charset="0"/>
              </a:rPr>
              <a:t> </a:t>
            </a:r>
          </a:p>
          <a:p>
            <a:r>
              <a:rPr lang="en-US" dirty="0">
                <a:solidFill>
                  <a:prstClr val="black"/>
                </a:solidFill>
                <a:latin typeface="Courier" charset="0"/>
              </a:rPr>
              <a:t>            </a:t>
            </a:r>
            <a:r>
              <a:rPr lang="en-US" b="1" dirty="0" err="1" smtClean="0">
                <a:solidFill>
                  <a:srgbClr val="0000FF"/>
                </a:solidFill>
                <a:latin typeface="Courier-Bold" charset="0"/>
              </a:rPr>
              <a:t>io</a:t>
            </a:r>
            <a:r>
              <a:rPr lang="en-US" dirty="0" err="1">
                <a:solidFill>
                  <a:prstClr val="black"/>
                </a:solidFill>
                <a:latin typeface="Courier" charset="0"/>
              </a:rPr>
              <a:t>:</a:t>
            </a:r>
            <a:r>
              <a:rPr lang="en-US" b="0" dirty="0" err="1" smtClean="0">
                <a:solidFill>
                  <a:srgbClr val="0000FF"/>
                </a:solidFill>
                <a:latin typeface="Courier" charset="0"/>
              </a:rPr>
              <a:t>format</a:t>
            </a:r>
            <a:r>
              <a:rPr lang="en-US" dirty="0">
                <a:solidFill>
                  <a:prstClr val="black"/>
                </a:solidFill>
                <a:latin typeface="Courier" charset="0"/>
              </a:rPr>
              <a:t>(</a:t>
            </a:r>
            <a:r>
              <a:rPr lang="en-US" b="0" dirty="0" smtClean="0">
                <a:solidFill>
                  <a:srgbClr val="BA2121"/>
                </a:solidFill>
                <a:latin typeface="Courier" charset="0"/>
              </a:rPr>
              <a:t>"The shooter </a:t>
            </a:r>
            <a:r>
              <a:rPr lang="en-US" b="1" dirty="0" smtClean="0">
                <a:solidFill>
                  <a:srgbClr val="BB6688"/>
                </a:solidFill>
                <a:latin typeface="Courier-Bold" charset="0"/>
              </a:rPr>
              <a:t>~p</a:t>
            </a:r>
            <a:r>
              <a:rPr lang="en-US" b="0" dirty="0" smtClean="0">
                <a:solidFill>
                  <a:srgbClr val="BA2121"/>
                </a:solidFill>
                <a:latin typeface="Courier" charset="0"/>
              </a:rPr>
              <a:t> died with reason </a:t>
            </a:r>
            <a:r>
              <a:rPr lang="en-US" b="1" dirty="0" smtClean="0">
                <a:solidFill>
                  <a:srgbClr val="BB6688"/>
                </a:solidFill>
                <a:latin typeface="Courier-Bold" charset="0"/>
              </a:rPr>
              <a:t>~p</a:t>
            </a:r>
            <a:r>
              <a:rPr lang="en-US" b="0" dirty="0" smtClean="0">
                <a:solidFill>
                  <a:srgbClr val="BA2121"/>
                </a:solidFill>
                <a:latin typeface="Courier" charset="0"/>
              </a:rPr>
              <a:t>."</a:t>
            </a:r>
            <a:r>
              <a:rPr lang="en-US" dirty="0">
                <a:solidFill>
                  <a:prstClr val="black"/>
                </a:solidFill>
                <a:latin typeface="Courier" charset="0"/>
              </a:rPr>
              <a:t>, [</a:t>
            </a:r>
            <a:r>
              <a:rPr lang="en-US" b="0" dirty="0" smtClean="0">
                <a:solidFill>
                  <a:srgbClr val="19177C"/>
                </a:solidFill>
                <a:latin typeface="Courier" charset="0"/>
              </a:rPr>
              <a:t>From</a:t>
            </a:r>
            <a:r>
              <a:rPr lang="en-US" dirty="0">
                <a:solidFill>
                  <a:prstClr val="black"/>
                </a:solidFill>
                <a:latin typeface="Courier" charset="0"/>
              </a:rPr>
              <a:t>, </a:t>
            </a:r>
            <a:r>
              <a:rPr lang="en-US" b="0" dirty="0" smtClean="0">
                <a:solidFill>
                  <a:srgbClr val="19177C"/>
                </a:solidFill>
                <a:latin typeface="Courier" charset="0"/>
              </a:rPr>
              <a:t>Reason</a:t>
            </a:r>
            <a:r>
              <a:rPr lang="en-US" dirty="0">
                <a:solidFill>
                  <a:prstClr val="black"/>
                </a:solidFill>
                <a:latin typeface="Courier" charset="0"/>
              </a:rPr>
              <a:t>]),</a:t>
            </a:r>
          </a:p>
          <a:p>
            <a:r>
              <a:rPr lang="en-US" dirty="0">
                <a:solidFill>
                  <a:prstClr val="black"/>
                </a:solidFill>
                <a:latin typeface="Courier" charset="0"/>
              </a:rPr>
              <a:t> 			</a:t>
            </a:r>
            <a:r>
              <a:rPr lang="en-US" b="1" dirty="0" err="1" smtClean="0">
                <a:solidFill>
                  <a:srgbClr val="0000FF"/>
                </a:solidFill>
                <a:latin typeface="Courier-Bold" charset="0"/>
              </a:rPr>
              <a:t>io</a:t>
            </a:r>
            <a:r>
              <a:rPr lang="en-US" dirty="0" err="1">
                <a:solidFill>
                  <a:prstClr val="black"/>
                </a:solidFill>
                <a:latin typeface="Courier" charset="0"/>
              </a:rPr>
              <a:t>:</a:t>
            </a:r>
            <a:r>
              <a:rPr lang="en-US" b="0" dirty="0" err="1" smtClean="0">
                <a:solidFill>
                  <a:srgbClr val="0000FF"/>
                </a:solidFill>
                <a:latin typeface="Courier" charset="0"/>
              </a:rPr>
              <a:t>format</a:t>
            </a:r>
            <a:r>
              <a:rPr lang="en-US" dirty="0">
                <a:solidFill>
                  <a:prstClr val="black"/>
                </a:solidFill>
                <a:latin typeface="Courier" charset="0"/>
              </a:rPr>
              <a:t>(</a:t>
            </a:r>
            <a:r>
              <a:rPr lang="en-US" b="0" dirty="0" smtClean="0">
                <a:solidFill>
                  <a:srgbClr val="BA2121"/>
                </a:solidFill>
                <a:latin typeface="Courier" charset="0"/>
              </a:rPr>
              <a:t>"Start another </a:t>
            </a:r>
            <a:r>
              <a:rPr lang="en-US" b="0" dirty="0" err="1" smtClean="0">
                <a:solidFill>
                  <a:srgbClr val="BA2121"/>
                </a:solidFill>
                <a:latin typeface="Courier" charset="0"/>
              </a:rPr>
              <a:t>one.</a:t>
            </a:r>
            <a:r>
              <a:rPr lang="en-US" b="1" dirty="0" err="1" smtClean="0">
                <a:solidFill>
                  <a:srgbClr val="BB6688"/>
                </a:solidFill>
                <a:latin typeface="Courier-Bold" charset="0"/>
              </a:rPr>
              <a:t>~n</a:t>
            </a:r>
            <a:r>
              <a:rPr lang="en-US" b="0" dirty="0" smtClean="0">
                <a:solidFill>
                  <a:srgbClr val="BA2121"/>
                </a:solidFill>
                <a:latin typeface="Courier" charset="0"/>
              </a:rPr>
              <a:t>"</a:t>
            </a:r>
            <a:r>
              <a:rPr lang="en-US" dirty="0">
                <a:solidFill>
                  <a:prstClr val="black"/>
                </a:solidFill>
                <a:latin typeface="Courier" charset="0"/>
              </a:rPr>
              <a:t>), </a:t>
            </a:r>
          </a:p>
          <a:p>
            <a:r>
              <a:rPr lang="nl-NL" dirty="0">
                <a:solidFill>
                  <a:prstClr val="black"/>
                </a:solidFill>
                <a:latin typeface="Courier" charset="0"/>
              </a:rPr>
              <a:t>            loop()</a:t>
            </a:r>
          </a:p>
          <a:p>
            <a:r>
              <a:rPr lang="nl-NL" dirty="0">
                <a:solidFill>
                  <a:prstClr val="black"/>
                </a:solidFill>
                <a:latin typeface="Courier" charset="0"/>
              </a:rPr>
              <a:t>        </a:t>
            </a:r>
            <a:r>
              <a:rPr lang="nl-NL" b="1" dirty="0" smtClean="0">
                <a:solidFill>
                  <a:srgbClr val="008000"/>
                </a:solidFill>
                <a:latin typeface="Courier-Bold" charset="0"/>
              </a:rPr>
              <a:t>end</a:t>
            </a:r>
            <a:r>
              <a:rPr lang="nl-NL" dirty="0">
                <a:solidFill>
                  <a:prstClr val="black"/>
                </a:solidFill>
                <a:latin typeface="Courier" charset="0"/>
              </a:rPr>
              <a:t>.</a:t>
            </a:r>
          </a:p>
        </p:txBody>
      </p:sp>
      <p:pic>
        <p:nvPicPr>
          <p:cNvPr id="3" name="Picture 2"/>
          <p:cNvPicPr>
            <a:picLocks noChangeAspect="1"/>
          </p:cNvPicPr>
          <p:nvPr/>
        </p:nvPicPr>
        <p:blipFill>
          <a:blip r:embed="rId3"/>
          <a:stretch>
            <a:fillRect/>
          </a:stretch>
        </p:blipFill>
        <p:spPr>
          <a:xfrm>
            <a:off x="8561257" y="569626"/>
            <a:ext cx="3086100" cy="3200400"/>
          </a:xfrm>
          <a:prstGeom prst="rect">
            <a:avLst/>
          </a:prstGeom>
        </p:spPr>
      </p:pic>
    </p:spTree>
    <p:extLst>
      <p:ext uri="{BB962C8B-B14F-4D97-AF65-F5344CB8AC3E}">
        <p14:creationId xmlns:p14="http://schemas.microsoft.com/office/powerpoint/2010/main" val="1432998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26384" y="777511"/>
            <a:ext cx="6070600" cy="5422900"/>
          </a:xfrm>
          <a:prstGeom prst="rect">
            <a:avLst/>
          </a:prstGeom>
        </p:spPr>
      </p:pic>
      <p:pic>
        <p:nvPicPr>
          <p:cNvPr id="3" name="Picture 2"/>
          <p:cNvPicPr>
            <a:picLocks noChangeAspect="1"/>
          </p:cNvPicPr>
          <p:nvPr/>
        </p:nvPicPr>
        <p:blipFill>
          <a:blip r:embed="rId3"/>
          <a:stretch>
            <a:fillRect/>
          </a:stretch>
        </p:blipFill>
        <p:spPr>
          <a:xfrm>
            <a:off x="8561257" y="569626"/>
            <a:ext cx="3086100" cy="3200400"/>
          </a:xfrm>
          <a:prstGeom prst="rect">
            <a:avLst/>
          </a:prstGeom>
        </p:spPr>
      </p:pic>
    </p:spTree>
    <p:extLst>
      <p:ext uri="{BB962C8B-B14F-4D97-AF65-F5344CB8AC3E}">
        <p14:creationId xmlns:p14="http://schemas.microsoft.com/office/powerpoint/2010/main" val="2144035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4741" y="1752097"/>
            <a:ext cx="11252616" cy="4524315"/>
          </a:xfrm>
          <a:prstGeom prst="rect">
            <a:avLst/>
          </a:prstGeom>
        </p:spPr>
        <p:txBody>
          <a:bodyPr wrap="square">
            <a:spAutoFit/>
          </a:bodyPr>
          <a:lstStyle/>
          <a:p>
            <a:r>
              <a:rPr lang="en-US" dirty="0">
                <a:solidFill>
                  <a:prstClr val="black"/>
                </a:solidFill>
                <a:latin typeface="Courier" charset="0"/>
              </a:rPr>
              <a:t>-</a:t>
            </a:r>
            <a:r>
              <a:rPr lang="en-US" b="1" dirty="0" smtClean="0">
                <a:solidFill>
                  <a:srgbClr val="999999"/>
                </a:solidFill>
                <a:latin typeface="Courier-Bold" charset="0"/>
              </a:rPr>
              <a:t>module</a:t>
            </a:r>
            <a:r>
              <a:rPr lang="en-US" dirty="0">
                <a:solidFill>
                  <a:prstClr val="black"/>
                </a:solidFill>
                <a:latin typeface="Courier" charset="0"/>
              </a:rPr>
              <a:t>(doctor).</a:t>
            </a:r>
          </a:p>
          <a:p>
            <a:r>
              <a:rPr lang="en-US" dirty="0">
                <a:solidFill>
                  <a:prstClr val="black"/>
                </a:solidFill>
                <a:latin typeface="Courier" charset="0"/>
              </a:rPr>
              <a:t>-</a:t>
            </a:r>
            <a:r>
              <a:rPr lang="en-US" b="1" dirty="0" smtClean="0">
                <a:solidFill>
                  <a:srgbClr val="999999"/>
                </a:solidFill>
                <a:latin typeface="Courier-Bold" charset="0"/>
              </a:rPr>
              <a:t>export</a:t>
            </a:r>
            <a:r>
              <a:rPr lang="en-US" dirty="0">
                <a:solidFill>
                  <a:prstClr val="black"/>
                </a:solidFill>
                <a:latin typeface="Courier" charset="0"/>
              </a:rPr>
              <a:t>([loop</a:t>
            </a:r>
            <a:r>
              <a:rPr lang="en-US" b="0" dirty="0" smtClean="0">
                <a:solidFill>
                  <a:srgbClr val="666666"/>
                </a:solidFill>
                <a:latin typeface="Courier" charset="0"/>
              </a:rPr>
              <a:t>/0</a:t>
            </a:r>
            <a:r>
              <a:rPr lang="en-US" dirty="0">
                <a:solidFill>
                  <a:prstClr val="black"/>
                </a:solidFill>
                <a:latin typeface="Courier" charset="0"/>
              </a:rPr>
              <a:t>]).</a:t>
            </a:r>
          </a:p>
          <a:p>
            <a:r>
              <a:rPr lang="nl-NL" b="0" dirty="0" smtClean="0">
                <a:solidFill>
                  <a:srgbClr val="0000FF"/>
                </a:solidFill>
                <a:latin typeface="Courier" charset="0"/>
              </a:rPr>
              <a:t>loop</a:t>
            </a:r>
            <a:r>
              <a:rPr lang="nl-NL" dirty="0">
                <a:solidFill>
                  <a:prstClr val="black"/>
                </a:solidFill>
                <a:latin typeface="Courier" charset="0"/>
              </a:rPr>
              <a:t>() </a:t>
            </a:r>
            <a:r>
              <a:rPr lang="nl-NL" b="0" dirty="0" smtClean="0">
                <a:solidFill>
                  <a:srgbClr val="666666"/>
                </a:solidFill>
                <a:latin typeface="Courier" charset="0"/>
              </a:rPr>
              <a:t>-&gt;</a:t>
            </a:r>
            <a:endParaRPr lang="nl-NL" dirty="0">
              <a:solidFill>
                <a:prstClr val="black"/>
              </a:solidFill>
              <a:latin typeface="Courier" charset="0"/>
            </a:endParaRPr>
          </a:p>
          <a:p>
            <a:r>
              <a:rPr lang="nl-NL" dirty="0">
                <a:solidFill>
                  <a:prstClr val="black"/>
                </a:solidFill>
                <a:latin typeface="Courier" charset="0"/>
              </a:rPr>
              <a:t>    </a:t>
            </a:r>
            <a:r>
              <a:rPr lang="nl-NL" b="0" dirty="0" err="1" smtClean="0">
                <a:solidFill>
                  <a:srgbClr val="008000"/>
                </a:solidFill>
                <a:latin typeface="Courier" charset="0"/>
              </a:rPr>
              <a:t>process_flag</a:t>
            </a:r>
            <a:r>
              <a:rPr lang="nl-NL" dirty="0">
                <a:solidFill>
                  <a:prstClr val="black"/>
                </a:solidFill>
                <a:latin typeface="Courier" charset="0"/>
              </a:rPr>
              <a:t>(</a:t>
            </a:r>
            <a:r>
              <a:rPr lang="nl-NL" dirty="0" err="1">
                <a:solidFill>
                  <a:prstClr val="black"/>
                </a:solidFill>
                <a:latin typeface="Courier" charset="0"/>
              </a:rPr>
              <a:t>trap_exit</a:t>
            </a:r>
            <a:r>
              <a:rPr lang="nl-NL" dirty="0">
                <a:solidFill>
                  <a:prstClr val="black"/>
                </a:solidFill>
                <a:latin typeface="Courier" charset="0"/>
              </a:rPr>
              <a:t>, </a:t>
            </a:r>
            <a:r>
              <a:rPr lang="nl-NL" dirty="0" err="1">
                <a:solidFill>
                  <a:prstClr val="black"/>
                </a:solidFill>
                <a:latin typeface="Courier" charset="0"/>
              </a:rPr>
              <a:t>true</a:t>
            </a:r>
            <a:r>
              <a:rPr lang="nl-NL" dirty="0">
                <a:solidFill>
                  <a:prstClr val="black"/>
                </a:solidFill>
                <a:latin typeface="Courier" charset="0"/>
              </a:rPr>
              <a:t>), </a:t>
            </a:r>
          </a:p>
          <a:p>
            <a:r>
              <a:rPr lang="nl-NL" dirty="0">
                <a:solidFill>
                  <a:prstClr val="black"/>
                </a:solidFill>
                <a:latin typeface="Courier" charset="0"/>
              </a:rPr>
              <a:t>    </a:t>
            </a:r>
            <a:r>
              <a:rPr lang="nl-NL" b="1" dirty="0" err="1" smtClean="0">
                <a:solidFill>
                  <a:srgbClr val="008000"/>
                </a:solidFill>
                <a:latin typeface="Courier-Bold" charset="0"/>
              </a:rPr>
              <a:t>receive</a:t>
            </a:r>
            <a:endParaRPr lang="nl-NL" dirty="0">
              <a:solidFill>
                <a:prstClr val="black"/>
              </a:solidFill>
              <a:latin typeface="Courier" charset="0"/>
            </a:endParaRPr>
          </a:p>
          <a:p>
            <a:r>
              <a:rPr lang="en-US" dirty="0">
                <a:solidFill>
                  <a:prstClr val="black"/>
                </a:solidFill>
                <a:latin typeface="Courier" charset="0"/>
              </a:rPr>
              <a:t>        new </a:t>
            </a:r>
            <a:r>
              <a:rPr lang="en-US" b="0" dirty="0" smtClean="0">
                <a:solidFill>
                  <a:srgbClr val="666666"/>
                </a:solidFill>
                <a:latin typeface="Courier" charset="0"/>
              </a:rPr>
              <a:t>-&gt;</a:t>
            </a:r>
            <a:endParaRPr lang="en-US" dirty="0">
              <a:solidFill>
                <a:prstClr val="black"/>
              </a:solidFill>
              <a:latin typeface="Courier" charset="0"/>
            </a:endParaRPr>
          </a:p>
          <a:p>
            <a:r>
              <a:rPr lang="en-US" dirty="0">
                <a:solidFill>
                  <a:prstClr val="black"/>
                </a:solidFill>
                <a:latin typeface="Courier" charset="0"/>
              </a:rPr>
              <a:t>            </a:t>
            </a:r>
            <a:r>
              <a:rPr lang="en-US" b="1" dirty="0" err="1" smtClean="0">
                <a:solidFill>
                  <a:srgbClr val="0000FF"/>
                </a:solidFill>
                <a:latin typeface="Courier-Bold" charset="0"/>
              </a:rPr>
              <a:t>io</a:t>
            </a:r>
            <a:r>
              <a:rPr lang="en-US" dirty="0" err="1">
                <a:solidFill>
                  <a:prstClr val="black"/>
                </a:solidFill>
                <a:latin typeface="Courier" charset="0"/>
              </a:rPr>
              <a:t>:</a:t>
            </a:r>
            <a:r>
              <a:rPr lang="en-US" b="0" dirty="0" err="1" smtClean="0">
                <a:solidFill>
                  <a:srgbClr val="0000FF"/>
                </a:solidFill>
                <a:latin typeface="Courier" charset="0"/>
              </a:rPr>
              <a:t>format</a:t>
            </a:r>
            <a:r>
              <a:rPr lang="en-US" dirty="0">
                <a:solidFill>
                  <a:prstClr val="black"/>
                </a:solidFill>
                <a:latin typeface="Courier" charset="0"/>
              </a:rPr>
              <a:t>(</a:t>
            </a:r>
            <a:r>
              <a:rPr lang="en-US" b="0" dirty="0" smtClean="0">
                <a:solidFill>
                  <a:srgbClr val="BA2121"/>
                </a:solidFill>
                <a:latin typeface="Courier" charset="0"/>
              </a:rPr>
              <a:t>"Creating and monitoring </a:t>
            </a:r>
            <a:r>
              <a:rPr lang="en-US" b="0" dirty="0" err="1" smtClean="0">
                <a:solidFill>
                  <a:srgbClr val="BA2121"/>
                </a:solidFill>
                <a:latin typeface="Courier" charset="0"/>
              </a:rPr>
              <a:t>process.</a:t>
            </a:r>
            <a:r>
              <a:rPr lang="en-US" b="1" dirty="0" err="1" smtClean="0">
                <a:solidFill>
                  <a:srgbClr val="BB6688"/>
                </a:solidFill>
                <a:latin typeface="Courier-Bold" charset="0"/>
              </a:rPr>
              <a:t>~n</a:t>
            </a:r>
            <a:r>
              <a:rPr lang="en-US" b="0" dirty="0" smtClean="0">
                <a:solidFill>
                  <a:srgbClr val="BA2121"/>
                </a:solidFill>
                <a:latin typeface="Courier" charset="0"/>
              </a:rPr>
              <a:t>"</a:t>
            </a:r>
            <a:r>
              <a:rPr lang="en-US" dirty="0">
                <a:solidFill>
                  <a:prstClr val="black"/>
                </a:solidFill>
                <a:latin typeface="Courier" charset="0"/>
              </a:rPr>
              <a:t>),</a:t>
            </a:r>
          </a:p>
          <a:p>
            <a:r>
              <a:rPr lang="en-US" dirty="0">
                <a:solidFill>
                  <a:prstClr val="black"/>
                </a:solidFill>
                <a:latin typeface="Courier" charset="0"/>
              </a:rPr>
              <a:t>            </a:t>
            </a:r>
            <a:r>
              <a:rPr lang="en-US" b="0" dirty="0" smtClean="0">
                <a:solidFill>
                  <a:srgbClr val="008000"/>
                </a:solidFill>
                <a:latin typeface="Courier" charset="0"/>
              </a:rPr>
              <a:t>register</a:t>
            </a:r>
            <a:r>
              <a:rPr lang="en-US" dirty="0">
                <a:solidFill>
                  <a:prstClr val="black"/>
                </a:solidFill>
                <a:latin typeface="Courier" charset="0"/>
              </a:rPr>
              <a:t>(revolver, </a:t>
            </a:r>
            <a:r>
              <a:rPr lang="en-US" b="0" dirty="0" err="1" smtClean="0">
                <a:solidFill>
                  <a:srgbClr val="008000"/>
                </a:solidFill>
                <a:latin typeface="Courier" charset="0"/>
              </a:rPr>
              <a:t>spawn_link</a:t>
            </a:r>
            <a:r>
              <a:rPr lang="en-US" dirty="0">
                <a:solidFill>
                  <a:prstClr val="black"/>
                </a:solidFill>
                <a:latin typeface="Courier" charset="0"/>
              </a:rPr>
              <a:t>(</a:t>
            </a:r>
            <a:r>
              <a:rPr lang="en-US" b="1" dirty="0" smtClean="0">
                <a:solidFill>
                  <a:srgbClr val="008000"/>
                </a:solidFill>
                <a:latin typeface="Courier-Bold" charset="0"/>
              </a:rPr>
              <a:t>fun</a:t>
            </a:r>
            <a:r>
              <a:rPr lang="en-US" dirty="0">
                <a:solidFill>
                  <a:prstClr val="black"/>
                </a:solidFill>
                <a:latin typeface="Courier" charset="0"/>
              </a:rPr>
              <a:t> </a:t>
            </a:r>
            <a:r>
              <a:rPr lang="en-US" b="1" dirty="0" err="1" smtClean="0">
                <a:solidFill>
                  <a:srgbClr val="0000FF"/>
                </a:solidFill>
                <a:latin typeface="Courier-Bold" charset="0"/>
              </a:rPr>
              <a:t>roulette</a:t>
            </a:r>
            <a:r>
              <a:rPr lang="en-US" dirty="0" err="1">
                <a:solidFill>
                  <a:prstClr val="black"/>
                </a:solidFill>
                <a:latin typeface="Courier" charset="0"/>
              </a:rPr>
              <a:t>:loop</a:t>
            </a:r>
            <a:r>
              <a:rPr lang="en-US" b="0" dirty="0" smtClean="0">
                <a:solidFill>
                  <a:srgbClr val="666666"/>
                </a:solidFill>
                <a:latin typeface="Courier" charset="0"/>
              </a:rPr>
              <a:t>/0</a:t>
            </a:r>
            <a:r>
              <a:rPr lang="en-US" dirty="0">
                <a:solidFill>
                  <a:prstClr val="black"/>
                </a:solidFill>
                <a:latin typeface="Courier" charset="0"/>
              </a:rPr>
              <a:t>)),</a:t>
            </a:r>
          </a:p>
          <a:p>
            <a:r>
              <a:rPr lang="nl-NL" dirty="0">
                <a:solidFill>
                  <a:prstClr val="black"/>
                </a:solidFill>
                <a:latin typeface="Courier" charset="0"/>
              </a:rPr>
              <a:t>            loop();</a:t>
            </a:r>
          </a:p>
          <a:p>
            <a:r>
              <a:rPr lang="en-US" dirty="0">
                <a:solidFill>
                  <a:prstClr val="black"/>
                </a:solidFill>
                <a:latin typeface="Courier" charset="0"/>
              </a:rPr>
              <a:t>        {'EXIT', </a:t>
            </a:r>
            <a:r>
              <a:rPr lang="en-US" b="0" dirty="0" smtClean="0">
                <a:solidFill>
                  <a:srgbClr val="19177C"/>
                </a:solidFill>
                <a:latin typeface="Courier" charset="0"/>
              </a:rPr>
              <a:t>From</a:t>
            </a:r>
            <a:r>
              <a:rPr lang="en-US" dirty="0">
                <a:solidFill>
                  <a:prstClr val="black"/>
                </a:solidFill>
                <a:latin typeface="Courier" charset="0"/>
              </a:rPr>
              <a:t>, </a:t>
            </a:r>
            <a:r>
              <a:rPr lang="en-US" b="0" dirty="0" smtClean="0">
                <a:solidFill>
                  <a:srgbClr val="19177C"/>
                </a:solidFill>
                <a:latin typeface="Courier" charset="0"/>
              </a:rPr>
              <a:t>Reason</a:t>
            </a:r>
            <a:r>
              <a:rPr lang="en-US" dirty="0">
                <a:solidFill>
                  <a:prstClr val="black"/>
                </a:solidFill>
                <a:latin typeface="Courier" charset="0"/>
              </a:rPr>
              <a:t>} </a:t>
            </a:r>
            <a:r>
              <a:rPr lang="en-US" b="0" dirty="0" smtClean="0">
                <a:solidFill>
                  <a:srgbClr val="666666"/>
                </a:solidFill>
                <a:latin typeface="Courier" charset="0"/>
              </a:rPr>
              <a:t>-&gt;</a:t>
            </a:r>
            <a:r>
              <a:rPr lang="en-US" dirty="0">
                <a:solidFill>
                  <a:prstClr val="black"/>
                </a:solidFill>
                <a:latin typeface="Courier" charset="0"/>
              </a:rPr>
              <a:t> </a:t>
            </a:r>
          </a:p>
          <a:p>
            <a:r>
              <a:rPr lang="en-US" dirty="0">
                <a:solidFill>
                  <a:prstClr val="black"/>
                </a:solidFill>
                <a:latin typeface="Courier" charset="0"/>
              </a:rPr>
              <a:t>            </a:t>
            </a:r>
            <a:r>
              <a:rPr lang="en-US" b="1" dirty="0" err="1" smtClean="0">
                <a:solidFill>
                  <a:srgbClr val="0000FF"/>
                </a:solidFill>
                <a:latin typeface="Courier-Bold" charset="0"/>
              </a:rPr>
              <a:t>io</a:t>
            </a:r>
            <a:r>
              <a:rPr lang="en-US" dirty="0" err="1">
                <a:solidFill>
                  <a:prstClr val="black"/>
                </a:solidFill>
                <a:latin typeface="Courier" charset="0"/>
              </a:rPr>
              <a:t>:</a:t>
            </a:r>
            <a:r>
              <a:rPr lang="en-US" b="0" dirty="0" err="1" smtClean="0">
                <a:solidFill>
                  <a:srgbClr val="0000FF"/>
                </a:solidFill>
                <a:latin typeface="Courier" charset="0"/>
              </a:rPr>
              <a:t>format</a:t>
            </a:r>
            <a:r>
              <a:rPr lang="en-US" dirty="0">
                <a:solidFill>
                  <a:prstClr val="black"/>
                </a:solidFill>
                <a:latin typeface="Courier" charset="0"/>
              </a:rPr>
              <a:t>(</a:t>
            </a:r>
            <a:r>
              <a:rPr lang="en-US" b="0" dirty="0" smtClean="0">
                <a:solidFill>
                  <a:srgbClr val="BA2121"/>
                </a:solidFill>
                <a:latin typeface="Courier" charset="0"/>
              </a:rPr>
              <a:t>"The shooter </a:t>
            </a:r>
            <a:r>
              <a:rPr lang="en-US" b="1" dirty="0" smtClean="0">
                <a:solidFill>
                  <a:srgbClr val="BB6688"/>
                </a:solidFill>
                <a:latin typeface="Courier-Bold" charset="0"/>
              </a:rPr>
              <a:t>~p</a:t>
            </a:r>
            <a:r>
              <a:rPr lang="en-US" b="0" dirty="0" smtClean="0">
                <a:solidFill>
                  <a:srgbClr val="BA2121"/>
                </a:solidFill>
                <a:latin typeface="Courier" charset="0"/>
              </a:rPr>
              <a:t> died with reason </a:t>
            </a:r>
            <a:r>
              <a:rPr lang="en-US" b="1" dirty="0" smtClean="0">
                <a:solidFill>
                  <a:srgbClr val="BB6688"/>
                </a:solidFill>
                <a:latin typeface="Courier-Bold" charset="0"/>
              </a:rPr>
              <a:t>~p</a:t>
            </a:r>
            <a:r>
              <a:rPr lang="en-US" b="0" dirty="0" smtClean="0">
                <a:solidFill>
                  <a:srgbClr val="BA2121"/>
                </a:solidFill>
                <a:latin typeface="Courier" charset="0"/>
              </a:rPr>
              <a:t>."</a:t>
            </a:r>
            <a:r>
              <a:rPr lang="en-US" dirty="0">
                <a:solidFill>
                  <a:prstClr val="black"/>
                </a:solidFill>
                <a:latin typeface="Courier" charset="0"/>
              </a:rPr>
              <a:t>, [</a:t>
            </a:r>
            <a:r>
              <a:rPr lang="en-US" b="0" dirty="0" smtClean="0">
                <a:solidFill>
                  <a:srgbClr val="19177C"/>
                </a:solidFill>
                <a:latin typeface="Courier" charset="0"/>
              </a:rPr>
              <a:t>From</a:t>
            </a:r>
            <a:r>
              <a:rPr lang="en-US" dirty="0">
                <a:solidFill>
                  <a:prstClr val="black"/>
                </a:solidFill>
                <a:latin typeface="Courier" charset="0"/>
              </a:rPr>
              <a:t>, </a:t>
            </a:r>
            <a:r>
              <a:rPr lang="en-US" b="0" dirty="0" smtClean="0">
                <a:solidFill>
                  <a:srgbClr val="19177C"/>
                </a:solidFill>
                <a:latin typeface="Courier" charset="0"/>
              </a:rPr>
              <a:t>Reason</a:t>
            </a:r>
            <a:r>
              <a:rPr lang="en-US" dirty="0">
                <a:solidFill>
                  <a:prstClr val="black"/>
                </a:solidFill>
                <a:latin typeface="Courier" charset="0"/>
              </a:rPr>
              <a:t>]),</a:t>
            </a:r>
          </a:p>
          <a:p>
            <a:r>
              <a:rPr lang="en-US" dirty="0">
                <a:solidFill>
                  <a:prstClr val="black"/>
                </a:solidFill>
                <a:latin typeface="Courier" charset="0"/>
              </a:rPr>
              <a:t>			</a:t>
            </a:r>
            <a:r>
              <a:rPr lang="en-US" b="1" dirty="0" err="1" smtClean="0">
                <a:solidFill>
                  <a:srgbClr val="0000FF"/>
                </a:solidFill>
                <a:latin typeface="Courier-Bold" charset="0"/>
              </a:rPr>
              <a:t>io</a:t>
            </a:r>
            <a:r>
              <a:rPr lang="en-US" dirty="0" err="1">
                <a:solidFill>
                  <a:prstClr val="black"/>
                </a:solidFill>
                <a:latin typeface="Courier" charset="0"/>
              </a:rPr>
              <a:t>:</a:t>
            </a:r>
            <a:r>
              <a:rPr lang="en-US" b="0" dirty="0" err="1" smtClean="0">
                <a:solidFill>
                  <a:srgbClr val="0000FF"/>
                </a:solidFill>
                <a:latin typeface="Courier" charset="0"/>
              </a:rPr>
              <a:t>format</a:t>
            </a:r>
            <a:r>
              <a:rPr lang="en-US" dirty="0">
                <a:solidFill>
                  <a:prstClr val="black"/>
                </a:solidFill>
                <a:latin typeface="Courier" charset="0"/>
              </a:rPr>
              <a:t>(</a:t>
            </a:r>
            <a:r>
              <a:rPr lang="en-US" b="0" dirty="0" smtClean="0">
                <a:solidFill>
                  <a:srgbClr val="BA2121"/>
                </a:solidFill>
                <a:latin typeface="Courier" charset="0"/>
              </a:rPr>
              <a:t>" Restarting. </a:t>
            </a:r>
            <a:r>
              <a:rPr lang="en-US" b="1" dirty="0" smtClean="0">
                <a:solidFill>
                  <a:srgbClr val="BB6688"/>
                </a:solidFill>
                <a:latin typeface="Courier-Bold" charset="0"/>
              </a:rPr>
              <a:t>~n</a:t>
            </a:r>
            <a:r>
              <a:rPr lang="en-US" b="0" dirty="0" smtClean="0">
                <a:solidFill>
                  <a:srgbClr val="BA2121"/>
                </a:solidFill>
                <a:latin typeface="Courier" charset="0"/>
              </a:rPr>
              <a:t>"</a:t>
            </a:r>
            <a:r>
              <a:rPr lang="en-US" dirty="0">
                <a:solidFill>
                  <a:prstClr val="black"/>
                </a:solidFill>
                <a:latin typeface="Courier" charset="0"/>
              </a:rPr>
              <a:t>),</a:t>
            </a:r>
          </a:p>
          <a:p>
            <a:r>
              <a:rPr lang="en-US" dirty="0">
                <a:solidFill>
                  <a:prstClr val="black"/>
                </a:solidFill>
                <a:latin typeface="Courier" charset="0"/>
              </a:rPr>
              <a:t>            self() </a:t>
            </a:r>
            <a:r>
              <a:rPr lang="en-US" b="0" dirty="0" smtClean="0">
                <a:solidFill>
                  <a:srgbClr val="666666"/>
                </a:solidFill>
                <a:latin typeface="Courier" charset="0"/>
              </a:rPr>
              <a:t>!</a:t>
            </a:r>
            <a:r>
              <a:rPr lang="en-US" dirty="0">
                <a:solidFill>
                  <a:prstClr val="black"/>
                </a:solidFill>
                <a:latin typeface="Courier" charset="0"/>
              </a:rPr>
              <a:t> new, </a:t>
            </a:r>
          </a:p>
          <a:p>
            <a:r>
              <a:rPr lang="nl-NL" dirty="0">
                <a:solidFill>
                  <a:prstClr val="black"/>
                </a:solidFill>
                <a:latin typeface="Courier" charset="0"/>
              </a:rPr>
              <a:t>            loop()</a:t>
            </a:r>
          </a:p>
          <a:p>
            <a:r>
              <a:rPr lang="nl-NL" dirty="0">
                <a:solidFill>
                  <a:prstClr val="black"/>
                </a:solidFill>
                <a:latin typeface="Courier" charset="0"/>
              </a:rPr>
              <a:t>        </a:t>
            </a:r>
            <a:r>
              <a:rPr lang="nl-NL" b="1" dirty="0" smtClean="0">
                <a:solidFill>
                  <a:srgbClr val="008000"/>
                </a:solidFill>
                <a:latin typeface="Courier-Bold" charset="0"/>
              </a:rPr>
              <a:t>end</a:t>
            </a:r>
            <a:r>
              <a:rPr lang="nl-NL" dirty="0">
                <a:solidFill>
                  <a:prstClr val="black"/>
                </a:solidFill>
                <a:latin typeface="Courier" charset="0"/>
              </a:rPr>
              <a:t>.</a:t>
            </a:r>
          </a:p>
          <a:p>
            <a:r>
              <a:rPr lang="nl-NL" dirty="0">
                <a:solidFill>
                  <a:prstClr val="black"/>
                </a:solidFill>
                <a:latin typeface="Courier" charset="0"/>
              </a:rPr>
              <a:t>	</a:t>
            </a:r>
          </a:p>
        </p:txBody>
      </p:sp>
    </p:spTree>
    <p:extLst>
      <p:ext uri="{BB962C8B-B14F-4D97-AF65-F5344CB8AC3E}">
        <p14:creationId xmlns:p14="http://schemas.microsoft.com/office/powerpoint/2010/main" val="884302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02872" y="1063885"/>
            <a:ext cx="5626100" cy="2032000"/>
          </a:xfrm>
          <a:prstGeom prst="rect">
            <a:avLst/>
          </a:prstGeom>
        </p:spPr>
      </p:pic>
      <p:pic>
        <p:nvPicPr>
          <p:cNvPr id="5" name="Picture 4"/>
          <p:cNvPicPr>
            <a:picLocks noChangeAspect="1"/>
          </p:cNvPicPr>
          <p:nvPr/>
        </p:nvPicPr>
        <p:blipFill>
          <a:blip r:embed="rId3"/>
          <a:stretch>
            <a:fillRect/>
          </a:stretch>
        </p:blipFill>
        <p:spPr>
          <a:xfrm>
            <a:off x="3402872" y="3095885"/>
            <a:ext cx="7112000" cy="3606800"/>
          </a:xfrm>
          <a:prstGeom prst="rect">
            <a:avLst/>
          </a:prstGeom>
        </p:spPr>
      </p:pic>
    </p:spTree>
    <p:extLst>
      <p:ext uri="{BB962C8B-B14F-4D97-AF65-F5344CB8AC3E}">
        <p14:creationId xmlns:p14="http://schemas.microsoft.com/office/powerpoint/2010/main" val="1338336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Erlang</a:t>
            </a:r>
            <a:r>
              <a:rPr lang="en-US" dirty="0" smtClean="0"/>
              <a:t>: “Let it crash!”</a:t>
            </a:r>
            <a:endParaRPr lang="en-US" dirty="0"/>
          </a:p>
        </p:txBody>
      </p:sp>
      <p:sp>
        <p:nvSpPr>
          <p:cNvPr id="4" name="Rectangle 3"/>
          <p:cNvSpPr/>
          <p:nvPr/>
        </p:nvSpPr>
        <p:spPr>
          <a:xfrm>
            <a:off x="1922929" y="2551837"/>
            <a:ext cx="8646459" cy="1569660"/>
          </a:xfrm>
          <a:prstGeom prst="rect">
            <a:avLst/>
          </a:prstGeom>
        </p:spPr>
        <p:txBody>
          <a:bodyPr wrap="square">
            <a:spAutoFit/>
          </a:bodyPr>
          <a:lstStyle/>
          <a:p>
            <a:r>
              <a:rPr lang="en-US" sz="2400" b="0" i="0" dirty="0" smtClean="0">
                <a:solidFill>
                  <a:srgbClr val="000000"/>
                </a:solidFill>
                <a:effectLst/>
                <a:latin typeface="Calibri" charset="0"/>
                <a:ea typeface="Calibri" charset="0"/>
                <a:cs typeface="Calibri" charset="0"/>
              </a:rPr>
              <a:t>“The view is that you don't need to program defensively. If there are any errors, the process is automatically terminated, and this is reported to any processes that were monitoring the crashed process. In fact, defensive programming in </a:t>
            </a:r>
            <a:r>
              <a:rPr lang="en-US" sz="2400" b="0" i="0" dirty="0" err="1" smtClean="0">
                <a:solidFill>
                  <a:srgbClr val="000000"/>
                </a:solidFill>
                <a:effectLst/>
                <a:latin typeface="Calibri" charset="0"/>
                <a:ea typeface="Calibri" charset="0"/>
                <a:cs typeface="Calibri" charset="0"/>
              </a:rPr>
              <a:t>Erlang</a:t>
            </a:r>
            <a:r>
              <a:rPr lang="en-US" sz="2400" b="0" i="0" dirty="0" smtClean="0">
                <a:solidFill>
                  <a:srgbClr val="000000"/>
                </a:solidFill>
                <a:effectLst/>
                <a:latin typeface="Calibri" charset="0"/>
                <a:ea typeface="Calibri" charset="0"/>
                <a:cs typeface="Calibri" charset="0"/>
              </a:rPr>
              <a:t> is frowned upon.”</a:t>
            </a: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703290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Erlang</a:t>
            </a:r>
            <a:r>
              <a:rPr lang="en-US" dirty="0" smtClean="0"/>
              <a:t>: “Let it crash!”</a:t>
            </a:r>
            <a:endParaRPr lang="en-US" dirty="0"/>
          </a:p>
        </p:txBody>
      </p:sp>
      <p:sp>
        <p:nvSpPr>
          <p:cNvPr id="4" name="Rectangle 3"/>
          <p:cNvSpPr/>
          <p:nvPr/>
        </p:nvSpPr>
        <p:spPr>
          <a:xfrm>
            <a:off x="1244184" y="2136339"/>
            <a:ext cx="9938478" cy="3046988"/>
          </a:xfrm>
          <a:prstGeom prst="rect">
            <a:avLst/>
          </a:prstGeom>
        </p:spPr>
        <p:txBody>
          <a:bodyPr wrap="square">
            <a:spAutoFit/>
          </a:bodyPr>
          <a:lstStyle/>
          <a:p>
            <a:r>
              <a:rPr lang="en-US" sz="2400" b="0" i="1" dirty="0" smtClean="0">
                <a:effectLst/>
                <a:latin typeface="Calibri" charset="0"/>
                <a:ea typeface="Calibri" charset="0"/>
                <a:cs typeface="Calibri" charset="0"/>
              </a:rPr>
              <a:t>“Only program the happy case, what the specification says the task is supposed to do.”</a:t>
            </a:r>
            <a:endParaRPr lang="en-US" sz="2400" dirty="0">
              <a:latin typeface="Calibri" charset="0"/>
              <a:ea typeface="Calibri" charset="0"/>
              <a:cs typeface="Calibri" charset="0"/>
            </a:endParaRPr>
          </a:p>
          <a:p>
            <a:endParaRPr lang="en-US" sz="2400" b="0" i="0" dirty="0" smtClean="0">
              <a:effectLst/>
              <a:latin typeface="Calibri" charset="0"/>
              <a:ea typeface="Calibri" charset="0"/>
              <a:cs typeface="Calibri" charset="0"/>
            </a:endParaRPr>
          </a:p>
          <a:p>
            <a:r>
              <a:rPr lang="en-US" sz="2400" b="0" i="1" dirty="0" smtClean="0">
                <a:effectLst/>
                <a:latin typeface="Calibri" charset="0"/>
                <a:ea typeface="Calibri" charset="0"/>
                <a:cs typeface="Calibri" charset="0"/>
              </a:rPr>
              <a:t>“</a:t>
            </a:r>
            <a:r>
              <a:rPr lang="en-US" sz="2400" i="1" dirty="0">
                <a:latin typeface="Calibri" charset="0"/>
                <a:ea typeface="Calibri" charset="0"/>
                <a:cs typeface="Calibri" charset="0"/>
              </a:rPr>
              <a:t>W</a:t>
            </a:r>
            <a:r>
              <a:rPr lang="en-US" sz="2400" b="0" i="1" dirty="0" smtClean="0">
                <a:effectLst/>
                <a:latin typeface="Calibri" charset="0"/>
                <a:ea typeface="Calibri" charset="0"/>
                <a:cs typeface="Calibri" charset="0"/>
              </a:rPr>
              <a:t>hen writing code from a specification, the specification says what the code is supposed to do, it does not tell you what you’re supposed to do if the real world situation deviates from the specification”</a:t>
            </a:r>
            <a:endParaRPr lang="en-US" sz="2400" dirty="0">
              <a:latin typeface="Calibri" charset="0"/>
              <a:ea typeface="Calibri" charset="0"/>
              <a:cs typeface="Calibri" charset="0"/>
            </a:endParaRPr>
          </a:p>
          <a:p>
            <a:endParaRPr lang="en-US" sz="2400" b="0" i="1" dirty="0" smtClean="0">
              <a:effectLst/>
              <a:latin typeface="Calibri" charset="0"/>
              <a:ea typeface="Calibri" charset="0"/>
              <a:cs typeface="Calibri" charset="0"/>
            </a:endParaRPr>
          </a:p>
          <a:p>
            <a:r>
              <a:rPr lang="en-US" sz="2400" b="0" i="1" dirty="0" smtClean="0">
                <a:effectLst/>
                <a:latin typeface="Calibri" charset="0"/>
                <a:ea typeface="Calibri" charset="0"/>
                <a:cs typeface="Calibri" charset="0"/>
              </a:rPr>
              <a:t>“So what do the programmers do?  ... they take ad hoc decisions</a:t>
            </a:r>
            <a:r>
              <a:rPr lang="en-US" sz="2400" b="0" i="0" dirty="0" smtClean="0">
                <a:effectLst/>
                <a:latin typeface="Calibri" charset="0"/>
                <a:ea typeface="Calibri" charset="0"/>
                <a:cs typeface="Calibri" charset="0"/>
              </a:rPr>
              <a:t>”</a:t>
            </a: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1695735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Erlang</a:t>
            </a:r>
            <a:r>
              <a:rPr lang="en-US" dirty="0" smtClean="0"/>
              <a:t>: “Let it crash!”</a:t>
            </a:r>
            <a:endParaRPr lang="en-US" dirty="0"/>
          </a:p>
        </p:txBody>
      </p:sp>
      <p:sp>
        <p:nvSpPr>
          <p:cNvPr id="4" name="Rectangle 3"/>
          <p:cNvSpPr/>
          <p:nvPr/>
        </p:nvSpPr>
        <p:spPr>
          <a:xfrm>
            <a:off x="1626653" y="1931927"/>
            <a:ext cx="9592235" cy="3785652"/>
          </a:xfrm>
          <a:prstGeom prst="rect">
            <a:avLst/>
          </a:prstGeom>
        </p:spPr>
        <p:txBody>
          <a:bodyPr wrap="square">
            <a:spAutoFit/>
          </a:bodyPr>
          <a:lstStyle/>
          <a:p>
            <a:r>
              <a:rPr lang="en-US" sz="2400" b="0" i="0" dirty="0" smtClean="0">
                <a:solidFill>
                  <a:srgbClr val="222426"/>
                </a:solidFill>
                <a:effectLst/>
                <a:latin typeface="Calibri" charset="0"/>
                <a:ea typeface="Calibri" charset="0"/>
                <a:cs typeface="Calibri" charset="0"/>
              </a:rPr>
              <a:t>“If a hardware failure requires any immediate administrative action, the service simply won’t scale cost-effectively and reliably. The entire service must be capable of surviving failure without human administrative interaction. Failure recovery must be a very simple path and that path must be tested frequently. </a:t>
            </a:r>
          </a:p>
          <a:p>
            <a:endParaRPr lang="en-US" sz="2400" dirty="0">
              <a:solidFill>
                <a:srgbClr val="222426"/>
              </a:solidFill>
              <a:latin typeface="Calibri" charset="0"/>
              <a:ea typeface="Calibri" charset="0"/>
              <a:cs typeface="Calibri" charset="0"/>
            </a:endParaRPr>
          </a:p>
          <a:p>
            <a:r>
              <a:rPr lang="en-US" sz="2400" b="0" i="0" dirty="0" smtClean="0">
                <a:solidFill>
                  <a:srgbClr val="222426"/>
                </a:solidFill>
                <a:effectLst/>
                <a:latin typeface="Calibri" charset="0"/>
                <a:ea typeface="Calibri" charset="0"/>
                <a:cs typeface="Calibri" charset="0"/>
              </a:rPr>
              <a:t>Armando Fox of Stanford has argued that the best way to test the failure path is never to shut the service down normally. Just hard-fail it. This sounds counter-intuitive, but if the failure paths aren’t frequently used, they won’t work when needed.”</a:t>
            </a: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1352989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Erlang</a:t>
            </a:r>
            <a:r>
              <a:rPr lang="en-US" dirty="0" smtClean="0"/>
              <a:t>: “Let it crash!”</a:t>
            </a:r>
            <a:endParaRPr lang="en-US" dirty="0"/>
          </a:p>
        </p:txBody>
      </p:sp>
      <p:sp>
        <p:nvSpPr>
          <p:cNvPr id="3" name="Content Placeholder 2"/>
          <p:cNvSpPr>
            <a:spLocks noGrp="1"/>
          </p:cNvSpPr>
          <p:nvPr>
            <p:ph idx="1"/>
          </p:nvPr>
        </p:nvSpPr>
        <p:spPr/>
        <p:txBody>
          <a:bodyPr>
            <a:normAutofit fontScale="92500" lnSpcReduction="20000"/>
          </a:bodyPr>
          <a:lstStyle/>
          <a:p>
            <a:r>
              <a:rPr lang="en-US" dirty="0"/>
              <a:t>Do I know how I’m supposed to handle an error here?</a:t>
            </a:r>
          </a:p>
          <a:p>
            <a:r>
              <a:rPr lang="en-US" dirty="0"/>
              <a:t>If not, then should I handle it? (Thus going back to specification)</a:t>
            </a:r>
          </a:p>
          <a:p>
            <a:r>
              <a:rPr lang="en-US" dirty="0"/>
              <a:t>If something goes wrong in this function call, </a:t>
            </a:r>
            <a:r>
              <a:rPr lang="en-US" b="1" dirty="0"/>
              <a:t>can</a:t>
            </a:r>
            <a:r>
              <a:rPr lang="en-US" dirty="0"/>
              <a:t> I </a:t>
            </a:r>
            <a:r>
              <a:rPr lang="en-US" dirty="0" smtClean="0"/>
              <a:t>continue?</a:t>
            </a:r>
          </a:p>
          <a:p>
            <a:pPr lvl="1"/>
            <a:r>
              <a:rPr lang="en-US" dirty="0" smtClean="0"/>
              <a:t>E.g</a:t>
            </a:r>
            <a:r>
              <a:rPr lang="en-US" dirty="0"/>
              <a:t>. Line 2 depends on a file descriptor from line 1</a:t>
            </a:r>
          </a:p>
          <a:p>
            <a:r>
              <a:rPr lang="en-US" dirty="0"/>
              <a:t>When I restart, can I </a:t>
            </a:r>
            <a:r>
              <a:rPr lang="en-US" b="1" dirty="0"/>
              <a:t>recover</a:t>
            </a:r>
            <a:r>
              <a:rPr lang="en-US" dirty="0"/>
              <a:t> from the crash </a:t>
            </a:r>
            <a:r>
              <a:rPr lang="en-US" dirty="0" smtClean="0"/>
              <a:t>here?</a:t>
            </a:r>
          </a:p>
          <a:p>
            <a:pPr lvl="1"/>
            <a:r>
              <a:rPr lang="en-US" dirty="0" smtClean="0"/>
              <a:t>If </a:t>
            </a:r>
            <a:r>
              <a:rPr lang="en-US" dirty="0"/>
              <a:t>not then it is a good indication that you need a specification for how to handle the error. Can I reset my state? Do I need to clean up? </a:t>
            </a:r>
            <a:r>
              <a:rPr lang="en-US" dirty="0" err="1"/>
              <a:t>etc</a:t>
            </a:r>
            <a:r>
              <a:rPr lang="en-US" dirty="0"/>
              <a:t> are also good questions to ask yourself</a:t>
            </a:r>
          </a:p>
          <a:p>
            <a:r>
              <a:rPr lang="en-US" dirty="0"/>
              <a:t>Am I crashing in a valid </a:t>
            </a:r>
            <a:r>
              <a:rPr lang="en-US" dirty="0" smtClean="0"/>
              <a:t>place?</a:t>
            </a:r>
          </a:p>
          <a:p>
            <a:pPr lvl="1"/>
            <a:r>
              <a:rPr lang="en-US" dirty="0" smtClean="0"/>
              <a:t>E.g</a:t>
            </a:r>
            <a:r>
              <a:rPr lang="en-US" dirty="0"/>
              <a:t>. you should never crash (intentionally) inside a </a:t>
            </a:r>
            <a:r>
              <a:rPr lang="en-US" dirty="0" err="1"/>
              <a:t>gen_server</a:t>
            </a:r>
            <a:r>
              <a:rPr lang="en-US" dirty="0"/>
              <a:t> unless it is some kind of a worker process. A “main” process shouldn’t really be allowed to crash in the same sense as a worker process can. A worker process, say for an HTTP request, shouldn’t really be very defensive (perhaps a top-level try-catch to return some useful error)</a:t>
            </a:r>
          </a:p>
          <a:p>
            <a:endParaRPr lang="en-US" dirty="0"/>
          </a:p>
        </p:txBody>
      </p:sp>
    </p:spTree>
    <p:extLst>
      <p:ext uri="{BB962C8B-B14F-4D97-AF65-F5344CB8AC3E}">
        <p14:creationId xmlns:p14="http://schemas.microsoft.com/office/powerpoint/2010/main" val="1833127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Cool features of </a:t>
            </a:r>
            <a:r>
              <a:rPr lang="en-US" dirty="0" err="1" smtClean="0"/>
              <a:t>Erlang</a:t>
            </a:r>
            <a:endParaRPr lang="en-US" dirty="0"/>
          </a:p>
        </p:txBody>
      </p:sp>
      <p:sp>
        <p:nvSpPr>
          <p:cNvPr id="4" name="Content Placeholder 2"/>
          <p:cNvSpPr>
            <a:spLocks noGrp="1"/>
          </p:cNvSpPr>
          <p:nvPr>
            <p:ph idx="1"/>
          </p:nvPr>
        </p:nvSpPr>
        <p:spPr/>
        <p:txBody>
          <a:bodyPr/>
          <a:lstStyle/>
          <a:p>
            <a:r>
              <a:rPr lang="en-US" sz="2400" dirty="0" smtClean="0"/>
              <a:t>Started out as a concurrent Prolog.</a:t>
            </a:r>
          </a:p>
          <a:p>
            <a:r>
              <a:rPr lang="en-US" sz="2400" dirty="0" smtClean="0"/>
              <a:t>High reliability. (e.g. Ericsson Switch)</a:t>
            </a:r>
          </a:p>
          <a:p>
            <a:pPr lvl="1"/>
            <a:r>
              <a:rPr lang="en-US" sz="2000" smtClean="0"/>
              <a:t>“</a:t>
            </a:r>
            <a:r>
              <a:rPr lang="en-US" sz="2000" smtClean="0">
                <a:solidFill>
                  <a:srgbClr val="7030A0"/>
                </a:solidFill>
              </a:rPr>
              <a:t>You need mechanisms and primitives provided to the general programmer or the developer in order for the systems to have these properties, otherwise they tend to get lost in the way.</a:t>
            </a:r>
            <a:r>
              <a:rPr lang="en-US" sz="2000" smtClean="0"/>
              <a:t>“ – Lennart </a:t>
            </a:r>
            <a:r>
              <a:rPr lang="en-US" sz="2000" dirty="0" err="1" smtClean="0"/>
              <a:t>Ohman</a:t>
            </a:r>
            <a:r>
              <a:rPr lang="en-US" sz="2000" dirty="0" smtClean="0"/>
              <a:t>, Developer of Open Telecom Platform (OTP), MD of </a:t>
            </a:r>
            <a:r>
              <a:rPr lang="en-US" sz="2000" dirty="0" err="1" smtClean="0"/>
              <a:t>Sjoland</a:t>
            </a:r>
            <a:r>
              <a:rPr lang="en-US" sz="2000" dirty="0" smtClean="0"/>
              <a:t> &amp; </a:t>
            </a:r>
            <a:r>
              <a:rPr lang="en-US" sz="2000" dirty="0" err="1" smtClean="0"/>
              <a:t>Thyselius</a:t>
            </a:r>
            <a:r>
              <a:rPr lang="en-US" sz="2000" dirty="0" smtClean="0"/>
              <a:t> Telecom AB in Sweden.</a:t>
            </a:r>
          </a:p>
          <a:p>
            <a:r>
              <a:rPr lang="en-US" sz="2400" dirty="0" smtClean="0"/>
              <a:t>Seamless scaling to large number of processes (literally 100,000 processes)  through message passing communication.</a:t>
            </a:r>
          </a:p>
          <a:p>
            <a:r>
              <a:rPr lang="en-US" sz="2400" dirty="0" smtClean="0"/>
              <a:t>Functional programming (Seq.) + OO (Conc.).</a:t>
            </a:r>
          </a:p>
          <a:p>
            <a:r>
              <a:rPr lang="en-US" sz="2400" dirty="0" smtClean="0"/>
              <a:t>Concurrency for the sake of modularity, reliability etc. </a:t>
            </a:r>
          </a:p>
          <a:p>
            <a:r>
              <a:rPr lang="en-US" sz="2400" dirty="0" smtClean="0"/>
              <a:t>Library support (web-server, databases etc.)</a:t>
            </a:r>
          </a:p>
        </p:txBody>
      </p:sp>
    </p:spTree>
    <p:extLst>
      <p:ext uri="{BB962C8B-B14F-4D97-AF65-F5344CB8AC3E}">
        <p14:creationId xmlns:p14="http://schemas.microsoft.com/office/powerpoint/2010/main" val="1673402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normAutofit lnSpcReduction="10000"/>
          </a:bodyPr>
          <a:lstStyle/>
          <a:p>
            <a:r>
              <a:rPr lang="en-US" dirty="0" smtClean="0"/>
              <a:t>Functional</a:t>
            </a:r>
          </a:p>
          <a:p>
            <a:r>
              <a:rPr lang="en-US" dirty="0" smtClean="0"/>
              <a:t>Dynamic typing</a:t>
            </a:r>
          </a:p>
          <a:p>
            <a:r>
              <a:rPr lang="en-US" dirty="0" smtClean="0"/>
              <a:t>Concurrency-oriented programming</a:t>
            </a:r>
          </a:p>
          <a:p>
            <a:pPr lvl="1"/>
            <a:r>
              <a:rPr lang="en-US" dirty="0" smtClean="0"/>
              <a:t>Asynchronous message passing</a:t>
            </a:r>
          </a:p>
          <a:p>
            <a:pPr lvl="1"/>
            <a:r>
              <a:rPr lang="en-US" dirty="0" smtClean="0"/>
              <a:t>Lightweight processes (100’s of thousands!)</a:t>
            </a:r>
          </a:p>
          <a:p>
            <a:pPr lvl="1"/>
            <a:r>
              <a:rPr lang="en-US" dirty="0" smtClean="0"/>
              <a:t>Not quite like threads…</a:t>
            </a:r>
          </a:p>
          <a:p>
            <a:r>
              <a:rPr lang="en-US" dirty="0" smtClean="0"/>
              <a:t>Anonymous functions</a:t>
            </a:r>
          </a:p>
          <a:p>
            <a:r>
              <a:rPr lang="en-US" dirty="0" smtClean="0"/>
              <a:t>List comprehensions, map, fold, …</a:t>
            </a:r>
          </a:p>
          <a:p>
            <a:r>
              <a:rPr lang="en-US" dirty="0" smtClean="0"/>
              <a:t>Tuples, lists, binaries, …</a:t>
            </a:r>
          </a:p>
          <a:p>
            <a:r>
              <a:rPr lang="en-US" dirty="0" smtClean="0"/>
              <a:t>…</a:t>
            </a:r>
          </a:p>
          <a:p>
            <a:endParaRPr lang="en-US" dirty="0" smtClean="0"/>
          </a:p>
        </p:txBody>
      </p:sp>
    </p:spTree>
    <p:extLst>
      <p:ext uri="{BB962C8B-B14F-4D97-AF65-F5344CB8AC3E}">
        <p14:creationId xmlns:p14="http://schemas.microsoft.com/office/powerpoint/2010/main" val="31752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srcRect b="19923"/>
          <a:stretch/>
        </p:blipFill>
        <p:spPr>
          <a:xfrm>
            <a:off x="7940637" y="5433730"/>
            <a:ext cx="1718834" cy="860240"/>
          </a:xfrm>
          <a:prstGeom prst="rect">
            <a:avLst/>
          </a:prstGeom>
        </p:spPr>
      </p:pic>
      <p:sp>
        <p:nvSpPr>
          <p:cNvPr id="2" name="Title 1"/>
          <p:cNvSpPr>
            <a:spLocks noGrp="1"/>
          </p:cNvSpPr>
          <p:nvPr>
            <p:ph type="title"/>
          </p:nvPr>
        </p:nvSpPr>
        <p:spPr/>
        <p:txBody>
          <a:bodyPr/>
          <a:lstStyle/>
          <a:p>
            <a:r>
              <a:rPr lang="en-US" dirty="0" smtClean="0"/>
              <a:t>Projects using </a:t>
            </a:r>
            <a:r>
              <a:rPr lang="en-US" dirty="0" err="1" smtClean="0"/>
              <a:t>Erlang</a:t>
            </a:r>
            <a:endParaRPr lang="en-US" dirty="0"/>
          </a:p>
        </p:txBody>
      </p:sp>
      <p:sp>
        <p:nvSpPr>
          <p:cNvPr id="3" name="Content Placeholder 2"/>
          <p:cNvSpPr>
            <a:spLocks noGrp="1"/>
          </p:cNvSpPr>
          <p:nvPr>
            <p:ph idx="1"/>
          </p:nvPr>
        </p:nvSpPr>
        <p:spPr/>
        <p:txBody>
          <a:bodyPr>
            <a:normAutofit/>
          </a:bodyPr>
          <a:lstStyle/>
          <a:p>
            <a:pPr fontAlgn="auto">
              <a:spcAft>
                <a:spcPts val="0"/>
              </a:spcAft>
              <a:defRPr/>
            </a:pPr>
            <a:r>
              <a:rPr lang="en-US" dirty="0">
                <a:solidFill>
                  <a:srgbClr val="FF0000"/>
                </a:solidFill>
              </a:rPr>
              <a:t>Ericsson AXD301 switch</a:t>
            </a:r>
            <a:r>
              <a:rPr lang="en-US" dirty="0"/>
              <a:t> (1998). </a:t>
            </a:r>
          </a:p>
          <a:p>
            <a:pPr lvl="1" fontAlgn="auto">
              <a:spcAft>
                <a:spcPts val="0"/>
              </a:spcAft>
              <a:buFont typeface="Arial" pitchFamily="34" charset="0"/>
              <a:buChar char="–"/>
              <a:defRPr/>
            </a:pPr>
            <a:r>
              <a:rPr lang="en-US" dirty="0"/>
              <a:t>reported to achieve a reliability of nine “9”s (i.e. 1 sec of downtime in 1 billion seconds, roughly 30 years.)</a:t>
            </a:r>
          </a:p>
          <a:p>
            <a:pPr fontAlgn="auto">
              <a:spcAft>
                <a:spcPts val="0"/>
              </a:spcAft>
              <a:defRPr/>
            </a:pPr>
            <a:r>
              <a:rPr lang="en-US" dirty="0" err="1">
                <a:solidFill>
                  <a:srgbClr val="FF0000"/>
                </a:solidFill>
              </a:rPr>
              <a:t>CouchDB</a:t>
            </a:r>
            <a:r>
              <a:rPr lang="en-US" dirty="0"/>
              <a:t>, a document based database that uses </a:t>
            </a:r>
            <a:r>
              <a:rPr lang="en-US" dirty="0" err="1"/>
              <a:t>MapReduce</a:t>
            </a:r>
            <a:r>
              <a:rPr lang="en-US" dirty="0"/>
              <a:t>.</a:t>
            </a:r>
          </a:p>
          <a:p>
            <a:pPr fontAlgn="auto">
              <a:spcAft>
                <a:spcPts val="0"/>
              </a:spcAft>
              <a:defRPr/>
            </a:pPr>
            <a:r>
              <a:rPr lang="en-US" dirty="0" err="1">
                <a:solidFill>
                  <a:srgbClr val="FF0000"/>
                </a:solidFill>
              </a:rPr>
              <a:t>ejabberd</a:t>
            </a:r>
            <a:r>
              <a:rPr lang="en-US" dirty="0"/>
              <a:t>, instant messaging server </a:t>
            </a:r>
          </a:p>
          <a:p>
            <a:pPr lvl="1" fontAlgn="auto">
              <a:spcAft>
                <a:spcPts val="0"/>
              </a:spcAft>
              <a:buFont typeface="Arial" pitchFamily="34" charset="0"/>
              <a:buChar char="–"/>
              <a:defRPr/>
            </a:pPr>
            <a:r>
              <a:rPr lang="en-US" dirty="0"/>
              <a:t>Facebook chat system based on </a:t>
            </a:r>
            <a:r>
              <a:rPr lang="en-US" dirty="0" err="1"/>
              <a:t>ejabberd</a:t>
            </a:r>
            <a:r>
              <a:rPr lang="en-US" dirty="0"/>
              <a:t>. </a:t>
            </a:r>
          </a:p>
          <a:p>
            <a:pPr fontAlgn="auto">
              <a:spcAft>
                <a:spcPts val="0"/>
              </a:spcAft>
              <a:defRPr/>
            </a:pPr>
            <a:r>
              <a:rPr lang="en-US" dirty="0" err="1">
                <a:solidFill>
                  <a:srgbClr val="FF0000"/>
                </a:solidFill>
              </a:rPr>
              <a:t>Twitterfall</a:t>
            </a:r>
            <a:r>
              <a:rPr lang="en-US" dirty="0"/>
              <a:t>, a service to view trends and patterns from </a:t>
            </a:r>
            <a:r>
              <a:rPr lang="en-US" dirty="0" smtClean="0"/>
              <a:t>Twitter</a:t>
            </a:r>
          </a:p>
          <a:p>
            <a:pPr>
              <a:defRPr/>
            </a:pPr>
            <a:r>
              <a:rPr lang="en-US" dirty="0" err="1" smtClean="0">
                <a:solidFill>
                  <a:srgbClr val="FF0000"/>
                </a:solidFill>
              </a:rPr>
              <a:t>whatsApp</a:t>
            </a:r>
            <a:r>
              <a:rPr lang="en-US" dirty="0" smtClean="0"/>
              <a:t>, a messaging service</a:t>
            </a:r>
            <a:endParaRPr lang="en-US" dirty="0"/>
          </a:p>
          <a:p>
            <a:pPr fontAlgn="auto">
              <a:spcAft>
                <a:spcPts val="0"/>
              </a:spcAft>
              <a:defRPr/>
            </a:pPr>
            <a:r>
              <a:rPr lang="en-US" dirty="0"/>
              <a:t>…</a:t>
            </a:r>
          </a:p>
          <a:p>
            <a:endParaRPr lang="en-US" dirty="0"/>
          </a:p>
        </p:txBody>
      </p:sp>
      <p:pic>
        <p:nvPicPr>
          <p:cNvPr id="7" name="Picture 2"/>
          <p:cNvPicPr>
            <a:picLocks noChangeAspect="1" noChangeArrowheads="1"/>
          </p:cNvPicPr>
          <p:nvPr/>
        </p:nvPicPr>
        <p:blipFill>
          <a:blip r:embed="rId3"/>
          <a:srcRect/>
          <a:stretch>
            <a:fillRect/>
          </a:stretch>
        </p:blipFill>
        <p:spPr bwMode="auto">
          <a:xfrm>
            <a:off x="10751400" y="5482850"/>
            <a:ext cx="762000" cy="762000"/>
          </a:xfrm>
          <a:prstGeom prst="rect">
            <a:avLst/>
          </a:prstGeom>
          <a:noFill/>
          <a:ln w="9525">
            <a:noFill/>
            <a:miter lim="800000"/>
            <a:headEnd/>
            <a:tailEnd/>
          </a:ln>
        </p:spPr>
      </p:pic>
      <p:pic>
        <p:nvPicPr>
          <p:cNvPr id="8" name="Picture 4"/>
          <p:cNvPicPr>
            <a:picLocks noChangeAspect="1" noChangeArrowheads="1"/>
          </p:cNvPicPr>
          <p:nvPr/>
        </p:nvPicPr>
        <p:blipFill>
          <a:blip r:embed="rId4"/>
          <a:srcRect/>
          <a:stretch>
            <a:fillRect/>
          </a:stretch>
        </p:blipFill>
        <p:spPr bwMode="auto">
          <a:xfrm>
            <a:off x="9516035" y="5433730"/>
            <a:ext cx="990600" cy="1128713"/>
          </a:xfrm>
          <a:prstGeom prst="rect">
            <a:avLst/>
          </a:prstGeom>
          <a:noFill/>
          <a:ln w="9525">
            <a:noFill/>
            <a:miter lim="800000"/>
            <a:headEnd/>
            <a:tailEnd/>
          </a:ln>
        </p:spPr>
      </p:pic>
    </p:spTree>
    <p:extLst>
      <p:ext uri="{BB962C8B-B14F-4D97-AF65-F5344CB8AC3E}">
        <p14:creationId xmlns:p14="http://schemas.microsoft.com/office/powerpoint/2010/main" val="1351622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 of </a:t>
            </a:r>
            <a:r>
              <a:rPr lang="en-US" dirty="0" err="1" smtClean="0"/>
              <a:t>Erlang</a:t>
            </a:r>
            <a:endParaRPr lang="en-US" dirty="0"/>
          </a:p>
        </p:txBody>
      </p:sp>
      <p:sp>
        <p:nvSpPr>
          <p:cNvPr id="3" name="Content Placeholder 2"/>
          <p:cNvSpPr>
            <a:spLocks noGrp="1"/>
          </p:cNvSpPr>
          <p:nvPr>
            <p:ph idx="1"/>
          </p:nvPr>
        </p:nvSpPr>
        <p:spPr>
          <a:xfrm>
            <a:off x="4101354" y="1825624"/>
            <a:ext cx="7584140" cy="4871011"/>
          </a:xfrm>
        </p:spPr>
        <p:txBody>
          <a:bodyPr>
            <a:normAutofit fontScale="70000" lnSpcReduction="20000"/>
          </a:bodyPr>
          <a:lstStyle/>
          <a:p>
            <a:pPr>
              <a:lnSpc>
                <a:spcPct val="120000"/>
              </a:lnSpc>
              <a:defRPr/>
            </a:pPr>
            <a:r>
              <a:rPr lang="en-US" dirty="0">
                <a:solidFill>
                  <a:srgbClr val="FF0000"/>
                </a:solidFill>
              </a:rPr>
              <a:t>Scalability:</a:t>
            </a:r>
            <a:r>
              <a:rPr lang="en-US" dirty="0"/>
              <a:t> "Virtually all language use shared state concurrency. This is very difficult and leads to terrible problems when you handle failure and scale up the system...</a:t>
            </a:r>
            <a:r>
              <a:rPr lang="en-US" i="1" dirty="0">
                <a:solidFill>
                  <a:srgbClr val="002060"/>
                </a:solidFill>
              </a:rPr>
              <a:t>Some pretty fast-moving startups in the financial world have latched onto </a:t>
            </a:r>
            <a:r>
              <a:rPr lang="en-US" i="1" dirty="0" err="1">
                <a:solidFill>
                  <a:srgbClr val="002060"/>
                </a:solidFill>
              </a:rPr>
              <a:t>Erlang</a:t>
            </a:r>
            <a:r>
              <a:rPr lang="en-US" dirty="0"/>
              <a:t>; for example, the Swedish </a:t>
            </a:r>
            <a:r>
              <a:rPr lang="en-US" dirty="0">
                <a:hlinkClick r:id="rId2"/>
              </a:rPr>
              <a:t>www.kreditor.se</a:t>
            </a:r>
            <a:r>
              <a:rPr lang="en-US" dirty="0"/>
              <a:t>.“ – Joe Armstrong, “Programming </a:t>
            </a:r>
            <a:r>
              <a:rPr lang="en-US" dirty="0" err="1"/>
              <a:t>Erlang</a:t>
            </a:r>
            <a:r>
              <a:rPr lang="en-US" dirty="0" smtClean="0"/>
              <a:t>”.</a:t>
            </a:r>
          </a:p>
          <a:p>
            <a:pPr>
              <a:lnSpc>
                <a:spcPct val="120000"/>
              </a:lnSpc>
              <a:defRPr/>
            </a:pPr>
            <a:endParaRPr lang="en-US" sz="4000" dirty="0"/>
          </a:p>
          <a:p>
            <a:pPr>
              <a:lnSpc>
                <a:spcPct val="120000"/>
              </a:lnSpc>
              <a:defRPr/>
            </a:pPr>
            <a:r>
              <a:rPr lang="en-US" dirty="0">
                <a:solidFill>
                  <a:srgbClr val="FF0000"/>
                </a:solidFill>
              </a:rPr>
              <a:t>Promise for multi-core apps:</a:t>
            </a:r>
            <a:r>
              <a:rPr lang="en-US" dirty="0"/>
              <a:t> "I do not believe that other languages can catch up with </a:t>
            </a:r>
            <a:r>
              <a:rPr lang="en-US" dirty="0" err="1"/>
              <a:t>Erlang</a:t>
            </a:r>
            <a:r>
              <a:rPr lang="en-US" dirty="0"/>
              <a:t> anytime soon. It will be easy for them to add language features to be like </a:t>
            </a:r>
            <a:r>
              <a:rPr lang="en-US" dirty="0" err="1"/>
              <a:t>Erlang</a:t>
            </a:r>
            <a:r>
              <a:rPr lang="en-US" dirty="0"/>
              <a:t>. It will take a long time for them to build such a high-quality VM and the mature libraries for concurrency and reliability. So, </a:t>
            </a:r>
            <a:r>
              <a:rPr lang="en-US" dirty="0" err="1"/>
              <a:t>Erlang</a:t>
            </a:r>
            <a:r>
              <a:rPr lang="en-US" dirty="0"/>
              <a:t> is poised for success. </a:t>
            </a:r>
            <a:r>
              <a:rPr lang="en-US" i="1" dirty="0">
                <a:solidFill>
                  <a:srgbClr val="002060"/>
                </a:solidFill>
              </a:rPr>
              <a:t>If you want to build a multicore application in the next few years, you should look at </a:t>
            </a:r>
            <a:r>
              <a:rPr lang="en-US" i="1" dirty="0" err="1">
                <a:solidFill>
                  <a:srgbClr val="002060"/>
                </a:solidFill>
              </a:rPr>
              <a:t>Erlang</a:t>
            </a:r>
            <a:r>
              <a:rPr lang="en-US" i="1" dirty="0">
                <a:solidFill>
                  <a:srgbClr val="002060"/>
                </a:solidFill>
              </a:rPr>
              <a:t>.</a:t>
            </a:r>
            <a:r>
              <a:rPr lang="en-US" dirty="0"/>
              <a:t>“ – Ralph Johnson (UIUC), “</a:t>
            </a:r>
            <a:r>
              <a:rPr lang="en-US" dirty="0" err="1"/>
              <a:t>Erlang</a:t>
            </a:r>
            <a:r>
              <a:rPr lang="en-US" dirty="0"/>
              <a:t>, the next Java</a:t>
            </a:r>
            <a:r>
              <a:rPr lang="en-US" dirty="0" smtClean="0"/>
              <a:t>”.</a:t>
            </a:r>
            <a:endParaRPr lang="en-US" dirty="0"/>
          </a:p>
        </p:txBody>
      </p:sp>
      <p:pic>
        <p:nvPicPr>
          <p:cNvPr id="4" name="Picture 2"/>
          <p:cNvPicPr>
            <a:picLocks noChangeAspect="1" noChangeArrowheads="1"/>
          </p:cNvPicPr>
          <p:nvPr/>
        </p:nvPicPr>
        <p:blipFill>
          <a:blip r:embed="rId3"/>
          <a:srcRect/>
          <a:stretch>
            <a:fillRect/>
          </a:stretch>
        </p:blipFill>
        <p:spPr bwMode="auto">
          <a:xfrm>
            <a:off x="1295399" y="1909388"/>
            <a:ext cx="1447800" cy="1712913"/>
          </a:xfrm>
          <a:prstGeom prst="rect">
            <a:avLst/>
          </a:prstGeom>
          <a:noFill/>
          <a:ln w="9525">
            <a:noFill/>
            <a:miter lim="800000"/>
            <a:headEnd/>
            <a:tailEnd/>
          </a:ln>
        </p:spPr>
      </p:pic>
      <p:pic>
        <p:nvPicPr>
          <p:cNvPr id="5" name="Picture 3"/>
          <p:cNvPicPr>
            <a:picLocks noChangeAspect="1" noChangeArrowheads="1"/>
          </p:cNvPicPr>
          <p:nvPr/>
        </p:nvPicPr>
        <p:blipFill>
          <a:blip r:embed="rId4"/>
          <a:srcRect/>
          <a:stretch>
            <a:fillRect/>
          </a:stretch>
        </p:blipFill>
        <p:spPr bwMode="auto">
          <a:xfrm>
            <a:off x="1257299" y="4100513"/>
            <a:ext cx="1524000" cy="2032000"/>
          </a:xfrm>
          <a:prstGeom prst="rect">
            <a:avLst/>
          </a:prstGeom>
          <a:noFill/>
          <a:ln w="9525">
            <a:noFill/>
            <a:miter lim="800000"/>
            <a:headEnd/>
            <a:tailEnd/>
          </a:ln>
        </p:spPr>
      </p:pic>
      <p:sp>
        <p:nvSpPr>
          <p:cNvPr id="6" name="TextBox 5"/>
          <p:cNvSpPr txBox="1">
            <a:spLocks noChangeArrowheads="1"/>
          </p:cNvSpPr>
          <p:nvPr/>
        </p:nvSpPr>
        <p:spPr bwMode="auto">
          <a:xfrm>
            <a:off x="636166" y="6173415"/>
            <a:ext cx="2902791" cy="523220"/>
          </a:xfrm>
          <a:prstGeom prst="rect">
            <a:avLst/>
          </a:prstGeom>
          <a:noFill/>
          <a:ln w="9525">
            <a:noFill/>
            <a:miter lim="800000"/>
            <a:headEnd/>
            <a:tailEnd/>
          </a:ln>
        </p:spPr>
        <p:txBody>
          <a:bodyPr wrap="square">
            <a:spAutoFit/>
          </a:bodyPr>
          <a:lstStyle/>
          <a:p>
            <a:r>
              <a:rPr lang="en-US" sz="1400">
                <a:latin typeface="Calibri" pitchFamily="34" charset="0"/>
              </a:rPr>
              <a:t>Ralph Johnson, co-author of the now-legendary book, "Design Patterns"</a:t>
            </a:r>
          </a:p>
        </p:txBody>
      </p:sp>
      <p:sp>
        <p:nvSpPr>
          <p:cNvPr id="7" name="TextBox 6"/>
          <p:cNvSpPr txBox="1">
            <a:spLocks noChangeArrowheads="1"/>
          </p:cNvSpPr>
          <p:nvPr/>
        </p:nvSpPr>
        <p:spPr bwMode="auto">
          <a:xfrm>
            <a:off x="838200" y="3585788"/>
            <a:ext cx="2498725" cy="307975"/>
          </a:xfrm>
          <a:prstGeom prst="rect">
            <a:avLst/>
          </a:prstGeom>
          <a:noFill/>
          <a:ln w="9525">
            <a:noFill/>
            <a:miter lim="800000"/>
            <a:headEnd/>
            <a:tailEnd/>
          </a:ln>
        </p:spPr>
        <p:txBody>
          <a:bodyPr>
            <a:spAutoFit/>
          </a:bodyPr>
          <a:lstStyle/>
          <a:p>
            <a:r>
              <a:rPr lang="en-US" sz="1400">
                <a:latin typeface="Calibri" pitchFamily="34" charset="0"/>
              </a:rPr>
              <a:t>Joe Armstrong, author of Erlang</a:t>
            </a:r>
          </a:p>
        </p:txBody>
      </p:sp>
    </p:spTree>
    <p:extLst>
      <p:ext uri="{BB962C8B-B14F-4D97-AF65-F5344CB8AC3E}">
        <p14:creationId xmlns:p14="http://schemas.microsoft.com/office/powerpoint/2010/main" val="96777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Erlang</a:t>
            </a:r>
            <a:r>
              <a:rPr lang="en-US" dirty="0" smtClean="0"/>
              <a:t> functions</a:t>
            </a:r>
            <a:endParaRPr lang="en-US" dirty="0"/>
          </a:p>
        </p:txBody>
      </p:sp>
      <p:sp>
        <p:nvSpPr>
          <p:cNvPr id="4" name="Rectangle 3"/>
          <p:cNvSpPr/>
          <p:nvPr/>
        </p:nvSpPr>
        <p:spPr>
          <a:xfrm>
            <a:off x="3048000" y="2690336"/>
            <a:ext cx="6096000" cy="1477328"/>
          </a:xfrm>
          <a:prstGeom prst="rect">
            <a:avLst/>
          </a:prstGeom>
        </p:spPr>
        <p:txBody>
          <a:bodyPr>
            <a:spAutoFit/>
          </a:bodyPr>
          <a:lstStyle/>
          <a:p>
            <a:r>
              <a:rPr lang="en-US" dirty="0">
                <a:solidFill>
                  <a:prstClr val="black"/>
                </a:solidFill>
                <a:latin typeface="Courier" charset="0"/>
              </a:rPr>
              <a:t>-</a:t>
            </a:r>
            <a:r>
              <a:rPr lang="en-US" b="1" dirty="0" smtClean="0">
                <a:solidFill>
                  <a:srgbClr val="999999"/>
                </a:solidFill>
                <a:latin typeface="Courier-Bold" charset="0"/>
              </a:rPr>
              <a:t>module</a:t>
            </a:r>
            <a:r>
              <a:rPr lang="en-US" dirty="0">
                <a:solidFill>
                  <a:prstClr val="black"/>
                </a:solidFill>
                <a:latin typeface="Courier" charset="0"/>
              </a:rPr>
              <a:t>(recurs).</a:t>
            </a:r>
          </a:p>
          <a:p>
            <a:r>
              <a:rPr lang="en-US" dirty="0">
                <a:solidFill>
                  <a:prstClr val="black"/>
                </a:solidFill>
                <a:latin typeface="Courier" charset="0"/>
              </a:rPr>
              <a:t>-</a:t>
            </a:r>
            <a:r>
              <a:rPr lang="en-US" b="1" dirty="0" smtClean="0">
                <a:solidFill>
                  <a:srgbClr val="999999"/>
                </a:solidFill>
                <a:latin typeface="Courier-Bold" charset="0"/>
              </a:rPr>
              <a:t>export</a:t>
            </a:r>
            <a:r>
              <a:rPr lang="en-US" dirty="0">
                <a:solidFill>
                  <a:prstClr val="black"/>
                </a:solidFill>
                <a:latin typeface="Courier" charset="0"/>
              </a:rPr>
              <a:t>([</a:t>
            </a:r>
            <a:r>
              <a:rPr lang="en-US" dirty="0" err="1">
                <a:solidFill>
                  <a:prstClr val="black"/>
                </a:solidFill>
                <a:latin typeface="Courier" charset="0"/>
              </a:rPr>
              <a:t>fac</a:t>
            </a:r>
            <a:r>
              <a:rPr lang="en-US" b="0" dirty="0" smtClean="0">
                <a:solidFill>
                  <a:srgbClr val="666666"/>
                </a:solidFill>
                <a:latin typeface="Courier" charset="0"/>
              </a:rPr>
              <a:t>/1</a:t>
            </a:r>
            <a:r>
              <a:rPr lang="en-US" dirty="0">
                <a:solidFill>
                  <a:prstClr val="black"/>
                </a:solidFill>
                <a:latin typeface="Courier" charset="0"/>
              </a:rPr>
              <a:t>]). </a:t>
            </a:r>
          </a:p>
          <a:p>
            <a:endParaRPr lang="en-US" dirty="0">
              <a:solidFill>
                <a:prstClr val="black"/>
              </a:solidFill>
              <a:latin typeface="Courier" charset="0"/>
            </a:endParaRPr>
          </a:p>
          <a:p>
            <a:r>
              <a:rPr lang="en-US" b="0" dirty="0" err="1" smtClean="0">
                <a:solidFill>
                  <a:srgbClr val="0000FF"/>
                </a:solidFill>
                <a:latin typeface="Courier" charset="0"/>
              </a:rPr>
              <a:t>fac</a:t>
            </a:r>
            <a:r>
              <a:rPr lang="en-US" dirty="0">
                <a:solidFill>
                  <a:prstClr val="black"/>
                </a:solidFill>
                <a:latin typeface="Courier" charset="0"/>
              </a:rPr>
              <a:t>(</a:t>
            </a:r>
            <a:r>
              <a:rPr lang="en-US" b="0" dirty="0" smtClean="0">
                <a:solidFill>
                  <a:srgbClr val="666666"/>
                </a:solidFill>
                <a:latin typeface="Courier" charset="0"/>
              </a:rPr>
              <a:t>0</a:t>
            </a:r>
            <a:r>
              <a:rPr lang="en-US" dirty="0">
                <a:solidFill>
                  <a:prstClr val="black"/>
                </a:solidFill>
                <a:latin typeface="Courier" charset="0"/>
              </a:rPr>
              <a:t>) </a:t>
            </a:r>
            <a:r>
              <a:rPr lang="en-US" b="0" dirty="0" smtClean="0">
                <a:solidFill>
                  <a:srgbClr val="666666"/>
                </a:solidFill>
                <a:latin typeface="Courier" charset="0"/>
              </a:rPr>
              <a:t>-&gt;</a:t>
            </a:r>
            <a:r>
              <a:rPr lang="en-US" dirty="0">
                <a:solidFill>
                  <a:prstClr val="black"/>
                </a:solidFill>
                <a:latin typeface="Courier" charset="0"/>
              </a:rPr>
              <a:t> </a:t>
            </a:r>
            <a:r>
              <a:rPr lang="en-US" b="0" dirty="0" smtClean="0">
                <a:solidFill>
                  <a:srgbClr val="666666"/>
                </a:solidFill>
                <a:latin typeface="Courier" charset="0"/>
              </a:rPr>
              <a:t>1</a:t>
            </a:r>
            <a:r>
              <a:rPr lang="en-US" dirty="0">
                <a:solidFill>
                  <a:prstClr val="black"/>
                </a:solidFill>
                <a:latin typeface="Courier" charset="0"/>
              </a:rPr>
              <a:t>; </a:t>
            </a:r>
          </a:p>
          <a:p>
            <a:r>
              <a:rPr lang="en-US" b="0" dirty="0" err="1" smtClean="0">
                <a:solidFill>
                  <a:srgbClr val="0000FF"/>
                </a:solidFill>
                <a:latin typeface="Courier" charset="0"/>
              </a:rPr>
              <a:t>fac</a:t>
            </a:r>
            <a:r>
              <a:rPr lang="en-US" dirty="0">
                <a:solidFill>
                  <a:prstClr val="black"/>
                </a:solidFill>
                <a:latin typeface="Courier" charset="0"/>
              </a:rPr>
              <a:t>(</a:t>
            </a:r>
            <a:r>
              <a:rPr lang="en-US" b="0" dirty="0" smtClean="0">
                <a:solidFill>
                  <a:srgbClr val="19177C"/>
                </a:solidFill>
                <a:latin typeface="Courier" charset="0"/>
              </a:rPr>
              <a:t>N</a:t>
            </a:r>
            <a:r>
              <a:rPr lang="en-US" dirty="0">
                <a:solidFill>
                  <a:prstClr val="black"/>
                </a:solidFill>
                <a:latin typeface="Courier" charset="0"/>
              </a:rPr>
              <a:t>) </a:t>
            </a:r>
            <a:r>
              <a:rPr lang="en-US" b="0" dirty="0" smtClean="0">
                <a:solidFill>
                  <a:srgbClr val="666666"/>
                </a:solidFill>
                <a:latin typeface="Courier" charset="0"/>
              </a:rPr>
              <a:t>-&gt;</a:t>
            </a:r>
            <a:r>
              <a:rPr lang="en-US" dirty="0">
                <a:solidFill>
                  <a:prstClr val="black"/>
                </a:solidFill>
                <a:latin typeface="Courier" charset="0"/>
              </a:rPr>
              <a:t> </a:t>
            </a:r>
            <a:r>
              <a:rPr lang="en-US" b="0" dirty="0" smtClean="0">
                <a:solidFill>
                  <a:srgbClr val="19177C"/>
                </a:solidFill>
                <a:latin typeface="Courier" charset="0"/>
              </a:rPr>
              <a:t>N</a:t>
            </a:r>
            <a:r>
              <a:rPr lang="en-US" dirty="0">
                <a:solidFill>
                  <a:prstClr val="black"/>
                </a:solidFill>
                <a:latin typeface="Courier" charset="0"/>
              </a:rPr>
              <a:t> </a:t>
            </a:r>
            <a:r>
              <a:rPr lang="en-US" b="0" dirty="0" smtClean="0">
                <a:solidFill>
                  <a:srgbClr val="666666"/>
                </a:solidFill>
                <a:latin typeface="Courier" charset="0"/>
              </a:rPr>
              <a:t>*</a:t>
            </a:r>
            <a:r>
              <a:rPr lang="en-US" dirty="0">
                <a:solidFill>
                  <a:prstClr val="black"/>
                </a:solidFill>
                <a:latin typeface="Courier" charset="0"/>
              </a:rPr>
              <a:t> </a:t>
            </a:r>
            <a:r>
              <a:rPr lang="en-US" dirty="0" err="1">
                <a:solidFill>
                  <a:prstClr val="black"/>
                </a:solidFill>
                <a:latin typeface="Courier" charset="0"/>
              </a:rPr>
              <a:t>fac</a:t>
            </a:r>
            <a:r>
              <a:rPr lang="en-US" dirty="0">
                <a:solidFill>
                  <a:prstClr val="black"/>
                </a:solidFill>
                <a:latin typeface="Courier" charset="0"/>
              </a:rPr>
              <a:t>(</a:t>
            </a:r>
            <a:r>
              <a:rPr lang="en-US" b="0" dirty="0" smtClean="0">
                <a:solidFill>
                  <a:srgbClr val="19177C"/>
                </a:solidFill>
                <a:latin typeface="Courier" charset="0"/>
              </a:rPr>
              <a:t>N</a:t>
            </a:r>
            <a:r>
              <a:rPr lang="en-US" b="0" dirty="0" smtClean="0">
                <a:solidFill>
                  <a:srgbClr val="666666"/>
                </a:solidFill>
                <a:latin typeface="Courier" charset="0"/>
              </a:rPr>
              <a:t>-1</a:t>
            </a:r>
            <a:r>
              <a:rPr lang="en-US" dirty="0">
                <a:solidFill>
                  <a:prstClr val="black"/>
                </a:solidFill>
                <a:latin typeface="Courier" charset="0"/>
              </a:rPr>
              <a:t>).</a:t>
            </a:r>
          </a:p>
        </p:txBody>
      </p:sp>
    </p:spTree>
    <p:extLst>
      <p:ext uri="{BB962C8B-B14F-4D97-AF65-F5344CB8AC3E}">
        <p14:creationId xmlns:p14="http://schemas.microsoft.com/office/powerpoint/2010/main" val="452114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Erlang</a:t>
            </a:r>
            <a:r>
              <a:rPr lang="en-US" dirty="0" smtClean="0"/>
              <a:t>: pattern matching</a:t>
            </a:r>
            <a:endParaRPr lang="en-US" dirty="0"/>
          </a:p>
        </p:txBody>
      </p:sp>
      <p:sp>
        <p:nvSpPr>
          <p:cNvPr id="3" name="Content Placeholder 2"/>
          <p:cNvSpPr>
            <a:spLocks noGrp="1"/>
          </p:cNvSpPr>
          <p:nvPr>
            <p:ph idx="1"/>
          </p:nvPr>
        </p:nvSpPr>
        <p:spPr/>
        <p:txBody>
          <a:bodyPr/>
          <a:lstStyle/>
          <a:p>
            <a:r>
              <a:rPr lang="en-US" dirty="0" smtClean="0"/>
              <a:t>Pattern-matching selects components of the data </a:t>
            </a:r>
          </a:p>
          <a:p>
            <a:r>
              <a:rPr lang="en-US" dirty="0" smtClean="0"/>
              <a:t> </a:t>
            </a:r>
            <a:r>
              <a:rPr lang="en-US" dirty="0" smtClean="0"/>
              <a:t>‘_’ is a “don’t care” pattern (not a variable)</a:t>
            </a:r>
          </a:p>
          <a:p>
            <a:r>
              <a:rPr lang="en-US" dirty="0" smtClean="0"/>
              <a:t>‘[]’ is the empty list </a:t>
            </a:r>
          </a:p>
          <a:p>
            <a:r>
              <a:rPr lang="en-US" dirty="0" smtClean="0"/>
              <a:t>‘[X,Y,Z]’ is a list with exactly three elements </a:t>
            </a:r>
          </a:p>
          <a:p>
            <a:r>
              <a:rPr lang="en-US" dirty="0" smtClean="0"/>
              <a:t>‘[</a:t>
            </a:r>
            <a:r>
              <a:rPr lang="en-US" dirty="0" err="1" smtClean="0"/>
              <a:t>X,Y,Z|Tail</a:t>
            </a:r>
            <a:r>
              <a:rPr lang="en-US" dirty="0" smtClean="0"/>
              <a:t>]’ has three or more elements </a:t>
            </a:r>
          </a:p>
          <a:p>
            <a:endParaRPr lang="en-US" dirty="0"/>
          </a:p>
        </p:txBody>
      </p:sp>
    </p:spTree>
    <p:extLst>
      <p:ext uri="{BB962C8B-B14F-4D97-AF65-F5344CB8AC3E}">
        <p14:creationId xmlns:p14="http://schemas.microsoft.com/office/powerpoint/2010/main" val="1125777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Erlang</a:t>
            </a:r>
            <a:r>
              <a:rPr lang="en-US" dirty="0" smtClean="0"/>
              <a:t> functions</a:t>
            </a:r>
            <a:endParaRPr lang="en-US" dirty="0"/>
          </a:p>
        </p:txBody>
      </p:sp>
      <p:sp>
        <p:nvSpPr>
          <p:cNvPr id="4" name="Rectangle 3"/>
          <p:cNvSpPr/>
          <p:nvPr/>
        </p:nvSpPr>
        <p:spPr>
          <a:xfrm>
            <a:off x="3048000" y="2274838"/>
            <a:ext cx="6096000" cy="2308324"/>
          </a:xfrm>
          <a:prstGeom prst="rect">
            <a:avLst/>
          </a:prstGeom>
        </p:spPr>
        <p:txBody>
          <a:bodyPr>
            <a:spAutoFit/>
          </a:bodyPr>
          <a:lstStyle/>
          <a:p>
            <a:r>
              <a:rPr lang="en-US" dirty="0">
                <a:solidFill>
                  <a:prstClr val="black"/>
                </a:solidFill>
                <a:latin typeface="Courier" charset="0"/>
              </a:rPr>
              <a:t>-</a:t>
            </a:r>
            <a:r>
              <a:rPr lang="en-US" b="1" dirty="0" smtClean="0">
                <a:solidFill>
                  <a:srgbClr val="999999"/>
                </a:solidFill>
                <a:latin typeface="Courier-Bold" charset="0"/>
              </a:rPr>
              <a:t>module</a:t>
            </a:r>
            <a:r>
              <a:rPr lang="en-US" dirty="0">
                <a:solidFill>
                  <a:prstClr val="black"/>
                </a:solidFill>
                <a:latin typeface="Courier" charset="0"/>
              </a:rPr>
              <a:t>(</a:t>
            </a:r>
            <a:r>
              <a:rPr lang="en-US" dirty="0" err="1">
                <a:solidFill>
                  <a:prstClr val="black"/>
                </a:solidFill>
                <a:latin typeface="Courier" charset="0"/>
              </a:rPr>
              <a:t>mylists</a:t>
            </a:r>
            <a:r>
              <a:rPr lang="en-US" dirty="0">
                <a:solidFill>
                  <a:prstClr val="black"/>
                </a:solidFill>
                <a:latin typeface="Courier" charset="0"/>
              </a:rPr>
              <a:t>).</a:t>
            </a:r>
          </a:p>
          <a:p>
            <a:r>
              <a:rPr lang="en-US" dirty="0">
                <a:solidFill>
                  <a:prstClr val="black"/>
                </a:solidFill>
                <a:latin typeface="Courier" charset="0"/>
              </a:rPr>
              <a:t>-</a:t>
            </a:r>
            <a:r>
              <a:rPr lang="en-US" b="1" dirty="0" smtClean="0">
                <a:solidFill>
                  <a:srgbClr val="999999"/>
                </a:solidFill>
                <a:latin typeface="Courier-Bold" charset="0"/>
              </a:rPr>
              <a:t>export</a:t>
            </a:r>
            <a:r>
              <a:rPr lang="en-US" dirty="0">
                <a:solidFill>
                  <a:prstClr val="black"/>
                </a:solidFill>
                <a:latin typeface="Courier" charset="0"/>
              </a:rPr>
              <a:t>([reverse</a:t>
            </a:r>
            <a:r>
              <a:rPr lang="en-US" b="0" dirty="0" smtClean="0">
                <a:solidFill>
                  <a:srgbClr val="666666"/>
                </a:solidFill>
                <a:latin typeface="Courier" charset="0"/>
              </a:rPr>
              <a:t>/1</a:t>
            </a:r>
            <a:r>
              <a:rPr lang="en-US" dirty="0">
                <a:solidFill>
                  <a:prstClr val="black"/>
                </a:solidFill>
                <a:latin typeface="Courier" charset="0"/>
              </a:rPr>
              <a:t>]).</a:t>
            </a:r>
          </a:p>
          <a:p>
            <a:endParaRPr lang="en-US" dirty="0">
              <a:solidFill>
                <a:prstClr val="black"/>
              </a:solidFill>
              <a:latin typeface="Courier" charset="0"/>
            </a:endParaRPr>
          </a:p>
          <a:p>
            <a:r>
              <a:rPr lang="en-US" b="0" dirty="0" smtClean="0">
                <a:solidFill>
                  <a:srgbClr val="0000FF"/>
                </a:solidFill>
                <a:latin typeface="Courier" charset="0"/>
              </a:rPr>
              <a:t>reverse</a:t>
            </a:r>
            <a:r>
              <a:rPr lang="en-US" dirty="0">
                <a:solidFill>
                  <a:prstClr val="black"/>
                </a:solidFill>
                <a:latin typeface="Courier" charset="0"/>
              </a:rPr>
              <a:t>(</a:t>
            </a:r>
            <a:r>
              <a:rPr lang="en-US" b="0" dirty="0" smtClean="0">
                <a:solidFill>
                  <a:srgbClr val="19177C"/>
                </a:solidFill>
                <a:latin typeface="Courier" charset="0"/>
              </a:rPr>
              <a:t>L</a:t>
            </a:r>
            <a:r>
              <a:rPr lang="en-US" dirty="0">
                <a:solidFill>
                  <a:prstClr val="black"/>
                </a:solidFill>
                <a:latin typeface="Courier" charset="0"/>
              </a:rPr>
              <a:t>) </a:t>
            </a:r>
            <a:r>
              <a:rPr lang="en-US" b="0" dirty="0" smtClean="0">
                <a:solidFill>
                  <a:srgbClr val="666666"/>
                </a:solidFill>
                <a:latin typeface="Courier" charset="0"/>
              </a:rPr>
              <a:t>-&gt;</a:t>
            </a:r>
            <a:r>
              <a:rPr lang="en-US" dirty="0">
                <a:solidFill>
                  <a:prstClr val="black"/>
                </a:solidFill>
                <a:latin typeface="Courier" charset="0"/>
              </a:rPr>
              <a:t> reverse(</a:t>
            </a:r>
            <a:r>
              <a:rPr lang="en-US" b="0" dirty="0" smtClean="0">
                <a:solidFill>
                  <a:srgbClr val="19177C"/>
                </a:solidFill>
                <a:latin typeface="Courier" charset="0"/>
              </a:rPr>
              <a:t>L</a:t>
            </a:r>
            <a:r>
              <a:rPr lang="en-US" dirty="0">
                <a:solidFill>
                  <a:prstClr val="black"/>
                </a:solidFill>
                <a:latin typeface="Courier" charset="0"/>
              </a:rPr>
              <a:t>, []).</a:t>
            </a:r>
          </a:p>
          <a:p>
            <a:endParaRPr lang="en-US" dirty="0">
              <a:solidFill>
                <a:prstClr val="black"/>
              </a:solidFill>
              <a:latin typeface="Courier" charset="0"/>
            </a:endParaRPr>
          </a:p>
          <a:p>
            <a:r>
              <a:rPr lang="en-US" b="0" dirty="0" smtClean="0">
                <a:solidFill>
                  <a:srgbClr val="0000FF"/>
                </a:solidFill>
                <a:latin typeface="Courier" charset="0"/>
              </a:rPr>
              <a:t>reverse</a:t>
            </a:r>
            <a:r>
              <a:rPr lang="en-US" dirty="0">
                <a:solidFill>
                  <a:prstClr val="black"/>
                </a:solidFill>
                <a:latin typeface="Courier" charset="0"/>
              </a:rPr>
              <a:t>([</a:t>
            </a:r>
            <a:r>
              <a:rPr lang="en-US" b="0" dirty="0" smtClean="0">
                <a:solidFill>
                  <a:srgbClr val="19177C"/>
                </a:solidFill>
                <a:latin typeface="Courier" charset="0"/>
              </a:rPr>
              <a:t>H</a:t>
            </a:r>
            <a:r>
              <a:rPr lang="en-US" dirty="0">
                <a:solidFill>
                  <a:prstClr val="black"/>
                </a:solidFill>
                <a:latin typeface="Courier" charset="0"/>
              </a:rPr>
              <a:t>|</a:t>
            </a:r>
            <a:r>
              <a:rPr lang="en-US" b="0" dirty="0" smtClean="0">
                <a:solidFill>
                  <a:srgbClr val="19177C"/>
                </a:solidFill>
                <a:latin typeface="Courier" charset="0"/>
              </a:rPr>
              <a:t>T</a:t>
            </a:r>
            <a:r>
              <a:rPr lang="en-US" dirty="0">
                <a:solidFill>
                  <a:prstClr val="black"/>
                </a:solidFill>
                <a:latin typeface="Courier" charset="0"/>
              </a:rPr>
              <a:t>], </a:t>
            </a:r>
            <a:r>
              <a:rPr lang="en-US" b="0" dirty="0" smtClean="0">
                <a:solidFill>
                  <a:srgbClr val="19177C"/>
                </a:solidFill>
                <a:latin typeface="Courier" charset="0"/>
              </a:rPr>
              <a:t>L</a:t>
            </a:r>
            <a:r>
              <a:rPr lang="en-US" dirty="0">
                <a:solidFill>
                  <a:prstClr val="black"/>
                </a:solidFill>
                <a:latin typeface="Courier" charset="0"/>
              </a:rPr>
              <a:t>) </a:t>
            </a:r>
            <a:r>
              <a:rPr lang="en-US" b="0" dirty="0" smtClean="0">
                <a:solidFill>
                  <a:srgbClr val="666666"/>
                </a:solidFill>
                <a:latin typeface="Courier" charset="0"/>
              </a:rPr>
              <a:t>-&gt;</a:t>
            </a:r>
            <a:r>
              <a:rPr lang="en-US" dirty="0">
                <a:solidFill>
                  <a:prstClr val="black"/>
                </a:solidFill>
                <a:latin typeface="Courier" charset="0"/>
              </a:rPr>
              <a:t> reverse(</a:t>
            </a:r>
            <a:r>
              <a:rPr lang="en-US" b="0" dirty="0" smtClean="0">
                <a:solidFill>
                  <a:srgbClr val="19177C"/>
                </a:solidFill>
                <a:latin typeface="Courier" charset="0"/>
              </a:rPr>
              <a:t>T</a:t>
            </a:r>
            <a:r>
              <a:rPr lang="en-US" dirty="0">
                <a:solidFill>
                  <a:prstClr val="black"/>
                </a:solidFill>
                <a:latin typeface="Courier" charset="0"/>
              </a:rPr>
              <a:t>, [</a:t>
            </a:r>
            <a:r>
              <a:rPr lang="en-US" b="0" dirty="0" smtClean="0">
                <a:solidFill>
                  <a:srgbClr val="19177C"/>
                </a:solidFill>
                <a:latin typeface="Courier" charset="0"/>
              </a:rPr>
              <a:t>H</a:t>
            </a:r>
            <a:r>
              <a:rPr lang="en-US" dirty="0">
                <a:solidFill>
                  <a:prstClr val="black"/>
                </a:solidFill>
                <a:latin typeface="Courier" charset="0"/>
              </a:rPr>
              <a:t>|</a:t>
            </a:r>
            <a:r>
              <a:rPr lang="en-US" b="0" dirty="0" smtClean="0">
                <a:solidFill>
                  <a:srgbClr val="19177C"/>
                </a:solidFill>
                <a:latin typeface="Courier" charset="0"/>
              </a:rPr>
              <a:t>L</a:t>
            </a:r>
            <a:r>
              <a:rPr lang="en-US" dirty="0" smtClean="0">
                <a:solidFill>
                  <a:prstClr val="black"/>
                </a:solidFill>
                <a:latin typeface="Courier" charset="0"/>
              </a:rPr>
              <a:t>]);</a:t>
            </a:r>
            <a:endParaRPr lang="en-US" dirty="0">
              <a:solidFill>
                <a:prstClr val="black"/>
              </a:solidFill>
              <a:latin typeface="Courier" charset="0"/>
            </a:endParaRPr>
          </a:p>
          <a:p>
            <a:endParaRPr lang="en-US" dirty="0">
              <a:solidFill>
                <a:prstClr val="black"/>
              </a:solidFill>
              <a:latin typeface="Courier" charset="0"/>
            </a:endParaRPr>
          </a:p>
          <a:p>
            <a:r>
              <a:rPr lang="en-US" b="0" dirty="0" smtClean="0">
                <a:solidFill>
                  <a:srgbClr val="0000FF"/>
                </a:solidFill>
                <a:latin typeface="Courier" charset="0"/>
              </a:rPr>
              <a:t>reverse</a:t>
            </a:r>
            <a:r>
              <a:rPr lang="en-US" dirty="0">
                <a:solidFill>
                  <a:prstClr val="black"/>
                </a:solidFill>
                <a:latin typeface="Courier" charset="0"/>
              </a:rPr>
              <a:t>([], </a:t>
            </a:r>
            <a:r>
              <a:rPr lang="en-US" b="0" dirty="0" smtClean="0">
                <a:solidFill>
                  <a:srgbClr val="19177C"/>
                </a:solidFill>
                <a:latin typeface="Courier" charset="0"/>
              </a:rPr>
              <a:t>L</a:t>
            </a:r>
            <a:r>
              <a:rPr lang="en-US" dirty="0">
                <a:solidFill>
                  <a:prstClr val="black"/>
                </a:solidFill>
                <a:latin typeface="Courier" charset="0"/>
              </a:rPr>
              <a:t>) </a:t>
            </a:r>
            <a:r>
              <a:rPr lang="en-US" b="0" dirty="0" smtClean="0">
                <a:solidFill>
                  <a:srgbClr val="666666"/>
                </a:solidFill>
                <a:latin typeface="Courier" charset="0"/>
              </a:rPr>
              <a:t>-&gt;</a:t>
            </a:r>
            <a:r>
              <a:rPr lang="en-US" dirty="0">
                <a:solidFill>
                  <a:prstClr val="black"/>
                </a:solidFill>
                <a:latin typeface="Courier" charset="0"/>
              </a:rPr>
              <a:t> </a:t>
            </a:r>
            <a:r>
              <a:rPr lang="en-US" b="0" dirty="0" smtClean="0">
                <a:solidFill>
                  <a:srgbClr val="19177C"/>
                </a:solidFill>
                <a:latin typeface="Courier" charset="0"/>
              </a:rPr>
              <a:t>L</a:t>
            </a:r>
            <a:r>
              <a:rPr lang="en-US" dirty="0">
                <a:solidFill>
                  <a:prstClr val="black"/>
                </a:solidFill>
                <a:latin typeface="Courier" charset="0"/>
              </a:rPr>
              <a:t>.</a:t>
            </a:r>
          </a:p>
        </p:txBody>
      </p:sp>
    </p:spTree>
    <p:extLst>
      <p:ext uri="{BB962C8B-B14F-4D97-AF65-F5344CB8AC3E}">
        <p14:creationId xmlns:p14="http://schemas.microsoft.com/office/powerpoint/2010/main" val="1244599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1514</Words>
  <Application>Microsoft Macintosh PowerPoint</Application>
  <PresentationFormat>Widescreen</PresentationFormat>
  <Paragraphs>235</Paragraphs>
  <Slides>28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Calibri</vt:lpstr>
      <vt:lpstr>Calibri Light</vt:lpstr>
      <vt:lpstr>Courier</vt:lpstr>
      <vt:lpstr>Courier-Bold</vt:lpstr>
      <vt:lpstr>Courier-Oblique</vt:lpstr>
      <vt:lpstr>Arial</vt:lpstr>
      <vt:lpstr>Office Theme</vt:lpstr>
      <vt:lpstr>Message passing and Erlang</vt:lpstr>
      <vt:lpstr>History of Erlang</vt:lpstr>
      <vt:lpstr>Cool features of Erlang</vt:lpstr>
      <vt:lpstr>Properties</vt:lpstr>
      <vt:lpstr>Projects using Erlang</vt:lpstr>
      <vt:lpstr>The Future of Erlang</vt:lpstr>
      <vt:lpstr>Erlang functions</vt:lpstr>
      <vt:lpstr>Erlang: pattern matching</vt:lpstr>
      <vt:lpstr>Erlang functions</vt:lpstr>
      <vt:lpstr>Symbols and tuples</vt:lpstr>
      <vt:lpstr>Guards</vt:lpstr>
      <vt:lpstr>Notes</vt:lpstr>
      <vt:lpstr>Quicksort</vt:lpstr>
      <vt:lpstr>List comprehensions</vt:lpstr>
      <vt:lpstr>Concurrency oriented programming</vt:lpstr>
      <vt:lpstr>COPL</vt:lpstr>
      <vt:lpstr>Simple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Erlang: “Let it crash!”</vt:lpstr>
      <vt:lpstr>Erlang: “Let it crash!”</vt:lpstr>
      <vt:lpstr>Erlang: “Let it crash!”</vt:lpstr>
      <vt:lpstr>Erlang: “Let it crash!”</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Message passing and Erlang</dc:title>
  <dc:creator>Microsoft Office User</dc:creator>
  <cp:lastModifiedBy>Microsoft Office User</cp:lastModifiedBy>
  <cp:revision>41</cp:revision>
  <dcterms:created xsi:type="dcterms:W3CDTF">2016-03-28T20:03:21Z</dcterms:created>
  <dcterms:modified xsi:type="dcterms:W3CDTF">2016-10-29T19:57:14Z</dcterms:modified>
</cp:coreProperties>
</file>