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2" r:id="rId6"/>
    <p:sldId id="261" r:id="rId7"/>
    <p:sldId id="258" r:id="rId8"/>
    <p:sldId id="259" r:id="rId9"/>
    <p:sldId id="265" r:id="rId10"/>
    <p:sldId id="266" r:id="rId11"/>
    <p:sldId id="268" r:id="rId12"/>
    <p:sldId id="269" r:id="rId13"/>
    <p:sldId id="267" r:id="rId14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3F01D-4B8B-466A-9D2E-36B546ED690A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3D1C2-1D43-49A3-AE3D-7197BF6A9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3D1C2-1D43-49A3-AE3D-7197BF6A9B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79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2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4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0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91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63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95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3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C606-60C7-4B16-B1E5-8C5896B5FED2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1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77"/>
          <p:cNvGrpSpPr/>
          <p:nvPr/>
        </p:nvGrpSpPr>
        <p:grpSpPr>
          <a:xfrm>
            <a:off x="539552" y="692696"/>
            <a:ext cx="8116682" cy="5400600"/>
            <a:chOff x="539552" y="692696"/>
            <a:chExt cx="8116682" cy="5400600"/>
          </a:xfrm>
        </p:grpSpPr>
        <p:sp>
          <p:nvSpPr>
            <p:cNvPr id="4" name="Rechteck 3"/>
            <p:cNvSpPr/>
            <p:nvPr/>
          </p:nvSpPr>
          <p:spPr>
            <a:xfrm>
              <a:off x="3455876" y="692696"/>
              <a:ext cx="2232248" cy="12241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Prüfstand</a:t>
              </a:r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755576" y="1340768"/>
              <a:ext cx="18002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Kältemaschine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300192" y="1340768"/>
              <a:ext cx="216024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Sorptionstrockner</a:t>
              </a:r>
              <a:endParaRPr lang="de-DE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 rot="5400000">
              <a:off x="3347864" y="1196752"/>
              <a:ext cx="504056" cy="792088"/>
              <a:chOff x="4427984" y="3789040"/>
              <a:chExt cx="504056" cy="792088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" name="Gerade Verbindung 13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Gerade Verbindung 34"/>
            <p:cNvCxnSpPr/>
            <p:nvPr/>
          </p:nvCxnSpPr>
          <p:spPr>
            <a:xfrm flipH="1">
              <a:off x="2555776" y="1412776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>
              <a:off x="2555776" y="1772816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5688124" y="1772816"/>
              <a:ext cx="6120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4788024" y="2636912"/>
              <a:ext cx="0" cy="3456384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4499992" y="2636912"/>
              <a:ext cx="0" cy="3096344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/>
            <p:cNvSpPr txBox="1"/>
            <p:nvPr/>
          </p:nvSpPr>
          <p:spPr>
            <a:xfrm>
              <a:off x="4880254" y="2967335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6°C</a:t>
              </a:r>
            </a:p>
            <a:p>
              <a:r>
                <a:rPr lang="de-DE" sz="1200" dirty="0" smtClean="0"/>
                <a:t>V`= 1230l/h</a:t>
              </a: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3512102" y="2955826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12°C</a:t>
              </a:r>
            </a:p>
            <a:p>
              <a:r>
                <a:rPr lang="de-DE" sz="1200" dirty="0" smtClean="0"/>
                <a:t>V`= 1230l/h</a:t>
              </a:r>
            </a:p>
          </p:txBody>
        </p:sp>
        <p:cxnSp>
          <p:nvCxnSpPr>
            <p:cNvPr id="52" name="Gerade Verbindung 51"/>
            <p:cNvCxnSpPr/>
            <p:nvPr/>
          </p:nvCxnSpPr>
          <p:spPr>
            <a:xfrm>
              <a:off x="1815474" y="1916832"/>
              <a:ext cx="0" cy="2952328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1527442" y="1916832"/>
              <a:ext cx="0" cy="2592288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1907704" y="2432397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6°C</a:t>
              </a:r>
            </a:p>
            <a:p>
              <a:r>
                <a:rPr lang="de-DE" sz="1200" dirty="0" smtClean="0"/>
                <a:t>V`= 6900l/h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39552" y="2420888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12°C</a:t>
              </a:r>
            </a:p>
            <a:p>
              <a:r>
                <a:rPr lang="de-DE" sz="1200" dirty="0" smtClean="0"/>
                <a:t>V`= 6900l/h</a:t>
              </a:r>
            </a:p>
          </p:txBody>
        </p:sp>
        <p:cxnSp>
          <p:nvCxnSpPr>
            <p:cNvPr id="56" name="Gerade Verbindung 55"/>
            <p:cNvCxnSpPr/>
            <p:nvPr/>
          </p:nvCxnSpPr>
          <p:spPr>
            <a:xfrm>
              <a:off x="7504106" y="2708920"/>
              <a:ext cx="20222" cy="3384376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7216074" y="2708920"/>
              <a:ext cx="0" cy="3024336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7596336" y="2967335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6°C</a:t>
              </a:r>
            </a:p>
            <a:p>
              <a:r>
                <a:rPr lang="de-DE" sz="1200" dirty="0" smtClean="0"/>
                <a:t>V`= 1000l/h</a:t>
              </a: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228184" y="2955826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12°C</a:t>
              </a:r>
            </a:p>
            <a:p>
              <a:r>
                <a:rPr lang="de-DE" sz="1200" dirty="0" smtClean="0"/>
                <a:t>V`= 1000l/h</a:t>
              </a:r>
            </a:p>
          </p:txBody>
        </p:sp>
        <p:cxnSp>
          <p:nvCxnSpPr>
            <p:cNvPr id="61" name="Gerade Verbindung 60"/>
            <p:cNvCxnSpPr/>
            <p:nvPr/>
          </p:nvCxnSpPr>
          <p:spPr>
            <a:xfrm>
              <a:off x="5688124" y="1556792"/>
              <a:ext cx="6120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uppieren 61"/>
            <p:cNvGrpSpPr/>
            <p:nvPr/>
          </p:nvGrpSpPr>
          <p:grpSpPr>
            <a:xfrm rot="10800000">
              <a:off x="7092280" y="1916832"/>
              <a:ext cx="504056" cy="792088"/>
              <a:chOff x="4427984" y="3789040"/>
              <a:chExt cx="504056" cy="792088"/>
            </a:xfrm>
          </p:grpSpPr>
          <p:sp>
            <p:nvSpPr>
              <p:cNvPr id="63" name="Rechteck 62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4" name="Gerade Verbindung 63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pieren 67"/>
            <p:cNvGrpSpPr/>
            <p:nvPr/>
          </p:nvGrpSpPr>
          <p:grpSpPr>
            <a:xfrm rot="10800000">
              <a:off x="4355976" y="1916832"/>
              <a:ext cx="504056" cy="792088"/>
              <a:chOff x="4427984" y="3789040"/>
              <a:chExt cx="504056" cy="792088"/>
            </a:xfrm>
          </p:grpSpPr>
          <p:sp>
            <p:nvSpPr>
              <p:cNvPr id="69" name="Rechteck 68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0" name="Gerade Verbindung 69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feld 73"/>
            <p:cNvSpPr txBox="1"/>
            <p:nvPr/>
          </p:nvSpPr>
          <p:spPr>
            <a:xfrm>
              <a:off x="4860032" y="2276872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3kW</a:t>
              </a:r>
              <a:endParaRPr lang="de-DE" sz="14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596336" y="2348880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7</a:t>
              </a:r>
              <a:r>
                <a:rPr lang="de-DE" sz="1400" dirty="0" smtClean="0"/>
                <a:t>kW</a:t>
              </a:r>
              <a:endParaRPr lang="de-DE" sz="1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3491880" y="1052736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22kW</a:t>
              </a:r>
              <a:endParaRPr lang="de-DE" sz="14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1979712" y="1032991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25kW</a:t>
              </a:r>
              <a:endParaRPr lang="de-DE" sz="1400" dirty="0"/>
            </a:p>
          </p:txBody>
        </p:sp>
      </p:grpSp>
      <p:sp>
        <p:nvSpPr>
          <p:cNvPr id="163" name="Rechteck 162"/>
          <p:cNvSpPr/>
          <p:nvPr/>
        </p:nvSpPr>
        <p:spPr>
          <a:xfrm>
            <a:off x="0" y="3861048"/>
            <a:ext cx="683568" cy="299695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 rot="5400000">
            <a:off x="603732" y="5835168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II</a:t>
            </a:r>
          </a:p>
        </p:txBody>
      </p:sp>
      <p:sp>
        <p:nvSpPr>
          <p:cNvPr id="209" name="Rechteck 208"/>
          <p:cNvSpPr/>
          <p:nvPr/>
        </p:nvSpPr>
        <p:spPr>
          <a:xfrm rot="5400000">
            <a:off x="603731" y="4561337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</a:t>
            </a:r>
          </a:p>
        </p:txBody>
      </p:sp>
      <p:cxnSp>
        <p:nvCxnSpPr>
          <p:cNvPr id="210" name="Gerade Verbindung 209"/>
          <p:cNvCxnSpPr/>
          <p:nvPr/>
        </p:nvCxnSpPr>
        <p:spPr>
          <a:xfrm flipH="1">
            <a:off x="683568" y="4509120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/>
          <p:cNvCxnSpPr/>
          <p:nvPr/>
        </p:nvCxnSpPr>
        <p:spPr>
          <a:xfrm flipH="1">
            <a:off x="683568" y="5733256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 flipH="1">
            <a:off x="696762" y="4869160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218"/>
          <p:cNvCxnSpPr/>
          <p:nvPr/>
        </p:nvCxnSpPr>
        <p:spPr>
          <a:xfrm flipH="1">
            <a:off x="683568" y="6093296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feld 219"/>
          <p:cNvSpPr txBox="1"/>
          <p:nvPr/>
        </p:nvSpPr>
        <p:spPr>
          <a:xfrm>
            <a:off x="871972" y="3985319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221" name="Textfeld 220"/>
          <p:cNvSpPr txBox="1"/>
          <p:nvPr/>
        </p:nvSpPr>
        <p:spPr>
          <a:xfrm>
            <a:off x="892194" y="5281463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cxnSp>
        <p:nvCxnSpPr>
          <p:cNvPr id="223" name="Gerade Verbindung 222"/>
          <p:cNvCxnSpPr/>
          <p:nvPr/>
        </p:nvCxnSpPr>
        <p:spPr>
          <a:xfrm flipH="1">
            <a:off x="1232022" y="6093296"/>
            <a:ext cx="6272084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226"/>
          <p:cNvCxnSpPr/>
          <p:nvPr/>
        </p:nvCxnSpPr>
        <p:spPr>
          <a:xfrm flipH="1">
            <a:off x="1232022" y="5733256"/>
            <a:ext cx="5984052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239"/>
          <p:cNvCxnSpPr/>
          <p:nvPr/>
        </p:nvCxnSpPr>
        <p:spPr>
          <a:xfrm flipH="1">
            <a:off x="1232022" y="4509120"/>
            <a:ext cx="303768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241"/>
          <p:cNvCxnSpPr/>
          <p:nvPr/>
        </p:nvCxnSpPr>
        <p:spPr>
          <a:xfrm flipH="1">
            <a:off x="1228438" y="4869160"/>
            <a:ext cx="58703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203848" y="141277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 68"/>
          <p:cNvSpPr/>
          <p:nvPr/>
        </p:nvSpPr>
        <p:spPr>
          <a:xfrm>
            <a:off x="0" y="2781680"/>
            <a:ext cx="683568" cy="299695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 rot="5400000">
            <a:off x="603732" y="4755800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II</a:t>
            </a:r>
          </a:p>
        </p:txBody>
      </p:sp>
      <p:sp>
        <p:nvSpPr>
          <p:cNvPr id="71" name="Rechteck 70"/>
          <p:cNvSpPr/>
          <p:nvPr/>
        </p:nvSpPr>
        <p:spPr>
          <a:xfrm rot="5400000">
            <a:off x="603731" y="3481969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</a:t>
            </a:r>
          </a:p>
        </p:txBody>
      </p:sp>
      <p:cxnSp>
        <p:nvCxnSpPr>
          <p:cNvPr id="72" name="Gerade Verbindung 71"/>
          <p:cNvCxnSpPr/>
          <p:nvPr/>
        </p:nvCxnSpPr>
        <p:spPr>
          <a:xfrm flipH="1">
            <a:off x="683568" y="3933056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683568" y="5157192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>
            <a:off x="696762" y="3356992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683568" y="4653136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3568" y="2977959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77" name="Textfeld 76"/>
          <p:cNvSpPr txBox="1"/>
          <p:nvPr/>
        </p:nvSpPr>
        <p:spPr>
          <a:xfrm>
            <a:off x="676170" y="4221840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86" name="Textfeld 85"/>
          <p:cNvSpPr txBox="1"/>
          <p:nvPr/>
        </p:nvSpPr>
        <p:spPr>
          <a:xfrm>
            <a:off x="1331640" y="4621839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 / 15°C</a:t>
            </a:r>
          </a:p>
          <a:p>
            <a:r>
              <a:rPr lang="de-DE" sz="1200" dirty="0" smtClean="0"/>
              <a:t>V`= 1070 l/h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1351862" y="3501760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 / 7,5 °C</a:t>
            </a:r>
          </a:p>
          <a:p>
            <a:r>
              <a:rPr lang="de-DE" sz="1200" dirty="0" smtClean="0"/>
              <a:t>V`= 1070 l/h</a:t>
            </a:r>
          </a:p>
        </p:txBody>
      </p:sp>
      <p:cxnSp>
        <p:nvCxnSpPr>
          <p:cNvPr id="97" name="Gerade Verbindung 96"/>
          <p:cNvCxnSpPr/>
          <p:nvPr/>
        </p:nvCxnSpPr>
        <p:spPr>
          <a:xfrm flipV="1">
            <a:off x="5296252" y="2744923"/>
            <a:ext cx="0" cy="68407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2642029" y="2708920"/>
            <a:ext cx="4312629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>
            <a:off x="2830985" y="3131848"/>
            <a:ext cx="432702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 rot="10800000">
            <a:off x="5290115" y="4725144"/>
            <a:ext cx="1510203" cy="504056"/>
            <a:chOff x="703790" y="1360515"/>
            <a:chExt cx="1510203" cy="504056"/>
          </a:xfrm>
        </p:grpSpPr>
        <p:grpSp>
          <p:nvGrpSpPr>
            <p:cNvPr id="52" name="Gruppieren 51"/>
            <p:cNvGrpSpPr/>
            <p:nvPr/>
          </p:nvGrpSpPr>
          <p:grpSpPr>
            <a:xfrm rot="5400000">
              <a:off x="1206864" y="857441"/>
              <a:ext cx="504056" cy="1510203"/>
              <a:chOff x="4447729" y="5373216"/>
              <a:chExt cx="504056" cy="1510203"/>
            </a:xfrm>
          </p:grpSpPr>
          <p:sp>
            <p:nvSpPr>
              <p:cNvPr id="55" name="Rechteck 54"/>
              <p:cNvSpPr/>
              <p:nvPr/>
            </p:nvSpPr>
            <p:spPr>
              <a:xfrm rot="5400000">
                <a:off x="4447729" y="537321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6" name="Gerade Verbindung 55"/>
              <p:cNvCxnSpPr/>
              <p:nvPr/>
            </p:nvCxnSpPr>
            <p:spPr>
              <a:xfrm rot="5400000">
                <a:off x="4181680" y="6557844"/>
                <a:ext cx="648073" cy="3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>
                <a:off x="4860032" y="5600098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 flipH="1">
                <a:off x="4680012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4504178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Gerade Verbindung 52"/>
            <p:cNvCxnSpPr/>
            <p:nvPr/>
          </p:nvCxnSpPr>
          <p:spPr>
            <a:xfrm flipH="1">
              <a:off x="1339038" y="1420038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flipH="1">
              <a:off x="703790" y="177281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Gerade Verbindung 78"/>
          <p:cNvCxnSpPr/>
          <p:nvPr/>
        </p:nvCxnSpPr>
        <p:spPr>
          <a:xfrm>
            <a:off x="5794378" y="4834712"/>
            <a:ext cx="263670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4094243" y="197776"/>
            <a:ext cx="1681002" cy="878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Prüfstand</a:t>
            </a:r>
            <a:endParaRPr lang="de-DE" sz="1100" dirty="0"/>
          </a:p>
        </p:txBody>
      </p:sp>
      <p:sp>
        <p:nvSpPr>
          <p:cNvPr id="91" name="Rechteck 90"/>
          <p:cNvSpPr/>
          <p:nvPr/>
        </p:nvSpPr>
        <p:spPr>
          <a:xfrm>
            <a:off x="2060772" y="662879"/>
            <a:ext cx="1355647" cy="41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rgbClr val="002060"/>
                </a:solidFill>
              </a:rPr>
              <a:t>Kältemaschine</a:t>
            </a:r>
          </a:p>
        </p:txBody>
      </p:sp>
      <p:sp>
        <p:nvSpPr>
          <p:cNvPr id="92" name="Rechteck 91"/>
          <p:cNvSpPr/>
          <p:nvPr/>
        </p:nvSpPr>
        <p:spPr>
          <a:xfrm>
            <a:off x="6236165" y="662879"/>
            <a:ext cx="1626776" cy="4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Sorptionstrockner</a:t>
            </a:r>
            <a:endParaRPr lang="de-DE" sz="1100" dirty="0"/>
          </a:p>
        </p:txBody>
      </p:sp>
      <p:grpSp>
        <p:nvGrpSpPr>
          <p:cNvPr id="93" name="Gruppieren 92"/>
          <p:cNvGrpSpPr/>
          <p:nvPr/>
        </p:nvGrpSpPr>
        <p:grpSpPr>
          <a:xfrm rot="5400000">
            <a:off x="4021821" y="545510"/>
            <a:ext cx="361747" cy="596485"/>
            <a:chOff x="4427984" y="3789040"/>
            <a:chExt cx="504056" cy="792088"/>
          </a:xfrm>
        </p:grpSpPr>
        <p:sp>
          <p:nvSpPr>
            <p:cNvPr id="134" name="Rechteck 133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135" name="Gerade Verbindung 134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135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136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Gerade Verbindung 93"/>
          <p:cNvCxnSpPr/>
          <p:nvPr/>
        </p:nvCxnSpPr>
        <p:spPr>
          <a:xfrm flipH="1">
            <a:off x="3416419" y="714557"/>
            <a:ext cx="4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3416419" y="972947"/>
            <a:ext cx="4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5775245" y="972947"/>
            <a:ext cx="46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flipH="1">
            <a:off x="5097421" y="1593084"/>
            <a:ext cx="2" cy="1538763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4880518" y="1593084"/>
            <a:ext cx="0" cy="113691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5166875" y="1830219"/>
            <a:ext cx="89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1230l/h</a:t>
            </a:r>
          </a:p>
        </p:txBody>
      </p:sp>
      <p:sp>
        <p:nvSpPr>
          <p:cNvPr id="102" name="Textfeld 101"/>
          <p:cNvSpPr txBox="1"/>
          <p:nvPr/>
        </p:nvSpPr>
        <p:spPr>
          <a:xfrm>
            <a:off x="4094243" y="1821960"/>
            <a:ext cx="935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  <a:p>
            <a:r>
              <a:rPr lang="de-DE" sz="1100" dirty="0" smtClean="0"/>
              <a:t>V`= 1230l/h</a:t>
            </a:r>
          </a:p>
        </p:txBody>
      </p:sp>
      <p:cxnSp>
        <p:nvCxnSpPr>
          <p:cNvPr id="103" name="Gerade Verbindung 102"/>
          <p:cNvCxnSpPr/>
          <p:nvPr/>
        </p:nvCxnSpPr>
        <p:spPr>
          <a:xfrm>
            <a:off x="2858932" y="1076303"/>
            <a:ext cx="0" cy="205554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>
            <a:off x="2642029" y="1076303"/>
            <a:ext cx="0" cy="163261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/>
          <p:cNvSpPr txBox="1"/>
          <p:nvPr/>
        </p:nvSpPr>
        <p:spPr>
          <a:xfrm>
            <a:off x="2858933" y="1446310"/>
            <a:ext cx="867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6900l/h</a:t>
            </a:r>
          </a:p>
        </p:txBody>
      </p:sp>
      <p:sp>
        <p:nvSpPr>
          <p:cNvPr id="109" name="Textfeld 108"/>
          <p:cNvSpPr txBox="1"/>
          <p:nvPr/>
        </p:nvSpPr>
        <p:spPr>
          <a:xfrm>
            <a:off x="1619672" y="1445670"/>
            <a:ext cx="11604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  <a:p>
            <a:r>
              <a:rPr lang="de-DE" sz="1100" dirty="0" smtClean="0"/>
              <a:t>V`= 6900 l/h</a:t>
            </a:r>
          </a:p>
          <a:p>
            <a:r>
              <a:rPr lang="de-DE" sz="1100" dirty="0" smtClean="0"/>
              <a:t>(</a:t>
            </a:r>
            <a:r>
              <a:rPr lang="de-DE" sz="1100" dirty="0" err="1" smtClean="0"/>
              <a:t>Bzw</a:t>
            </a:r>
            <a:r>
              <a:rPr lang="de-DE" sz="1100" dirty="0" smtClean="0"/>
              <a:t> 4500 l/h)</a:t>
            </a:r>
          </a:p>
        </p:txBody>
      </p:sp>
      <p:cxnSp>
        <p:nvCxnSpPr>
          <p:cNvPr id="110" name="Gerade Verbindung 109"/>
          <p:cNvCxnSpPr/>
          <p:nvPr/>
        </p:nvCxnSpPr>
        <p:spPr>
          <a:xfrm>
            <a:off x="7142777" y="1644762"/>
            <a:ext cx="0" cy="148708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>
            <a:off x="6925873" y="1644762"/>
            <a:ext cx="0" cy="106415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7158005" y="1830219"/>
            <a:ext cx="852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1000l/h</a:t>
            </a:r>
          </a:p>
        </p:txBody>
      </p:sp>
      <p:sp>
        <p:nvSpPr>
          <p:cNvPr id="114" name="Textfeld 113"/>
          <p:cNvSpPr txBox="1"/>
          <p:nvPr/>
        </p:nvSpPr>
        <p:spPr>
          <a:xfrm>
            <a:off x="6138183" y="1821960"/>
            <a:ext cx="908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  <a:p>
            <a:r>
              <a:rPr lang="de-DE" sz="1100" dirty="0" smtClean="0"/>
              <a:t>V`= 1000l/h</a:t>
            </a:r>
          </a:p>
        </p:txBody>
      </p:sp>
      <p:cxnSp>
        <p:nvCxnSpPr>
          <p:cNvPr id="117" name="Gerade Verbindung 116"/>
          <p:cNvCxnSpPr/>
          <p:nvPr/>
        </p:nvCxnSpPr>
        <p:spPr>
          <a:xfrm>
            <a:off x="5775245" y="817913"/>
            <a:ext cx="46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uppieren 117"/>
          <p:cNvGrpSpPr/>
          <p:nvPr/>
        </p:nvGrpSpPr>
        <p:grpSpPr>
          <a:xfrm rot="10800000">
            <a:off x="6832650" y="1076303"/>
            <a:ext cx="379581" cy="568459"/>
            <a:chOff x="4427984" y="3789040"/>
            <a:chExt cx="504056" cy="792088"/>
          </a:xfrm>
        </p:grpSpPr>
        <p:sp>
          <p:nvSpPr>
            <p:cNvPr id="129" name="Rechteck 128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130" name="Gerade Verbindung 129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pieren 118"/>
          <p:cNvGrpSpPr/>
          <p:nvPr/>
        </p:nvGrpSpPr>
        <p:grpSpPr>
          <a:xfrm rot="10800000">
            <a:off x="4772066" y="1076303"/>
            <a:ext cx="379581" cy="568459"/>
            <a:chOff x="4427984" y="3789040"/>
            <a:chExt cx="504056" cy="792088"/>
          </a:xfrm>
        </p:grpSpPr>
        <p:sp>
          <p:nvSpPr>
            <p:cNvPr id="124" name="Rechteck 123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125" name="Gerade Verbindung 124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feld 119"/>
          <p:cNvSpPr txBox="1"/>
          <p:nvPr/>
        </p:nvSpPr>
        <p:spPr>
          <a:xfrm>
            <a:off x="5151648" y="1334694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3kW</a:t>
            </a:r>
            <a:endParaRPr lang="de-DE" sz="11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7212231" y="1386372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</a:t>
            </a:r>
            <a:r>
              <a:rPr lang="de-DE" sz="1100" dirty="0" smtClean="0"/>
              <a:t>kW</a:t>
            </a:r>
            <a:endParaRPr lang="de-DE" sz="11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4121356" y="456166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22kW</a:t>
            </a:r>
            <a:endParaRPr lang="de-DE" sz="11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2982613" y="441996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25kW</a:t>
            </a:r>
            <a:endParaRPr lang="de-DE" sz="1100" dirty="0"/>
          </a:p>
        </p:txBody>
      </p:sp>
      <p:cxnSp>
        <p:nvCxnSpPr>
          <p:cNvPr id="112" name="Gerade Verbindung 111"/>
          <p:cNvCxnSpPr/>
          <p:nvPr/>
        </p:nvCxnSpPr>
        <p:spPr>
          <a:xfrm>
            <a:off x="3492830" y="3108738"/>
            <a:ext cx="4929" cy="393022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3560370" y="3213556"/>
            <a:ext cx="13337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9130 l/h</a:t>
            </a:r>
          </a:p>
          <a:p>
            <a:r>
              <a:rPr lang="de-DE" sz="1100" dirty="0" err="1" smtClean="0"/>
              <a:t>bzw</a:t>
            </a:r>
            <a:r>
              <a:rPr lang="de-DE" sz="1100" dirty="0" smtClean="0"/>
              <a:t> (6730 l/h)</a:t>
            </a:r>
          </a:p>
        </p:txBody>
      </p:sp>
      <p:sp>
        <p:nvSpPr>
          <p:cNvPr id="141" name="Textfeld 140"/>
          <p:cNvSpPr txBox="1"/>
          <p:nvPr/>
        </p:nvSpPr>
        <p:spPr>
          <a:xfrm>
            <a:off x="5360570" y="3214137"/>
            <a:ext cx="867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3904452" y="717776"/>
            <a:ext cx="1" cy="25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3859068" y="796912"/>
            <a:ext cx="96575" cy="96899"/>
            <a:chOff x="882141" y="1031085"/>
            <a:chExt cx="521507" cy="486093"/>
          </a:xfrm>
        </p:grpSpPr>
        <p:sp>
          <p:nvSpPr>
            <p:cNvPr id="5" name="Rechteck 4"/>
            <p:cNvSpPr/>
            <p:nvPr/>
          </p:nvSpPr>
          <p:spPr>
            <a:xfrm>
              <a:off x="882141" y="1031086"/>
              <a:ext cx="521507" cy="486092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882141" y="1031085"/>
              <a:ext cx="521507" cy="4860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/>
          <p:cNvGrpSpPr/>
          <p:nvPr/>
        </p:nvGrpSpPr>
        <p:grpSpPr>
          <a:xfrm>
            <a:off x="3248369" y="4342207"/>
            <a:ext cx="5830788" cy="2105494"/>
            <a:chOff x="-2986980" y="4311838"/>
            <a:chExt cx="5830788" cy="2105494"/>
          </a:xfrm>
        </p:grpSpPr>
        <p:sp>
          <p:nvSpPr>
            <p:cNvPr id="47" name="Rechteck 46"/>
            <p:cNvSpPr/>
            <p:nvPr/>
          </p:nvSpPr>
          <p:spPr>
            <a:xfrm rot="5400000">
              <a:off x="1583668" y="5229200"/>
              <a:ext cx="18002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Kältemaschine II</a:t>
              </a:r>
            </a:p>
          </p:txBody>
        </p:sp>
        <p:cxnSp>
          <p:nvCxnSpPr>
            <p:cNvPr id="46" name="Gerade Verbindung 45"/>
            <p:cNvCxnSpPr/>
            <p:nvPr/>
          </p:nvCxnSpPr>
          <p:spPr>
            <a:xfrm rot="10800000">
              <a:off x="-440971" y="5126825"/>
              <a:ext cx="2636711" cy="105587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2159732" y="4345359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20kW</a:t>
              </a:r>
              <a:endParaRPr lang="de-DE" sz="14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715144" y="5749708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-20°C</a:t>
              </a:r>
            </a:p>
            <a:p>
              <a:r>
                <a:rPr lang="de-DE" sz="1200" dirty="0" smtClean="0"/>
                <a:t>V`= 4100l/h</a:t>
              </a: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1270" y="4311838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-15°C</a:t>
              </a:r>
            </a:p>
            <a:p>
              <a:r>
                <a:rPr lang="de-DE" sz="1200" dirty="0" smtClean="0"/>
                <a:t>V`= 4100l/h</a:t>
              </a:r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-2986980" y="5841268"/>
              <a:ext cx="18002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Kältemaschine HIL 1?</a:t>
              </a:r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-2483144" y="5446827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?? kW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175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5938857" y="2924944"/>
            <a:ext cx="2881615" cy="20089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Prüfstand</a:t>
            </a:r>
            <a:endParaRPr lang="de-DE" sz="1100" dirty="0"/>
          </a:p>
        </p:txBody>
      </p:sp>
      <p:sp>
        <p:nvSpPr>
          <p:cNvPr id="21" name="Rechteck 20"/>
          <p:cNvSpPr/>
          <p:nvPr/>
        </p:nvSpPr>
        <p:spPr>
          <a:xfrm>
            <a:off x="395536" y="1917884"/>
            <a:ext cx="2323884" cy="94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rgbClr val="002060"/>
                </a:solidFill>
              </a:rPr>
              <a:t>Kältemaschine</a:t>
            </a:r>
          </a:p>
        </p:txBody>
      </p:sp>
      <p:grpSp>
        <p:nvGrpSpPr>
          <p:cNvPr id="22" name="Gruppieren 21"/>
          <p:cNvGrpSpPr/>
          <p:nvPr/>
        </p:nvGrpSpPr>
        <p:grpSpPr>
          <a:xfrm rot="5400000">
            <a:off x="5711151" y="3890887"/>
            <a:ext cx="827231" cy="1022509"/>
            <a:chOff x="4427984" y="3789040"/>
            <a:chExt cx="504056" cy="792088"/>
          </a:xfrm>
        </p:grpSpPr>
        <p:sp>
          <p:nvSpPr>
            <p:cNvPr id="23" name="Rechteck 22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27"/>
          <p:cNvCxnSpPr/>
          <p:nvPr/>
        </p:nvCxnSpPr>
        <p:spPr>
          <a:xfrm flipH="1">
            <a:off x="2719420" y="2036060"/>
            <a:ext cx="836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2719420" y="2626938"/>
            <a:ext cx="836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985334" y="3515822"/>
            <a:ext cx="883076" cy="59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22kW</a:t>
            </a:r>
            <a:endParaRPr lang="de-DE" sz="1100" dirty="0"/>
          </a:p>
        </p:txBody>
      </p:sp>
      <p:sp>
        <p:nvSpPr>
          <p:cNvPr id="31" name="Textfeld 30"/>
          <p:cNvSpPr txBox="1"/>
          <p:nvPr/>
        </p:nvSpPr>
        <p:spPr>
          <a:xfrm>
            <a:off x="1975779" y="1412776"/>
            <a:ext cx="883076" cy="59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25kW</a:t>
            </a:r>
            <a:endParaRPr lang="de-DE" sz="1100" dirty="0"/>
          </a:p>
        </p:txBody>
      </p:sp>
      <p:sp>
        <p:nvSpPr>
          <p:cNvPr id="42" name="Textfeld 41"/>
          <p:cNvSpPr txBox="1"/>
          <p:nvPr/>
        </p:nvSpPr>
        <p:spPr>
          <a:xfrm>
            <a:off x="2719420" y="1628800"/>
            <a:ext cx="91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5000 l/h</a:t>
            </a:r>
          </a:p>
          <a:p>
            <a:r>
              <a:rPr lang="de-DE" sz="1200" dirty="0" smtClean="0"/>
              <a:t>-17°C</a:t>
            </a:r>
            <a:endParaRPr lang="de-DE" sz="1200" dirty="0"/>
          </a:p>
        </p:txBody>
      </p:sp>
      <p:sp>
        <p:nvSpPr>
          <p:cNvPr id="43" name="Textfeld 42"/>
          <p:cNvSpPr txBox="1"/>
          <p:nvPr/>
        </p:nvSpPr>
        <p:spPr>
          <a:xfrm>
            <a:off x="5220072" y="3872081"/>
            <a:ext cx="1062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3600 l/h</a:t>
            </a:r>
          </a:p>
          <a:p>
            <a:r>
              <a:rPr lang="de-DE" sz="1200" dirty="0" smtClean="0"/>
              <a:t>-17 °C???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3119212" y="2222454"/>
            <a:ext cx="1143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1400 l/h ????</a:t>
            </a:r>
            <a:endParaRPr lang="de-DE" sz="1200" dirty="0"/>
          </a:p>
        </p:txBody>
      </p:sp>
      <p:grpSp>
        <p:nvGrpSpPr>
          <p:cNvPr id="68" name="Gruppieren 67"/>
          <p:cNvGrpSpPr/>
          <p:nvPr/>
        </p:nvGrpSpPr>
        <p:grpSpPr>
          <a:xfrm>
            <a:off x="4118417" y="2043421"/>
            <a:ext cx="165551" cy="583519"/>
            <a:chOff x="4118417" y="2043421"/>
            <a:chExt cx="165551" cy="583519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4196215" y="2043421"/>
              <a:ext cx="2" cy="583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uppieren 32"/>
            <p:cNvGrpSpPr/>
            <p:nvPr/>
          </p:nvGrpSpPr>
          <p:grpSpPr>
            <a:xfrm>
              <a:off x="4118417" y="2224387"/>
              <a:ext cx="165551" cy="221585"/>
              <a:chOff x="882141" y="1031085"/>
              <a:chExt cx="521507" cy="486093"/>
            </a:xfrm>
          </p:grpSpPr>
          <p:sp>
            <p:nvSpPr>
              <p:cNvPr id="34" name="Rechteck 33"/>
              <p:cNvSpPr/>
              <p:nvPr/>
            </p:nvSpPr>
            <p:spPr>
              <a:xfrm>
                <a:off x="882141" y="1031086"/>
                <a:ext cx="521507" cy="48609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" name="Gerade Verbindung 34"/>
              <p:cNvCxnSpPr/>
              <p:nvPr/>
            </p:nvCxnSpPr>
            <p:spPr>
              <a:xfrm>
                <a:off x="882141" y="1031085"/>
                <a:ext cx="521507" cy="4860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hteck 44"/>
            <p:cNvSpPr/>
            <p:nvPr/>
          </p:nvSpPr>
          <p:spPr>
            <a:xfrm>
              <a:off x="4178332" y="2315234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Freihandform 45"/>
          <p:cNvSpPr/>
          <p:nvPr/>
        </p:nvSpPr>
        <p:spPr>
          <a:xfrm>
            <a:off x="4028558" y="564022"/>
            <a:ext cx="2113380" cy="6067514"/>
          </a:xfrm>
          <a:custGeom>
            <a:avLst/>
            <a:gdLst>
              <a:gd name="connsiteX0" fmla="*/ 526350 w 2113380"/>
              <a:gd name="connsiteY0" fmla="*/ 0 h 6067514"/>
              <a:gd name="connsiteX1" fmla="*/ 2107322 w 2113380"/>
              <a:gd name="connsiteY1" fmla="*/ 1341690 h 6067514"/>
              <a:gd name="connsiteX2" fmla="*/ 13603 w 2113380"/>
              <a:gd name="connsiteY2" fmla="*/ 3819971 h 6067514"/>
              <a:gd name="connsiteX3" fmla="*/ 1150193 w 2113380"/>
              <a:gd name="connsiteY3" fmla="*/ 6007694 h 6067514"/>
              <a:gd name="connsiteX4" fmla="*/ 1150193 w 2113380"/>
              <a:gd name="connsiteY4" fmla="*/ 6007694 h 6067514"/>
              <a:gd name="connsiteX5" fmla="*/ 1167285 w 2113380"/>
              <a:gd name="connsiteY5" fmla="*/ 6067514 h 606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380" h="6067514">
                <a:moveTo>
                  <a:pt x="526350" y="0"/>
                </a:moveTo>
                <a:cubicBezTo>
                  <a:pt x="1359565" y="352514"/>
                  <a:pt x="2192780" y="705028"/>
                  <a:pt x="2107322" y="1341690"/>
                </a:cubicBezTo>
                <a:cubicBezTo>
                  <a:pt x="2021864" y="1978352"/>
                  <a:pt x="173124" y="3042304"/>
                  <a:pt x="13603" y="3819971"/>
                </a:cubicBezTo>
                <a:cubicBezTo>
                  <a:pt x="-145918" y="4597638"/>
                  <a:pt x="1150193" y="6007694"/>
                  <a:pt x="1150193" y="6007694"/>
                </a:cubicBezTo>
                <a:lnTo>
                  <a:pt x="1150193" y="6007694"/>
                </a:lnTo>
                <a:lnTo>
                  <a:pt x="1167285" y="60675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467544" y="4427809"/>
            <a:ext cx="2323884" cy="94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rgbClr val="002060"/>
                </a:solidFill>
              </a:rPr>
              <a:t>Kältemaschine</a:t>
            </a:r>
          </a:p>
        </p:txBody>
      </p:sp>
      <p:cxnSp>
        <p:nvCxnSpPr>
          <p:cNvPr id="48" name="Gerade Verbindung 47"/>
          <p:cNvCxnSpPr/>
          <p:nvPr/>
        </p:nvCxnSpPr>
        <p:spPr>
          <a:xfrm flipH="1">
            <a:off x="2791428" y="4545985"/>
            <a:ext cx="836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2791428" y="5136863"/>
            <a:ext cx="836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2047787" y="4141398"/>
            <a:ext cx="88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20kW</a:t>
            </a:r>
            <a:endParaRPr lang="de-DE" sz="1100" dirty="0"/>
          </a:p>
        </p:txBody>
      </p:sp>
      <p:sp>
        <p:nvSpPr>
          <p:cNvPr id="53" name="Textfeld 52"/>
          <p:cNvSpPr txBox="1"/>
          <p:nvPr/>
        </p:nvSpPr>
        <p:spPr>
          <a:xfrm>
            <a:off x="2858855" y="4112711"/>
            <a:ext cx="91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4100 l/h</a:t>
            </a:r>
          </a:p>
          <a:p>
            <a:r>
              <a:rPr lang="de-DE" sz="1200" dirty="0" smtClean="0"/>
              <a:t>-20°C</a:t>
            </a:r>
            <a:endParaRPr lang="de-DE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2915816" y="4760161"/>
            <a:ext cx="1143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500 l/h ????</a:t>
            </a:r>
            <a:endParaRPr lang="de-DE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2791428" y="2620335"/>
            <a:ext cx="99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20°C</a:t>
            </a:r>
            <a:endParaRPr lang="de-DE" sz="1200" dirty="0"/>
          </a:p>
        </p:txBody>
      </p:sp>
      <p:sp>
        <p:nvSpPr>
          <p:cNvPr id="64" name="Textfeld 63"/>
          <p:cNvSpPr txBox="1"/>
          <p:nvPr/>
        </p:nvSpPr>
        <p:spPr>
          <a:xfrm>
            <a:off x="5287168" y="4653136"/>
            <a:ext cx="99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20°C ???</a:t>
            </a:r>
            <a:endParaRPr lang="de-DE" sz="1200" dirty="0"/>
          </a:p>
        </p:txBody>
      </p:sp>
      <p:sp>
        <p:nvSpPr>
          <p:cNvPr id="65" name="Textfeld 64"/>
          <p:cNvSpPr txBox="1"/>
          <p:nvPr/>
        </p:nvSpPr>
        <p:spPr>
          <a:xfrm>
            <a:off x="6868410" y="620688"/>
            <a:ext cx="2024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Der Massenstrom, der mit dem Wärmetauscher gekühlt wird, hängt an eine Luftkreislauf mit geringer Hysterese=&gt; es wird normalerweise nicht die volle Range von -17 bis +20°C genutzt werden sondern nur eine kleine Spanne. </a:t>
            </a:r>
            <a:endParaRPr lang="de-DE" sz="1200" dirty="0"/>
          </a:p>
        </p:txBody>
      </p:sp>
      <p:cxnSp>
        <p:nvCxnSpPr>
          <p:cNvPr id="67" name="Gerade Verbindung mit Pfeil 66"/>
          <p:cNvCxnSpPr>
            <a:stCxn id="65" idx="2"/>
            <a:endCxn id="43" idx="3"/>
          </p:cNvCxnSpPr>
          <p:nvPr/>
        </p:nvCxnSpPr>
        <p:spPr>
          <a:xfrm flipH="1">
            <a:off x="6282624" y="2375014"/>
            <a:ext cx="1597821" cy="1727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/>
          <p:cNvGrpSpPr/>
          <p:nvPr/>
        </p:nvGrpSpPr>
        <p:grpSpPr>
          <a:xfrm>
            <a:off x="3830385" y="4549861"/>
            <a:ext cx="165551" cy="583519"/>
            <a:chOff x="4118417" y="2043421"/>
            <a:chExt cx="165551" cy="583519"/>
          </a:xfrm>
        </p:grpSpPr>
        <p:cxnSp>
          <p:nvCxnSpPr>
            <p:cNvPr id="70" name="Gerade Verbindung 69"/>
            <p:cNvCxnSpPr/>
            <p:nvPr/>
          </p:nvCxnSpPr>
          <p:spPr>
            <a:xfrm>
              <a:off x="4196215" y="2043421"/>
              <a:ext cx="2" cy="583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uppieren 70"/>
            <p:cNvGrpSpPr/>
            <p:nvPr/>
          </p:nvGrpSpPr>
          <p:grpSpPr>
            <a:xfrm>
              <a:off x="4118417" y="2224387"/>
              <a:ext cx="165551" cy="221585"/>
              <a:chOff x="882141" y="1031085"/>
              <a:chExt cx="521507" cy="486093"/>
            </a:xfrm>
          </p:grpSpPr>
          <p:sp>
            <p:nvSpPr>
              <p:cNvPr id="73" name="Rechteck 72"/>
              <p:cNvSpPr/>
              <p:nvPr/>
            </p:nvSpPr>
            <p:spPr>
              <a:xfrm>
                <a:off x="882141" y="1031086"/>
                <a:ext cx="521507" cy="48609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4" name="Gerade Verbindung 73"/>
              <p:cNvCxnSpPr/>
              <p:nvPr/>
            </p:nvCxnSpPr>
            <p:spPr>
              <a:xfrm>
                <a:off x="882141" y="1031085"/>
                <a:ext cx="521507" cy="4860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hteck 71"/>
            <p:cNvSpPr/>
            <p:nvPr/>
          </p:nvSpPr>
          <p:spPr>
            <a:xfrm>
              <a:off x="4178332" y="2315234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6816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094243" y="197776"/>
            <a:ext cx="1681002" cy="878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Prüfstand</a:t>
            </a:r>
            <a:endParaRPr lang="de-DE" sz="1100" dirty="0"/>
          </a:p>
        </p:txBody>
      </p:sp>
      <p:sp>
        <p:nvSpPr>
          <p:cNvPr id="6" name="Rechteck 5"/>
          <p:cNvSpPr/>
          <p:nvPr/>
        </p:nvSpPr>
        <p:spPr>
          <a:xfrm>
            <a:off x="6236165" y="662879"/>
            <a:ext cx="1626776" cy="4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Sorptionstrockner</a:t>
            </a:r>
            <a:endParaRPr lang="de-DE" sz="1100" dirty="0"/>
          </a:p>
        </p:txBody>
      </p:sp>
      <p:grpSp>
        <p:nvGrpSpPr>
          <p:cNvPr id="7" name="Gruppieren 6"/>
          <p:cNvGrpSpPr/>
          <p:nvPr/>
        </p:nvGrpSpPr>
        <p:grpSpPr>
          <a:xfrm rot="5400000">
            <a:off x="4021821" y="545510"/>
            <a:ext cx="361747" cy="596485"/>
            <a:chOff x="4427984" y="3789040"/>
            <a:chExt cx="504056" cy="792088"/>
          </a:xfrm>
        </p:grpSpPr>
        <p:sp>
          <p:nvSpPr>
            <p:cNvPr id="8" name="Rechteck 7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Gerade Verbindung 12"/>
          <p:cNvCxnSpPr/>
          <p:nvPr/>
        </p:nvCxnSpPr>
        <p:spPr>
          <a:xfrm>
            <a:off x="5775245" y="972947"/>
            <a:ext cx="46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5097421" y="1593084"/>
            <a:ext cx="2" cy="1538763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880518" y="1593084"/>
            <a:ext cx="0" cy="113691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166875" y="1830219"/>
            <a:ext cx="89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1230l/h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231478" y="1821960"/>
            <a:ext cx="935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</a:t>
            </a:r>
            <a:r>
              <a:rPr lang="de-DE" sz="1100" dirty="0" smtClean="0"/>
              <a:t>12°C</a:t>
            </a:r>
            <a:endParaRPr lang="de-DE" sz="1100" dirty="0" smtClean="0"/>
          </a:p>
        </p:txBody>
      </p:sp>
      <p:cxnSp>
        <p:nvCxnSpPr>
          <p:cNvPr id="18" name="Gerade Verbindung 17"/>
          <p:cNvCxnSpPr/>
          <p:nvPr/>
        </p:nvCxnSpPr>
        <p:spPr>
          <a:xfrm>
            <a:off x="7142777" y="1644762"/>
            <a:ext cx="0" cy="148708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6925873" y="1644762"/>
            <a:ext cx="0" cy="106415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158005" y="1830219"/>
            <a:ext cx="852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</a:t>
            </a:r>
            <a:r>
              <a:rPr lang="de-DE" sz="1100" dirty="0" smtClean="0"/>
              <a:t>6°C</a:t>
            </a:r>
          </a:p>
          <a:p>
            <a:r>
              <a:rPr lang="de-DE" sz="1100" dirty="0" smtClean="0"/>
              <a:t>V`= 1000l/h</a:t>
            </a:r>
            <a:endParaRPr lang="de-DE" sz="1100" dirty="0" smtClean="0"/>
          </a:p>
        </p:txBody>
      </p:sp>
      <p:sp>
        <p:nvSpPr>
          <p:cNvPr id="21" name="Textfeld 20"/>
          <p:cNvSpPr txBox="1"/>
          <p:nvPr/>
        </p:nvSpPr>
        <p:spPr>
          <a:xfrm>
            <a:off x="6301635" y="1841149"/>
            <a:ext cx="908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</a:t>
            </a:r>
            <a:r>
              <a:rPr lang="de-DE" sz="1100" dirty="0" smtClean="0"/>
              <a:t>12°C</a:t>
            </a:r>
            <a:endParaRPr lang="de-DE" sz="1100" dirty="0" smtClean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5775245" y="817913"/>
            <a:ext cx="46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 rot="10800000">
            <a:off x="6832650" y="1076303"/>
            <a:ext cx="379581" cy="568459"/>
            <a:chOff x="4427984" y="3789040"/>
            <a:chExt cx="504056" cy="792088"/>
          </a:xfrm>
        </p:grpSpPr>
        <p:sp>
          <p:nvSpPr>
            <p:cNvPr id="24" name="Rechteck 23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25" name="Gerade Verbindung 24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 rot="10800000">
            <a:off x="4772066" y="1076303"/>
            <a:ext cx="379581" cy="568459"/>
            <a:chOff x="4427984" y="3789040"/>
            <a:chExt cx="504056" cy="792088"/>
          </a:xfrm>
        </p:grpSpPr>
        <p:sp>
          <p:nvSpPr>
            <p:cNvPr id="30" name="Rechteck 29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31" name="Gerade Verbindung 30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feld 34"/>
          <p:cNvSpPr txBox="1"/>
          <p:nvPr/>
        </p:nvSpPr>
        <p:spPr>
          <a:xfrm>
            <a:off x="5151648" y="1334694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3kW</a:t>
            </a:r>
            <a:endParaRPr lang="de-DE" sz="1100" dirty="0"/>
          </a:p>
        </p:txBody>
      </p:sp>
      <p:sp>
        <p:nvSpPr>
          <p:cNvPr id="36" name="Textfeld 35"/>
          <p:cNvSpPr txBox="1"/>
          <p:nvPr/>
        </p:nvSpPr>
        <p:spPr>
          <a:xfrm>
            <a:off x="7212231" y="1386372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</a:t>
            </a:r>
            <a:r>
              <a:rPr lang="de-DE" sz="1100" dirty="0" smtClean="0"/>
              <a:t>kW</a:t>
            </a:r>
            <a:endParaRPr lang="de-DE" sz="1100" dirty="0"/>
          </a:p>
        </p:txBody>
      </p:sp>
      <p:sp>
        <p:nvSpPr>
          <p:cNvPr id="37" name="Textfeld 36"/>
          <p:cNvSpPr txBox="1"/>
          <p:nvPr/>
        </p:nvSpPr>
        <p:spPr>
          <a:xfrm>
            <a:off x="4121356" y="456166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22kW</a:t>
            </a:r>
            <a:endParaRPr lang="de-DE" sz="1100" dirty="0"/>
          </a:p>
        </p:txBody>
      </p:sp>
      <p:sp>
        <p:nvSpPr>
          <p:cNvPr id="38" name="Textfeld 37"/>
          <p:cNvSpPr txBox="1"/>
          <p:nvPr/>
        </p:nvSpPr>
        <p:spPr>
          <a:xfrm>
            <a:off x="6165798" y="3588414"/>
            <a:ext cx="1333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</a:t>
            </a:r>
            <a:r>
              <a:rPr lang="de-DE" sz="1100" dirty="0" smtClean="0"/>
              <a:t>22</a:t>
            </a:r>
            <a:r>
              <a:rPr lang="de-DE" sz="1100" dirty="0" smtClean="0"/>
              <a:t>30 l/h</a:t>
            </a:r>
            <a:endParaRPr lang="de-DE" sz="1100" dirty="0" smtClean="0"/>
          </a:p>
        </p:txBody>
      </p:sp>
      <p:cxnSp>
        <p:nvCxnSpPr>
          <p:cNvPr id="40" name="Gerade Verbindung 39"/>
          <p:cNvCxnSpPr/>
          <p:nvPr/>
        </p:nvCxnSpPr>
        <p:spPr>
          <a:xfrm>
            <a:off x="3904452" y="717776"/>
            <a:ext cx="1" cy="25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3859068" y="796912"/>
            <a:ext cx="96575" cy="96899"/>
            <a:chOff x="882141" y="1031085"/>
            <a:chExt cx="521507" cy="486093"/>
          </a:xfrm>
        </p:grpSpPr>
        <p:sp>
          <p:nvSpPr>
            <p:cNvPr id="42" name="Rechteck 41"/>
            <p:cNvSpPr/>
            <p:nvPr/>
          </p:nvSpPr>
          <p:spPr>
            <a:xfrm>
              <a:off x="882141" y="1031086"/>
              <a:ext cx="521507" cy="486092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42"/>
            <p:cNvCxnSpPr/>
            <p:nvPr/>
          </p:nvCxnSpPr>
          <p:spPr>
            <a:xfrm>
              <a:off x="882141" y="1031085"/>
              <a:ext cx="521507" cy="4860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43"/>
          <p:cNvCxnSpPr/>
          <p:nvPr/>
        </p:nvCxnSpPr>
        <p:spPr>
          <a:xfrm flipH="1">
            <a:off x="4880518" y="2708920"/>
            <a:ext cx="204535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>
            <a:off x="5097421" y="3131847"/>
            <a:ext cx="204535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6156176" y="3140968"/>
            <a:ext cx="0" cy="148708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5940152" y="2724882"/>
            <a:ext cx="0" cy="106415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0" y="2781680"/>
            <a:ext cx="683568" cy="299695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 rot="5400000">
            <a:off x="603732" y="4755800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II</a:t>
            </a:r>
          </a:p>
        </p:txBody>
      </p:sp>
      <p:sp>
        <p:nvSpPr>
          <p:cNvPr id="52" name="Rechteck 51"/>
          <p:cNvSpPr/>
          <p:nvPr/>
        </p:nvSpPr>
        <p:spPr>
          <a:xfrm rot="5400000">
            <a:off x="603731" y="3481969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</a:t>
            </a:r>
          </a:p>
        </p:txBody>
      </p:sp>
      <p:cxnSp>
        <p:nvCxnSpPr>
          <p:cNvPr id="53" name="Gerade Verbindung 52"/>
          <p:cNvCxnSpPr/>
          <p:nvPr/>
        </p:nvCxnSpPr>
        <p:spPr>
          <a:xfrm flipH="1">
            <a:off x="683568" y="3933056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683568" y="5157192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696762" y="3356992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>
            <a:off x="683568" y="4653136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83568" y="2977959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58" name="Textfeld 57"/>
          <p:cNvSpPr txBox="1"/>
          <p:nvPr/>
        </p:nvSpPr>
        <p:spPr>
          <a:xfrm>
            <a:off x="676170" y="4221840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1331640" y="4621839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</a:t>
            </a:r>
            <a:r>
              <a:rPr lang="de-DE" sz="1200" dirty="0" smtClean="0"/>
              <a:t>= 8/ </a:t>
            </a:r>
            <a:r>
              <a:rPr lang="de-DE" sz="1200" dirty="0" smtClean="0"/>
              <a:t>15°C</a:t>
            </a:r>
          </a:p>
          <a:p>
            <a:r>
              <a:rPr lang="de-DE" sz="1200" dirty="0" smtClean="0"/>
              <a:t>V`= 1070 l/h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1351862" y="3501760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 / </a:t>
            </a:r>
            <a:r>
              <a:rPr lang="de-DE" sz="1200" dirty="0" smtClean="0"/>
              <a:t>8 </a:t>
            </a:r>
            <a:r>
              <a:rPr lang="de-DE" sz="1200" dirty="0" smtClean="0"/>
              <a:t>°C</a:t>
            </a:r>
          </a:p>
          <a:p>
            <a:r>
              <a:rPr lang="de-DE" sz="1200" dirty="0" smtClean="0"/>
              <a:t>V`= 1070 l/h</a:t>
            </a:r>
          </a:p>
        </p:txBody>
      </p:sp>
      <p:cxnSp>
        <p:nvCxnSpPr>
          <p:cNvPr id="61" name="Gerade Verbindung 60"/>
          <p:cNvCxnSpPr/>
          <p:nvPr/>
        </p:nvCxnSpPr>
        <p:spPr>
          <a:xfrm rot="10800000">
            <a:off x="1221903" y="4000397"/>
            <a:ext cx="4943897" cy="62144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0"/>
          <p:cNvCxnSpPr/>
          <p:nvPr/>
        </p:nvCxnSpPr>
        <p:spPr>
          <a:xfrm rot="10800000" flipV="1">
            <a:off x="1221899" y="4628053"/>
            <a:ext cx="2471952" cy="607361"/>
          </a:xfrm>
          <a:prstGeom prst="bentConnector3">
            <a:avLst>
              <a:gd name="adj1" fmla="val -246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2915816" y="3803857"/>
            <a:ext cx="30243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915816" y="3256961"/>
            <a:ext cx="0" cy="13361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 flipV="1">
            <a:off x="1221899" y="3266696"/>
            <a:ext cx="1693917" cy="1904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 flipV="1">
            <a:off x="1221899" y="4562088"/>
            <a:ext cx="1693917" cy="1904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-52294" y="1761342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Volumenstrom leicht erhöhen, dazu kann Regeltemperatur (Rücklauftemperatur auf Primärseite) leicht gesenkt werden, z.B. </a:t>
            </a:r>
            <a:r>
              <a:rPr lang="de-DE" sz="1200" dirty="0" err="1" smtClean="0"/>
              <a:t>Normtemp</a:t>
            </a:r>
            <a:r>
              <a:rPr lang="de-DE" sz="1200" dirty="0" smtClean="0"/>
              <a:t>= 12°C</a:t>
            </a:r>
            <a:endParaRPr lang="de-DE" sz="1200" dirty="0"/>
          </a:p>
        </p:txBody>
      </p:sp>
      <p:cxnSp>
        <p:nvCxnSpPr>
          <p:cNvPr id="87" name="Gerade Verbindung mit Pfeil 86"/>
          <p:cNvCxnSpPr>
            <a:stCxn id="85" idx="2"/>
          </p:cNvCxnSpPr>
          <p:nvPr/>
        </p:nvCxnSpPr>
        <p:spPr>
          <a:xfrm flipH="1">
            <a:off x="372356" y="2592339"/>
            <a:ext cx="979506" cy="95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2472923" y="16648"/>
            <a:ext cx="1386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Hier müssen Sekundärseitig 10 °C </a:t>
            </a:r>
            <a:r>
              <a:rPr lang="de-DE" sz="1200" dirty="0" err="1" smtClean="0"/>
              <a:t>Lufttemp</a:t>
            </a:r>
            <a:r>
              <a:rPr lang="de-DE" sz="1200" dirty="0" smtClean="0"/>
              <a:t>. </a:t>
            </a:r>
            <a:r>
              <a:rPr lang="de-DE" sz="1200" dirty="0"/>
              <a:t>e</a:t>
            </a:r>
            <a:r>
              <a:rPr lang="de-DE" sz="1200" dirty="0" smtClean="0"/>
              <a:t>rreicht werden, =&gt;ist mit höherem Massenstrom und den 8°C Vorlauf die gewünschte </a:t>
            </a:r>
            <a:r>
              <a:rPr lang="de-DE" sz="1200" dirty="0" err="1" smtClean="0"/>
              <a:t>Temp</a:t>
            </a:r>
            <a:r>
              <a:rPr lang="de-DE" sz="1200" dirty="0" smtClean="0"/>
              <a:t>. Erreichbar?</a:t>
            </a:r>
            <a:endParaRPr lang="de-DE" sz="1200" dirty="0"/>
          </a:p>
        </p:txBody>
      </p:sp>
      <p:cxnSp>
        <p:nvCxnSpPr>
          <p:cNvPr id="91" name="Gerade Verbindung mit Pfeil 90"/>
          <p:cNvCxnSpPr/>
          <p:nvPr/>
        </p:nvCxnSpPr>
        <p:spPr>
          <a:xfrm flipV="1">
            <a:off x="3859068" y="1196752"/>
            <a:ext cx="967224" cy="137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0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dirty="0" smtClean="0"/>
              <a:t>Tieftemperatur über KM 2 + HIL 1</a:t>
            </a:r>
          </a:p>
          <a:p>
            <a:pPr marL="914400" lvl="1" indent="-514350">
              <a:buAutoNum type="arabicParenR"/>
            </a:pPr>
            <a:r>
              <a:rPr lang="de-DE" dirty="0" smtClean="0"/>
              <a:t>2230 l/h Kühlwasser (6/12)</a:t>
            </a:r>
          </a:p>
          <a:p>
            <a:pPr marL="514350" indent="-514350">
              <a:buAutoNum type="arabicParenR"/>
            </a:pPr>
            <a:r>
              <a:rPr lang="de-DE" dirty="0" smtClean="0"/>
              <a:t>Tieftemperatur über Bosch Kältemaschine</a:t>
            </a:r>
          </a:p>
          <a:p>
            <a:pPr marL="914400" lvl="1" indent="-514350">
              <a:buAutoNum type="arabicParenR"/>
            </a:pPr>
            <a:r>
              <a:rPr lang="de-DE" dirty="0" smtClean="0"/>
              <a:t>6730 l/h (9130 l/h)</a:t>
            </a:r>
            <a:r>
              <a:rPr lang="de-DE" dirty="0"/>
              <a:t> </a:t>
            </a:r>
            <a:r>
              <a:rPr lang="de-DE" dirty="0" smtClean="0"/>
              <a:t>Kühlwasser </a:t>
            </a:r>
            <a:r>
              <a:rPr lang="de-DE" dirty="0"/>
              <a:t>(6/12</a:t>
            </a:r>
            <a:r>
              <a:rPr lang="de-DE" dirty="0" smtClean="0"/>
              <a:t>)</a:t>
            </a:r>
          </a:p>
          <a:p>
            <a:pPr marL="914400" lvl="1" indent="-514350">
              <a:buAutoNum type="arabicParenR"/>
            </a:pPr>
            <a:endParaRPr lang="de-DE" dirty="0" smtClean="0"/>
          </a:p>
          <a:p>
            <a:pPr marL="914400" lvl="1" indent="-514350">
              <a:buAutoNum type="arabicParenR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In beiden Fällen: 7,5 °C Vorlauf technisch sinnvoll? Einschränkungen?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33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ieren 59"/>
          <p:cNvGrpSpPr/>
          <p:nvPr/>
        </p:nvGrpSpPr>
        <p:grpSpPr>
          <a:xfrm>
            <a:off x="5148064" y="4586095"/>
            <a:ext cx="3931093" cy="2071973"/>
            <a:chOff x="-1087285" y="4345359"/>
            <a:chExt cx="3931093" cy="2071973"/>
          </a:xfrm>
        </p:grpSpPr>
        <p:sp>
          <p:nvSpPr>
            <p:cNvPr id="47" name="Rechteck 46"/>
            <p:cNvSpPr/>
            <p:nvPr/>
          </p:nvSpPr>
          <p:spPr>
            <a:xfrm rot="5400000">
              <a:off x="1583668" y="5229200"/>
              <a:ext cx="18002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Kältemaschine II</a:t>
              </a:r>
            </a:p>
          </p:txBody>
        </p:sp>
        <p:cxnSp>
          <p:nvCxnSpPr>
            <p:cNvPr id="46" name="Gerade Verbindung 45"/>
            <p:cNvCxnSpPr/>
            <p:nvPr/>
          </p:nvCxnSpPr>
          <p:spPr>
            <a:xfrm flipH="1">
              <a:off x="-1087285" y="5340053"/>
              <a:ext cx="3283329" cy="33163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-1087285" y="5949280"/>
              <a:ext cx="328332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2159732" y="4345359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20kW</a:t>
              </a:r>
              <a:endParaRPr lang="de-DE" sz="14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827584" y="4911551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-20°C</a:t>
              </a:r>
            </a:p>
            <a:p>
              <a:r>
                <a:rPr lang="de-DE" sz="1200" dirty="0" smtClean="0"/>
                <a:t>V`= 4100l/h</a:t>
              </a: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827584" y="5517232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-15°C</a:t>
              </a:r>
            </a:p>
            <a:p>
              <a:r>
                <a:rPr lang="de-DE" sz="1200" dirty="0" smtClean="0"/>
                <a:t>V`= 4100l/h</a:t>
              </a:r>
            </a:p>
          </p:txBody>
        </p:sp>
      </p:grpSp>
      <p:sp>
        <p:nvSpPr>
          <p:cNvPr id="69" name="Rechteck 68"/>
          <p:cNvSpPr/>
          <p:nvPr/>
        </p:nvSpPr>
        <p:spPr>
          <a:xfrm>
            <a:off x="0" y="3861048"/>
            <a:ext cx="683568" cy="299695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 rot="5400000">
            <a:off x="603732" y="5835168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II</a:t>
            </a:r>
          </a:p>
        </p:txBody>
      </p:sp>
      <p:sp>
        <p:nvSpPr>
          <p:cNvPr id="71" name="Rechteck 70"/>
          <p:cNvSpPr/>
          <p:nvPr/>
        </p:nvSpPr>
        <p:spPr>
          <a:xfrm rot="5400000">
            <a:off x="603731" y="4561337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</a:t>
            </a:r>
          </a:p>
        </p:txBody>
      </p:sp>
      <p:cxnSp>
        <p:nvCxnSpPr>
          <p:cNvPr id="72" name="Gerade Verbindung 71"/>
          <p:cNvCxnSpPr/>
          <p:nvPr/>
        </p:nvCxnSpPr>
        <p:spPr>
          <a:xfrm flipH="1">
            <a:off x="683568" y="4509120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683568" y="5733256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>
            <a:off x="696762" y="4869160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683568" y="6093296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3568" y="4057327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77" name="Textfeld 76"/>
          <p:cNvSpPr txBox="1"/>
          <p:nvPr/>
        </p:nvSpPr>
        <p:spPr>
          <a:xfrm>
            <a:off x="676170" y="5301208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cxnSp>
        <p:nvCxnSpPr>
          <p:cNvPr id="78" name="Gerade Verbindung 77"/>
          <p:cNvCxnSpPr/>
          <p:nvPr/>
        </p:nvCxnSpPr>
        <p:spPr>
          <a:xfrm flipH="1" flipV="1">
            <a:off x="1232022" y="4509120"/>
            <a:ext cx="2979938" cy="2961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 flipV="1">
            <a:off x="1232022" y="5013176"/>
            <a:ext cx="2979938" cy="29617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1232022" y="5757968"/>
            <a:ext cx="2979938" cy="22584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flipH="1">
            <a:off x="1232022" y="6309320"/>
            <a:ext cx="2979938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331640" y="4077072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1331640" y="5343599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1351862" y="4581128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1351862" y="5847655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90" name="Rechteck 89"/>
          <p:cNvSpPr/>
          <p:nvPr/>
        </p:nvSpPr>
        <p:spPr>
          <a:xfrm>
            <a:off x="4211960" y="4378910"/>
            <a:ext cx="936104" cy="200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 Verbindung 96"/>
          <p:cNvCxnSpPr/>
          <p:nvPr/>
        </p:nvCxnSpPr>
        <p:spPr>
          <a:xfrm flipV="1">
            <a:off x="4788024" y="3717032"/>
            <a:ext cx="0" cy="68407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flipV="1">
            <a:off x="4335531" y="3320987"/>
            <a:ext cx="0" cy="108012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 flipV="1">
            <a:off x="2391538" y="3717032"/>
            <a:ext cx="4335394" cy="3504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>
            <a:off x="2659991" y="3320987"/>
            <a:ext cx="4299073" cy="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flipV="1">
            <a:off x="4487931" y="6388038"/>
            <a:ext cx="0" cy="27003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 flipV="1">
            <a:off x="4788024" y="6388040"/>
            <a:ext cx="0" cy="425336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 flipH="1" flipV="1">
            <a:off x="3131840" y="6801174"/>
            <a:ext cx="1656184" cy="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flipV="1">
            <a:off x="1988219" y="6658067"/>
            <a:ext cx="2520280" cy="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uppieren 117"/>
          <p:cNvGrpSpPr/>
          <p:nvPr/>
        </p:nvGrpSpPr>
        <p:grpSpPr>
          <a:xfrm>
            <a:off x="1653432" y="638382"/>
            <a:ext cx="6158017" cy="3113697"/>
            <a:chOff x="478838" y="692696"/>
            <a:chExt cx="8177396" cy="4338612"/>
          </a:xfrm>
        </p:grpSpPr>
        <p:sp>
          <p:nvSpPr>
            <p:cNvPr id="119" name="Rechteck 118"/>
            <p:cNvSpPr/>
            <p:nvPr/>
          </p:nvSpPr>
          <p:spPr>
            <a:xfrm>
              <a:off x="3455876" y="692696"/>
              <a:ext cx="2232248" cy="12241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/>
                <a:t>Prüfstand</a:t>
              </a:r>
              <a:endParaRPr lang="de-DE" sz="1100" dirty="0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755576" y="1340768"/>
              <a:ext cx="18002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rgbClr val="002060"/>
                  </a:solidFill>
                </a:rPr>
                <a:t>Kältemaschine</a:t>
              </a: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6300192" y="1340768"/>
              <a:ext cx="216024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/>
                <a:t>Sorptionstrockner</a:t>
              </a:r>
              <a:endParaRPr lang="de-DE" sz="1100" dirty="0"/>
            </a:p>
          </p:txBody>
        </p:sp>
        <p:grpSp>
          <p:nvGrpSpPr>
            <p:cNvPr id="122" name="Gruppieren 121"/>
            <p:cNvGrpSpPr/>
            <p:nvPr/>
          </p:nvGrpSpPr>
          <p:grpSpPr>
            <a:xfrm rot="5400000">
              <a:off x="3347864" y="1196752"/>
              <a:ext cx="504056" cy="792088"/>
              <a:chOff x="4427984" y="3789040"/>
              <a:chExt cx="504056" cy="792088"/>
            </a:xfrm>
          </p:grpSpPr>
          <p:sp>
            <p:nvSpPr>
              <p:cNvPr id="155" name="Rechteck 154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cxnSp>
            <p:nvCxnSpPr>
              <p:cNvPr id="156" name="Gerade Verbindung 155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157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Gerade Verbindung 122"/>
            <p:cNvCxnSpPr/>
            <p:nvPr/>
          </p:nvCxnSpPr>
          <p:spPr>
            <a:xfrm flipH="1">
              <a:off x="2555776" y="1412776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flipH="1">
              <a:off x="2555776" y="1772816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>
              <a:off x="5688124" y="1772816"/>
              <a:ext cx="6120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H="1">
              <a:off x="4788023" y="2636912"/>
              <a:ext cx="1" cy="1793714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 flipH="1">
              <a:off x="4497915" y="2636912"/>
              <a:ext cx="2077" cy="2394394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/>
            <p:cNvSpPr txBox="1"/>
            <p:nvPr/>
          </p:nvSpPr>
          <p:spPr>
            <a:xfrm>
              <a:off x="4880253" y="2967335"/>
              <a:ext cx="1194203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6°C</a:t>
              </a:r>
            </a:p>
            <a:p>
              <a:r>
                <a:rPr lang="de-DE" sz="1100" dirty="0" smtClean="0"/>
                <a:t>V`= 1230l/h</a:t>
              </a:r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3455876" y="2955827"/>
              <a:ext cx="1242139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12°C</a:t>
              </a:r>
            </a:p>
            <a:p>
              <a:r>
                <a:rPr lang="de-DE" sz="1100" dirty="0" smtClean="0"/>
                <a:t>V`= 1230l/h</a:t>
              </a:r>
            </a:p>
          </p:txBody>
        </p:sp>
        <p:cxnSp>
          <p:nvCxnSpPr>
            <p:cNvPr id="130" name="Gerade Verbindung 129"/>
            <p:cNvCxnSpPr/>
            <p:nvPr/>
          </p:nvCxnSpPr>
          <p:spPr>
            <a:xfrm>
              <a:off x="1815473" y="1916832"/>
              <a:ext cx="0" cy="2513794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>
              <a:off x="1527442" y="1916832"/>
              <a:ext cx="0" cy="1584176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/>
            <p:cNvSpPr txBox="1"/>
            <p:nvPr/>
          </p:nvSpPr>
          <p:spPr>
            <a:xfrm>
              <a:off x="1815475" y="2432398"/>
              <a:ext cx="1152128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6°C</a:t>
              </a:r>
            </a:p>
            <a:p>
              <a:r>
                <a:rPr lang="de-DE" sz="1100" dirty="0" smtClean="0"/>
                <a:t>V`= 6900l/h</a:t>
              </a:r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478838" y="2431506"/>
              <a:ext cx="1231946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12°C</a:t>
              </a:r>
            </a:p>
            <a:p>
              <a:r>
                <a:rPr lang="de-DE" sz="1100" dirty="0" smtClean="0"/>
                <a:t>V`= 6900l/h</a:t>
              </a:r>
            </a:p>
          </p:txBody>
        </p:sp>
        <p:cxnSp>
          <p:nvCxnSpPr>
            <p:cNvPr id="134" name="Gerade Verbindung 133"/>
            <p:cNvCxnSpPr/>
            <p:nvPr/>
          </p:nvCxnSpPr>
          <p:spPr>
            <a:xfrm>
              <a:off x="7504106" y="2708920"/>
              <a:ext cx="0" cy="1721706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/>
            <p:nvPr/>
          </p:nvCxnSpPr>
          <p:spPr>
            <a:xfrm>
              <a:off x="7216073" y="2708920"/>
              <a:ext cx="0" cy="2322388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feld 135"/>
            <p:cNvSpPr txBox="1"/>
            <p:nvPr/>
          </p:nvSpPr>
          <p:spPr>
            <a:xfrm>
              <a:off x="7524328" y="2967335"/>
              <a:ext cx="1131906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6°C</a:t>
              </a:r>
            </a:p>
            <a:p>
              <a:r>
                <a:rPr lang="de-DE" sz="1100" dirty="0" smtClean="0"/>
                <a:t>V`= 1000l/h</a:t>
              </a:r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6170079" y="2955827"/>
              <a:ext cx="1206135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12°C</a:t>
              </a:r>
            </a:p>
            <a:p>
              <a:r>
                <a:rPr lang="de-DE" sz="1100" dirty="0" smtClean="0"/>
                <a:t>V`= 1000l/h</a:t>
              </a:r>
            </a:p>
          </p:txBody>
        </p:sp>
        <p:cxnSp>
          <p:nvCxnSpPr>
            <p:cNvPr id="138" name="Gerade Verbindung 137"/>
            <p:cNvCxnSpPr/>
            <p:nvPr/>
          </p:nvCxnSpPr>
          <p:spPr>
            <a:xfrm>
              <a:off x="5688124" y="1556792"/>
              <a:ext cx="6120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uppieren 138"/>
            <p:cNvGrpSpPr/>
            <p:nvPr/>
          </p:nvGrpSpPr>
          <p:grpSpPr>
            <a:xfrm rot="10800000">
              <a:off x="7092280" y="1916832"/>
              <a:ext cx="504056" cy="792088"/>
              <a:chOff x="4427984" y="3789040"/>
              <a:chExt cx="504056" cy="792088"/>
            </a:xfrm>
          </p:grpSpPr>
          <p:sp>
            <p:nvSpPr>
              <p:cNvPr id="150" name="Rechteck 149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cxnSp>
            <p:nvCxnSpPr>
              <p:cNvPr id="151" name="Gerade Verbindung 150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151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152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153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uppieren 139"/>
            <p:cNvGrpSpPr/>
            <p:nvPr/>
          </p:nvGrpSpPr>
          <p:grpSpPr>
            <a:xfrm rot="10800000">
              <a:off x="4355976" y="1916832"/>
              <a:ext cx="504056" cy="792088"/>
              <a:chOff x="4427984" y="3789040"/>
              <a:chExt cx="504056" cy="792088"/>
            </a:xfrm>
          </p:grpSpPr>
          <p:sp>
            <p:nvSpPr>
              <p:cNvPr id="145" name="Rechteck 144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cxnSp>
            <p:nvCxnSpPr>
              <p:cNvPr id="146" name="Gerade Verbindung 145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 Verbindung 147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feld 140"/>
            <p:cNvSpPr txBox="1"/>
            <p:nvPr/>
          </p:nvSpPr>
          <p:spPr>
            <a:xfrm>
              <a:off x="4860032" y="2276872"/>
              <a:ext cx="684076" cy="36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3kW</a:t>
              </a:r>
              <a:endParaRPr lang="de-DE" sz="1100" dirty="0"/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7596336" y="2348880"/>
              <a:ext cx="684076" cy="36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7</a:t>
              </a:r>
              <a:r>
                <a:rPr lang="de-DE" sz="1100" dirty="0" smtClean="0"/>
                <a:t>kW</a:t>
              </a:r>
              <a:endParaRPr lang="de-DE" sz="1100" dirty="0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3491880" y="1052735"/>
              <a:ext cx="684076" cy="36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22kW</a:t>
              </a:r>
              <a:endParaRPr lang="de-DE" sz="1100" dirty="0"/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1979713" y="1032991"/>
              <a:ext cx="684076" cy="36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25kW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603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ieren 59"/>
          <p:cNvGrpSpPr/>
          <p:nvPr/>
        </p:nvGrpSpPr>
        <p:grpSpPr>
          <a:xfrm>
            <a:off x="4960671" y="4342207"/>
            <a:ext cx="4118486" cy="2105494"/>
            <a:chOff x="-1274678" y="4311838"/>
            <a:chExt cx="4118486" cy="2105494"/>
          </a:xfrm>
        </p:grpSpPr>
        <p:sp>
          <p:nvSpPr>
            <p:cNvPr id="47" name="Rechteck 46"/>
            <p:cNvSpPr/>
            <p:nvPr/>
          </p:nvSpPr>
          <p:spPr>
            <a:xfrm rot="5400000">
              <a:off x="1583668" y="5229200"/>
              <a:ext cx="18002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Kältemaschine II</a:t>
              </a:r>
            </a:p>
          </p:txBody>
        </p:sp>
        <p:cxnSp>
          <p:nvCxnSpPr>
            <p:cNvPr id="46" name="Gerade Verbindung 45"/>
            <p:cNvCxnSpPr/>
            <p:nvPr/>
          </p:nvCxnSpPr>
          <p:spPr>
            <a:xfrm flipH="1">
              <a:off x="-1274678" y="6182700"/>
              <a:ext cx="3470414" cy="24243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2159732" y="4345359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20kW</a:t>
              </a:r>
              <a:endParaRPr lang="de-DE" sz="14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715144" y="5749708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-20°C</a:t>
              </a:r>
            </a:p>
            <a:p>
              <a:r>
                <a:rPr lang="de-DE" sz="1200" dirty="0" smtClean="0"/>
                <a:t>V`= 4100l/h</a:t>
              </a: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1270" y="4311838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-15°C</a:t>
              </a:r>
            </a:p>
            <a:p>
              <a:r>
                <a:rPr lang="de-DE" sz="1200" dirty="0" smtClean="0"/>
                <a:t>V`= 4100l/h</a:t>
              </a:r>
            </a:p>
          </p:txBody>
        </p:sp>
      </p:grpSp>
      <p:sp>
        <p:nvSpPr>
          <p:cNvPr id="69" name="Rechteck 68"/>
          <p:cNvSpPr/>
          <p:nvPr/>
        </p:nvSpPr>
        <p:spPr>
          <a:xfrm>
            <a:off x="0" y="2781680"/>
            <a:ext cx="683568" cy="299695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 rot="5400000">
            <a:off x="603732" y="4755800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II</a:t>
            </a:r>
          </a:p>
        </p:txBody>
      </p:sp>
      <p:sp>
        <p:nvSpPr>
          <p:cNvPr id="71" name="Rechteck 70"/>
          <p:cNvSpPr/>
          <p:nvPr/>
        </p:nvSpPr>
        <p:spPr>
          <a:xfrm rot="5400000">
            <a:off x="603731" y="3481969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</a:t>
            </a:r>
          </a:p>
        </p:txBody>
      </p:sp>
      <p:cxnSp>
        <p:nvCxnSpPr>
          <p:cNvPr id="72" name="Gerade Verbindung 71"/>
          <p:cNvCxnSpPr/>
          <p:nvPr/>
        </p:nvCxnSpPr>
        <p:spPr>
          <a:xfrm flipH="1">
            <a:off x="683568" y="3933056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683568" y="5157192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>
            <a:off x="696762" y="3356992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683568" y="4653136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3568" y="2977959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77" name="Textfeld 76"/>
          <p:cNvSpPr txBox="1"/>
          <p:nvPr/>
        </p:nvSpPr>
        <p:spPr>
          <a:xfrm>
            <a:off x="676170" y="4221840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cxnSp>
        <p:nvCxnSpPr>
          <p:cNvPr id="78" name="Gerade Verbindung 77"/>
          <p:cNvCxnSpPr/>
          <p:nvPr/>
        </p:nvCxnSpPr>
        <p:spPr>
          <a:xfrm flipH="1" flipV="1">
            <a:off x="1232022" y="3429753"/>
            <a:ext cx="4088689" cy="29616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 flipV="1">
            <a:off x="1232022" y="3933809"/>
            <a:ext cx="2505201" cy="2961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1232022" y="4689892"/>
            <a:ext cx="1899818" cy="11292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flipH="1">
            <a:off x="1232022" y="5152287"/>
            <a:ext cx="3197927" cy="2046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331640" y="2997704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15°C</a:t>
            </a:r>
          </a:p>
          <a:p>
            <a:r>
              <a:rPr lang="de-DE" sz="1200" dirty="0" smtClean="0"/>
              <a:t>V`= 1070l/h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1331640" y="4264231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15°C</a:t>
            </a:r>
          </a:p>
          <a:p>
            <a:r>
              <a:rPr lang="de-DE" sz="1200" dirty="0" smtClean="0"/>
              <a:t>V`= 1070l/h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1351862" y="3501760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7,5°C</a:t>
            </a:r>
          </a:p>
          <a:p>
            <a:r>
              <a:rPr lang="de-DE" sz="1200" dirty="0" smtClean="0"/>
              <a:t>V`= 1070l/h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1351862" y="4768287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7,5°C</a:t>
            </a:r>
          </a:p>
          <a:p>
            <a:r>
              <a:rPr lang="de-DE" sz="1200" dirty="0" smtClean="0"/>
              <a:t>V`= 1070l/h</a:t>
            </a:r>
          </a:p>
        </p:txBody>
      </p:sp>
      <p:cxnSp>
        <p:nvCxnSpPr>
          <p:cNvPr id="97" name="Gerade Verbindung 96"/>
          <p:cNvCxnSpPr/>
          <p:nvPr/>
        </p:nvCxnSpPr>
        <p:spPr>
          <a:xfrm flipV="1">
            <a:off x="5296252" y="2744923"/>
            <a:ext cx="0" cy="68407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flipV="1">
            <a:off x="3737223" y="3963425"/>
            <a:ext cx="0" cy="121923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2642029" y="2708920"/>
            <a:ext cx="4312629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>
            <a:off x="2830985" y="3131848"/>
            <a:ext cx="432702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flipV="1">
            <a:off x="4654867" y="6273316"/>
            <a:ext cx="0" cy="384752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>
            <a:off x="1763688" y="6658068"/>
            <a:ext cx="2891179" cy="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 rot="10800000">
            <a:off x="4429949" y="5769260"/>
            <a:ext cx="1510203" cy="504056"/>
            <a:chOff x="703790" y="1360515"/>
            <a:chExt cx="1510203" cy="504056"/>
          </a:xfrm>
        </p:grpSpPr>
        <p:grpSp>
          <p:nvGrpSpPr>
            <p:cNvPr id="36" name="Gruppieren 35"/>
            <p:cNvGrpSpPr/>
            <p:nvPr/>
          </p:nvGrpSpPr>
          <p:grpSpPr>
            <a:xfrm rot="5400000">
              <a:off x="1206864" y="857441"/>
              <a:ext cx="504056" cy="1510203"/>
              <a:chOff x="4447729" y="5373216"/>
              <a:chExt cx="504056" cy="1510203"/>
            </a:xfrm>
          </p:grpSpPr>
          <p:sp>
            <p:nvSpPr>
              <p:cNvPr id="39" name="Rechteck 38"/>
              <p:cNvSpPr/>
              <p:nvPr/>
            </p:nvSpPr>
            <p:spPr>
              <a:xfrm rot="5400000">
                <a:off x="4447729" y="537321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" name="Gerade Verbindung 39"/>
              <p:cNvCxnSpPr/>
              <p:nvPr/>
            </p:nvCxnSpPr>
            <p:spPr>
              <a:xfrm rot="5400000">
                <a:off x="4181680" y="6557844"/>
                <a:ext cx="648073" cy="3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>
                <a:off x="4860032" y="5600098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>
              <a:xfrm flipH="1">
                <a:off x="4680012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/>
            </p:nvCxnSpPr>
            <p:spPr>
              <a:xfrm>
                <a:off x="4504178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Gerade Verbindung 36"/>
            <p:cNvCxnSpPr/>
            <p:nvPr/>
          </p:nvCxnSpPr>
          <p:spPr>
            <a:xfrm flipH="1">
              <a:off x="1339038" y="1420038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H="1">
              <a:off x="703790" y="177281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 flipV="1">
            <a:off x="4662265" y="5241244"/>
            <a:ext cx="0" cy="52801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 rot="10800000">
            <a:off x="4427985" y="4725144"/>
            <a:ext cx="1510203" cy="504056"/>
            <a:chOff x="703790" y="1360515"/>
            <a:chExt cx="1510203" cy="504056"/>
          </a:xfrm>
        </p:grpSpPr>
        <p:grpSp>
          <p:nvGrpSpPr>
            <p:cNvPr id="52" name="Gruppieren 51"/>
            <p:cNvGrpSpPr/>
            <p:nvPr/>
          </p:nvGrpSpPr>
          <p:grpSpPr>
            <a:xfrm rot="5400000">
              <a:off x="1206864" y="857441"/>
              <a:ext cx="504056" cy="1510203"/>
              <a:chOff x="4447729" y="5373216"/>
              <a:chExt cx="504056" cy="1510203"/>
            </a:xfrm>
          </p:grpSpPr>
          <p:sp>
            <p:nvSpPr>
              <p:cNvPr id="55" name="Rechteck 54"/>
              <p:cNvSpPr/>
              <p:nvPr/>
            </p:nvSpPr>
            <p:spPr>
              <a:xfrm rot="5400000">
                <a:off x="4447729" y="537321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6" name="Gerade Verbindung 55"/>
              <p:cNvCxnSpPr/>
              <p:nvPr/>
            </p:nvCxnSpPr>
            <p:spPr>
              <a:xfrm rot="5400000">
                <a:off x="4181680" y="6557844"/>
                <a:ext cx="648073" cy="3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>
                <a:off x="4860032" y="5600098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 flipH="1">
                <a:off x="4680012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4504178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Gerade Verbindung 52"/>
            <p:cNvCxnSpPr/>
            <p:nvPr/>
          </p:nvCxnSpPr>
          <p:spPr>
            <a:xfrm flipH="1">
              <a:off x="1339038" y="1420038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flipH="1">
              <a:off x="703790" y="177281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Gerade Verbindung 63"/>
          <p:cNvCxnSpPr/>
          <p:nvPr/>
        </p:nvCxnSpPr>
        <p:spPr>
          <a:xfrm flipH="1" flipV="1">
            <a:off x="5938188" y="5229952"/>
            <a:ext cx="3928" cy="62223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V="1">
            <a:off x="4960671" y="5854187"/>
            <a:ext cx="983653" cy="682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 flipV="1">
            <a:off x="4932041" y="5162519"/>
            <a:ext cx="1006147" cy="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4932041" y="4834712"/>
            <a:ext cx="3499044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 flipV="1">
            <a:off x="4603295" y="3131847"/>
            <a:ext cx="40713" cy="158839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ieren 81"/>
          <p:cNvGrpSpPr/>
          <p:nvPr/>
        </p:nvGrpSpPr>
        <p:grpSpPr>
          <a:xfrm>
            <a:off x="1852374" y="197776"/>
            <a:ext cx="6158017" cy="2934072"/>
            <a:chOff x="478838" y="692696"/>
            <a:chExt cx="8177396" cy="4088322"/>
          </a:xfrm>
        </p:grpSpPr>
        <p:sp>
          <p:nvSpPr>
            <p:cNvPr id="89" name="Rechteck 88"/>
            <p:cNvSpPr/>
            <p:nvPr/>
          </p:nvSpPr>
          <p:spPr>
            <a:xfrm>
              <a:off x="3455876" y="692696"/>
              <a:ext cx="2232248" cy="12241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/>
                <a:t>Prüfstand</a:t>
              </a:r>
              <a:endParaRPr lang="de-DE" sz="11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755576" y="1340768"/>
              <a:ext cx="18002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rgbClr val="002060"/>
                  </a:solidFill>
                </a:rPr>
                <a:t>Kältemaschine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6300192" y="1340768"/>
              <a:ext cx="216024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/>
                <a:t>Sorptionstrockner</a:t>
              </a:r>
              <a:endParaRPr lang="de-DE" sz="1100" dirty="0"/>
            </a:p>
          </p:txBody>
        </p:sp>
        <p:grpSp>
          <p:nvGrpSpPr>
            <p:cNvPr id="93" name="Gruppieren 92"/>
            <p:cNvGrpSpPr/>
            <p:nvPr/>
          </p:nvGrpSpPr>
          <p:grpSpPr>
            <a:xfrm rot="5400000">
              <a:off x="3347864" y="1196752"/>
              <a:ext cx="504056" cy="792088"/>
              <a:chOff x="4427984" y="3789040"/>
              <a:chExt cx="504056" cy="792088"/>
            </a:xfrm>
          </p:grpSpPr>
          <p:sp>
            <p:nvSpPr>
              <p:cNvPr id="134" name="Rechteck 133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cxnSp>
            <p:nvCxnSpPr>
              <p:cNvPr id="135" name="Gerade Verbindung 134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135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 Verbindung 137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flipH="1">
              <a:off x="2555776" y="1412776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 flipH="1">
              <a:off x="2555776" y="1772816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5688124" y="1772816"/>
              <a:ext cx="6120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 flipH="1">
              <a:off x="4788023" y="2636912"/>
              <a:ext cx="3" cy="2144105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499992" y="2636912"/>
              <a:ext cx="0" cy="1584176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feld 100"/>
            <p:cNvSpPr txBox="1"/>
            <p:nvPr/>
          </p:nvSpPr>
          <p:spPr>
            <a:xfrm>
              <a:off x="4880253" y="2967335"/>
              <a:ext cx="1194203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6°C</a:t>
              </a:r>
            </a:p>
            <a:p>
              <a:r>
                <a:rPr lang="de-DE" sz="1100" dirty="0" smtClean="0"/>
                <a:t>V`= 1230l/h</a:t>
              </a: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3455876" y="2955827"/>
              <a:ext cx="1242139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12°C</a:t>
              </a:r>
            </a:p>
            <a:p>
              <a:r>
                <a:rPr lang="de-DE" sz="1100" dirty="0" smtClean="0"/>
                <a:t>V`= 1230l/h</a:t>
              </a:r>
            </a:p>
          </p:txBody>
        </p:sp>
        <p:cxnSp>
          <p:nvCxnSpPr>
            <p:cNvPr id="103" name="Gerade Verbindung 102"/>
            <p:cNvCxnSpPr/>
            <p:nvPr/>
          </p:nvCxnSpPr>
          <p:spPr>
            <a:xfrm>
              <a:off x="1815473" y="1916831"/>
              <a:ext cx="0" cy="2864187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/>
          </p:nvCxnSpPr>
          <p:spPr>
            <a:xfrm>
              <a:off x="1527442" y="1916831"/>
              <a:ext cx="0" cy="227488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feld 106"/>
            <p:cNvSpPr txBox="1"/>
            <p:nvPr/>
          </p:nvSpPr>
          <p:spPr>
            <a:xfrm>
              <a:off x="1815475" y="2432398"/>
              <a:ext cx="1152128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6°C</a:t>
              </a:r>
            </a:p>
            <a:p>
              <a:r>
                <a:rPr lang="de-DE" sz="1100" dirty="0" smtClean="0"/>
                <a:t>V`= 6900l/h</a:t>
              </a: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8838" y="2431506"/>
              <a:ext cx="1231946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12°C</a:t>
              </a:r>
            </a:p>
            <a:p>
              <a:r>
                <a:rPr lang="de-DE" sz="1100" dirty="0" smtClean="0"/>
                <a:t>V`= 6900l/h</a:t>
              </a:r>
            </a:p>
          </p:txBody>
        </p:sp>
        <p:cxnSp>
          <p:nvCxnSpPr>
            <p:cNvPr id="110" name="Gerade Verbindung 109"/>
            <p:cNvCxnSpPr/>
            <p:nvPr/>
          </p:nvCxnSpPr>
          <p:spPr>
            <a:xfrm>
              <a:off x="7504106" y="2708920"/>
              <a:ext cx="0" cy="2072098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/>
          </p:nvCxnSpPr>
          <p:spPr>
            <a:xfrm>
              <a:off x="7216073" y="2708920"/>
              <a:ext cx="0" cy="1482793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feld 112"/>
            <p:cNvSpPr txBox="1"/>
            <p:nvPr/>
          </p:nvSpPr>
          <p:spPr>
            <a:xfrm>
              <a:off x="7524328" y="2967335"/>
              <a:ext cx="1131906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6°C</a:t>
              </a:r>
            </a:p>
            <a:p>
              <a:r>
                <a:rPr lang="de-DE" sz="1100" dirty="0" smtClean="0"/>
                <a:t>V`= 1000l/h</a:t>
              </a: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6170079" y="2955827"/>
              <a:ext cx="1206135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12°C</a:t>
              </a:r>
            </a:p>
            <a:p>
              <a:r>
                <a:rPr lang="de-DE" sz="1100" dirty="0" smtClean="0"/>
                <a:t>V`= 1000l/h</a:t>
              </a:r>
            </a:p>
          </p:txBody>
        </p:sp>
        <p:cxnSp>
          <p:nvCxnSpPr>
            <p:cNvPr id="117" name="Gerade Verbindung 116"/>
            <p:cNvCxnSpPr/>
            <p:nvPr/>
          </p:nvCxnSpPr>
          <p:spPr>
            <a:xfrm>
              <a:off x="5688124" y="1556792"/>
              <a:ext cx="6120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uppieren 117"/>
            <p:cNvGrpSpPr/>
            <p:nvPr/>
          </p:nvGrpSpPr>
          <p:grpSpPr>
            <a:xfrm rot="10800000">
              <a:off x="7092280" y="1916832"/>
              <a:ext cx="504056" cy="792088"/>
              <a:chOff x="4427984" y="3789040"/>
              <a:chExt cx="504056" cy="792088"/>
            </a:xfrm>
          </p:grpSpPr>
          <p:sp>
            <p:nvSpPr>
              <p:cNvPr id="129" name="Rechteck 128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cxnSp>
            <p:nvCxnSpPr>
              <p:cNvPr id="130" name="Gerade Verbindung 129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30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 Verbindung 131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uppieren 118"/>
            <p:cNvGrpSpPr/>
            <p:nvPr/>
          </p:nvGrpSpPr>
          <p:grpSpPr>
            <a:xfrm rot="10800000">
              <a:off x="4355976" y="1916832"/>
              <a:ext cx="504056" cy="792088"/>
              <a:chOff x="4427984" y="3789040"/>
              <a:chExt cx="504056" cy="792088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cxnSp>
            <p:nvCxnSpPr>
              <p:cNvPr id="125" name="Gerade Verbindung 124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125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feld 119"/>
            <p:cNvSpPr txBox="1"/>
            <p:nvPr/>
          </p:nvSpPr>
          <p:spPr>
            <a:xfrm>
              <a:off x="4860032" y="2276872"/>
              <a:ext cx="684076" cy="36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3kW</a:t>
              </a:r>
              <a:endParaRPr lang="de-DE" sz="1100" dirty="0"/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7596336" y="2348880"/>
              <a:ext cx="684076" cy="36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7</a:t>
              </a:r>
              <a:r>
                <a:rPr lang="de-DE" sz="1100" dirty="0" smtClean="0"/>
                <a:t>kW</a:t>
              </a:r>
              <a:endParaRPr lang="de-DE" sz="1100" dirty="0"/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3491880" y="1052735"/>
              <a:ext cx="684076" cy="36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22kW</a:t>
              </a:r>
              <a:endParaRPr lang="de-DE" sz="1100" dirty="0"/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1979713" y="1032991"/>
              <a:ext cx="684076" cy="36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25kW</a:t>
              </a:r>
              <a:endParaRPr lang="de-DE" sz="1100" dirty="0"/>
            </a:p>
          </p:txBody>
        </p:sp>
      </p:grpSp>
      <p:cxnSp>
        <p:nvCxnSpPr>
          <p:cNvPr id="139" name="Gerade Verbindung 138"/>
          <p:cNvCxnSpPr/>
          <p:nvPr/>
        </p:nvCxnSpPr>
        <p:spPr>
          <a:xfrm flipV="1">
            <a:off x="3131840" y="3465005"/>
            <a:ext cx="0" cy="291632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3704386" y="2926105"/>
            <a:ext cx="867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9130l/h</a:t>
            </a:r>
          </a:p>
        </p:txBody>
      </p:sp>
      <p:sp>
        <p:nvSpPr>
          <p:cNvPr id="141" name="Textfeld 140"/>
          <p:cNvSpPr txBox="1"/>
          <p:nvPr/>
        </p:nvSpPr>
        <p:spPr>
          <a:xfrm>
            <a:off x="5360570" y="3214137"/>
            <a:ext cx="867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  <a:p>
            <a:r>
              <a:rPr lang="de-DE" sz="1100" dirty="0" smtClean="0"/>
              <a:t>V`= 9130l/h</a:t>
            </a:r>
          </a:p>
        </p:txBody>
      </p:sp>
      <p:sp>
        <p:nvSpPr>
          <p:cNvPr id="142" name="Textfeld 141"/>
          <p:cNvSpPr txBox="1"/>
          <p:nvPr/>
        </p:nvSpPr>
        <p:spPr>
          <a:xfrm>
            <a:off x="3653602" y="4695527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7,5°C</a:t>
            </a:r>
          </a:p>
          <a:p>
            <a:r>
              <a:rPr lang="de-DE" sz="1200" dirty="0" smtClean="0"/>
              <a:t>V`= 2140l/h</a:t>
            </a:r>
          </a:p>
        </p:txBody>
      </p:sp>
      <p:sp>
        <p:nvSpPr>
          <p:cNvPr id="143" name="Textfeld 142"/>
          <p:cNvSpPr txBox="1"/>
          <p:nvPr/>
        </p:nvSpPr>
        <p:spPr>
          <a:xfrm>
            <a:off x="3424828" y="6229692"/>
            <a:ext cx="867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  <a:p>
            <a:r>
              <a:rPr lang="de-DE" sz="1100" dirty="0" smtClean="0"/>
              <a:t>V`= 6990l/h</a:t>
            </a:r>
          </a:p>
        </p:txBody>
      </p:sp>
      <p:cxnSp>
        <p:nvCxnSpPr>
          <p:cNvPr id="144" name="Gerade Verbindung 143"/>
          <p:cNvCxnSpPr/>
          <p:nvPr/>
        </p:nvCxnSpPr>
        <p:spPr>
          <a:xfrm>
            <a:off x="1763688" y="6381328"/>
            <a:ext cx="1391032" cy="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1907704" y="5949280"/>
            <a:ext cx="867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  <a:p>
            <a:r>
              <a:rPr lang="de-DE" sz="1100" dirty="0" smtClean="0"/>
              <a:t>V`= 6990l/h</a:t>
            </a:r>
          </a:p>
        </p:txBody>
      </p:sp>
      <p:sp>
        <p:nvSpPr>
          <p:cNvPr id="149" name="Pfeil nach rechts 148"/>
          <p:cNvSpPr/>
          <p:nvPr/>
        </p:nvSpPr>
        <p:spPr>
          <a:xfrm>
            <a:off x="35496" y="6213069"/>
            <a:ext cx="1816878" cy="60030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Ungekühltes Leitungswasser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8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ieren 59"/>
          <p:cNvGrpSpPr/>
          <p:nvPr/>
        </p:nvGrpSpPr>
        <p:grpSpPr>
          <a:xfrm>
            <a:off x="4960671" y="4342207"/>
            <a:ext cx="4118486" cy="2105494"/>
            <a:chOff x="-1274678" y="4311838"/>
            <a:chExt cx="4118486" cy="2105494"/>
          </a:xfrm>
        </p:grpSpPr>
        <p:sp>
          <p:nvSpPr>
            <p:cNvPr id="47" name="Rechteck 46"/>
            <p:cNvSpPr/>
            <p:nvPr/>
          </p:nvSpPr>
          <p:spPr>
            <a:xfrm rot="5400000">
              <a:off x="1583668" y="5229200"/>
              <a:ext cx="18002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Kältemaschine II</a:t>
              </a:r>
            </a:p>
          </p:txBody>
        </p:sp>
        <p:cxnSp>
          <p:nvCxnSpPr>
            <p:cNvPr id="46" name="Gerade Verbindung 45"/>
            <p:cNvCxnSpPr/>
            <p:nvPr/>
          </p:nvCxnSpPr>
          <p:spPr>
            <a:xfrm flipH="1">
              <a:off x="-1274678" y="6182700"/>
              <a:ext cx="3470414" cy="24243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2159732" y="4345359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20kW</a:t>
              </a:r>
              <a:endParaRPr lang="de-DE" sz="14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715144" y="5749708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-20°C</a:t>
              </a:r>
            </a:p>
            <a:p>
              <a:r>
                <a:rPr lang="de-DE" sz="1200" dirty="0" smtClean="0"/>
                <a:t>V`= 4100l/h</a:t>
              </a: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1270" y="4311838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-15°C</a:t>
              </a:r>
            </a:p>
            <a:p>
              <a:r>
                <a:rPr lang="de-DE" sz="1200" dirty="0" smtClean="0"/>
                <a:t>V`= 4100l/h</a:t>
              </a:r>
            </a:p>
          </p:txBody>
        </p:sp>
      </p:grpSp>
      <p:sp>
        <p:nvSpPr>
          <p:cNvPr id="69" name="Rechteck 68"/>
          <p:cNvSpPr/>
          <p:nvPr/>
        </p:nvSpPr>
        <p:spPr>
          <a:xfrm>
            <a:off x="0" y="2781680"/>
            <a:ext cx="683568" cy="299695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 rot="5400000">
            <a:off x="603732" y="4755800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II</a:t>
            </a:r>
          </a:p>
        </p:txBody>
      </p:sp>
      <p:sp>
        <p:nvSpPr>
          <p:cNvPr id="71" name="Rechteck 70"/>
          <p:cNvSpPr/>
          <p:nvPr/>
        </p:nvSpPr>
        <p:spPr>
          <a:xfrm rot="5400000">
            <a:off x="603731" y="3481969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</a:t>
            </a:r>
          </a:p>
        </p:txBody>
      </p:sp>
      <p:cxnSp>
        <p:nvCxnSpPr>
          <p:cNvPr id="72" name="Gerade Verbindung 71"/>
          <p:cNvCxnSpPr/>
          <p:nvPr/>
        </p:nvCxnSpPr>
        <p:spPr>
          <a:xfrm flipH="1">
            <a:off x="683568" y="3933056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683568" y="5157192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>
            <a:off x="696762" y="3356992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683568" y="4653136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3568" y="2977959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77" name="Textfeld 76"/>
          <p:cNvSpPr txBox="1"/>
          <p:nvPr/>
        </p:nvSpPr>
        <p:spPr>
          <a:xfrm>
            <a:off x="676170" y="4221840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cxnSp>
        <p:nvCxnSpPr>
          <p:cNvPr id="78" name="Gerade Verbindung 77"/>
          <p:cNvCxnSpPr/>
          <p:nvPr/>
        </p:nvCxnSpPr>
        <p:spPr>
          <a:xfrm flipH="1" flipV="1">
            <a:off x="1232022" y="3429753"/>
            <a:ext cx="4088689" cy="29616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 flipV="1">
            <a:off x="1232022" y="3933809"/>
            <a:ext cx="2505201" cy="2961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1232022" y="4689892"/>
            <a:ext cx="1899818" cy="11292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flipH="1">
            <a:off x="1232022" y="5152287"/>
            <a:ext cx="3197927" cy="2046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331640" y="2997704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15°C</a:t>
            </a:r>
          </a:p>
          <a:p>
            <a:r>
              <a:rPr lang="de-DE" sz="1200" dirty="0" smtClean="0"/>
              <a:t>V`= 1070l/h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1331640" y="4264231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15°C</a:t>
            </a:r>
          </a:p>
          <a:p>
            <a:r>
              <a:rPr lang="de-DE" sz="1200" dirty="0" smtClean="0"/>
              <a:t>V`= 1070l/h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1351862" y="3501760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7,5°C</a:t>
            </a:r>
          </a:p>
          <a:p>
            <a:r>
              <a:rPr lang="de-DE" sz="1200" dirty="0" smtClean="0"/>
              <a:t>V`= 1070l/h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1351862" y="4768287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7,5°C</a:t>
            </a:r>
          </a:p>
          <a:p>
            <a:r>
              <a:rPr lang="de-DE" sz="1200" dirty="0" smtClean="0"/>
              <a:t>V`= 1070l/h</a:t>
            </a:r>
          </a:p>
        </p:txBody>
      </p:sp>
      <p:cxnSp>
        <p:nvCxnSpPr>
          <p:cNvPr id="97" name="Gerade Verbindung 96"/>
          <p:cNvCxnSpPr/>
          <p:nvPr/>
        </p:nvCxnSpPr>
        <p:spPr>
          <a:xfrm flipV="1">
            <a:off x="5296252" y="2744923"/>
            <a:ext cx="0" cy="68407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flipV="1">
            <a:off x="3737223" y="3963425"/>
            <a:ext cx="0" cy="121923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2642029" y="2708920"/>
            <a:ext cx="4312629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>
            <a:off x="2830985" y="3131848"/>
            <a:ext cx="432702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flipV="1">
            <a:off x="4654867" y="6273316"/>
            <a:ext cx="0" cy="384752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>
            <a:off x="1763688" y="6658068"/>
            <a:ext cx="2891179" cy="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 rot="10800000">
            <a:off x="4429949" y="5769260"/>
            <a:ext cx="1510203" cy="504056"/>
            <a:chOff x="703790" y="1360515"/>
            <a:chExt cx="1510203" cy="504056"/>
          </a:xfrm>
        </p:grpSpPr>
        <p:grpSp>
          <p:nvGrpSpPr>
            <p:cNvPr id="36" name="Gruppieren 35"/>
            <p:cNvGrpSpPr/>
            <p:nvPr/>
          </p:nvGrpSpPr>
          <p:grpSpPr>
            <a:xfrm rot="5400000">
              <a:off x="1206864" y="857441"/>
              <a:ext cx="504056" cy="1510203"/>
              <a:chOff x="4447729" y="5373216"/>
              <a:chExt cx="504056" cy="1510203"/>
            </a:xfrm>
          </p:grpSpPr>
          <p:sp>
            <p:nvSpPr>
              <p:cNvPr id="39" name="Rechteck 38"/>
              <p:cNvSpPr/>
              <p:nvPr/>
            </p:nvSpPr>
            <p:spPr>
              <a:xfrm rot="5400000">
                <a:off x="4447729" y="537321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" name="Gerade Verbindung 39"/>
              <p:cNvCxnSpPr/>
              <p:nvPr/>
            </p:nvCxnSpPr>
            <p:spPr>
              <a:xfrm rot="5400000">
                <a:off x="4181680" y="6557844"/>
                <a:ext cx="648073" cy="3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>
                <a:off x="4860032" y="5600098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>
              <a:xfrm flipH="1">
                <a:off x="4680012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/>
            </p:nvCxnSpPr>
            <p:spPr>
              <a:xfrm>
                <a:off x="4504178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Gerade Verbindung 36"/>
            <p:cNvCxnSpPr/>
            <p:nvPr/>
          </p:nvCxnSpPr>
          <p:spPr>
            <a:xfrm flipH="1">
              <a:off x="1339038" y="1420038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H="1">
              <a:off x="703790" y="177281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 flipV="1">
            <a:off x="4662265" y="5241244"/>
            <a:ext cx="0" cy="52801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 rot="10800000">
            <a:off x="4427985" y="4725144"/>
            <a:ext cx="1510203" cy="504056"/>
            <a:chOff x="703790" y="1360515"/>
            <a:chExt cx="1510203" cy="504056"/>
          </a:xfrm>
        </p:grpSpPr>
        <p:grpSp>
          <p:nvGrpSpPr>
            <p:cNvPr id="52" name="Gruppieren 51"/>
            <p:cNvGrpSpPr/>
            <p:nvPr/>
          </p:nvGrpSpPr>
          <p:grpSpPr>
            <a:xfrm rot="5400000">
              <a:off x="1206864" y="857441"/>
              <a:ext cx="504056" cy="1510203"/>
              <a:chOff x="4447729" y="5373216"/>
              <a:chExt cx="504056" cy="1510203"/>
            </a:xfrm>
          </p:grpSpPr>
          <p:sp>
            <p:nvSpPr>
              <p:cNvPr id="55" name="Rechteck 54"/>
              <p:cNvSpPr/>
              <p:nvPr/>
            </p:nvSpPr>
            <p:spPr>
              <a:xfrm rot="5400000">
                <a:off x="4447729" y="537321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6" name="Gerade Verbindung 55"/>
              <p:cNvCxnSpPr/>
              <p:nvPr/>
            </p:nvCxnSpPr>
            <p:spPr>
              <a:xfrm rot="5400000">
                <a:off x="4181680" y="6557844"/>
                <a:ext cx="648073" cy="3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>
                <a:off x="4860032" y="5600098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 flipH="1">
                <a:off x="4680012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4504178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Gerade Verbindung 52"/>
            <p:cNvCxnSpPr/>
            <p:nvPr/>
          </p:nvCxnSpPr>
          <p:spPr>
            <a:xfrm flipH="1">
              <a:off x="1339038" y="1420038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flipH="1">
              <a:off x="703790" y="177281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Gerade Verbindung 63"/>
          <p:cNvCxnSpPr/>
          <p:nvPr/>
        </p:nvCxnSpPr>
        <p:spPr>
          <a:xfrm flipH="1" flipV="1">
            <a:off x="5938188" y="5229952"/>
            <a:ext cx="3928" cy="62223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V="1">
            <a:off x="4960671" y="5854187"/>
            <a:ext cx="983653" cy="682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 flipV="1">
            <a:off x="4932041" y="5162519"/>
            <a:ext cx="1006147" cy="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4932041" y="4834712"/>
            <a:ext cx="3499044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 flipV="1">
            <a:off x="4603295" y="3131847"/>
            <a:ext cx="40713" cy="158839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ieren 81"/>
          <p:cNvGrpSpPr/>
          <p:nvPr/>
        </p:nvGrpSpPr>
        <p:grpSpPr>
          <a:xfrm>
            <a:off x="1619672" y="197776"/>
            <a:ext cx="6390719" cy="2934072"/>
            <a:chOff x="169827" y="692696"/>
            <a:chExt cx="8486407" cy="4088322"/>
          </a:xfrm>
        </p:grpSpPr>
        <p:sp>
          <p:nvSpPr>
            <p:cNvPr id="89" name="Rechteck 88"/>
            <p:cNvSpPr/>
            <p:nvPr/>
          </p:nvSpPr>
          <p:spPr>
            <a:xfrm>
              <a:off x="3455876" y="692696"/>
              <a:ext cx="2232248" cy="12241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/>
                <a:t>Prüfstand</a:t>
              </a:r>
              <a:endParaRPr lang="de-DE" sz="11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755576" y="1340768"/>
              <a:ext cx="18002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rgbClr val="002060"/>
                  </a:solidFill>
                </a:rPr>
                <a:t>Kältemaschine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6300192" y="1340768"/>
              <a:ext cx="2160240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/>
                <a:t>Sorptionstrockner</a:t>
              </a:r>
              <a:endParaRPr lang="de-DE" sz="1100" dirty="0"/>
            </a:p>
          </p:txBody>
        </p:sp>
        <p:grpSp>
          <p:nvGrpSpPr>
            <p:cNvPr id="93" name="Gruppieren 92"/>
            <p:cNvGrpSpPr/>
            <p:nvPr/>
          </p:nvGrpSpPr>
          <p:grpSpPr>
            <a:xfrm rot="5400000">
              <a:off x="3347864" y="1196752"/>
              <a:ext cx="504056" cy="792088"/>
              <a:chOff x="4427984" y="3789040"/>
              <a:chExt cx="504056" cy="792088"/>
            </a:xfrm>
          </p:grpSpPr>
          <p:sp>
            <p:nvSpPr>
              <p:cNvPr id="134" name="Rechteck 133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cxnSp>
            <p:nvCxnSpPr>
              <p:cNvPr id="135" name="Gerade Verbindung 134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135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 Verbindung 137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flipH="1">
              <a:off x="2555776" y="1412776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 flipH="1">
              <a:off x="2555776" y="1772816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5688124" y="1772816"/>
              <a:ext cx="6120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 flipH="1">
              <a:off x="4788023" y="2636912"/>
              <a:ext cx="3" cy="2144105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499992" y="2636912"/>
              <a:ext cx="0" cy="1584176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feld 100"/>
            <p:cNvSpPr txBox="1"/>
            <p:nvPr/>
          </p:nvSpPr>
          <p:spPr>
            <a:xfrm>
              <a:off x="4880253" y="2967335"/>
              <a:ext cx="1194203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6°C</a:t>
              </a:r>
            </a:p>
            <a:p>
              <a:r>
                <a:rPr lang="de-DE" sz="1100" dirty="0" smtClean="0"/>
                <a:t>V`= 1230l/h</a:t>
              </a: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3455876" y="2955827"/>
              <a:ext cx="1242139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12°C</a:t>
              </a:r>
            </a:p>
            <a:p>
              <a:r>
                <a:rPr lang="de-DE" sz="1100" dirty="0" smtClean="0"/>
                <a:t>V`= 1230l/h</a:t>
              </a:r>
            </a:p>
          </p:txBody>
        </p:sp>
        <p:cxnSp>
          <p:nvCxnSpPr>
            <p:cNvPr id="103" name="Gerade Verbindung 102"/>
            <p:cNvCxnSpPr/>
            <p:nvPr/>
          </p:nvCxnSpPr>
          <p:spPr>
            <a:xfrm>
              <a:off x="1815473" y="1916831"/>
              <a:ext cx="0" cy="2864187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/>
          </p:nvCxnSpPr>
          <p:spPr>
            <a:xfrm>
              <a:off x="1527442" y="1916831"/>
              <a:ext cx="0" cy="227488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feld 106"/>
            <p:cNvSpPr txBox="1"/>
            <p:nvPr/>
          </p:nvSpPr>
          <p:spPr>
            <a:xfrm>
              <a:off x="1815475" y="2432398"/>
              <a:ext cx="1152128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6°C</a:t>
              </a:r>
            </a:p>
            <a:p>
              <a:r>
                <a:rPr lang="de-DE" sz="1100" dirty="0" smtClean="0"/>
                <a:t>V`= 6900l/h</a:t>
              </a: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69827" y="2431506"/>
              <a:ext cx="1540957" cy="836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12°C</a:t>
              </a:r>
            </a:p>
            <a:p>
              <a:r>
                <a:rPr lang="de-DE" sz="1100" dirty="0" smtClean="0"/>
                <a:t>V`= 6900 l/h</a:t>
              </a:r>
            </a:p>
            <a:p>
              <a:r>
                <a:rPr lang="de-DE" sz="1100" dirty="0" smtClean="0"/>
                <a:t>(</a:t>
              </a:r>
              <a:r>
                <a:rPr lang="de-DE" sz="1100" dirty="0" err="1" smtClean="0"/>
                <a:t>Bzw</a:t>
              </a:r>
              <a:r>
                <a:rPr lang="de-DE" sz="1100" dirty="0" smtClean="0"/>
                <a:t> 4500 l/h)</a:t>
              </a:r>
            </a:p>
          </p:txBody>
        </p:sp>
        <p:cxnSp>
          <p:nvCxnSpPr>
            <p:cNvPr id="110" name="Gerade Verbindung 109"/>
            <p:cNvCxnSpPr/>
            <p:nvPr/>
          </p:nvCxnSpPr>
          <p:spPr>
            <a:xfrm>
              <a:off x="7504106" y="2708920"/>
              <a:ext cx="0" cy="2072098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/>
          </p:nvCxnSpPr>
          <p:spPr>
            <a:xfrm>
              <a:off x="7216073" y="2708920"/>
              <a:ext cx="0" cy="1482793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feld 112"/>
            <p:cNvSpPr txBox="1"/>
            <p:nvPr/>
          </p:nvSpPr>
          <p:spPr>
            <a:xfrm>
              <a:off x="7524328" y="2967335"/>
              <a:ext cx="1131906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6°C</a:t>
              </a:r>
            </a:p>
            <a:p>
              <a:r>
                <a:rPr lang="de-DE" sz="1100" dirty="0" smtClean="0"/>
                <a:t>V`= 1000l/h</a:t>
              </a: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6170079" y="2955827"/>
              <a:ext cx="1206135" cy="60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12°C</a:t>
              </a:r>
            </a:p>
            <a:p>
              <a:r>
                <a:rPr lang="de-DE" sz="1100" dirty="0" smtClean="0"/>
                <a:t>V`= 1000l/h</a:t>
              </a:r>
            </a:p>
          </p:txBody>
        </p:sp>
        <p:cxnSp>
          <p:nvCxnSpPr>
            <p:cNvPr id="117" name="Gerade Verbindung 116"/>
            <p:cNvCxnSpPr/>
            <p:nvPr/>
          </p:nvCxnSpPr>
          <p:spPr>
            <a:xfrm>
              <a:off x="5688124" y="1556792"/>
              <a:ext cx="6120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uppieren 117"/>
            <p:cNvGrpSpPr/>
            <p:nvPr/>
          </p:nvGrpSpPr>
          <p:grpSpPr>
            <a:xfrm rot="10800000">
              <a:off x="7092280" y="1916832"/>
              <a:ext cx="504056" cy="792088"/>
              <a:chOff x="4427984" y="3789040"/>
              <a:chExt cx="504056" cy="792088"/>
            </a:xfrm>
          </p:grpSpPr>
          <p:sp>
            <p:nvSpPr>
              <p:cNvPr id="129" name="Rechteck 128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cxnSp>
            <p:nvCxnSpPr>
              <p:cNvPr id="130" name="Gerade Verbindung 129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30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 Verbindung 131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uppieren 118"/>
            <p:cNvGrpSpPr/>
            <p:nvPr/>
          </p:nvGrpSpPr>
          <p:grpSpPr>
            <a:xfrm rot="10800000">
              <a:off x="4355976" y="1916832"/>
              <a:ext cx="504056" cy="792088"/>
              <a:chOff x="4427984" y="3789040"/>
              <a:chExt cx="504056" cy="792088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cxnSp>
            <p:nvCxnSpPr>
              <p:cNvPr id="125" name="Gerade Verbindung 124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125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feld 119"/>
            <p:cNvSpPr txBox="1"/>
            <p:nvPr/>
          </p:nvSpPr>
          <p:spPr>
            <a:xfrm>
              <a:off x="4860032" y="2276872"/>
              <a:ext cx="684076" cy="36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3kW</a:t>
              </a:r>
              <a:endParaRPr lang="de-DE" sz="1100" dirty="0"/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7596336" y="2348880"/>
              <a:ext cx="684076" cy="36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7</a:t>
              </a:r>
              <a:r>
                <a:rPr lang="de-DE" sz="1100" dirty="0" smtClean="0"/>
                <a:t>kW</a:t>
              </a:r>
              <a:endParaRPr lang="de-DE" sz="1100" dirty="0"/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3491880" y="1052735"/>
              <a:ext cx="684076" cy="36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22kW</a:t>
              </a:r>
              <a:endParaRPr lang="de-DE" sz="1100" dirty="0"/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1979713" y="1032991"/>
              <a:ext cx="684076" cy="36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25kW</a:t>
              </a:r>
              <a:endParaRPr lang="de-DE" sz="1100" dirty="0"/>
            </a:p>
          </p:txBody>
        </p:sp>
      </p:grpSp>
      <p:cxnSp>
        <p:nvCxnSpPr>
          <p:cNvPr id="139" name="Gerade Verbindung 138"/>
          <p:cNvCxnSpPr/>
          <p:nvPr/>
        </p:nvCxnSpPr>
        <p:spPr>
          <a:xfrm flipV="1">
            <a:off x="3131840" y="3465005"/>
            <a:ext cx="0" cy="291632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3704386" y="2926105"/>
            <a:ext cx="867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9130l/h</a:t>
            </a:r>
          </a:p>
        </p:txBody>
      </p:sp>
      <p:sp>
        <p:nvSpPr>
          <p:cNvPr id="141" name="Textfeld 140"/>
          <p:cNvSpPr txBox="1"/>
          <p:nvPr/>
        </p:nvSpPr>
        <p:spPr>
          <a:xfrm>
            <a:off x="5360570" y="3214137"/>
            <a:ext cx="867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  <a:p>
            <a:r>
              <a:rPr lang="de-DE" sz="1100" dirty="0" smtClean="0"/>
              <a:t>V`= 9130l/h</a:t>
            </a:r>
          </a:p>
        </p:txBody>
      </p:sp>
      <p:sp>
        <p:nvSpPr>
          <p:cNvPr id="142" name="Textfeld 141"/>
          <p:cNvSpPr txBox="1"/>
          <p:nvPr/>
        </p:nvSpPr>
        <p:spPr>
          <a:xfrm>
            <a:off x="3653602" y="4695527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7,5°C</a:t>
            </a:r>
          </a:p>
          <a:p>
            <a:r>
              <a:rPr lang="de-DE" sz="1200" dirty="0" smtClean="0"/>
              <a:t>V`= 2140l/h</a:t>
            </a:r>
          </a:p>
        </p:txBody>
      </p:sp>
      <p:sp>
        <p:nvSpPr>
          <p:cNvPr id="143" name="Textfeld 142"/>
          <p:cNvSpPr txBox="1"/>
          <p:nvPr/>
        </p:nvSpPr>
        <p:spPr>
          <a:xfrm>
            <a:off x="3424828" y="6229692"/>
            <a:ext cx="867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  <a:p>
            <a:r>
              <a:rPr lang="de-DE" sz="1100" dirty="0" smtClean="0"/>
              <a:t>V`= 6990l/h</a:t>
            </a:r>
          </a:p>
        </p:txBody>
      </p:sp>
      <p:cxnSp>
        <p:nvCxnSpPr>
          <p:cNvPr id="144" name="Gerade Verbindung 143"/>
          <p:cNvCxnSpPr/>
          <p:nvPr/>
        </p:nvCxnSpPr>
        <p:spPr>
          <a:xfrm>
            <a:off x="1763688" y="6381328"/>
            <a:ext cx="1391032" cy="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1907704" y="5949280"/>
            <a:ext cx="867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  <a:p>
            <a:r>
              <a:rPr lang="de-DE" sz="1100" dirty="0" smtClean="0"/>
              <a:t>V`= 6990l/h</a:t>
            </a:r>
          </a:p>
        </p:txBody>
      </p:sp>
      <p:sp>
        <p:nvSpPr>
          <p:cNvPr id="149" name="Pfeil nach rechts 148"/>
          <p:cNvSpPr/>
          <p:nvPr/>
        </p:nvSpPr>
        <p:spPr>
          <a:xfrm>
            <a:off x="35496" y="6213069"/>
            <a:ext cx="1816878" cy="60030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Ungekühltes Leitungswasser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3904452" y="717776"/>
            <a:ext cx="1" cy="25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3859068" y="796912"/>
            <a:ext cx="96575" cy="96899"/>
            <a:chOff x="882141" y="1031085"/>
            <a:chExt cx="521507" cy="486093"/>
          </a:xfrm>
        </p:grpSpPr>
        <p:sp>
          <p:nvSpPr>
            <p:cNvPr id="5" name="Rechteck 4"/>
            <p:cNvSpPr/>
            <p:nvPr/>
          </p:nvSpPr>
          <p:spPr>
            <a:xfrm>
              <a:off x="882141" y="1031086"/>
              <a:ext cx="521507" cy="486092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882141" y="1031085"/>
              <a:ext cx="521507" cy="4860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24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ieren 59"/>
          <p:cNvGrpSpPr/>
          <p:nvPr/>
        </p:nvGrpSpPr>
        <p:grpSpPr>
          <a:xfrm>
            <a:off x="4590256" y="4586095"/>
            <a:ext cx="4488901" cy="2071973"/>
            <a:chOff x="-1645093" y="4345359"/>
            <a:chExt cx="4488901" cy="2071973"/>
          </a:xfrm>
        </p:grpSpPr>
        <p:sp>
          <p:nvSpPr>
            <p:cNvPr id="47" name="Rechteck 46"/>
            <p:cNvSpPr/>
            <p:nvPr/>
          </p:nvSpPr>
          <p:spPr>
            <a:xfrm rot="5400000">
              <a:off x="1583668" y="5229200"/>
              <a:ext cx="18002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Kältemaschine II</a:t>
              </a:r>
            </a:p>
          </p:txBody>
        </p:sp>
        <p:cxnSp>
          <p:nvCxnSpPr>
            <p:cNvPr id="46" name="Gerade Verbindung 45"/>
            <p:cNvCxnSpPr/>
            <p:nvPr/>
          </p:nvCxnSpPr>
          <p:spPr>
            <a:xfrm flipH="1">
              <a:off x="-1592927" y="5647140"/>
              <a:ext cx="3782313" cy="0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-1645093" y="6001561"/>
              <a:ext cx="3851749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2159732" y="4345359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20kW</a:t>
              </a:r>
              <a:endParaRPr lang="de-DE" sz="14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835115" y="5210875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-20°C</a:t>
              </a:r>
            </a:p>
            <a:p>
              <a:r>
                <a:rPr lang="de-DE" sz="1200" dirty="0" smtClean="0"/>
                <a:t>V`= 4100l/h</a:t>
              </a: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854965" y="5708544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-15°C</a:t>
              </a:r>
            </a:p>
            <a:p>
              <a:r>
                <a:rPr lang="de-DE" sz="1200" dirty="0" smtClean="0"/>
                <a:t>V`= 4100l/h</a:t>
              </a:r>
            </a:p>
          </p:txBody>
        </p:sp>
      </p:grpSp>
      <p:sp>
        <p:nvSpPr>
          <p:cNvPr id="69" name="Rechteck 68"/>
          <p:cNvSpPr/>
          <p:nvPr/>
        </p:nvSpPr>
        <p:spPr>
          <a:xfrm>
            <a:off x="0" y="3861048"/>
            <a:ext cx="683568" cy="299695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 rot="5400000">
            <a:off x="603732" y="5835168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II</a:t>
            </a:r>
          </a:p>
        </p:txBody>
      </p:sp>
      <p:sp>
        <p:nvSpPr>
          <p:cNvPr id="71" name="Rechteck 70"/>
          <p:cNvSpPr/>
          <p:nvPr/>
        </p:nvSpPr>
        <p:spPr>
          <a:xfrm rot="5400000">
            <a:off x="603731" y="4561337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</a:t>
            </a:r>
          </a:p>
        </p:txBody>
      </p:sp>
      <p:cxnSp>
        <p:nvCxnSpPr>
          <p:cNvPr id="72" name="Gerade Verbindung 71"/>
          <p:cNvCxnSpPr/>
          <p:nvPr/>
        </p:nvCxnSpPr>
        <p:spPr>
          <a:xfrm flipH="1">
            <a:off x="683568" y="4509120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683568" y="5733256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>
            <a:off x="696762" y="4869160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683568" y="6093296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3568" y="4057327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77" name="Textfeld 76"/>
          <p:cNvSpPr txBox="1"/>
          <p:nvPr/>
        </p:nvSpPr>
        <p:spPr>
          <a:xfrm>
            <a:off x="676170" y="5301208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cxnSp>
        <p:nvCxnSpPr>
          <p:cNvPr id="78" name="Gerade Verbindung 77"/>
          <p:cNvCxnSpPr/>
          <p:nvPr/>
        </p:nvCxnSpPr>
        <p:spPr>
          <a:xfrm flipH="1" flipV="1">
            <a:off x="1232022" y="4509120"/>
            <a:ext cx="5786284" cy="4936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>
            <a:off x="1232022" y="5013176"/>
            <a:ext cx="6094538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 flipV="1">
            <a:off x="1211800" y="5837118"/>
            <a:ext cx="2228294" cy="40154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flipH="1">
            <a:off x="1214206" y="6180112"/>
            <a:ext cx="224789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331640" y="4057327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1331640" y="5343599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1351862" y="4581128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1351862" y="5847655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27" name="Rechteck 26"/>
          <p:cNvSpPr/>
          <p:nvPr/>
        </p:nvSpPr>
        <p:spPr>
          <a:xfrm>
            <a:off x="3258108" y="692696"/>
            <a:ext cx="2232248" cy="1224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Prüfstand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6102424" y="1340768"/>
            <a:ext cx="21602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Sorptionstrockner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401682" y="1339076"/>
            <a:ext cx="2350868" cy="504056"/>
            <a:chOff x="-136875" y="1360514"/>
            <a:chExt cx="2350868" cy="504056"/>
          </a:xfrm>
        </p:grpSpPr>
        <p:grpSp>
          <p:nvGrpSpPr>
            <p:cNvPr id="30" name="Gruppieren 29"/>
            <p:cNvGrpSpPr/>
            <p:nvPr/>
          </p:nvGrpSpPr>
          <p:grpSpPr>
            <a:xfrm rot="5400000">
              <a:off x="786531" y="437108"/>
              <a:ext cx="504056" cy="2350868"/>
              <a:chOff x="4447729" y="5373216"/>
              <a:chExt cx="504056" cy="2350868"/>
            </a:xfrm>
          </p:grpSpPr>
          <p:sp>
            <p:nvSpPr>
              <p:cNvPr id="80" name="Rechteck 79"/>
              <p:cNvSpPr/>
              <p:nvPr/>
            </p:nvSpPr>
            <p:spPr>
              <a:xfrm rot="5400000">
                <a:off x="4447729" y="537321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2" name="Gerade Verbindung 81"/>
              <p:cNvCxnSpPr/>
              <p:nvPr/>
            </p:nvCxnSpPr>
            <p:spPr>
              <a:xfrm rot="16200000" flipH="1">
                <a:off x="3762886" y="6979715"/>
                <a:ext cx="1488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88"/>
              <p:cNvCxnSpPr/>
              <p:nvPr/>
            </p:nvCxnSpPr>
            <p:spPr>
              <a:xfrm>
                <a:off x="4860032" y="5600098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89"/>
              <p:cNvCxnSpPr/>
              <p:nvPr/>
            </p:nvCxnSpPr>
            <p:spPr>
              <a:xfrm flipH="1">
                <a:off x="4680012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90"/>
              <p:cNvCxnSpPr/>
              <p:nvPr/>
            </p:nvCxnSpPr>
            <p:spPr>
              <a:xfrm>
                <a:off x="4504178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Gerade Verbindung 30"/>
            <p:cNvCxnSpPr/>
            <p:nvPr/>
          </p:nvCxnSpPr>
          <p:spPr>
            <a:xfrm flipH="1">
              <a:off x="1339038" y="1420038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703790" y="177281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Gerade Verbindung 32"/>
          <p:cNvCxnSpPr/>
          <p:nvPr/>
        </p:nvCxnSpPr>
        <p:spPr>
          <a:xfrm>
            <a:off x="5490356" y="1772816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4590256" y="2636912"/>
            <a:ext cx="0" cy="237626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4302224" y="2636912"/>
            <a:ext cx="0" cy="1877144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682486" y="2636912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6°C</a:t>
            </a:r>
          </a:p>
          <a:p>
            <a:r>
              <a:rPr lang="de-DE" sz="1200" dirty="0" smtClean="0"/>
              <a:t>V`= 1230l/h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40094" y="2564904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12°C</a:t>
            </a:r>
          </a:p>
          <a:p>
            <a:r>
              <a:rPr lang="de-DE" sz="1200" dirty="0" smtClean="0"/>
              <a:t>V`= 1230l/h</a:t>
            </a:r>
          </a:p>
        </p:txBody>
      </p:sp>
      <p:cxnSp>
        <p:nvCxnSpPr>
          <p:cNvPr id="38" name="Gerade Verbindung 37"/>
          <p:cNvCxnSpPr/>
          <p:nvPr/>
        </p:nvCxnSpPr>
        <p:spPr>
          <a:xfrm>
            <a:off x="2267744" y="1710680"/>
            <a:ext cx="0" cy="158417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1431764" y="1383159"/>
            <a:ext cx="0" cy="218985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709936" y="2432397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6°C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59774" y="2420888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12°C</a:t>
            </a:r>
          </a:p>
          <a:p>
            <a:r>
              <a:rPr lang="de-DE" sz="1200" dirty="0" smtClean="0"/>
              <a:t>V`= 6900l/h</a:t>
            </a:r>
          </a:p>
        </p:txBody>
      </p:sp>
      <p:cxnSp>
        <p:nvCxnSpPr>
          <p:cNvPr id="42" name="Gerade Verbindung 41"/>
          <p:cNvCxnSpPr/>
          <p:nvPr/>
        </p:nvCxnSpPr>
        <p:spPr>
          <a:xfrm>
            <a:off x="7306338" y="2708920"/>
            <a:ext cx="0" cy="230425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7018306" y="2708920"/>
            <a:ext cx="0" cy="180020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7398568" y="2967335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6°C</a:t>
            </a:r>
          </a:p>
          <a:p>
            <a:r>
              <a:rPr lang="de-DE" sz="1200" dirty="0" smtClean="0"/>
              <a:t>V`= 1000l/h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30416" y="2955826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12°C</a:t>
            </a:r>
          </a:p>
          <a:p>
            <a:r>
              <a:rPr lang="de-DE" sz="1200" dirty="0" smtClean="0"/>
              <a:t>V`= 1000l/h</a:t>
            </a:r>
          </a:p>
        </p:txBody>
      </p:sp>
      <p:cxnSp>
        <p:nvCxnSpPr>
          <p:cNvPr id="49" name="Gerade Verbindung 48"/>
          <p:cNvCxnSpPr/>
          <p:nvPr/>
        </p:nvCxnSpPr>
        <p:spPr>
          <a:xfrm>
            <a:off x="5490356" y="155679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/>
          <p:cNvGrpSpPr/>
          <p:nvPr/>
        </p:nvGrpSpPr>
        <p:grpSpPr>
          <a:xfrm rot="10800000">
            <a:off x="6894512" y="1916832"/>
            <a:ext cx="504056" cy="792088"/>
            <a:chOff x="4427984" y="3789040"/>
            <a:chExt cx="504056" cy="792088"/>
          </a:xfrm>
        </p:grpSpPr>
        <p:sp>
          <p:nvSpPr>
            <p:cNvPr id="65" name="Rechteck 64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6" name="Gerade Verbindung 65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 rot="10800000">
            <a:off x="4158208" y="1916832"/>
            <a:ext cx="504056" cy="792088"/>
            <a:chOff x="4427984" y="3789040"/>
            <a:chExt cx="504056" cy="792088"/>
          </a:xfrm>
        </p:grpSpPr>
        <p:sp>
          <p:nvSpPr>
            <p:cNvPr id="56" name="Rechteck 55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 Verbindung 60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4662264" y="2276872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3kW</a:t>
            </a:r>
            <a:endParaRPr lang="de-DE" sz="1400" dirty="0"/>
          </a:p>
        </p:txBody>
      </p:sp>
      <p:sp>
        <p:nvSpPr>
          <p:cNvPr id="53" name="Textfeld 52"/>
          <p:cNvSpPr txBox="1"/>
          <p:nvPr/>
        </p:nvSpPr>
        <p:spPr>
          <a:xfrm>
            <a:off x="7398568" y="2348880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7</a:t>
            </a:r>
            <a:r>
              <a:rPr lang="de-DE" sz="1400" dirty="0" smtClean="0"/>
              <a:t>kW</a:t>
            </a:r>
            <a:endParaRPr lang="de-DE" sz="1400" dirty="0"/>
          </a:p>
        </p:txBody>
      </p:sp>
      <p:sp>
        <p:nvSpPr>
          <p:cNvPr id="54" name="Textfeld 53"/>
          <p:cNvSpPr txBox="1"/>
          <p:nvPr/>
        </p:nvSpPr>
        <p:spPr>
          <a:xfrm>
            <a:off x="3294112" y="1052736"/>
            <a:ext cx="6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22kW</a:t>
            </a:r>
            <a:endParaRPr lang="de-DE" sz="1400" dirty="0"/>
          </a:p>
        </p:txBody>
      </p:sp>
      <p:cxnSp>
        <p:nvCxnSpPr>
          <p:cNvPr id="92" name="Gerade Verbindung 91"/>
          <p:cNvCxnSpPr/>
          <p:nvPr/>
        </p:nvCxnSpPr>
        <p:spPr>
          <a:xfrm>
            <a:off x="1431764" y="3548304"/>
            <a:ext cx="2132124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2267744" y="3294856"/>
            <a:ext cx="1512168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3771038" y="3284155"/>
            <a:ext cx="17748" cy="2499833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3563888" y="3548304"/>
            <a:ext cx="0" cy="2235684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pieren 109"/>
          <p:cNvGrpSpPr/>
          <p:nvPr/>
        </p:nvGrpSpPr>
        <p:grpSpPr>
          <a:xfrm rot="10800000">
            <a:off x="3462096" y="5794689"/>
            <a:ext cx="1510203" cy="504056"/>
            <a:chOff x="703790" y="1360515"/>
            <a:chExt cx="1510203" cy="504056"/>
          </a:xfrm>
        </p:grpSpPr>
        <p:grpSp>
          <p:nvGrpSpPr>
            <p:cNvPr id="111" name="Gruppieren 110"/>
            <p:cNvGrpSpPr/>
            <p:nvPr/>
          </p:nvGrpSpPr>
          <p:grpSpPr>
            <a:xfrm rot="5400000">
              <a:off x="1206864" y="857441"/>
              <a:ext cx="504056" cy="1510203"/>
              <a:chOff x="4447729" y="5373216"/>
              <a:chExt cx="504056" cy="1510203"/>
            </a:xfrm>
          </p:grpSpPr>
          <p:sp>
            <p:nvSpPr>
              <p:cNvPr id="114" name="Rechteck 113"/>
              <p:cNvSpPr/>
              <p:nvPr/>
            </p:nvSpPr>
            <p:spPr>
              <a:xfrm rot="5400000">
                <a:off x="4447729" y="5373216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5" name="Gerade Verbindung 114"/>
              <p:cNvCxnSpPr/>
              <p:nvPr/>
            </p:nvCxnSpPr>
            <p:spPr>
              <a:xfrm rot="5400000">
                <a:off x="4181680" y="6557844"/>
                <a:ext cx="648073" cy="3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115"/>
              <p:cNvCxnSpPr/>
              <p:nvPr/>
            </p:nvCxnSpPr>
            <p:spPr>
              <a:xfrm>
                <a:off x="4860032" y="5600098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 Verbindung 116"/>
              <p:cNvCxnSpPr/>
              <p:nvPr/>
            </p:nvCxnSpPr>
            <p:spPr>
              <a:xfrm flipH="1">
                <a:off x="4680012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 Verbindung 117"/>
              <p:cNvCxnSpPr/>
              <p:nvPr/>
            </p:nvCxnSpPr>
            <p:spPr>
              <a:xfrm>
                <a:off x="4504178" y="560749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Gerade Verbindung 111"/>
            <p:cNvCxnSpPr/>
            <p:nvPr/>
          </p:nvCxnSpPr>
          <p:spPr>
            <a:xfrm flipH="1">
              <a:off x="1339038" y="1420038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flipH="1">
              <a:off x="703790" y="1772817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16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ieren 59"/>
          <p:cNvGrpSpPr/>
          <p:nvPr/>
        </p:nvGrpSpPr>
        <p:grpSpPr>
          <a:xfrm>
            <a:off x="7062933" y="4586095"/>
            <a:ext cx="2016224" cy="2071973"/>
            <a:chOff x="827584" y="4345359"/>
            <a:chExt cx="2016224" cy="2071973"/>
          </a:xfrm>
        </p:grpSpPr>
        <p:sp>
          <p:nvSpPr>
            <p:cNvPr id="47" name="Rechteck 46"/>
            <p:cNvSpPr/>
            <p:nvPr/>
          </p:nvSpPr>
          <p:spPr>
            <a:xfrm rot="5400000">
              <a:off x="1583668" y="5229200"/>
              <a:ext cx="18002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2060"/>
                  </a:solidFill>
                </a:rPr>
                <a:t>Kältemaschine II</a:t>
              </a:r>
            </a:p>
          </p:txBody>
        </p:sp>
        <p:cxnSp>
          <p:nvCxnSpPr>
            <p:cNvPr id="46" name="Gerade Verbindung 45"/>
            <p:cNvCxnSpPr/>
            <p:nvPr/>
          </p:nvCxnSpPr>
          <p:spPr>
            <a:xfrm flipH="1">
              <a:off x="844354" y="5340053"/>
              <a:ext cx="1351690" cy="0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844353" y="5949280"/>
              <a:ext cx="1351691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2159732" y="4345359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20kW</a:t>
              </a:r>
              <a:endParaRPr lang="de-DE" sz="14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827584" y="4911551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-20°C</a:t>
              </a:r>
            </a:p>
            <a:p>
              <a:r>
                <a:rPr lang="de-DE" sz="1200" dirty="0" smtClean="0"/>
                <a:t>V`= 4100l/h</a:t>
              </a: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827584" y="5517232"/>
              <a:ext cx="1059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 = -15°C</a:t>
              </a:r>
            </a:p>
            <a:p>
              <a:r>
                <a:rPr lang="de-DE" sz="1200" dirty="0" smtClean="0"/>
                <a:t>V`= 4100l/h</a:t>
              </a:r>
            </a:p>
          </p:txBody>
        </p:sp>
      </p:grpSp>
      <p:sp>
        <p:nvSpPr>
          <p:cNvPr id="69" name="Rechteck 68"/>
          <p:cNvSpPr/>
          <p:nvPr/>
        </p:nvSpPr>
        <p:spPr>
          <a:xfrm>
            <a:off x="0" y="3861048"/>
            <a:ext cx="683568" cy="299695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 rot="5400000">
            <a:off x="603732" y="5835168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II</a:t>
            </a:r>
          </a:p>
        </p:txBody>
      </p:sp>
      <p:sp>
        <p:nvSpPr>
          <p:cNvPr id="71" name="Rechteck 70"/>
          <p:cNvSpPr/>
          <p:nvPr/>
        </p:nvSpPr>
        <p:spPr>
          <a:xfrm rot="5400000">
            <a:off x="603731" y="4561337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</a:t>
            </a:r>
          </a:p>
        </p:txBody>
      </p:sp>
      <p:cxnSp>
        <p:nvCxnSpPr>
          <p:cNvPr id="72" name="Gerade Verbindung 71"/>
          <p:cNvCxnSpPr/>
          <p:nvPr/>
        </p:nvCxnSpPr>
        <p:spPr>
          <a:xfrm flipH="1">
            <a:off x="683568" y="4509120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683568" y="5733256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>
            <a:off x="696762" y="4869160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683568" y="6093296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3568" y="4057327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77" name="Textfeld 76"/>
          <p:cNvSpPr txBox="1"/>
          <p:nvPr/>
        </p:nvSpPr>
        <p:spPr>
          <a:xfrm>
            <a:off x="676170" y="5301208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cxnSp>
        <p:nvCxnSpPr>
          <p:cNvPr id="78" name="Gerade Verbindung 77"/>
          <p:cNvCxnSpPr/>
          <p:nvPr/>
        </p:nvCxnSpPr>
        <p:spPr>
          <a:xfrm flipH="1">
            <a:off x="1232022" y="4509120"/>
            <a:ext cx="2763914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>
            <a:off x="1232022" y="4990863"/>
            <a:ext cx="2763914" cy="22313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1232022" y="5780552"/>
            <a:ext cx="531666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flipH="1">
            <a:off x="1232022" y="6309320"/>
            <a:ext cx="53166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331640" y="4077072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1331640" y="5343599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1331640" y="4581128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1351862" y="5847655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7,5°C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95936" y="4211215"/>
            <a:ext cx="12601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26"/>
          <p:cNvCxnSpPr/>
          <p:nvPr/>
        </p:nvCxnSpPr>
        <p:spPr>
          <a:xfrm flipH="1">
            <a:off x="6156176" y="5580789"/>
            <a:ext cx="923528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6444208" y="4990863"/>
            <a:ext cx="0" cy="57606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6228184" y="6190016"/>
            <a:ext cx="85152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6732240" y="4365104"/>
            <a:ext cx="0" cy="1824912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V="1">
            <a:off x="5256076" y="4365104"/>
            <a:ext cx="1477404" cy="496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5256076" y="5008208"/>
            <a:ext cx="1188132" cy="496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V="1">
            <a:off x="4311578" y="3645024"/>
            <a:ext cx="0" cy="56046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4887642" y="3501008"/>
            <a:ext cx="0" cy="68789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3491880" y="3501008"/>
            <a:ext cx="3528392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3491880" y="3645024"/>
            <a:ext cx="3528392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3419872" y="3759423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12°C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4880254" y="3717032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</a:t>
            </a:r>
            <a:r>
              <a:rPr lang="de-DE" sz="1200" dirty="0"/>
              <a:t>6</a:t>
            </a:r>
            <a:r>
              <a:rPr lang="de-DE" sz="1200" dirty="0" smtClean="0"/>
              <a:t>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555776" y="213285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Aufteilen auf drei Ströme, insgesamt brauche ich 6900l/h, die </a:t>
            </a:r>
            <a:r>
              <a:rPr lang="de-DE" dirty="0"/>
              <a:t>M</a:t>
            </a:r>
            <a:r>
              <a:rPr lang="de-DE" dirty="0" smtClean="0"/>
              <a:t>indestleistung ist noch unbekannt, da ich </a:t>
            </a:r>
            <a:r>
              <a:rPr lang="de-DE" dirty="0" err="1" smtClean="0"/>
              <a:t>immernoch</a:t>
            </a:r>
            <a:r>
              <a:rPr lang="de-DE" dirty="0"/>
              <a:t> </a:t>
            </a:r>
            <a:r>
              <a:rPr lang="de-DE" dirty="0" smtClean="0"/>
              <a:t>nicht weiß wie viel Leistung die Kältemaschine benötigt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490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/>
          <p:cNvSpPr/>
          <p:nvPr/>
        </p:nvSpPr>
        <p:spPr>
          <a:xfrm>
            <a:off x="2888100" y="845096"/>
            <a:ext cx="1681002" cy="878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Prüfstand</a:t>
            </a:r>
            <a:endParaRPr lang="de-DE" sz="1100" dirty="0"/>
          </a:p>
        </p:txBody>
      </p:sp>
      <p:sp>
        <p:nvSpPr>
          <p:cNvPr id="48" name="Rechteck 47"/>
          <p:cNvSpPr/>
          <p:nvPr/>
        </p:nvSpPr>
        <p:spPr>
          <a:xfrm>
            <a:off x="854630" y="1310199"/>
            <a:ext cx="1355647" cy="41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rgbClr val="002060"/>
                </a:solidFill>
              </a:rPr>
              <a:t>Kältemaschine</a:t>
            </a:r>
          </a:p>
        </p:txBody>
      </p:sp>
      <p:sp>
        <p:nvSpPr>
          <p:cNvPr id="49" name="Rechteck 48"/>
          <p:cNvSpPr/>
          <p:nvPr/>
        </p:nvSpPr>
        <p:spPr>
          <a:xfrm>
            <a:off x="5030022" y="1310199"/>
            <a:ext cx="1626776" cy="4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Sorptionstrockner</a:t>
            </a:r>
            <a:endParaRPr lang="de-DE" sz="1100" dirty="0"/>
          </a:p>
        </p:txBody>
      </p:sp>
      <p:grpSp>
        <p:nvGrpSpPr>
          <p:cNvPr id="50" name="Gruppieren 49"/>
          <p:cNvGrpSpPr/>
          <p:nvPr/>
        </p:nvGrpSpPr>
        <p:grpSpPr>
          <a:xfrm rot="5400000">
            <a:off x="2815678" y="1192830"/>
            <a:ext cx="361747" cy="596485"/>
            <a:chOff x="4427984" y="3789040"/>
            <a:chExt cx="504056" cy="792088"/>
          </a:xfrm>
        </p:grpSpPr>
        <p:sp>
          <p:nvSpPr>
            <p:cNvPr id="83" name="Rechteck 82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84" name="Gerade Verbindung 83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Gerade Verbindung 50"/>
          <p:cNvCxnSpPr/>
          <p:nvPr/>
        </p:nvCxnSpPr>
        <p:spPr>
          <a:xfrm flipH="1">
            <a:off x="2210277" y="1361877"/>
            <a:ext cx="4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210277" y="1620267"/>
            <a:ext cx="4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4569102" y="1620267"/>
            <a:ext cx="46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891279" y="2240404"/>
            <a:ext cx="0" cy="113691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3674375" y="2240404"/>
            <a:ext cx="0" cy="113691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3960732" y="2477539"/>
            <a:ext cx="89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1230l/h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2888100" y="2469280"/>
            <a:ext cx="935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  <a:p>
            <a:r>
              <a:rPr lang="de-DE" sz="1100" dirty="0" smtClean="0"/>
              <a:t>V`= 1230l/h</a:t>
            </a:r>
          </a:p>
        </p:txBody>
      </p:sp>
      <p:cxnSp>
        <p:nvCxnSpPr>
          <p:cNvPr id="58" name="Gerade Verbindung 57"/>
          <p:cNvCxnSpPr/>
          <p:nvPr/>
        </p:nvCxnSpPr>
        <p:spPr>
          <a:xfrm>
            <a:off x="1652789" y="1723623"/>
            <a:ext cx="0" cy="113691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1435886" y="1723623"/>
            <a:ext cx="0" cy="113691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652790" y="2093630"/>
            <a:ext cx="867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6900l/h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46231" y="2092990"/>
            <a:ext cx="9277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  <a:p>
            <a:r>
              <a:rPr lang="de-DE" sz="1100" dirty="0" smtClean="0"/>
              <a:t>V`= 6900l/h</a:t>
            </a:r>
          </a:p>
        </p:txBody>
      </p:sp>
      <p:cxnSp>
        <p:nvCxnSpPr>
          <p:cNvPr id="62" name="Gerade Verbindung 61"/>
          <p:cNvCxnSpPr/>
          <p:nvPr/>
        </p:nvCxnSpPr>
        <p:spPr>
          <a:xfrm>
            <a:off x="5936634" y="2292082"/>
            <a:ext cx="0" cy="113691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5719730" y="2292082"/>
            <a:ext cx="0" cy="113691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5951862" y="2477539"/>
            <a:ext cx="852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1000l/h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932040" y="2469280"/>
            <a:ext cx="908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  <a:p>
            <a:r>
              <a:rPr lang="de-DE" sz="1100" dirty="0" smtClean="0"/>
              <a:t>V`= 1000l/h</a:t>
            </a:r>
          </a:p>
        </p:txBody>
      </p:sp>
      <p:cxnSp>
        <p:nvCxnSpPr>
          <p:cNvPr id="66" name="Gerade Verbindung 65"/>
          <p:cNvCxnSpPr/>
          <p:nvPr/>
        </p:nvCxnSpPr>
        <p:spPr>
          <a:xfrm>
            <a:off x="4569102" y="1465233"/>
            <a:ext cx="46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 rot="10800000">
            <a:off x="5626507" y="1723623"/>
            <a:ext cx="379581" cy="568459"/>
            <a:chOff x="4427984" y="3789040"/>
            <a:chExt cx="504056" cy="792088"/>
          </a:xfrm>
        </p:grpSpPr>
        <p:sp>
          <p:nvSpPr>
            <p:cNvPr id="78" name="Rechteck 77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79" name="Gerade Verbindung 78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pieren 67"/>
          <p:cNvGrpSpPr/>
          <p:nvPr/>
        </p:nvGrpSpPr>
        <p:grpSpPr>
          <a:xfrm rot="10800000">
            <a:off x="3565923" y="1723623"/>
            <a:ext cx="379581" cy="568459"/>
            <a:chOff x="4427984" y="3789040"/>
            <a:chExt cx="504056" cy="792088"/>
          </a:xfrm>
        </p:grpSpPr>
        <p:sp>
          <p:nvSpPr>
            <p:cNvPr id="73" name="Rechteck 72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74" name="Gerade Verbindung 73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feld 68"/>
          <p:cNvSpPr txBox="1"/>
          <p:nvPr/>
        </p:nvSpPr>
        <p:spPr>
          <a:xfrm>
            <a:off x="3945505" y="1982014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3kW</a:t>
            </a:r>
            <a:endParaRPr lang="de-DE" sz="1100" dirty="0"/>
          </a:p>
        </p:txBody>
      </p:sp>
      <p:sp>
        <p:nvSpPr>
          <p:cNvPr id="70" name="Textfeld 69"/>
          <p:cNvSpPr txBox="1"/>
          <p:nvPr/>
        </p:nvSpPr>
        <p:spPr>
          <a:xfrm>
            <a:off x="6006088" y="2033692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</a:t>
            </a:r>
            <a:r>
              <a:rPr lang="de-DE" sz="1100" dirty="0" smtClean="0"/>
              <a:t>kW</a:t>
            </a:r>
            <a:endParaRPr lang="de-DE" sz="1100" dirty="0"/>
          </a:p>
        </p:txBody>
      </p:sp>
      <p:sp>
        <p:nvSpPr>
          <p:cNvPr id="71" name="Textfeld 70"/>
          <p:cNvSpPr txBox="1"/>
          <p:nvPr/>
        </p:nvSpPr>
        <p:spPr>
          <a:xfrm>
            <a:off x="2915213" y="1103486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22kW</a:t>
            </a:r>
            <a:endParaRPr lang="de-DE" sz="1100" dirty="0"/>
          </a:p>
        </p:txBody>
      </p:sp>
      <p:sp>
        <p:nvSpPr>
          <p:cNvPr id="72" name="Textfeld 71"/>
          <p:cNvSpPr txBox="1"/>
          <p:nvPr/>
        </p:nvSpPr>
        <p:spPr>
          <a:xfrm>
            <a:off x="1776470" y="1089316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25kW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0072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827584" y="548680"/>
            <a:ext cx="509477" cy="130325"/>
            <a:chOff x="2051716" y="1340768"/>
            <a:chExt cx="4752532" cy="764705"/>
          </a:xfrm>
          <a:noFill/>
        </p:grpSpPr>
        <p:grpSp>
          <p:nvGrpSpPr>
            <p:cNvPr id="6" name="Gruppieren 5"/>
            <p:cNvGrpSpPr/>
            <p:nvPr/>
          </p:nvGrpSpPr>
          <p:grpSpPr>
            <a:xfrm rot="5400000">
              <a:off x="4045630" y="859025"/>
              <a:ext cx="764705" cy="1728192"/>
              <a:chOff x="2987824" y="1192558"/>
              <a:chExt cx="144016" cy="292226"/>
            </a:xfrm>
            <a:grpFill/>
          </p:grpSpPr>
          <p:sp>
            <p:nvSpPr>
              <p:cNvPr id="4" name="Gleichschenkliges Dreieck 3"/>
              <p:cNvSpPr/>
              <p:nvPr/>
            </p:nvSpPr>
            <p:spPr>
              <a:xfrm>
                <a:off x="2987824" y="1340768"/>
                <a:ext cx="144016" cy="144016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Gleichschenkliges Dreieck 4"/>
              <p:cNvSpPr/>
              <p:nvPr/>
            </p:nvSpPr>
            <p:spPr>
              <a:xfrm rot="10800000">
                <a:off x="2987824" y="1192558"/>
                <a:ext cx="144016" cy="148210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8" name="Gerade Verbindung 7"/>
            <p:cNvCxnSpPr>
              <a:stCxn id="5" idx="3"/>
            </p:cNvCxnSpPr>
            <p:nvPr/>
          </p:nvCxnSpPr>
          <p:spPr>
            <a:xfrm>
              <a:off x="5292078" y="1723120"/>
              <a:ext cx="1512170" cy="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2051716" y="1723121"/>
              <a:ext cx="1512170" cy="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/>
          <p:nvPr/>
        </p:nvGrpSpPr>
        <p:grpSpPr>
          <a:xfrm>
            <a:off x="1763688" y="404664"/>
            <a:ext cx="936104" cy="432048"/>
            <a:chOff x="3131840" y="2060848"/>
            <a:chExt cx="1728192" cy="720080"/>
          </a:xfrm>
        </p:grpSpPr>
        <p:sp>
          <p:nvSpPr>
            <p:cNvPr id="13" name="Ellipse 12"/>
            <p:cNvSpPr/>
            <p:nvPr/>
          </p:nvSpPr>
          <p:spPr>
            <a:xfrm>
              <a:off x="3635896" y="2060848"/>
              <a:ext cx="720080" cy="7200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>
              <a:stCxn id="13" idx="6"/>
              <a:endCxn id="13" idx="1"/>
            </p:cNvCxnSpPr>
            <p:nvPr/>
          </p:nvCxnSpPr>
          <p:spPr>
            <a:xfrm flipH="1" flipV="1">
              <a:off x="3741349" y="2166301"/>
              <a:ext cx="614627" cy="254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>
              <a:stCxn id="13" idx="6"/>
              <a:endCxn id="13" idx="1"/>
            </p:cNvCxnSpPr>
            <p:nvPr/>
          </p:nvCxnSpPr>
          <p:spPr>
            <a:xfrm flipH="1" flipV="1">
              <a:off x="3741349" y="2166301"/>
              <a:ext cx="614627" cy="254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13" idx="1"/>
              <a:endCxn id="13" idx="6"/>
            </p:cNvCxnSpPr>
            <p:nvPr/>
          </p:nvCxnSpPr>
          <p:spPr>
            <a:xfrm>
              <a:off x="3741349" y="2166301"/>
              <a:ext cx="614627" cy="254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>
              <a:stCxn id="13" idx="6"/>
              <a:endCxn id="13" idx="3"/>
            </p:cNvCxnSpPr>
            <p:nvPr/>
          </p:nvCxnSpPr>
          <p:spPr>
            <a:xfrm flipH="1">
              <a:off x="3741349" y="2420888"/>
              <a:ext cx="614627" cy="254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>
              <a:stCxn id="13" idx="6"/>
            </p:cNvCxnSpPr>
            <p:nvPr/>
          </p:nvCxnSpPr>
          <p:spPr>
            <a:xfrm>
              <a:off x="4355976" y="2420888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>
              <a:off x="3131840" y="2420888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/>
        </p:nvGrpSpPr>
        <p:grpSpPr>
          <a:xfrm>
            <a:off x="3347864" y="467936"/>
            <a:ext cx="1008112" cy="305504"/>
            <a:chOff x="3301859" y="2132856"/>
            <a:chExt cx="1694188" cy="360040"/>
          </a:xfrm>
        </p:grpSpPr>
        <p:sp>
          <p:nvSpPr>
            <p:cNvPr id="38" name="Trapezoid 37"/>
            <p:cNvSpPr/>
            <p:nvPr/>
          </p:nvSpPr>
          <p:spPr>
            <a:xfrm>
              <a:off x="3491879" y="2132856"/>
              <a:ext cx="1224137" cy="360040"/>
            </a:xfrm>
            <a:prstGeom prst="trapezoid">
              <a:avLst>
                <a:gd name="adj" fmla="val 7445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>
              <a:stCxn id="38" idx="0"/>
            </p:cNvCxnSpPr>
            <p:nvPr/>
          </p:nvCxnSpPr>
          <p:spPr>
            <a:xfrm flipH="1">
              <a:off x="3301859" y="2132856"/>
              <a:ext cx="8020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flipH="1">
              <a:off x="4193958" y="2492896"/>
              <a:ext cx="8020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/>
          <p:cNvSpPr/>
          <p:nvPr/>
        </p:nvSpPr>
        <p:spPr>
          <a:xfrm>
            <a:off x="6444208" y="3212976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AHU1</a:t>
            </a:r>
          </a:p>
        </p:txBody>
      </p:sp>
      <p:sp>
        <p:nvSpPr>
          <p:cNvPr id="21" name="Rechteck 20"/>
          <p:cNvSpPr/>
          <p:nvPr/>
        </p:nvSpPr>
        <p:spPr>
          <a:xfrm>
            <a:off x="4496544" y="1196752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AHU2</a:t>
            </a:r>
          </a:p>
        </p:txBody>
      </p:sp>
      <p:sp>
        <p:nvSpPr>
          <p:cNvPr id="22" name="Rechteck 21"/>
          <p:cNvSpPr/>
          <p:nvPr/>
        </p:nvSpPr>
        <p:spPr>
          <a:xfrm>
            <a:off x="1661791" y="386104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Prüfling B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4355976" y="386104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Prüfling A</a:t>
            </a:r>
            <a:endParaRPr lang="de-DE" sz="1200" dirty="0"/>
          </a:p>
        </p:txBody>
      </p:sp>
      <p:grpSp>
        <p:nvGrpSpPr>
          <p:cNvPr id="25" name="Gruppieren 24"/>
          <p:cNvGrpSpPr/>
          <p:nvPr/>
        </p:nvGrpSpPr>
        <p:grpSpPr>
          <a:xfrm rot="10800000">
            <a:off x="7802589" y="3068960"/>
            <a:ext cx="379581" cy="568459"/>
            <a:chOff x="4427984" y="3789040"/>
            <a:chExt cx="504056" cy="792088"/>
          </a:xfrm>
        </p:grpSpPr>
        <p:sp>
          <p:nvSpPr>
            <p:cNvPr id="26" name="Rechteck 25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32"/>
          <p:cNvGrpSpPr/>
          <p:nvPr/>
        </p:nvGrpSpPr>
        <p:grpSpPr>
          <a:xfrm rot="10800000">
            <a:off x="5848603" y="1052737"/>
            <a:ext cx="379581" cy="568459"/>
            <a:chOff x="4427984" y="3789040"/>
            <a:chExt cx="504056" cy="792088"/>
          </a:xfrm>
        </p:grpSpPr>
        <p:sp>
          <p:nvSpPr>
            <p:cNvPr id="35" name="Rechteck 34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39" name="Gerade Verbindung 38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Gerade Verbindung 13"/>
          <p:cNvCxnSpPr>
            <a:stCxn id="21" idx="2"/>
          </p:cNvCxnSpPr>
          <p:nvPr/>
        </p:nvCxnSpPr>
        <p:spPr>
          <a:xfrm>
            <a:off x="5468652" y="227687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2093839" y="2636912"/>
            <a:ext cx="3374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22" idx="0"/>
          </p:cNvCxnSpPr>
          <p:nvPr/>
        </p:nvCxnSpPr>
        <p:spPr>
          <a:xfrm flipV="1">
            <a:off x="2093839" y="2636912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23" idx="0"/>
          </p:cNvCxnSpPr>
          <p:nvPr/>
        </p:nvCxnSpPr>
        <p:spPr>
          <a:xfrm flipV="1">
            <a:off x="4788024" y="2636912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22" idx="2"/>
          </p:cNvCxnSpPr>
          <p:nvPr/>
        </p:nvCxnSpPr>
        <p:spPr>
          <a:xfrm>
            <a:off x="2093839" y="429309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23" idx="2"/>
          </p:cNvCxnSpPr>
          <p:nvPr/>
        </p:nvCxnSpPr>
        <p:spPr>
          <a:xfrm>
            <a:off x="4788024" y="429309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5220072" y="4221088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5220072" y="393305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5220072" y="3933056"/>
            <a:ext cx="694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5792689" y="422108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1" idx="2"/>
          </p:cNvCxnSpPr>
          <p:nvPr/>
        </p:nvCxnSpPr>
        <p:spPr>
          <a:xfrm>
            <a:off x="5468652" y="22768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788024" y="2636912"/>
            <a:ext cx="0" cy="664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093839" y="2636911"/>
            <a:ext cx="0" cy="664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23" idx="2"/>
          </p:cNvCxnSpPr>
          <p:nvPr/>
        </p:nvCxnSpPr>
        <p:spPr>
          <a:xfrm>
            <a:off x="4788024" y="42930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093839" y="42930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347864" y="1916832"/>
            <a:ext cx="1148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2296168" y="1628800"/>
            <a:ext cx="1040038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/>
              <a:t>Sorp</a:t>
            </a:r>
            <a:r>
              <a:rPr lang="de-DE" sz="1200" dirty="0" smtClean="0"/>
              <a:t>. Trockner</a:t>
            </a:r>
            <a:endParaRPr lang="de-DE" sz="1200" dirty="0"/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3707904" y="1440322"/>
            <a:ext cx="0" cy="47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413841" y="1916832"/>
            <a:ext cx="882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2411760" y="1391826"/>
            <a:ext cx="0" cy="23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V="1">
            <a:off x="2555776" y="1391826"/>
            <a:ext cx="0" cy="23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/>
        </p:nvGrpSpPr>
        <p:grpSpPr>
          <a:xfrm rot="10800000">
            <a:off x="2937537" y="1438615"/>
            <a:ext cx="379581" cy="568459"/>
            <a:chOff x="4427984" y="3789040"/>
            <a:chExt cx="504056" cy="792088"/>
          </a:xfrm>
        </p:grpSpPr>
        <p:sp>
          <p:nvSpPr>
            <p:cNvPr id="86" name="Rechteck 85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87" name="Gerade Verbindung 86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feld 91"/>
          <p:cNvSpPr txBox="1"/>
          <p:nvPr/>
        </p:nvSpPr>
        <p:spPr>
          <a:xfrm>
            <a:off x="5508445" y="602407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6/12°C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7462430" y="2568873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6/12°C</a:t>
            </a:r>
          </a:p>
          <a:p>
            <a:r>
              <a:rPr lang="de-DE" sz="1200" dirty="0" smtClean="0"/>
              <a:t>V`= 1230l/h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2575998" y="980728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6/12°C</a:t>
            </a:r>
          </a:p>
          <a:p>
            <a:r>
              <a:rPr lang="de-DE" sz="1200" dirty="0" smtClean="0"/>
              <a:t>V`= 1000l/h</a:t>
            </a:r>
          </a:p>
        </p:txBody>
      </p:sp>
      <p:grpSp>
        <p:nvGrpSpPr>
          <p:cNvPr id="95" name="Gruppieren 94"/>
          <p:cNvGrpSpPr/>
          <p:nvPr/>
        </p:nvGrpSpPr>
        <p:grpSpPr>
          <a:xfrm rot="10800000">
            <a:off x="251520" y="260648"/>
            <a:ext cx="379581" cy="568459"/>
            <a:chOff x="4427984" y="3789040"/>
            <a:chExt cx="504056" cy="792088"/>
          </a:xfrm>
        </p:grpSpPr>
        <p:sp>
          <p:nvSpPr>
            <p:cNvPr id="96" name="Rechteck 95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97" name="Gerade Verbindung 96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2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827584" y="548680"/>
            <a:ext cx="509477" cy="130325"/>
            <a:chOff x="2051716" y="1340768"/>
            <a:chExt cx="4752532" cy="764705"/>
          </a:xfrm>
          <a:noFill/>
        </p:grpSpPr>
        <p:grpSp>
          <p:nvGrpSpPr>
            <p:cNvPr id="5" name="Gruppieren 4"/>
            <p:cNvGrpSpPr/>
            <p:nvPr/>
          </p:nvGrpSpPr>
          <p:grpSpPr>
            <a:xfrm rot="5400000">
              <a:off x="4045630" y="859025"/>
              <a:ext cx="764705" cy="1728192"/>
              <a:chOff x="2987824" y="1192558"/>
              <a:chExt cx="144016" cy="292226"/>
            </a:xfrm>
            <a:grpFill/>
          </p:grpSpPr>
          <p:sp>
            <p:nvSpPr>
              <p:cNvPr id="8" name="Gleichschenkliges Dreieck 7"/>
              <p:cNvSpPr/>
              <p:nvPr/>
            </p:nvSpPr>
            <p:spPr>
              <a:xfrm>
                <a:off x="2987824" y="1340768"/>
                <a:ext cx="144016" cy="144016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Gleichschenkliges Dreieck 8"/>
              <p:cNvSpPr/>
              <p:nvPr/>
            </p:nvSpPr>
            <p:spPr>
              <a:xfrm rot="10800000">
                <a:off x="2987824" y="1192558"/>
                <a:ext cx="144016" cy="148210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" name="Gerade Verbindung 5"/>
            <p:cNvCxnSpPr>
              <a:stCxn id="9" idx="3"/>
            </p:cNvCxnSpPr>
            <p:nvPr/>
          </p:nvCxnSpPr>
          <p:spPr>
            <a:xfrm>
              <a:off x="5292078" y="1723120"/>
              <a:ext cx="1512170" cy="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2051716" y="1723121"/>
              <a:ext cx="1512170" cy="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>
            <a:off x="1763688" y="404664"/>
            <a:ext cx="936104" cy="432048"/>
            <a:chOff x="3131840" y="2060848"/>
            <a:chExt cx="1728192" cy="720080"/>
          </a:xfrm>
        </p:grpSpPr>
        <p:sp>
          <p:nvSpPr>
            <p:cNvPr id="11" name="Ellipse 10"/>
            <p:cNvSpPr/>
            <p:nvPr/>
          </p:nvSpPr>
          <p:spPr>
            <a:xfrm>
              <a:off x="3635896" y="2060848"/>
              <a:ext cx="720080" cy="7200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stCxn id="11" idx="6"/>
              <a:endCxn id="11" idx="1"/>
            </p:cNvCxnSpPr>
            <p:nvPr/>
          </p:nvCxnSpPr>
          <p:spPr>
            <a:xfrm flipH="1" flipV="1">
              <a:off x="3741349" y="2166301"/>
              <a:ext cx="614627" cy="254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>
              <a:stCxn id="11" idx="6"/>
              <a:endCxn id="11" idx="1"/>
            </p:cNvCxnSpPr>
            <p:nvPr/>
          </p:nvCxnSpPr>
          <p:spPr>
            <a:xfrm flipH="1" flipV="1">
              <a:off x="3741349" y="2166301"/>
              <a:ext cx="614627" cy="254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>
              <a:stCxn id="11" idx="1"/>
              <a:endCxn id="11" idx="6"/>
            </p:cNvCxnSpPr>
            <p:nvPr/>
          </p:nvCxnSpPr>
          <p:spPr>
            <a:xfrm>
              <a:off x="3741349" y="2166301"/>
              <a:ext cx="614627" cy="254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>
              <a:stCxn id="11" idx="6"/>
              <a:endCxn id="11" idx="3"/>
            </p:cNvCxnSpPr>
            <p:nvPr/>
          </p:nvCxnSpPr>
          <p:spPr>
            <a:xfrm flipH="1">
              <a:off x="3741349" y="2420888"/>
              <a:ext cx="614627" cy="254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stCxn id="11" idx="6"/>
            </p:cNvCxnSpPr>
            <p:nvPr/>
          </p:nvCxnSpPr>
          <p:spPr>
            <a:xfrm>
              <a:off x="4355976" y="2420888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131840" y="2420888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>
            <a:off x="3347864" y="467936"/>
            <a:ext cx="1008112" cy="305504"/>
            <a:chOff x="3301859" y="2132856"/>
            <a:chExt cx="1694188" cy="360040"/>
          </a:xfrm>
        </p:grpSpPr>
        <p:sp>
          <p:nvSpPr>
            <p:cNvPr id="19" name="Trapezoid 18"/>
            <p:cNvSpPr/>
            <p:nvPr/>
          </p:nvSpPr>
          <p:spPr>
            <a:xfrm>
              <a:off x="3491879" y="2132856"/>
              <a:ext cx="1224137" cy="360040"/>
            </a:xfrm>
            <a:prstGeom prst="trapezoid">
              <a:avLst>
                <a:gd name="adj" fmla="val 7445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>
              <a:stCxn id="19" idx="0"/>
            </p:cNvCxnSpPr>
            <p:nvPr/>
          </p:nvCxnSpPr>
          <p:spPr>
            <a:xfrm flipH="1">
              <a:off x="3301859" y="2132856"/>
              <a:ext cx="8020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H="1">
              <a:off x="4193958" y="2492896"/>
              <a:ext cx="8020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/>
          <p:cNvGrpSpPr/>
          <p:nvPr/>
        </p:nvGrpSpPr>
        <p:grpSpPr>
          <a:xfrm rot="10800000">
            <a:off x="251520" y="260648"/>
            <a:ext cx="379581" cy="568459"/>
            <a:chOff x="4427984" y="3789040"/>
            <a:chExt cx="504056" cy="792088"/>
          </a:xfrm>
        </p:grpSpPr>
        <p:sp>
          <p:nvSpPr>
            <p:cNvPr id="23" name="Rechteck 22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5386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Microsoft Office PowerPoint</Application>
  <PresentationFormat>Bildschirmpräsentation (4:3)</PresentationFormat>
  <Paragraphs>334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Optionen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Wilmes, Jan</dc:creator>
  <cp:lastModifiedBy>Wilmes, Jan</cp:lastModifiedBy>
  <cp:revision>39</cp:revision>
  <cp:lastPrinted>2015-10-27T08:58:36Z</cp:lastPrinted>
  <dcterms:created xsi:type="dcterms:W3CDTF">2015-10-20T09:26:24Z</dcterms:created>
  <dcterms:modified xsi:type="dcterms:W3CDTF">2015-10-27T15:52:00Z</dcterms:modified>
</cp:coreProperties>
</file>