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7" r:id="rId3"/>
    <p:sldId id="269" r:id="rId4"/>
    <p:sldId id="271" r:id="rId5"/>
    <p:sldId id="268" r:id="rId6"/>
    <p:sldId id="270" r:id="rId7"/>
    <p:sldId id="272" r:id="rId8"/>
    <p:sldId id="259" r:id="rId9"/>
    <p:sldId id="265" r:id="rId10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11" d="100"/>
          <a:sy n="11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3F01D-4B8B-466A-9D2E-36B546ED690A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D1C2-1D43-49A3-AE3D-7197BF6A9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05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2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0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1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4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2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63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5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C606-60C7-4B16-B1E5-8C5896B5FED2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5015-735B-41B4-8FB3-F1D6B4A95B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1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870367" y="1277144"/>
            <a:ext cx="6158017" cy="2583904"/>
            <a:chOff x="646231" y="845096"/>
            <a:chExt cx="6158017" cy="2583904"/>
          </a:xfrm>
        </p:grpSpPr>
        <p:sp>
          <p:nvSpPr>
            <p:cNvPr id="47" name="Rechteck 46"/>
            <p:cNvSpPr/>
            <p:nvPr/>
          </p:nvSpPr>
          <p:spPr>
            <a:xfrm>
              <a:off x="2888100" y="845096"/>
              <a:ext cx="1681002" cy="87852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Prüfstand</a:t>
              </a:r>
              <a:endParaRPr lang="de-DE" sz="11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854630" y="1310199"/>
              <a:ext cx="1355647" cy="413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>
                  <a:solidFill>
                    <a:srgbClr val="002060"/>
                  </a:solidFill>
                </a:rPr>
                <a:t>Kältemaschine</a:t>
              </a: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030022" y="1310199"/>
              <a:ext cx="1626776" cy="4134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smtClean="0"/>
                <a:t>Sorptionstrockner</a:t>
              </a:r>
              <a:endParaRPr lang="de-DE" sz="1100" dirty="0"/>
            </a:p>
          </p:txBody>
        </p:sp>
        <p:grpSp>
          <p:nvGrpSpPr>
            <p:cNvPr id="50" name="Gruppieren 49"/>
            <p:cNvGrpSpPr/>
            <p:nvPr/>
          </p:nvGrpSpPr>
          <p:grpSpPr>
            <a:xfrm rot="5400000">
              <a:off x="2815678" y="1192830"/>
              <a:ext cx="361747" cy="596485"/>
              <a:chOff x="4427984" y="3789040"/>
              <a:chExt cx="504056" cy="792088"/>
            </a:xfrm>
          </p:grpSpPr>
          <p:sp>
            <p:nvSpPr>
              <p:cNvPr id="83" name="Rechteck 82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85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Gerade Verbindung 50"/>
            <p:cNvCxnSpPr/>
            <p:nvPr/>
          </p:nvCxnSpPr>
          <p:spPr>
            <a:xfrm flipH="1">
              <a:off x="2210277" y="1361877"/>
              <a:ext cx="4880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H="1">
              <a:off x="2210277" y="1620267"/>
              <a:ext cx="4880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>
              <a:off x="4569102" y="1620267"/>
              <a:ext cx="460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>
              <a:off x="3891279" y="2240404"/>
              <a:ext cx="0" cy="1136918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3674375" y="2240404"/>
              <a:ext cx="0" cy="113691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3960732" y="2477539"/>
              <a:ext cx="8992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2888100" y="2469280"/>
              <a:ext cx="9353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1230l/h</a:t>
              </a:r>
            </a:p>
          </p:txBody>
        </p:sp>
        <p:cxnSp>
          <p:nvCxnSpPr>
            <p:cNvPr id="58" name="Gerade Verbindung 57"/>
            <p:cNvCxnSpPr/>
            <p:nvPr/>
          </p:nvCxnSpPr>
          <p:spPr>
            <a:xfrm>
              <a:off x="1652789" y="1723623"/>
              <a:ext cx="0" cy="1136918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1435886" y="1723623"/>
              <a:ext cx="0" cy="113691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1652790" y="2093630"/>
              <a:ext cx="8676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6900l/h</a:t>
              </a: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646231" y="2092990"/>
              <a:ext cx="92772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6900l/h</a:t>
              </a:r>
            </a:p>
          </p:txBody>
        </p:sp>
        <p:cxnSp>
          <p:nvCxnSpPr>
            <p:cNvPr id="62" name="Gerade Verbindung 61"/>
            <p:cNvCxnSpPr/>
            <p:nvPr/>
          </p:nvCxnSpPr>
          <p:spPr>
            <a:xfrm>
              <a:off x="5936634" y="2292082"/>
              <a:ext cx="0" cy="1136918"/>
            </a:xfrm>
            <a:prstGeom prst="line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5719730" y="2292082"/>
              <a:ext cx="0" cy="1136918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feld 63"/>
            <p:cNvSpPr txBox="1"/>
            <p:nvPr/>
          </p:nvSpPr>
          <p:spPr>
            <a:xfrm>
              <a:off x="5951862" y="2477539"/>
              <a:ext cx="8523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6°C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4932040" y="2469280"/>
              <a:ext cx="9082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T = 12°C</a:t>
              </a:r>
            </a:p>
            <a:p>
              <a:r>
                <a:rPr lang="de-DE" sz="1100" dirty="0" smtClean="0"/>
                <a:t>V`= 1000l/h</a:t>
              </a:r>
            </a:p>
          </p:txBody>
        </p:sp>
        <p:cxnSp>
          <p:nvCxnSpPr>
            <p:cNvPr id="66" name="Gerade Verbindung 65"/>
            <p:cNvCxnSpPr/>
            <p:nvPr/>
          </p:nvCxnSpPr>
          <p:spPr>
            <a:xfrm>
              <a:off x="4569102" y="1465233"/>
              <a:ext cx="460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pieren 66"/>
            <p:cNvGrpSpPr/>
            <p:nvPr/>
          </p:nvGrpSpPr>
          <p:grpSpPr>
            <a:xfrm rot="10800000">
              <a:off x="5626507" y="1723623"/>
              <a:ext cx="379581" cy="568459"/>
              <a:chOff x="4427984" y="3789040"/>
              <a:chExt cx="504056" cy="792088"/>
            </a:xfrm>
          </p:grpSpPr>
          <p:sp>
            <p:nvSpPr>
              <p:cNvPr id="78" name="Rechteck 77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79" name="Gerade Verbindung 78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79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81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/>
            <p:cNvGrpSpPr/>
            <p:nvPr/>
          </p:nvGrpSpPr>
          <p:grpSpPr>
            <a:xfrm rot="10800000">
              <a:off x="3565923" y="1723623"/>
              <a:ext cx="379581" cy="568459"/>
              <a:chOff x="4427984" y="3789040"/>
              <a:chExt cx="504056" cy="792088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4427984" y="3789040"/>
                <a:ext cx="504056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/>
              </a:p>
            </p:txBody>
          </p:sp>
          <p:cxnSp>
            <p:nvCxnSpPr>
              <p:cNvPr id="74" name="Gerade Verbindung 73"/>
              <p:cNvCxnSpPr/>
              <p:nvPr/>
            </p:nvCxnSpPr>
            <p:spPr>
              <a:xfrm>
                <a:off x="449999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4860032" y="3933056"/>
                <a:ext cx="0" cy="648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/>
              <p:nvPr/>
            </p:nvCxnSpPr>
            <p:spPr>
              <a:xfrm flipH="1">
                <a:off x="468001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/>
            </p:nvCxnSpPr>
            <p:spPr>
              <a:xfrm>
                <a:off x="4499992" y="3933056"/>
                <a:ext cx="180020" cy="216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feld 68"/>
            <p:cNvSpPr txBox="1"/>
            <p:nvPr/>
          </p:nvSpPr>
          <p:spPr>
            <a:xfrm>
              <a:off x="3945505" y="1982014"/>
              <a:ext cx="515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3kW</a:t>
              </a:r>
              <a:endParaRPr lang="de-DE" sz="1100" dirty="0"/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6006088" y="2033692"/>
              <a:ext cx="515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7</a:t>
              </a:r>
              <a:r>
                <a:rPr lang="de-DE" sz="1100" dirty="0" smtClean="0"/>
                <a:t>kW</a:t>
              </a:r>
              <a:endParaRPr lang="de-DE" sz="11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915213" y="1103486"/>
              <a:ext cx="515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22kW</a:t>
              </a:r>
              <a:endParaRPr lang="de-DE" sz="11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1776470" y="1089316"/>
              <a:ext cx="515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25kW</a:t>
              </a:r>
              <a:endParaRPr lang="de-DE" sz="1100" dirty="0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251520" y="332656"/>
            <a:ext cx="30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7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dirty="0" smtClean="0"/>
              <a:t>Tieftemperatur über KM 2 + HIL 1</a:t>
            </a:r>
          </a:p>
          <a:p>
            <a:pPr marL="914400" lvl="1" indent="-514350">
              <a:buAutoNum type="arabicParenR"/>
            </a:pPr>
            <a:r>
              <a:rPr lang="de-DE" dirty="0" smtClean="0"/>
              <a:t>2230 l/h Kühlwasser (6/12)</a:t>
            </a:r>
          </a:p>
          <a:p>
            <a:pPr marL="514350" indent="-514350">
              <a:buAutoNum type="arabicParenR"/>
            </a:pPr>
            <a:r>
              <a:rPr lang="de-DE" dirty="0" smtClean="0"/>
              <a:t>Tieftemperatur über Bosch Kältemaschine</a:t>
            </a:r>
          </a:p>
          <a:p>
            <a:pPr marL="914400" lvl="1" indent="-514350">
              <a:buAutoNum type="arabicParenR"/>
            </a:pPr>
            <a:r>
              <a:rPr lang="de-DE" dirty="0" smtClean="0"/>
              <a:t>6730 l/h (9130 l/h)</a:t>
            </a:r>
            <a:r>
              <a:rPr lang="de-DE" dirty="0"/>
              <a:t> </a:t>
            </a:r>
            <a:r>
              <a:rPr lang="de-DE" dirty="0" smtClean="0"/>
              <a:t>Kühlwasser </a:t>
            </a:r>
            <a:r>
              <a:rPr lang="de-DE" dirty="0"/>
              <a:t>(6/12</a:t>
            </a:r>
            <a:r>
              <a:rPr lang="de-DE" dirty="0" smtClean="0"/>
              <a:t>)</a:t>
            </a:r>
          </a:p>
          <a:p>
            <a:pPr marL="914400" lvl="1" indent="-514350">
              <a:buAutoNum type="arabicParenR"/>
            </a:pPr>
            <a:endParaRPr lang="de-DE" dirty="0" smtClean="0"/>
          </a:p>
          <a:p>
            <a:pPr marL="914400" lvl="1" indent="-514350">
              <a:buAutoNum type="arabicParenR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In beiden Fällen: 7,5 °C Vorlauf technisch sinnvoll? Einschränkungen?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3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094243" y="197776"/>
            <a:ext cx="1681002" cy="87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6" name="Rechteck 5"/>
          <p:cNvSpPr/>
          <p:nvPr/>
        </p:nvSpPr>
        <p:spPr>
          <a:xfrm>
            <a:off x="6236165" y="662879"/>
            <a:ext cx="1626776" cy="4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Sorptionstrockner</a:t>
            </a:r>
            <a:endParaRPr lang="de-DE" sz="1100" dirty="0"/>
          </a:p>
        </p:txBody>
      </p:sp>
      <p:grpSp>
        <p:nvGrpSpPr>
          <p:cNvPr id="7" name="Gruppieren 6"/>
          <p:cNvGrpSpPr/>
          <p:nvPr/>
        </p:nvGrpSpPr>
        <p:grpSpPr>
          <a:xfrm rot="5400000">
            <a:off x="4021821" y="545510"/>
            <a:ext cx="361747" cy="596485"/>
            <a:chOff x="4427984" y="3789040"/>
            <a:chExt cx="504056" cy="792088"/>
          </a:xfrm>
        </p:grpSpPr>
        <p:sp>
          <p:nvSpPr>
            <p:cNvPr id="8" name="Rechteck 7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Gerade Verbindung 12"/>
          <p:cNvCxnSpPr/>
          <p:nvPr/>
        </p:nvCxnSpPr>
        <p:spPr>
          <a:xfrm>
            <a:off x="5775245" y="972947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5097421" y="1593084"/>
            <a:ext cx="2" cy="153876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880518" y="1593084"/>
            <a:ext cx="0" cy="113691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66875" y="1830219"/>
            <a:ext cx="89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1230l/h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231478" y="1821960"/>
            <a:ext cx="935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7142777" y="1644762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6925873" y="1644762"/>
            <a:ext cx="0" cy="106415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158005" y="1830219"/>
            <a:ext cx="852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6°C</a:t>
            </a:r>
          </a:p>
          <a:p>
            <a:r>
              <a:rPr lang="de-DE" sz="1100" dirty="0" smtClean="0"/>
              <a:t>V`= 1000l/h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301635" y="1841149"/>
            <a:ext cx="908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</p:txBody>
      </p:sp>
      <p:cxnSp>
        <p:nvCxnSpPr>
          <p:cNvPr id="22" name="Gerade Verbindung 21"/>
          <p:cNvCxnSpPr/>
          <p:nvPr/>
        </p:nvCxnSpPr>
        <p:spPr>
          <a:xfrm>
            <a:off x="5775245" y="817913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 rot="10800000">
            <a:off x="6832650" y="1076303"/>
            <a:ext cx="379581" cy="568459"/>
            <a:chOff x="4427984" y="3789040"/>
            <a:chExt cx="504056" cy="792088"/>
          </a:xfrm>
        </p:grpSpPr>
        <p:sp>
          <p:nvSpPr>
            <p:cNvPr id="24" name="Rechteck 23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5" name="Gerade Verbindung 24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/>
          <p:cNvGrpSpPr/>
          <p:nvPr/>
        </p:nvGrpSpPr>
        <p:grpSpPr>
          <a:xfrm rot="10800000">
            <a:off x="4772066" y="1076303"/>
            <a:ext cx="379581" cy="568459"/>
            <a:chOff x="4427984" y="3789040"/>
            <a:chExt cx="504056" cy="792088"/>
          </a:xfrm>
        </p:grpSpPr>
        <p:sp>
          <p:nvSpPr>
            <p:cNvPr id="30" name="Rechteck 29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31" name="Gerade Verbindung 30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4"/>
          <p:cNvSpPr txBox="1"/>
          <p:nvPr/>
        </p:nvSpPr>
        <p:spPr>
          <a:xfrm>
            <a:off x="5151648" y="1334694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3kW</a:t>
            </a:r>
            <a:endParaRPr lang="de-DE" sz="1100" dirty="0"/>
          </a:p>
        </p:txBody>
      </p:sp>
      <p:sp>
        <p:nvSpPr>
          <p:cNvPr id="36" name="Textfeld 35"/>
          <p:cNvSpPr txBox="1"/>
          <p:nvPr/>
        </p:nvSpPr>
        <p:spPr>
          <a:xfrm>
            <a:off x="7212231" y="1386372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</a:t>
            </a:r>
            <a:r>
              <a:rPr lang="de-DE" sz="1100" dirty="0" smtClean="0"/>
              <a:t>kW</a:t>
            </a:r>
            <a:endParaRPr lang="de-DE" sz="1100" dirty="0"/>
          </a:p>
        </p:txBody>
      </p:sp>
      <p:sp>
        <p:nvSpPr>
          <p:cNvPr id="37" name="Textfeld 36"/>
          <p:cNvSpPr txBox="1"/>
          <p:nvPr/>
        </p:nvSpPr>
        <p:spPr>
          <a:xfrm>
            <a:off x="4121356" y="456166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sp>
        <p:nvSpPr>
          <p:cNvPr id="38" name="Textfeld 37"/>
          <p:cNvSpPr txBox="1"/>
          <p:nvPr/>
        </p:nvSpPr>
        <p:spPr>
          <a:xfrm>
            <a:off x="6165798" y="3588414"/>
            <a:ext cx="1333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8°C</a:t>
            </a:r>
            <a:endParaRPr lang="de-DE" sz="1100" dirty="0" smtClean="0"/>
          </a:p>
          <a:p>
            <a:r>
              <a:rPr lang="de-DE" sz="1100" dirty="0" smtClean="0"/>
              <a:t>V`= </a:t>
            </a:r>
            <a:r>
              <a:rPr lang="de-DE" sz="1100" dirty="0" smtClean="0"/>
              <a:t>1140 </a:t>
            </a:r>
            <a:r>
              <a:rPr lang="de-DE" sz="1100" dirty="0" smtClean="0"/>
              <a:t>l/h</a:t>
            </a:r>
          </a:p>
        </p:txBody>
      </p:sp>
      <p:cxnSp>
        <p:nvCxnSpPr>
          <p:cNvPr id="40" name="Gerade Verbindung 39"/>
          <p:cNvCxnSpPr/>
          <p:nvPr/>
        </p:nvCxnSpPr>
        <p:spPr>
          <a:xfrm>
            <a:off x="3904452" y="717776"/>
            <a:ext cx="1" cy="25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3859068" y="796912"/>
            <a:ext cx="96575" cy="96899"/>
            <a:chOff x="882141" y="1031085"/>
            <a:chExt cx="521507" cy="486093"/>
          </a:xfrm>
        </p:grpSpPr>
        <p:sp>
          <p:nvSpPr>
            <p:cNvPr id="42" name="Rechteck 41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42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43"/>
          <p:cNvCxnSpPr/>
          <p:nvPr/>
        </p:nvCxnSpPr>
        <p:spPr>
          <a:xfrm flipH="1">
            <a:off x="4880518" y="2708920"/>
            <a:ext cx="204535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H="1">
            <a:off x="5097421" y="3131847"/>
            <a:ext cx="204535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6156176" y="3140968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940152" y="2724882"/>
            <a:ext cx="0" cy="106415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0" y="2781680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 rot="5400000">
            <a:off x="603732" y="4755800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52" name="Rechteck 51"/>
          <p:cNvSpPr/>
          <p:nvPr/>
        </p:nvSpPr>
        <p:spPr>
          <a:xfrm rot="5400000">
            <a:off x="603731" y="3481969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53" name="Gerade Verbindung 52"/>
          <p:cNvCxnSpPr/>
          <p:nvPr/>
        </p:nvCxnSpPr>
        <p:spPr>
          <a:xfrm flipH="1">
            <a:off x="683568" y="39330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683568" y="5157192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696762" y="3356992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683568" y="465313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83568" y="2977959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676170" y="4221840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1331640" y="4621839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8/ 15°C</a:t>
            </a:r>
          </a:p>
          <a:p>
            <a:r>
              <a:rPr lang="de-DE" sz="1200" dirty="0" smtClean="0"/>
              <a:t>V`= 1070 l/h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1351862" y="3501760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15 / 8 °C</a:t>
            </a:r>
          </a:p>
          <a:p>
            <a:r>
              <a:rPr lang="de-DE" sz="1200" dirty="0" smtClean="0"/>
              <a:t>V`= 1070 l/h</a:t>
            </a:r>
          </a:p>
        </p:txBody>
      </p:sp>
      <p:cxnSp>
        <p:nvCxnSpPr>
          <p:cNvPr id="61" name="Gerade Verbindung 60"/>
          <p:cNvCxnSpPr/>
          <p:nvPr/>
        </p:nvCxnSpPr>
        <p:spPr>
          <a:xfrm rot="10800000">
            <a:off x="1221903" y="4000397"/>
            <a:ext cx="4943897" cy="62144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0"/>
          <p:cNvCxnSpPr/>
          <p:nvPr/>
        </p:nvCxnSpPr>
        <p:spPr>
          <a:xfrm rot="10800000" flipV="1">
            <a:off x="1221899" y="4628053"/>
            <a:ext cx="2471952" cy="607361"/>
          </a:xfrm>
          <a:prstGeom prst="bentConnector3">
            <a:avLst>
              <a:gd name="adj1" fmla="val -2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2915816" y="3803857"/>
            <a:ext cx="3024337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915816" y="3256961"/>
            <a:ext cx="0" cy="13361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 flipH="1" flipV="1">
            <a:off x="1221899" y="3266696"/>
            <a:ext cx="1693917" cy="1904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 flipV="1">
            <a:off x="1221899" y="4562088"/>
            <a:ext cx="1693917" cy="1904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-52294" y="1761342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Volumenstrom leicht erhöhen, dazu kann Regeltemperatur (Rücklauftemperatur auf Primärseite) leicht gesenkt werden, z.B. </a:t>
            </a:r>
            <a:r>
              <a:rPr lang="de-DE" sz="1200" dirty="0" err="1" smtClean="0"/>
              <a:t>Normtemp</a:t>
            </a:r>
            <a:r>
              <a:rPr lang="de-DE" sz="1200" dirty="0" smtClean="0"/>
              <a:t> = </a:t>
            </a:r>
            <a:r>
              <a:rPr lang="de-DE" sz="1200" dirty="0" smtClean="0"/>
              <a:t>12°C</a:t>
            </a:r>
            <a:endParaRPr lang="de-DE" sz="1200" dirty="0"/>
          </a:p>
        </p:txBody>
      </p:sp>
      <p:cxnSp>
        <p:nvCxnSpPr>
          <p:cNvPr id="87" name="Gerade Verbindung mit Pfeil 86"/>
          <p:cNvCxnSpPr/>
          <p:nvPr/>
        </p:nvCxnSpPr>
        <p:spPr>
          <a:xfrm flipH="1">
            <a:off x="372356" y="2492896"/>
            <a:ext cx="849546" cy="1049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2472923" y="16648"/>
            <a:ext cx="1386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Hier müssen Sekundärseitig 10 °C </a:t>
            </a:r>
            <a:r>
              <a:rPr lang="de-DE" sz="1200" dirty="0" err="1" smtClean="0"/>
              <a:t>Lufttemp</a:t>
            </a:r>
            <a:r>
              <a:rPr lang="de-DE" sz="1200" dirty="0" smtClean="0"/>
              <a:t>. </a:t>
            </a:r>
            <a:r>
              <a:rPr lang="de-DE" sz="1200" dirty="0"/>
              <a:t>e</a:t>
            </a:r>
            <a:r>
              <a:rPr lang="de-DE" sz="1200" dirty="0" smtClean="0"/>
              <a:t>rreicht werden, =&gt;ist mit höherem Massenstrom und den 8°C Vorlauf die gewünschte </a:t>
            </a:r>
            <a:r>
              <a:rPr lang="de-DE" sz="1200" dirty="0" err="1" smtClean="0"/>
              <a:t>Temp</a:t>
            </a:r>
            <a:r>
              <a:rPr lang="de-DE" sz="1200" dirty="0" smtClean="0"/>
              <a:t>. Erreichbar?</a:t>
            </a:r>
            <a:endParaRPr lang="de-DE" sz="1200" dirty="0"/>
          </a:p>
        </p:txBody>
      </p:sp>
      <p:cxnSp>
        <p:nvCxnSpPr>
          <p:cNvPr id="91" name="Gerade Verbindung mit Pfeil 90"/>
          <p:cNvCxnSpPr/>
          <p:nvPr/>
        </p:nvCxnSpPr>
        <p:spPr>
          <a:xfrm flipV="1">
            <a:off x="3859068" y="1196752"/>
            <a:ext cx="967224" cy="137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276771" y="6309320"/>
            <a:ext cx="290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Pinch</a:t>
            </a:r>
            <a:r>
              <a:rPr lang="de-DE" sz="1200" dirty="0" smtClean="0"/>
              <a:t> jeweils an der kleinsten </a:t>
            </a:r>
            <a:r>
              <a:rPr lang="de-DE" sz="1200" dirty="0" err="1" smtClean="0"/>
              <a:t>Temp</a:t>
            </a:r>
            <a:r>
              <a:rPr lang="de-DE" sz="1200" dirty="0" smtClean="0"/>
              <a:t>., da </a:t>
            </a:r>
            <a:r>
              <a:rPr lang="de-DE" sz="1200" dirty="0" err="1" smtClean="0"/>
              <a:t>cp</a:t>
            </a:r>
            <a:r>
              <a:rPr lang="de-DE" sz="1200" dirty="0" smtClean="0"/>
              <a:t> von Kühlwasser &gt; </a:t>
            </a:r>
            <a:r>
              <a:rPr lang="de-DE" sz="1200" dirty="0" err="1" smtClean="0"/>
              <a:t>cp</a:t>
            </a:r>
            <a:r>
              <a:rPr lang="de-DE" sz="1200" dirty="0" smtClean="0"/>
              <a:t> Luft</a:t>
            </a:r>
            <a:endParaRPr lang="de-DE" sz="1200" dirty="0"/>
          </a:p>
        </p:txBody>
      </p:sp>
      <p:sp>
        <p:nvSpPr>
          <p:cNvPr id="67" name="Textfeld 66"/>
          <p:cNvSpPr txBox="1"/>
          <p:nvPr/>
        </p:nvSpPr>
        <p:spPr>
          <a:xfrm>
            <a:off x="7380312" y="-27384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4194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094243" y="197776"/>
            <a:ext cx="1681002" cy="87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5" name="Rechteck 4"/>
          <p:cNvSpPr/>
          <p:nvPr/>
        </p:nvSpPr>
        <p:spPr>
          <a:xfrm>
            <a:off x="6236165" y="662879"/>
            <a:ext cx="1626776" cy="4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Sorptionstrockner</a:t>
            </a:r>
            <a:endParaRPr lang="de-DE" sz="1100" dirty="0"/>
          </a:p>
        </p:txBody>
      </p:sp>
      <p:grpSp>
        <p:nvGrpSpPr>
          <p:cNvPr id="6" name="Gruppieren 5"/>
          <p:cNvGrpSpPr/>
          <p:nvPr/>
        </p:nvGrpSpPr>
        <p:grpSpPr>
          <a:xfrm rot="5400000">
            <a:off x="4021821" y="545510"/>
            <a:ext cx="361747" cy="596485"/>
            <a:chOff x="4427984" y="3789040"/>
            <a:chExt cx="504056" cy="792088"/>
          </a:xfrm>
        </p:grpSpPr>
        <p:sp>
          <p:nvSpPr>
            <p:cNvPr id="7" name="Rechteck 6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Gerade Verbindung 11"/>
          <p:cNvCxnSpPr/>
          <p:nvPr/>
        </p:nvCxnSpPr>
        <p:spPr>
          <a:xfrm>
            <a:off x="5775245" y="972947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5097421" y="1593084"/>
            <a:ext cx="2" cy="1538763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860490" y="1644390"/>
            <a:ext cx="0" cy="113691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166875" y="1830219"/>
            <a:ext cx="89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6/12 °C</a:t>
            </a:r>
            <a:endParaRPr lang="de-DE" sz="1100" dirty="0" smtClean="0"/>
          </a:p>
          <a:p>
            <a:r>
              <a:rPr lang="de-DE" sz="1100" dirty="0" smtClean="0"/>
              <a:t>V`= </a:t>
            </a:r>
            <a:r>
              <a:rPr lang="de-DE" sz="1100" dirty="0" smtClean="0"/>
              <a:t>1230 l/h</a:t>
            </a:r>
            <a:endParaRPr lang="de-DE" sz="1100" dirty="0" smtClean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7142777" y="1644762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925873" y="1644762"/>
            <a:ext cx="0" cy="106415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158004" y="1830219"/>
            <a:ext cx="942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Laut Bosch</a:t>
            </a:r>
          </a:p>
          <a:p>
            <a:r>
              <a:rPr lang="de-DE" sz="1100" dirty="0" smtClean="0"/>
              <a:t>T </a:t>
            </a:r>
            <a:r>
              <a:rPr lang="de-DE" sz="1100" dirty="0" smtClean="0"/>
              <a:t>= </a:t>
            </a:r>
            <a:r>
              <a:rPr lang="de-DE" sz="1100" dirty="0" smtClean="0"/>
              <a:t>6/12 °C</a:t>
            </a:r>
            <a:endParaRPr lang="de-DE" sz="1100" dirty="0" smtClean="0"/>
          </a:p>
          <a:p>
            <a:r>
              <a:rPr lang="de-DE" sz="1100" dirty="0" smtClean="0"/>
              <a:t>V`= </a:t>
            </a:r>
            <a:r>
              <a:rPr lang="de-DE" sz="1100" dirty="0" smtClean="0"/>
              <a:t>1000 l/h</a:t>
            </a:r>
            <a:endParaRPr lang="de-DE" sz="1100" dirty="0" smtClean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5775245" y="817913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 rot="10800000">
            <a:off x="6832650" y="1076303"/>
            <a:ext cx="379581" cy="568459"/>
            <a:chOff x="4427984" y="3789040"/>
            <a:chExt cx="504056" cy="792088"/>
          </a:xfrm>
        </p:grpSpPr>
        <p:sp>
          <p:nvSpPr>
            <p:cNvPr id="23" name="Rechteck 2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 rot="10800000">
            <a:off x="4772066" y="1076303"/>
            <a:ext cx="379581" cy="568459"/>
            <a:chOff x="4427984" y="3789040"/>
            <a:chExt cx="504056" cy="792088"/>
          </a:xfrm>
        </p:grpSpPr>
        <p:sp>
          <p:nvSpPr>
            <p:cNvPr id="29" name="Rechteck 28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30" name="Gerade Verbindung 29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5151648" y="1334694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3kW</a:t>
            </a:r>
            <a:endParaRPr lang="de-DE" sz="1100" dirty="0"/>
          </a:p>
        </p:txBody>
      </p:sp>
      <p:sp>
        <p:nvSpPr>
          <p:cNvPr id="35" name="Textfeld 34"/>
          <p:cNvSpPr txBox="1"/>
          <p:nvPr/>
        </p:nvSpPr>
        <p:spPr>
          <a:xfrm>
            <a:off x="7212231" y="1386372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</a:t>
            </a:r>
            <a:r>
              <a:rPr lang="de-DE" sz="1100" dirty="0" smtClean="0"/>
              <a:t>kW</a:t>
            </a:r>
            <a:endParaRPr lang="de-DE" sz="1100" dirty="0"/>
          </a:p>
        </p:txBody>
      </p:sp>
      <p:sp>
        <p:nvSpPr>
          <p:cNvPr id="36" name="Textfeld 35"/>
          <p:cNvSpPr txBox="1"/>
          <p:nvPr/>
        </p:nvSpPr>
        <p:spPr>
          <a:xfrm>
            <a:off x="4121356" y="456166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cxnSp>
        <p:nvCxnSpPr>
          <p:cNvPr id="38" name="Gerade Verbindung 37"/>
          <p:cNvCxnSpPr/>
          <p:nvPr/>
        </p:nvCxnSpPr>
        <p:spPr>
          <a:xfrm>
            <a:off x="3904452" y="717776"/>
            <a:ext cx="1" cy="25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>
          <a:xfrm>
            <a:off x="3859068" y="796912"/>
            <a:ext cx="96575" cy="96899"/>
            <a:chOff x="882141" y="1031085"/>
            <a:chExt cx="521507" cy="486093"/>
          </a:xfrm>
        </p:grpSpPr>
        <p:sp>
          <p:nvSpPr>
            <p:cNvPr id="40" name="Rechteck 39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hteck 45"/>
          <p:cNvSpPr/>
          <p:nvPr/>
        </p:nvSpPr>
        <p:spPr>
          <a:xfrm>
            <a:off x="0" y="2781680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 rot="5400000">
            <a:off x="603732" y="4755800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48" name="Rechteck 47"/>
          <p:cNvSpPr/>
          <p:nvPr/>
        </p:nvSpPr>
        <p:spPr>
          <a:xfrm rot="5400000">
            <a:off x="603731" y="3481969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49" name="Gerade Verbindung 48"/>
          <p:cNvCxnSpPr/>
          <p:nvPr/>
        </p:nvCxnSpPr>
        <p:spPr>
          <a:xfrm flipH="1">
            <a:off x="683568" y="3933056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683568" y="5157192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696762" y="3356992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683568" y="4653136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83568" y="2977959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676170" y="4221840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10kW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1331640" y="4621839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8/ </a:t>
            </a:r>
            <a:r>
              <a:rPr lang="de-DE" sz="1200" dirty="0" smtClean="0"/>
              <a:t>12°C</a:t>
            </a:r>
            <a:endParaRPr lang="de-DE" sz="1200" dirty="0" smtClean="0"/>
          </a:p>
          <a:p>
            <a:r>
              <a:rPr lang="de-DE" sz="1200" dirty="0" smtClean="0"/>
              <a:t>V`= </a:t>
            </a:r>
            <a:r>
              <a:rPr lang="de-DE" sz="1200" dirty="0" smtClean="0"/>
              <a:t>2142 </a:t>
            </a:r>
            <a:r>
              <a:rPr lang="de-DE" sz="1200" dirty="0" smtClean="0"/>
              <a:t>l/h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351862" y="3501760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</a:t>
            </a:r>
            <a:r>
              <a:rPr lang="de-DE" sz="1200" dirty="0"/>
              <a:t>8</a:t>
            </a:r>
            <a:r>
              <a:rPr lang="de-DE" sz="1200" dirty="0" smtClean="0"/>
              <a:t> </a:t>
            </a:r>
            <a:r>
              <a:rPr lang="de-DE" sz="1200" dirty="0" smtClean="0"/>
              <a:t>/ </a:t>
            </a:r>
            <a:r>
              <a:rPr lang="de-DE" sz="1200" dirty="0" smtClean="0"/>
              <a:t>12 </a:t>
            </a:r>
            <a:r>
              <a:rPr lang="de-DE" sz="1200" dirty="0" smtClean="0"/>
              <a:t>°C</a:t>
            </a:r>
          </a:p>
          <a:p>
            <a:r>
              <a:rPr lang="de-DE" sz="1200" dirty="0" smtClean="0"/>
              <a:t>V`= </a:t>
            </a:r>
            <a:r>
              <a:rPr lang="de-DE" sz="1200" dirty="0" smtClean="0"/>
              <a:t>2142 </a:t>
            </a:r>
            <a:r>
              <a:rPr lang="de-DE" sz="1200" dirty="0" smtClean="0"/>
              <a:t>l/h</a:t>
            </a:r>
          </a:p>
        </p:txBody>
      </p:sp>
      <p:cxnSp>
        <p:nvCxnSpPr>
          <p:cNvPr id="57" name="Gerade Verbindung 60"/>
          <p:cNvCxnSpPr/>
          <p:nvPr/>
        </p:nvCxnSpPr>
        <p:spPr>
          <a:xfrm rot="10800000" flipV="1">
            <a:off x="1239319" y="3068959"/>
            <a:ext cx="3875515" cy="931437"/>
          </a:xfrm>
          <a:prstGeom prst="bentConnector3">
            <a:avLst>
              <a:gd name="adj1" fmla="val 43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60"/>
          <p:cNvCxnSpPr/>
          <p:nvPr/>
        </p:nvCxnSpPr>
        <p:spPr>
          <a:xfrm rot="10800000" flipV="1">
            <a:off x="1221899" y="3068959"/>
            <a:ext cx="5920878" cy="2166454"/>
          </a:xfrm>
          <a:prstGeom prst="bentConnector3">
            <a:avLst>
              <a:gd name="adj1" fmla="val 2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rot="10800000" flipV="1">
            <a:off x="1221900" y="2708920"/>
            <a:ext cx="3658618" cy="557776"/>
          </a:xfrm>
          <a:prstGeom prst="bentConnector3">
            <a:avLst>
              <a:gd name="adj1" fmla="val 552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rot="10800000" flipV="1">
            <a:off x="1221903" y="2636912"/>
            <a:ext cx="5703972" cy="1918750"/>
          </a:xfrm>
          <a:prstGeom prst="bentConnector3">
            <a:avLst>
              <a:gd name="adj1" fmla="val 7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5775245" y="5235414"/>
            <a:ext cx="290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Pinch</a:t>
            </a:r>
            <a:r>
              <a:rPr lang="de-DE" sz="1200" dirty="0" smtClean="0"/>
              <a:t> jeweils an der kleinsten </a:t>
            </a:r>
            <a:r>
              <a:rPr lang="de-DE" sz="1200" dirty="0" err="1" smtClean="0"/>
              <a:t>Temp</a:t>
            </a:r>
            <a:r>
              <a:rPr lang="de-DE" sz="1200" dirty="0" smtClean="0"/>
              <a:t>., da </a:t>
            </a:r>
            <a:r>
              <a:rPr lang="de-DE" sz="1200" dirty="0" err="1" smtClean="0"/>
              <a:t>cp</a:t>
            </a:r>
            <a:r>
              <a:rPr lang="de-DE" sz="1200" dirty="0" smtClean="0"/>
              <a:t> von Kühlwasser &gt; </a:t>
            </a:r>
            <a:r>
              <a:rPr lang="de-DE" sz="1200" dirty="0" err="1" smtClean="0"/>
              <a:t>cp</a:t>
            </a:r>
            <a:r>
              <a:rPr lang="de-DE" sz="1200" dirty="0" smtClean="0"/>
              <a:t> Luft</a:t>
            </a:r>
            <a:endParaRPr lang="de-DE" sz="1200" dirty="0"/>
          </a:p>
        </p:txBody>
      </p:sp>
      <p:sp>
        <p:nvSpPr>
          <p:cNvPr id="68" name="Rechteck 67"/>
          <p:cNvSpPr/>
          <p:nvPr/>
        </p:nvSpPr>
        <p:spPr>
          <a:xfrm>
            <a:off x="671796" y="372658"/>
            <a:ext cx="2323884" cy="94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7172239" y="2977959"/>
            <a:ext cx="128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6/12 °C</a:t>
            </a:r>
            <a:endParaRPr lang="de-DE" sz="1100" dirty="0" smtClean="0"/>
          </a:p>
          <a:p>
            <a:r>
              <a:rPr lang="de-DE" sz="1100" dirty="0" err="1" smtClean="0"/>
              <a:t>V`max</a:t>
            </a:r>
            <a:r>
              <a:rPr lang="de-DE" sz="1100" dirty="0" smtClean="0"/>
              <a:t>= 1000 l/h</a:t>
            </a:r>
            <a:endParaRPr lang="de-DE" sz="1100" dirty="0" smtClean="0"/>
          </a:p>
        </p:txBody>
      </p:sp>
      <p:sp>
        <p:nvSpPr>
          <p:cNvPr id="97" name="Freihandform 96"/>
          <p:cNvSpPr/>
          <p:nvPr/>
        </p:nvSpPr>
        <p:spPr>
          <a:xfrm>
            <a:off x="3392680" y="247828"/>
            <a:ext cx="394166" cy="1136591"/>
          </a:xfrm>
          <a:custGeom>
            <a:avLst/>
            <a:gdLst>
              <a:gd name="connsiteX0" fmla="*/ 0 w 394166"/>
              <a:gd name="connsiteY0" fmla="*/ 0 h 1136591"/>
              <a:gd name="connsiteX1" fmla="*/ 393107 w 394166"/>
              <a:gd name="connsiteY1" fmla="*/ 239282 h 1136591"/>
              <a:gd name="connsiteX2" fmla="*/ 119641 w 394166"/>
              <a:gd name="connsiteY2" fmla="*/ 734938 h 1136591"/>
              <a:gd name="connsiteX3" fmla="*/ 239283 w 394166"/>
              <a:gd name="connsiteY3" fmla="*/ 1136591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166" h="1136591">
                <a:moveTo>
                  <a:pt x="0" y="0"/>
                </a:moveTo>
                <a:cubicBezTo>
                  <a:pt x="186583" y="58396"/>
                  <a:pt x="373167" y="116792"/>
                  <a:pt x="393107" y="239282"/>
                </a:cubicBezTo>
                <a:cubicBezTo>
                  <a:pt x="413047" y="361772"/>
                  <a:pt x="145278" y="585387"/>
                  <a:pt x="119641" y="734938"/>
                </a:cubicBezTo>
                <a:cubicBezTo>
                  <a:pt x="94004" y="884489"/>
                  <a:pt x="166643" y="1010540"/>
                  <a:pt x="239283" y="11365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7380312" y="-27384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10438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5938857" y="2924944"/>
            <a:ext cx="2881615" cy="20089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21" name="Rechteck 20"/>
          <p:cNvSpPr/>
          <p:nvPr/>
        </p:nvSpPr>
        <p:spPr>
          <a:xfrm>
            <a:off x="395536" y="1917884"/>
            <a:ext cx="2323884" cy="94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grpSp>
        <p:nvGrpSpPr>
          <p:cNvPr id="22" name="Gruppieren 21"/>
          <p:cNvGrpSpPr/>
          <p:nvPr/>
        </p:nvGrpSpPr>
        <p:grpSpPr>
          <a:xfrm rot="5400000">
            <a:off x="5711151" y="3890887"/>
            <a:ext cx="827231" cy="1022509"/>
            <a:chOff x="4427984" y="3789040"/>
            <a:chExt cx="504056" cy="792088"/>
          </a:xfrm>
        </p:grpSpPr>
        <p:sp>
          <p:nvSpPr>
            <p:cNvPr id="23" name="Rechteck 2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27"/>
          <p:cNvCxnSpPr/>
          <p:nvPr/>
        </p:nvCxnSpPr>
        <p:spPr>
          <a:xfrm flipH="1">
            <a:off x="2719420" y="2036060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719420" y="2626938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985334" y="3515822"/>
            <a:ext cx="883076" cy="59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sp>
        <p:nvSpPr>
          <p:cNvPr id="31" name="Textfeld 30"/>
          <p:cNvSpPr txBox="1"/>
          <p:nvPr/>
        </p:nvSpPr>
        <p:spPr>
          <a:xfrm>
            <a:off x="1975779" y="1412776"/>
            <a:ext cx="883076" cy="59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25kW</a:t>
            </a:r>
            <a:endParaRPr lang="de-DE" sz="1100" dirty="0"/>
          </a:p>
        </p:txBody>
      </p:sp>
      <p:sp>
        <p:nvSpPr>
          <p:cNvPr id="42" name="Textfeld 41"/>
          <p:cNvSpPr txBox="1"/>
          <p:nvPr/>
        </p:nvSpPr>
        <p:spPr>
          <a:xfrm>
            <a:off x="2719420" y="1628800"/>
            <a:ext cx="91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5000 l/h</a:t>
            </a:r>
          </a:p>
          <a:p>
            <a:r>
              <a:rPr lang="de-DE" sz="1200" dirty="0" smtClean="0"/>
              <a:t>-17°C</a:t>
            </a:r>
            <a:endParaRPr lang="de-DE" sz="1200" dirty="0"/>
          </a:p>
        </p:txBody>
      </p:sp>
      <p:sp>
        <p:nvSpPr>
          <p:cNvPr id="43" name="Textfeld 42"/>
          <p:cNvSpPr txBox="1"/>
          <p:nvPr/>
        </p:nvSpPr>
        <p:spPr>
          <a:xfrm>
            <a:off x="5220072" y="3872081"/>
            <a:ext cx="106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3600 l/h</a:t>
            </a:r>
          </a:p>
          <a:p>
            <a:r>
              <a:rPr lang="de-DE" sz="1200" dirty="0" smtClean="0"/>
              <a:t>-17 °C???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119212" y="2222454"/>
            <a:ext cx="114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1400 l/h ????</a:t>
            </a:r>
            <a:endParaRPr lang="de-DE" sz="1200" dirty="0"/>
          </a:p>
        </p:txBody>
      </p:sp>
      <p:grpSp>
        <p:nvGrpSpPr>
          <p:cNvPr id="68" name="Gruppieren 67"/>
          <p:cNvGrpSpPr/>
          <p:nvPr/>
        </p:nvGrpSpPr>
        <p:grpSpPr>
          <a:xfrm>
            <a:off x="4118417" y="2043421"/>
            <a:ext cx="165551" cy="583519"/>
            <a:chOff x="4118417" y="2043421"/>
            <a:chExt cx="165551" cy="583519"/>
          </a:xfrm>
        </p:grpSpPr>
        <p:cxnSp>
          <p:nvCxnSpPr>
            <p:cNvPr id="32" name="Gerade Verbindung 31"/>
            <p:cNvCxnSpPr/>
            <p:nvPr/>
          </p:nvCxnSpPr>
          <p:spPr>
            <a:xfrm>
              <a:off x="4196215" y="2043421"/>
              <a:ext cx="2" cy="58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uppieren 32"/>
            <p:cNvGrpSpPr/>
            <p:nvPr/>
          </p:nvGrpSpPr>
          <p:grpSpPr>
            <a:xfrm>
              <a:off x="4118417" y="2224387"/>
              <a:ext cx="165551" cy="221585"/>
              <a:chOff x="882141" y="1031085"/>
              <a:chExt cx="521507" cy="486093"/>
            </a:xfrm>
          </p:grpSpPr>
          <p:sp>
            <p:nvSpPr>
              <p:cNvPr id="34" name="Rechteck 33"/>
              <p:cNvSpPr/>
              <p:nvPr/>
            </p:nvSpPr>
            <p:spPr>
              <a:xfrm>
                <a:off x="882141" y="1031086"/>
                <a:ext cx="521507" cy="48609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" name="Gerade Verbindung 34"/>
              <p:cNvCxnSpPr/>
              <p:nvPr/>
            </p:nvCxnSpPr>
            <p:spPr>
              <a:xfrm>
                <a:off x="882141" y="1031085"/>
                <a:ext cx="521507" cy="4860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hteck 44"/>
            <p:cNvSpPr/>
            <p:nvPr/>
          </p:nvSpPr>
          <p:spPr>
            <a:xfrm>
              <a:off x="4178332" y="231523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Freihandform 45"/>
          <p:cNvSpPr/>
          <p:nvPr/>
        </p:nvSpPr>
        <p:spPr>
          <a:xfrm>
            <a:off x="4028558" y="564022"/>
            <a:ext cx="2113380" cy="6067514"/>
          </a:xfrm>
          <a:custGeom>
            <a:avLst/>
            <a:gdLst>
              <a:gd name="connsiteX0" fmla="*/ 526350 w 2113380"/>
              <a:gd name="connsiteY0" fmla="*/ 0 h 6067514"/>
              <a:gd name="connsiteX1" fmla="*/ 2107322 w 2113380"/>
              <a:gd name="connsiteY1" fmla="*/ 1341690 h 6067514"/>
              <a:gd name="connsiteX2" fmla="*/ 13603 w 2113380"/>
              <a:gd name="connsiteY2" fmla="*/ 3819971 h 6067514"/>
              <a:gd name="connsiteX3" fmla="*/ 1150193 w 2113380"/>
              <a:gd name="connsiteY3" fmla="*/ 6007694 h 6067514"/>
              <a:gd name="connsiteX4" fmla="*/ 1150193 w 2113380"/>
              <a:gd name="connsiteY4" fmla="*/ 6007694 h 6067514"/>
              <a:gd name="connsiteX5" fmla="*/ 1167285 w 2113380"/>
              <a:gd name="connsiteY5" fmla="*/ 6067514 h 606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3380" h="6067514">
                <a:moveTo>
                  <a:pt x="526350" y="0"/>
                </a:moveTo>
                <a:cubicBezTo>
                  <a:pt x="1359565" y="352514"/>
                  <a:pt x="2192780" y="705028"/>
                  <a:pt x="2107322" y="1341690"/>
                </a:cubicBezTo>
                <a:cubicBezTo>
                  <a:pt x="2021864" y="1978352"/>
                  <a:pt x="173124" y="3042304"/>
                  <a:pt x="13603" y="3819971"/>
                </a:cubicBezTo>
                <a:cubicBezTo>
                  <a:pt x="-145918" y="4597638"/>
                  <a:pt x="1150193" y="6007694"/>
                  <a:pt x="1150193" y="6007694"/>
                </a:cubicBezTo>
                <a:lnTo>
                  <a:pt x="1150193" y="6007694"/>
                </a:lnTo>
                <a:lnTo>
                  <a:pt x="1167285" y="606751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467544" y="4427809"/>
            <a:ext cx="2323884" cy="945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cxnSp>
        <p:nvCxnSpPr>
          <p:cNvPr id="48" name="Gerade Verbindung 47"/>
          <p:cNvCxnSpPr/>
          <p:nvPr/>
        </p:nvCxnSpPr>
        <p:spPr>
          <a:xfrm flipH="1">
            <a:off x="2791428" y="4545985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2791428" y="5136863"/>
            <a:ext cx="836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2047787" y="4141398"/>
            <a:ext cx="883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20kW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2858855" y="4112711"/>
            <a:ext cx="91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4100 l/h</a:t>
            </a:r>
          </a:p>
          <a:p>
            <a:r>
              <a:rPr lang="de-DE" sz="1200" dirty="0" smtClean="0"/>
              <a:t>-20°C</a:t>
            </a:r>
            <a:endParaRPr lang="de-DE" sz="1200" dirty="0"/>
          </a:p>
        </p:txBody>
      </p:sp>
      <p:sp>
        <p:nvSpPr>
          <p:cNvPr id="60" name="Textfeld 59"/>
          <p:cNvSpPr txBox="1"/>
          <p:nvPr/>
        </p:nvSpPr>
        <p:spPr>
          <a:xfrm>
            <a:off x="2915816" y="4760161"/>
            <a:ext cx="114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500 l/h ????</a:t>
            </a:r>
            <a:endParaRPr lang="de-DE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2791428" y="2620335"/>
            <a:ext cx="99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20°C</a:t>
            </a:r>
            <a:endParaRPr lang="de-DE" sz="1200" dirty="0"/>
          </a:p>
        </p:txBody>
      </p:sp>
      <p:sp>
        <p:nvSpPr>
          <p:cNvPr id="64" name="Textfeld 63"/>
          <p:cNvSpPr txBox="1"/>
          <p:nvPr/>
        </p:nvSpPr>
        <p:spPr>
          <a:xfrm>
            <a:off x="5287168" y="4653136"/>
            <a:ext cx="99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20°C ???</a:t>
            </a:r>
            <a:endParaRPr lang="de-DE" sz="1200" dirty="0"/>
          </a:p>
        </p:txBody>
      </p:sp>
      <p:sp>
        <p:nvSpPr>
          <p:cNvPr id="65" name="Textfeld 64"/>
          <p:cNvSpPr txBox="1"/>
          <p:nvPr/>
        </p:nvSpPr>
        <p:spPr>
          <a:xfrm>
            <a:off x="6868410" y="620688"/>
            <a:ext cx="2024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Der Massenstrom, der mit dem Wärmetauscher gekühlt wird, hängt an eine Luftkreislauf mit geringer Hysterese=&gt; es wird normalerweise nicht die volle Range von -17 bis +20°C genutzt werden sondern nur eine kleine Spanne. </a:t>
            </a:r>
            <a:endParaRPr lang="de-DE" sz="1200" dirty="0"/>
          </a:p>
        </p:txBody>
      </p:sp>
      <p:cxnSp>
        <p:nvCxnSpPr>
          <p:cNvPr id="67" name="Gerade Verbindung mit Pfeil 66"/>
          <p:cNvCxnSpPr>
            <a:stCxn id="65" idx="2"/>
            <a:endCxn id="43" idx="3"/>
          </p:cNvCxnSpPr>
          <p:nvPr/>
        </p:nvCxnSpPr>
        <p:spPr>
          <a:xfrm flipH="1">
            <a:off x="6282624" y="2375014"/>
            <a:ext cx="1597821" cy="1727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/>
          <p:cNvGrpSpPr/>
          <p:nvPr/>
        </p:nvGrpSpPr>
        <p:grpSpPr>
          <a:xfrm>
            <a:off x="3830385" y="4549861"/>
            <a:ext cx="165551" cy="583519"/>
            <a:chOff x="4118417" y="2043421"/>
            <a:chExt cx="165551" cy="583519"/>
          </a:xfrm>
        </p:grpSpPr>
        <p:cxnSp>
          <p:nvCxnSpPr>
            <p:cNvPr id="70" name="Gerade Verbindung 69"/>
            <p:cNvCxnSpPr/>
            <p:nvPr/>
          </p:nvCxnSpPr>
          <p:spPr>
            <a:xfrm>
              <a:off x="4196215" y="2043421"/>
              <a:ext cx="2" cy="5835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uppieren 70"/>
            <p:cNvGrpSpPr/>
            <p:nvPr/>
          </p:nvGrpSpPr>
          <p:grpSpPr>
            <a:xfrm>
              <a:off x="4118417" y="2224387"/>
              <a:ext cx="165551" cy="221585"/>
              <a:chOff x="882141" y="1031085"/>
              <a:chExt cx="521507" cy="486093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882141" y="1031086"/>
                <a:ext cx="521507" cy="48609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4" name="Gerade Verbindung 73"/>
              <p:cNvCxnSpPr/>
              <p:nvPr/>
            </p:nvCxnSpPr>
            <p:spPr>
              <a:xfrm>
                <a:off x="882141" y="1031085"/>
                <a:ext cx="521507" cy="4860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Rechteck 71"/>
            <p:cNvSpPr/>
            <p:nvPr/>
          </p:nvSpPr>
          <p:spPr>
            <a:xfrm>
              <a:off x="4178332" y="2315234"/>
              <a:ext cx="4571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7380312" y="-27384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Option 1</a:t>
            </a:r>
          </a:p>
        </p:txBody>
      </p:sp>
    </p:spTree>
    <p:extLst>
      <p:ext uri="{BB962C8B-B14F-4D97-AF65-F5344CB8AC3E}">
        <p14:creationId xmlns:p14="http://schemas.microsoft.com/office/powerpoint/2010/main" val="16681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094243" y="584448"/>
            <a:ext cx="1681002" cy="87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Prüfstand</a:t>
            </a:r>
            <a:endParaRPr lang="de-DE" sz="1100" dirty="0"/>
          </a:p>
        </p:txBody>
      </p:sp>
      <p:sp>
        <p:nvSpPr>
          <p:cNvPr id="5" name="Rechteck 4"/>
          <p:cNvSpPr/>
          <p:nvPr/>
        </p:nvSpPr>
        <p:spPr>
          <a:xfrm>
            <a:off x="6236165" y="1049551"/>
            <a:ext cx="1626776" cy="4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Sorptionstrockner</a:t>
            </a:r>
            <a:endParaRPr lang="de-DE" sz="1100" dirty="0"/>
          </a:p>
        </p:txBody>
      </p:sp>
      <p:grpSp>
        <p:nvGrpSpPr>
          <p:cNvPr id="6" name="Gruppieren 5"/>
          <p:cNvGrpSpPr/>
          <p:nvPr/>
        </p:nvGrpSpPr>
        <p:grpSpPr>
          <a:xfrm rot="5400000">
            <a:off x="4021821" y="932182"/>
            <a:ext cx="361747" cy="596485"/>
            <a:chOff x="4427984" y="3789040"/>
            <a:chExt cx="504056" cy="792088"/>
          </a:xfrm>
        </p:grpSpPr>
        <p:sp>
          <p:nvSpPr>
            <p:cNvPr id="7" name="Rechteck 6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Gerade Verbindung 11"/>
          <p:cNvCxnSpPr/>
          <p:nvPr/>
        </p:nvCxnSpPr>
        <p:spPr>
          <a:xfrm>
            <a:off x="5775245" y="1359619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5595392" y="1656001"/>
            <a:ext cx="2" cy="1871639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24265" y="1648432"/>
            <a:ext cx="0" cy="144716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566519" y="1756418"/>
            <a:ext cx="899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8°C</a:t>
            </a:r>
            <a:endParaRPr lang="de-DE" sz="1100" dirty="0" smtClean="0"/>
          </a:p>
          <a:p>
            <a:r>
              <a:rPr lang="de-DE" sz="1100" dirty="0" smtClean="0"/>
              <a:t>V`= 1230l/h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592290" y="1766090"/>
            <a:ext cx="935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</p:txBody>
      </p:sp>
      <p:cxnSp>
        <p:nvCxnSpPr>
          <p:cNvPr id="17" name="Gerade Verbindung 16"/>
          <p:cNvCxnSpPr/>
          <p:nvPr/>
        </p:nvCxnSpPr>
        <p:spPr>
          <a:xfrm>
            <a:off x="7142777" y="2031434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925873" y="2031434"/>
            <a:ext cx="0" cy="106415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158005" y="2216891"/>
            <a:ext cx="852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8°C</a:t>
            </a:r>
            <a:endParaRPr lang="de-DE" sz="1100" dirty="0" smtClean="0"/>
          </a:p>
          <a:p>
            <a:r>
              <a:rPr lang="de-DE" sz="1100" dirty="0" smtClean="0"/>
              <a:t>V`= 1000l/h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301635" y="2227821"/>
            <a:ext cx="908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12°C</a:t>
            </a:r>
          </a:p>
        </p:txBody>
      </p:sp>
      <p:cxnSp>
        <p:nvCxnSpPr>
          <p:cNvPr id="21" name="Gerade Verbindung 20"/>
          <p:cNvCxnSpPr/>
          <p:nvPr/>
        </p:nvCxnSpPr>
        <p:spPr>
          <a:xfrm>
            <a:off x="5775245" y="1204585"/>
            <a:ext cx="46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 rot="10800000">
            <a:off x="6832650" y="1462975"/>
            <a:ext cx="379581" cy="568459"/>
            <a:chOff x="4427984" y="3789040"/>
            <a:chExt cx="504056" cy="792088"/>
          </a:xfrm>
        </p:grpSpPr>
        <p:sp>
          <p:nvSpPr>
            <p:cNvPr id="23" name="Rechteck 2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5270039" y="1075390"/>
            <a:ext cx="379581" cy="568459"/>
            <a:chOff x="4427984" y="3789040"/>
            <a:chExt cx="504056" cy="792088"/>
          </a:xfrm>
        </p:grpSpPr>
        <p:sp>
          <p:nvSpPr>
            <p:cNvPr id="29" name="Rechteck 28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30" name="Gerade Verbindung 29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5270039" y="787941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3kW</a:t>
            </a:r>
            <a:endParaRPr lang="de-DE" sz="1100" dirty="0"/>
          </a:p>
        </p:txBody>
      </p:sp>
      <p:sp>
        <p:nvSpPr>
          <p:cNvPr id="35" name="Textfeld 34"/>
          <p:cNvSpPr txBox="1"/>
          <p:nvPr/>
        </p:nvSpPr>
        <p:spPr>
          <a:xfrm>
            <a:off x="7212231" y="1773044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7</a:t>
            </a:r>
            <a:r>
              <a:rPr lang="de-DE" sz="1100" dirty="0" smtClean="0"/>
              <a:t>kW</a:t>
            </a:r>
            <a:endParaRPr lang="de-DE" sz="1100" dirty="0"/>
          </a:p>
        </p:txBody>
      </p:sp>
      <p:sp>
        <p:nvSpPr>
          <p:cNvPr id="36" name="Textfeld 35"/>
          <p:cNvSpPr txBox="1"/>
          <p:nvPr/>
        </p:nvSpPr>
        <p:spPr>
          <a:xfrm>
            <a:off x="4121356" y="842838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22kW</a:t>
            </a:r>
            <a:endParaRPr lang="de-DE" sz="1100" dirty="0"/>
          </a:p>
        </p:txBody>
      </p:sp>
      <p:cxnSp>
        <p:nvCxnSpPr>
          <p:cNvPr id="38" name="Gerade Verbindung 37"/>
          <p:cNvCxnSpPr/>
          <p:nvPr/>
        </p:nvCxnSpPr>
        <p:spPr>
          <a:xfrm>
            <a:off x="3904452" y="1104448"/>
            <a:ext cx="1" cy="25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>
          <a:xfrm>
            <a:off x="3859068" y="1183584"/>
            <a:ext cx="96575" cy="96899"/>
            <a:chOff x="882141" y="1031085"/>
            <a:chExt cx="521507" cy="486093"/>
          </a:xfrm>
        </p:grpSpPr>
        <p:sp>
          <p:nvSpPr>
            <p:cNvPr id="40" name="Rechteck 39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Gerade Verbindung 41"/>
          <p:cNvCxnSpPr/>
          <p:nvPr/>
        </p:nvCxnSpPr>
        <p:spPr>
          <a:xfrm flipH="1">
            <a:off x="5324265" y="3095592"/>
            <a:ext cx="1601609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5595392" y="3518519"/>
            <a:ext cx="1547385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156176" y="3527640"/>
            <a:ext cx="0" cy="14870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0" y="3168352"/>
            <a:ext cx="683568" cy="299695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 rot="5400000">
            <a:off x="603732" y="5142472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II</a:t>
            </a:r>
          </a:p>
        </p:txBody>
      </p:sp>
      <p:sp>
        <p:nvSpPr>
          <p:cNvPr id="48" name="Rechteck 47"/>
          <p:cNvSpPr/>
          <p:nvPr/>
        </p:nvSpPr>
        <p:spPr>
          <a:xfrm rot="5400000">
            <a:off x="603731" y="3868641"/>
            <a:ext cx="886410" cy="3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Wärme-</a:t>
            </a:r>
            <a:r>
              <a:rPr lang="de-DE" sz="1200" dirty="0" err="1" smtClean="0"/>
              <a:t>tauscher</a:t>
            </a:r>
            <a:r>
              <a:rPr lang="de-DE" sz="1200" dirty="0" smtClean="0"/>
              <a:t> I</a:t>
            </a:r>
          </a:p>
        </p:txBody>
      </p:sp>
      <p:cxnSp>
        <p:nvCxnSpPr>
          <p:cNvPr id="49" name="Gerade Verbindung 48"/>
          <p:cNvCxnSpPr/>
          <p:nvPr/>
        </p:nvCxnSpPr>
        <p:spPr>
          <a:xfrm flipH="1">
            <a:off x="683568" y="4319728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683568" y="5543864"/>
            <a:ext cx="188403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696762" y="3743664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683568" y="5039808"/>
            <a:ext cx="175210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76170" y="4608512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15 kW</a:t>
            </a:r>
            <a:endParaRPr lang="de-DE" sz="1400" dirty="0"/>
          </a:p>
        </p:txBody>
      </p:sp>
      <p:sp>
        <p:nvSpPr>
          <p:cNvPr id="53" name="Textfeld 52"/>
          <p:cNvSpPr txBox="1"/>
          <p:nvPr/>
        </p:nvSpPr>
        <p:spPr>
          <a:xfrm>
            <a:off x="699858" y="3335856"/>
            <a:ext cx="655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30</a:t>
            </a:r>
            <a:r>
              <a:rPr lang="de-DE" sz="1400" dirty="0" smtClean="0"/>
              <a:t>kW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1331640" y="507007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8/ </a:t>
            </a:r>
            <a:r>
              <a:rPr lang="de-DE" sz="1200" dirty="0" smtClean="0"/>
              <a:t>12°C</a:t>
            </a:r>
            <a:endParaRPr lang="de-DE" sz="1200" dirty="0" smtClean="0"/>
          </a:p>
          <a:p>
            <a:r>
              <a:rPr lang="de-DE" sz="1200" dirty="0" smtClean="0"/>
              <a:t>V`= </a:t>
            </a:r>
            <a:r>
              <a:rPr lang="de-DE" sz="1200" dirty="0" smtClean="0"/>
              <a:t>3214 </a:t>
            </a:r>
            <a:r>
              <a:rPr lang="de-DE" sz="1200" dirty="0" smtClean="0"/>
              <a:t>l/h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259635" y="3812772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</a:t>
            </a:r>
            <a:r>
              <a:rPr lang="de-DE" sz="1200" dirty="0" smtClean="0"/>
              <a:t>8/12 °C</a:t>
            </a:r>
            <a:endParaRPr lang="de-DE" sz="1200" dirty="0" smtClean="0"/>
          </a:p>
          <a:p>
            <a:r>
              <a:rPr lang="de-DE" sz="1200" dirty="0" smtClean="0"/>
              <a:t>V</a:t>
            </a:r>
            <a:r>
              <a:rPr lang="de-DE" sz="1200" dirty="0" smtClean="0"/>
              <a:t>`=6428 l/h</a:t>
            </a:r>
            <a:endParaRPr lang="de-DE" sz="1200" dirty="0" smtClean="0"/>
          </a:p>
        </p:txBody>
      </p:sp>
      <p:cxnSp>
        <p:nvCxnSpPr>
          <p:cNvPr id="58" name="Gerade Verbindung 60"/>
          <p:cNvCxnSpPr/>
          <p:nvPr/>
        </p:nvCxnSpPr>
        <p:spPr>
          <a:xfrm rot="10800000" flipV="1">
            <a:off x="1221902" y="4979735"/>
            <a:ext cx="4943899" cy="642349"/>
          </a:xfrm>
          <a:prstGeom prst="bentConnector3">
            <a:avLst>
              <a:gd name="adj1" fmla="val 19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0800000" flipV="1">
            <a:off x="1259634" y="3095592"/>
            <a:ext cx="4680524" cy="1944216"/>
          </a:xfrm>
          <a:prstGeom prst="bentConnector3">
            <a:avLst>
              <a:gd name="adj1" fmla="val 229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rot="5400000">
            <a:off x="613626" y="2071256"/>
            <a:ext cx="2190393" cy="973832"/>
          </a:xfrm>
          <a:prstGeom prst="bentConnector3">
            <a:avLst>
              <a:gd name="adj1" fmla="val 100443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6156176" y="3095592"/>
            <a:ext cx="9624" cy="42292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/>
          <p:cNvGrpSpPr/>
          <p:nvPr/>
        </p:nvGrpSpPr>
        <p:grpSpPr>
          <a:xfrm>
            <a:off x="6107888" y="3192510"/>
            <a:ext cx="96575" cy="96899"/>
            <a:chOff x="882141" y="1031085"/>
            <a:chExt cx="521507" cy="486093"/>
          </a:xfrm>
        </p:grpSpPr>
        <p:sp>
          <p:nvSpPr>
            <p:cNvPr id="81" name="Rechteck 80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ieren 83"/>
          <p:cNvGrpSpPr/>
          <p:nvPr/>
        </p:nvGrpSpPr>
        <p:grpSpPr>
          <a:xfrm rot="5400000">
            <a:off x="7089074" y="3469753"/>
            <a:ext cx="106470" cy="100057"/>
            <a:chOff x="882141" y="1031085"/>
            <a:chExt cx="521507" cy="486093"/>
          </a:xfrm>
        </p:grpSpPr>
        <p:sp>
          <p:nvSpPr>
            <p:cNvPr id="85" name="Rechteck 84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6" name="Gerade Verbindung 85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/>
          <p:cNvGrpSpPr/>
          <p:nvPr/>
        </p:nvGrpSpPr>
        <p:grpSpPr>
          <a:xfrm rot="5400000">
            <a:off x="5548856" y="3432207"/>
            <a:ext cx="106470" cy="100057"/>
            <a:chOff x="882141" y="1031085"/>
            <a:chExt cx="521507" cy="486093"/>
          </a:xfrm>
        </p:grpSpPr>
        <p:sp>
          <p:nvSpPr>
            <p:cNvPr id="89" name="Rechteck 88"/>
            <p:cNvSpPr/>
            <p:nvPr/>
          </p:nvSpPr>
          <p:spPr>
            <a:xfrm>
              <a:off x="882141" y="1031086"/>
              <a:ext cx="521507" cy="486092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0" name="Gerade Verbindung 89"/>
            <p:cNvCxnSpPr/>
            <p:nvPr/>
          </p:nvCxnSpPr>
          <p:spPr>
            <a:xfrm>
              <a:off x="882141" y="1031085"/>
              <a:ext cx="521507" cy="4860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Gerade Verbindung 96"/>
          <p:cNvCxnSpPr/>
          <p:nvPr/>
        </p:nvCxnSpPr>
        <p:spPr>
          <a:xfrm rot="5400000">
            <a:off x="551338" y="1784602"/>
            <a:ext cx="3288800" cy="1872204"/>
          </a:xfrm>
          <a:prstGeom prst="bentConnector3">
            <a:avLst>
              <a:gd name="adj1" fmla="val 9958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1937093" y="1025321"/>
            <a:ext cx="1355647" cy="41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rgbClr val="002060"/>
                </a:solidFill>
              </a:rPr>
              <a:t>Kältemaschine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2228990" y="1648432"/>
            <a:ext cx="11604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T = </a:t>
            </a:r>
            <a:r>
              <a:rPr lang="de-DE" sz="1100" dirty="0" smtClean="0"/>
              <a:t>8/12°C</a:t>
            </a:r>
            <a:endParaRPr lang="de-DE" sz="1100" dirty="0" smtClean="0"/>
          </a:p>
          <a:p>
            <a:r>
              <a:rPr lang="de-DE" sz="1100" dirty="0" smtClean="0"/>
              <a:t>V`= </a:t>
            </a:r>
            <a:r>
              <a:rPr lang="de-DE" sz="1100" dirty="0" smtClean="0"/>
              <a:t>5357l/h</a:t>
            </a:r>
            <a:endParaRPr lang="de-DE" sz="1100" dirty="0" smtClean="0"/>
          </a:p>
          <a:p>
            <a:r>
              <a:rPr lang="de-DE" sz="1100" dirty="0" smtClean="0"/>
              <a:t>(</a:t>
            </a:r>
            <a:r>
              <a:rPr lang="de-DE" sz="1100" dirty="0" smtClean="0"/>
              <a:t>Bei 25 kW)</a:t>
            </a:r>
            <a:endParaRPr lang="de-DE" sz="1100" dirty="0" smtClean="0"/>
          </a:p>
        </p:txBody>
      </p:sp>
      <p:sp>
        <p:nvSpPr>
          <p:cNvPr id="113" name="Textfeld 112"/>
          <p:cNvSpPr txBox="1"/>
          <p:nvPr/>
        </p:nvSpPr>
        <p:spPr>
          <a:xfrm>
            <a:off x="2874267" y="726502"/>
            <a:ext cx="515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25kW</a:t>
            </a:r>
            <a:endParaRPr lang="de-DE" sz="1100" dirty="0"/>
          </a:p>
        </p:txBody>
      </p:sp>
      <p:cxnSp>
        <p:nvCxnSpPr>
          <p:cNvPr id="121" name="Gerade Verbindung 120"/>
          <p:cNvCxnSpPr/>
          <p:nvPr/>
        </p:nvCxnSpPr>
        <p:spPr>
          <a:xfrm flipH="1">
            <a:off x="3275857" y="1124744"/>
            <a:ext cx="631498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 flipH="1">
            <a:off x="3275859" y="1340768"/>
            <a:ext cx="631496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-17865" y="-41179"/>
            <a:ext cx="1954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Mit einem 25 kW Wärmetauscher würde die Leistung genau aufgehen, aber die Temperaturdifferenz zwischen Primär- und Sekundärkreislauf ist geringer als angegeben, daher wird ein 30 kW Wärmetauscher gewählt und die ein höherer Massenstrom durchgesetzt</a:t>
            </a:r>
            <a:endParaRPr lang="de-DE" sz="12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7380312" y="2774976"/>
            <a:ext cx="19549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Die Temperaturdifferenz zwischen Primär- und Sekundärkreislauf ist geringer als angegeben, daher wird ein 15 kW Wärmetauscher gewählt und die ein höherer Massenstrom durchgesetzt, </a:t>
            </a:r>
          </a:p>
          <a:p>
            <a:r>
              <a:rPr lang="de-DE" sz="1200" dirty="0" smtClean="0"/>
              <a:t>Unklar ist die Regelung der Wärmetauscher. </a:t>
            </a:r>
            <a:r>
              <a:rPr lang="de-DE" sz="1200" dirty="0" err="1" smtClean="0"/>
              <a:t>Evtl</a:t>
            </a:r>
            <a:r>
              <a:rPr lang="de-DE" sz="1200" dirty="0" smtClean="0"/>
              <a:t> kann der </a:t>
            </a:r>
            <a:r>
              <a:rPr lang="de-DE" sz="1200" dirty="0" err="1" smtClean="0"/>
              <a:t>Sorptionstrocker</a:t>
            </a:r>
            <a:r>
              <a:rPr lang="de-DE" sz="1200" dirty="0" smtClean="0"/>
              <a:t>, bzw. der die AHU das nicht selber und man muss eine eigene Regelung mittels eines Bypasses und Drosselklappen implementieren</a:t>
            </a:r>
            <a:endParaRPr lang="de-DE" sz="12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7380312" y="-27384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7122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7770"/>
            <a:ext cx="1522512" cy="562074"/>
          </a:xfrm>
        </p:spPr>
        <p:txBody>
          <a:bodyPr>
            <a:normAutofit/>
          </a:bodyPr>
          <a:lstStyle/>
          <a:p>
            <a:r>
              <a:rPr lang="de-DE" sz="1800" dirty="0" smtClean="0"/>
              <a:t>Fragen intern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08720"/>
            <a:ext cx="8229600" cy="5328592"/>
          </a:xfrm>
        </p:spPr>
        <p:txBody>
          <a:bodyPr>
            <a:normAutofit/>
          </a:bodyPr>
          <a:lstStyle/>
          <a:p>
            <a:r>
              <a:rPr lang="de-DE" sz="1800" dirty="0" smtClean="0"/>
              <a:t>Kann ich messen welche Temperatur an den WT rauskommt?</a:t>
            </a:r>
          </a:p>
          <a:p>
            <a:r>
              <a:rPr lang="de-DE" sz="1800" dirty="0" smtClean="0"/>
              <a:t>Welche Temperaturdifferenz zwischen Primär- und Sekundärseite brauch ich im </a:t>
            </a:r>
            <a:r>
              <a:rPr lang="de-DE" sz="1800" dirty="0" err="1" smtClean="0"/>
              <a:t>Pinch</a:t>
            </a:r>
            <a:r>
              <a:rPr lang="de-DE" sz="1800" dirty="0" smtClean="0"/>
              <a:t> normalerweise bei einem WT?</a:t>
            </a:r>
          </a:p>
          <a:p>
            <a:r>
              <a:rPr lang="de-DE" sz="1800" dirty="0" smtClean="0"/>
              <a:t>Gibt es Faustformeln mit der ich ermitteln kann welche Auswirkungen eine kleiner Temperaturdifferenz auf die zusätzlich benötigte Leistung hat?</a:t>
            </a:r>
          </a:p>
          <a:p>
            <a:r>
              <a:rPr lang="de-DE" sz="1800" dirty="0" smtClean="0"/>
              <a:t>Wie hoch ist die maximale Strömungsgeschwindigkeit in einer Leitung?</a:t>
            </a:r>
          </a:p>
          <a:p>
            <a:r>
              <a:rPr lang="de-DE" sz="1800" dirty="0" smtClean="0"/>
              <a:t>Gibt es noch eine zweite Kältemaschine? Wo finde ich die? Was kann die?</a:t>
            </a:r>
          </a:p>
          <a:p>
            <a:r>
              <a:rPr lang="de-DE" sz="1800" dirty="0" smtClean="0"/>
              <a:t>Gibt es sonst noch Kühleinheiten mit denen ich die Temperatur aus der Fernkälte einfach auf 6 °C Vorlauf drücken kann, ohne das was Einfriert?</a:t>
            </a:r>
          </a:p>
          <a:p>
            <a:r>
              <a:rPr lang="de-DE" sz="1800" dirty="0" smtClean="0"/>
              <a:t>Kann ich tatsächlich einfach so die Sollrücklauftemperatur in der Steuerung ändern?</a:t>
            </a:r>
          </a:p>
          <a:p>
            <a:r>
              <a:rPr lang="de-DE" sz="1800" dirty="0" smtClean="0"/>
              <a:t>Kann ich den sich entsprechend ergebenen Wärmestrom mit der Annahme einer Konstanten Leistungsübertragung berechnen? Wie sonst (Faustformel)?</a:t>
            </a:r>
          </a:p>
          <a:p>
            <a:r>
              <a:rPr lang="de-DE" sz="1800" dirty="0"/>
              <a:t>Wie kann ich auf die Steuerung der WT zugreifen</a:t>
            </a:r>
            <a:r>
              <a:rPr lang="de-DE" sz="1800" dirty="0" smtClean="0"/>
              <a:t>?</a:t>
            </a:r>
          </a:p>
          <a:p>
            <a:r>
              <a:rPr lang="de-DE" sz="1800" dirty="0" smtClean="0"/>
              <a:t>Wenn ich größere </a:t>
            </a:r>
            <a:r>
              <a:rPr lang="de-DE" sz="1800" dirty="0" err="1" smtClean="0"/>
              <a:t>Wärmeübertrager</a:t>
            </a:r>
            <a:r>
              <a:rPr lang="de-DE" sz="1800" dirty="0" smtClean="0"/>
              <a:t> einbauen will, mit wem spreche ich da? Gibt es da Beschränkungen?</a:t>
            </a:r>
          </a:p>
          <a:p>
            <a:endParaRPr lang="de-DE" sz="1800" dirty="0"/>
          </a:p>
          <a:p>
            <a:endParaRPr lang="de-DE" sz="1800" dirty="0" smtClean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78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827584" y="548680"/>
            <a:ext cx="509477" cy="130325"/>
            <a:chOff x="2051716" y="1340768"/>
            <a:chExt cx="4752532" cy="764705"/>
          </a:xfrm>
          <a:noFill/>
        </p:grpSpPr>
        <p:grpSp>
          <p:nvGrpSpPr>
            <p:cNvPr id="6" name="Gruppieren 5"/>
            <p:cNvGrpSpPr/>
            <p:nvPr/>
          </p:nvGrpSpPr>
          <p:grpSpPr>
            <a:xfrm rot="5400000">
              <a:off x="4045630" y="859025"/>
              <a:ext cx="764705" cy="1728192"/>
              <a:chOff x="2987824" y="1192558"/>
              <a:chExt cx="144016" cy="292226"/>
            </a:xfrm>
            <a:grpFill/>
          </p:grpSpPr>
          <p:sp>
            <p:nvSpPr>
              <p:cNvPr id="4" name="Gleichschenkliges Dreieck 3"/>
              <p:cNvSpPr/>
              <p:nvPr/>
            </p:nvSpPr>
            <p:spPr>
              <a:xfrm>
                <a:off x="2987824" y="1340768"/>
                <a:ext cx="144016" cy="144016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Gleichschenkliges Dreieck 4"/>
              <p:cNvSpPr/>
              <p:nvPr/>
            </p:nvSpPr>
            <p:spPr>
              <a:xfrm rot="10800000">
                <a:off x="2987824" y="1192558"/>
                <a:ext cx="144016" cy="14821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8" name="Gerade Verbindung 7"/>
            <p:cNvCxnSpPr>
              <a:stCxn id="5" idx="3"/>
            </p:cNvCxnSpPr>
            <p:nvPr/>
          </p:nvCxnSpPr>
          <p:spPr>
            <a:xfrm>
              <a:off x="5292078" y="1723120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2051716" y="1723121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/>
        </p:nvGrpSpPr>
        <p:grpSpPr>
          <a:xfrm>
            <a:off x="1763688" y="404664"/>
            <a:ext cx="936104" cy="432048"/>
            <a:chOff x="3131840" y="2060848"/>
            <a:chExt cx="1728192" cy="720080"/>
          </a:xfrm>
        </p:grpSpPr>
        <p:sp>
          <p:nvSpPr>
            <p:cNvPr id="13" name="Ellipse 12"/>
            <p:cNvSpPr/>
            <p:nvPr/>
          </p:nvSpPr>
          <p:spPr>
            <a:xfrm>
              <a:off x="3635896" y="2060848"/>
              <a:ext cx="720080" cy="7200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>
              <a:stCxn id="13" idx="6"/>
              <a:endCxn id="13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13" idx="6"/>
              <a:endCxn id="13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1"/>
              <a:endCxn id="13" idx="6"/>
            </p:cNvCxnSpPr>
            <p:nvPr/>
          </p:nvCxnSpPr>
          <p:spPr>
            <a:xfrm>
              <a:off x="3741349" y="2166301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>
              <a:stCxn id="13" idx="6"/>
              <a:endCxn id="13" idx="3"/>
            </p:cNvCxnSpPr>
            <p:nvPr/>
          </p:nvCxnSpPr>
          <p:spPr>
            <a:xfrm flipH="1">
              <a:off x="3741349" y="2420888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13" idx="6"/>
            </p:cNvCxnSpPr>
            <p:nvPr/>
          </p:nvCxnSpPr>
          <p:spPr>
            <a:xfrm>
              <a:off x="4355976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>
              <a:off x="3131840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41"/>
          <p:cNvGrpSpPr/>
          <p:nvPr/>
        </p:nvGrpSpPr>
        <p:grpSpPr>
          <a:xfrm>
            <a:off x="3347864" y="467936"/>
            <a:ext cx="1008112" cy="305504"/>
            <a:chOff x="3301859" y="2132856"/>
            <a:chExt cx="1694188" cy="360040"/>
          </a:xfrm>
        </p:grpSpPr>
        <p:sp>
          <p:nvSpPr>
            <p:cNvPr id="38" name="Trapezoid 37"/>
            <p:cNvSpPr/>
            <p:nvPr/>
          </p:nvSpPr>
          <p:spPr>
            <a:xfrm>
              <a:off x="3491879" y="2132856"/>
              <a:ext cx="1224137" cy="360040"/>
            </a:xfrm>
            <a:prstGeom prst="trapezoid">
              <a:avLst>
                <a:gd name="adj" fmla="val 7445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8" idx="0"/>
            </p:cNvCxnSpPr>
            <p:nvPr/>
          </p:nvCxnSpPr>
          <p:spPr>
            <a:xfrm flipH="1">
              <a:off x="3301859" y="213285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>
              <a:off x="4193958" y="249289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/>
          <p:cNvSpPr/>
          <p:nvPr/>
        </p:nvSpPr>
        <p:spPr>
          <a:xfrm>
            <a:off x="6444208" y="3212976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AHU1</a:t>
            </a:r>
          </a:p>
        </p:txBody>
      </p:sp>
      <p:sp>
        <p:nvSpPr>
          <p:cNvPr id="21" name="Rechteck 20"/>
          <p:cNvSpPr/>
          <p:nvPr/>
        </p:nvSpPr>
        <p:spPr>
          <a:xfrm>
            <a:off x="4496544" y="1196752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AHU2</a:t>
            </a:r>
          </a:p>
        </p:txBody>
      </p:sp>
      <p:sp>
        <p:nvSpPr>
          <p:cNvPr id="22" name="Rechteck 21"/>
          <p:cNvSpPr/>
          <p:nvPr/>
        </p:nvSpPr>
        <p:spPr>
          <a:xfrm>
            <a:off x="1661791" y="386104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Prüfling B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4355976" y="386104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Prüfling A</a:t>
            </a:r>
            <a:endParaRPr lang="de-DE" sz="1200" dirty="0"/>
          </a:p>
        </p:txBody>
      </p:sp>
      <p:grpSp>
        <p:nvGrpSpPr>
          <p:cNvPr id="25" name="Gruppieren 24"/>
          <p:cNvGrpSpPr/>
          <p:nvPr/>
        </p:nvGrpSpPr>
        <p:grpSpPr>
          <a:xfrm rot="10800000">
            <a:off x="7802589" y="3068960"/>
            <a:ext cx="379581" cy="568459"/>
            <a:chOff x="4427984" y="3789040"/>
            <a:chExt cx="504056" cy="792088"/>
          </a:xfrm>
        </p:grpSpPr>
        <p:sp>
          <p:nvSpPr>
            <p:cNvPr id="26" name="Rechteck 25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/>
          <p:cNvGrpSpPr/>
          <p:nvPr/>
        </p:nvGrpSpPr>
        <p:grpSpPr>
          <a:xfrm rot="10800000">
            <a:off x="5848603" y="1052737"/>
            <a:ext cx="379581" cy="568459"/>
            <a:chOff x="4427984" y="3789040"/>
            <a:chExt cx="504056" cy="792088"/>
          </a:xfrm>
        </p:grpSpPr>
        <p:sp>
          <p:nvSpPr>
            <p:cNvPr id="35" name="Rechteck 34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39" name="Gerade Verbindung 38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Gerade Verbindung 13"/>
          <p:cNvCxnSpPr>
            <a:stCxn id="21" idx="2"/>
          </p:cNvCxnSpPr>
          <p:nvPr/>
        </p:nvCxnSpPr>
        <p:spPr>
          <a:xfrm>
            <a:off x="5468652" y="227687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2093839" y="2636912"/>
            <a:ext cx="3374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2" idx="0"/>
          </p:cNvCxnSpPr>
          <p:nvPr/>
        </p:nvCxnSpPr>
        <p:spPr>
          <a:xfrm flipV="1">
            <a:off x="2093839" y="2636912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23" idx="0"/>
          </p:cNvCxnSpPr>
          <p:nvPr/>
        </p:nvCxnSpPr>
        <p:spPr>
          <a:xfrm flipV="1">
            <a:off x="4788024" y="2636912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22" idx="2"/>
          </p:cNvCxnSpPr>
          <p:nvPr/>
        </p:nvCxnSpPr>
        <p:spPr>
          <a:xfrm>
            <a:off x="2093839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>
            <a:stCxn id="23" idx="2"/>
          </p:cNvCxnSpPr>
          <p:nvPr/>
        </p:nvCxnSpPr>
        <p:spPr>
          <a:xfrm>
            <a:off x="4788024" y="4293096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5220072" y="4221088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5220072" y="393305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220072" y="3933056"/>
            <a:ext cx="694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792689" y="42210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1" idx="2"/>
          </p:cNvCxnSpPr>
          <p:nvPr/>
        </p:nvCxnSpPr>
        <p:spPr>
          <a:xfrm>
            <a:off x="5468652" y="22768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4788024" y="2636912"/>
            <a:ext cx="0" cy="66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093839" y="2636911"/>
            <a:ext cx="0" cy="66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3" idx="2"/>
          </p:cNvCxnSpPr>
          <p:nvPr/>
        </p:nvCxnSpPr>
        <p:spPr>
          <a:xfrm>
            <a:off x="4788024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2093839" y="429309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347864" y="1916832"/>
            <a:ext cx="1148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2296168" y="1628800"/>
            <a:ext cx="1040038" cy="59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 smtClean="0"/>
              <a:t>Sorp</a:t>
            </a:r>
            <a:r>
              <a:rPr lang="de-DE" sz="1200" dirty="0" smtClean="0"/>
              <a:t>. Trockner</a:t>
            </a:r>
            <a:endParaRPr lang="de-DE" sz="1200" dirty="0"/>
          </a:p>
        </p:txBody>
      </p:sp>
      <p:cxnSp>
        <p:nvCxnSpPr>
          <p:cNvPr id="75" name="Gerade Verbindung mit Pfeil 74"/>
          <p:cNvCxnSpPr/>
          <p:nvPr/>
        </p:nvCxnSpPr>
        <p:spPr>
          <a:xfrm flipV="1">
            <a:off x="3707904" y="1440322"/>
            <a:ext cx="0" cy="47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413841" y="1916832"/>
            <a:ext cx="882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2411760" y="1391826"/>
            <a:ext cx="0" cy="23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V="1">
            <a:off x="2555776" y="1391826"/>
            <a:ext cx="0" cy="23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/>
        </p:nvGrpSpPr>
        <p:grpSpPr>
          <a:xfrm rot="10800000">
            <a:off x="2937537" y="1438615"/>
            <a:ext cx="379581" cy="568459"/>
            <a:chOff x="4427984" y="3789040"/>
            <a:chExt cx="504056" cy="792088"/>
          </a:xfrm>
        </p:grpSpPr>
        <p:sp>
          <p:nvSpPr>
            <p:cNvPr id="86" name="Rechteck 85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87" name="Gerade Verbindung 86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feld 91"/>
          <p:cNvSpPr txBox="1"/>
          <p:nvPr/>
        </p:nvSpPr>
        <p:spPr>
          <a:xfrm>
            <a:off x="5508445" y="602407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6/12°C</a:t>
            </a:r>
          </a:p>
          <a:p>
            <a:r>
              <a:rPr lang="de-DE" sz="1200" dirty="0" smtClean="0"/>
              <a:t>V`= 6900l/h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7462430" y="2568873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6/12°C</a:t>
            </a:r>
          </a:p>
          <a:p>
            <a:r>
              <a:rPr lang="de-DE" sz="1200" dirty="0" smtClean="0"/>
              <a:t>V`= 1230l/h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2575998" y="980728"/>
            <a:ext cx="105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 = 6/12°C</a:t>
            </a:r>
          </a:p>
          <a:p>
            <a:r>
              <a:rPr lang="de-DE" sz="1200" dirty="0" smtClean="0"/>
              <a:t>V`= 1000l/h</a:t>
            </a:r>
          </a:p>
        </p:txBody>
      </p:sp>
      <p:grpSp>
        <p:nvGrpSpPr>
          <p:cNvPr id="95" name="Gruppieren 94"/>
          <p:cNvGrpSpPr/>
          <p:nvPr/>
        </p:nvGrpSpPr>
        <p:grpSpPr>
          <a:xfrm rot="10800000">
            <a:off x="251520" y="260648"/>
            <a:ext cx="379581" cy="568459"/>
            <a:chOff x="4427984" y="3789040"/>
            <a:chExt cx="504056" cy="792088"/>
          </a:xfrm>
        </p:grpSpPr>
        <p:sp>
          <p:nvSpPr>
            <p:cNvPr id="96" name="Rechteck 95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97" name="Gerade Verbindung 96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827584" y="548680"/>
            <a:ext cx="509477" cy="130325"/>
            <a:chOff x="2051716" y="1340768"/>
            <a:chExt cx="4752532" cy="764705"/>
          </a:xfrm>
          <a:noFill/>
        </p:grpSpPr>
        <p:grpSp>
          <p:nvGrpSpPr>
            <p:cNvPr id="5" name="Gruppieren 4"/>
            <p:cNvGrpSpPr/>
            <p:nvPr/>
          </p:nvGrpSpPr>
          <p:grpSpPr>
            <a:xfrm rot="5400000">
              <a:off x="4045630" y="859025"/>
              <a:ext cx="764705" cy="1728192"/>
              <a:chOff x="2987824" y="1192558"/>
              <a:chExt cx="144016" cy="292226"/>
            </a:xfrm>
            <a:grpFill/>
          </p:grpSpPr>
          <p:sp>
            <p:nvSpPr>
              <p:cNvPr id="8" name="Gleichschenkliges Dreieck 7"/>
              <p:cNvSpPr/>
              <p:nvPr/>
            </p:nvSpPr>
            <p:spPr>
              <a:xfrm>
                <a:off x="2987824" y="1340768"/>
                <a:ext cx="144016" cy="144016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Gleichschenkliges Dreieck 8"/>
              <p:cNvSpPr/>
              <p:nvPr/>
            </p:nvSpPr>
            <p:spPr>
              <a:xfrm rot="10800000">
                <a:off x="2987824" y="1192558"/>
                <a:ext cx="144016" cy="148210"/>
              </a:xfrm>
              <a:prstGeom prst="triangl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" name="Gerade Verbindung 5"/>
            <p:cNvCxnSpPr>
              <a:stCxn id="9" idx="3"/>
            </p:cNvCxnSpPr>
            <p:nvPr/>
          </p:nvCxnSpPr>
          <p:spPr>
            <a:xfrm>
              <a:off x="5292078" y="1723120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2051716" y="1723121"/>
              <a:ext cx="1512170" cy="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>
            <a:off x="1763688" y="404664"/>
            <a:ext cx="936104" cy="432048"/>
            <a:chOff x="3131840" y="2060848"/>
            <a:chExt cx="1728192" cy="720080"/>
          </a:xfrm>
        </p:grpSpPr>
        <p:sp>
          <p:nvSpPr>
            <p:cNvPr id="11" name="Ellipse 10"/>
            <p:cNvSpPr/>
            <p:nvPr/>
          </p:nvSpPr>
          <p:spPr>
            <a:xfrm>
              <a:off x="3635896" y="2060848"/>
              <a:ext cx="720080" cy="7200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stCxn id="11" idx="6"/>
              <a:endCxn id="11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11" idx="6"/>
              <a:endCxn id="11" idx="1"/>
            </p:cNvCxnSpPr>
            <p:nvPr/>
          </p:nvCxnSpPr>
          <p:spPr>
            <a:xfrm flipH="1" flipV="1">
              <a:off x="3741349" y="2166301"/>
              <a:ext cx="614627" cy="2545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11" idx="1"/>
              <a:endCxn id="11" idx="6"/>
            </p:cNvCxnSpPr>
            <p:nvPr/>
          </p:nvCxnSpPr>
          <p:spPr>
            <a:xfrm>
              <a:off x="3741349" y="2166301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stCxn id="11" idx="6"/>
              <a:endCxn id="11" idx="3"/>
            </p:cNvCxnSpPr>
            <p:nvPr/>
          </p:nvCxnSpPr>
          <p:spPr>
            <a:xfrm flipH="1">
              <a:off x="3741349" y="2420888"/>
              <a:ext cx="614627" cy="254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11" idx="6"/>
            </p:cNvCxnSpPr>
            <p:nvPr/>
          </p:nvCxnSpPr>
          <p:spPr>
            <a:xfrm>
              <a:off x="4355976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2420888"/>
              <a:ext cx="5040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>
            <a:off x="3347864" y="467936"/>
            <a:ext cx="1008112" cy="305504"/>
            <a:chOff x="3301859" y="2132856"/>
            <a:chExt cx="1694188" cy="360040"/>
          </a:xfrm>
        </p:grpSpPr>
        <p:sp>
          <p:nvSpPr>
            <p:cNvPr id="19" name="Trapezoid 18"/>
            <p:cNvSpPr/>
            <p:nvPr/>
          </p:nvSpPr>
          <p:spPr>
            <a:xfrm>
              <a:off x="3491879" y="2132856"/>
              <a:ext cx="1224137" cy="360040"/>
            </a:xfrm>
            <a:prstGeom prst="trapezoid">
              <a:avLst>
                <a:gd name="adj" fmla="val 74458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>
              <a:stCxn id="19" idx="0"/>
            </p:cNvCxnSpPr>
            <p:nvPr/>
          </p:nvCxnSpPr>
          <p:spPr>
            <a:xfrm flipH="1">
              <a:off x="3301859" y="213285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H="1">
              <a:off x="4193958" y="2492896"/>
              <a:ext cx="8020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 rot="10800000">
            <a:off x="251520" y="260648"/>
            <a:ext cx="379581" cy="568459"/>
            <a:chOff x="4427984" y="3789040"/>
            <a:chExt cx="504056" cy="792088"/>
          </a:xfrm>
        </p:grpSpPr>
        <p:sp>
          <p:nvSpPr>
            <p:cNvPr id="23" name="Rechteck 22"/>
            <p:cNvSpPr/>
            <p:nvPr/>
          </p:nvSpPr>
          <p:spPr>
            <a:xfrm>
              <a:off x="4427984" y="3789040"/>
              <a:ext cx="504056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449999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860032" y="3933056"/>
              <a:ext cx="0" cy="648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H="1">
              <a:off x="468001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499992" y="3933056"/>
              <a:ext cx="180020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5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Bildschirmpräsentation (4:3)</PresentationFormat>
  <Paragraphs>145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Optionen</vt:lpstr>
      <vt:lpstr>PowerPoint-Präsentation</vt:lpstr>
      <vt:lpstr>PowerPoint-Präsentation</vt:lpstr>
      <vt:lpstr>PowerPoint-Präsentation</vt:lpstr>
      <vt:lpstr>PowerPoint-Präsentation</vt:lpstr>
      <vt:lpstr>Fragen intern</vt:lpstr>
      <vt:lpstr>PowerPoint-Präsentation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52</cp:revision>
  <cp:lastPrinted>2015-10-27T08:58:36Z</cp:lastPrinted>
  <dcterms:created xsi:type="dcterms:W3CDTF">2015-10-20T09:26:24Z</dcterms:created>
  <dcterms:modified xsi:type="dcterms:W3CDTF">2015-10-28T15:36:12Z</dcterms:modified>
</cp:coreProperties>
</file>