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37" r:id="rId2"/>
    <p:sldId id="258" r:id="rId3"/>
    <p:sldId id="442" r:id="rId4"/>
    <p:sldId id="257" r:id="rId5"/>
    <p:sldId id="428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AE3D"/>
    <a:srgbClr val="50B025"/>
    <a:srgbClr val="5C2D91"/>
    <a:srgbClr val="000000"/>
    <a:srgbClr val="0048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0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D1B2AB-3FF9-4761-8D54-D8B61B759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B7B9D8C4-6280-444B-8808-5D369F6A99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6EF2910-8C20-42D0-8F95-A2816AFB9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03.10.2018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E9A5098-1094-4378-B0A7-B0F8B872A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AC10CEE-31E4-44D5-B193-A4E410273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54799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CBA3F0-2E8E-4DFF-8A9A-AF4763B6F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90A1AF92-19F6-4295-96ED-4AB1DC7C79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548AA41-8D7A-4E1F-8A19-ACA027DCD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03.10.2018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BEFF565-29DF-4ABD-92FE-E36B2F714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A6C8219-427F-436B-91FB-B187A7960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38860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88C4D094-1206-473C-8547-79B1D1FC8D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1C038EFB-FA93-4E25-A6BD-3AAD7864E7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018FEB5-0EEC-42C7-AB82-8D1869BDE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03.10.2018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E6891C8-FCB3-40E8-AA82-07AB1534B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6939515-D1BF-431F-9AE2-147304F0D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72757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E378D69-5825-4B4C-A017-13E58EE54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D2EA8D77-2022-4609-8246-06A9D903F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0648A35-5415-4BF8-9D80-AD0AF5185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03.10.2018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F60AFBE-9E7A-4EFC-A03E-C91C7260C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31BBB0C-7C6F-4D2B-BFFB-2D32E70BA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35635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BC41EF5-456B-41C6-9594-F1255B418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15729ED9-7B43-4DF3-94CD-8A1B3AF3F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08BA168-EC82-44EA-94E7-DD9FABD07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03.10.2018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7A1988F-F7B9-4785-886D-9819F6F68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E5FB12D-75CE-498C-96C6-56EF2248F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5732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A6D4D34-2480-4720-807F-325BE9858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85E48488-CAD5-47EC-943A-927EF3F5B0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174000D2-2C4E-4CCE-B7A1-62B7F6628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31088393-4483-4E67-A174-4F944E47E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03.10.2018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4B0722AA-47C8-45C7-8661-8ED7E5E71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4E0C29C4-9258-4924-B7B2-CE4B7AEEE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97494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9DAC222-408A-42F2-A47A-636C2AC47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5C6FFE69-ADAE-4D5C-A9E2-726450594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BBE1C31C-FE5D-4854-902F-3F6B51EE67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>
            <a:extLst>
              <a:ext uri="{FF2B5EF4-FFF2-40B4-BE49-F238E27FC236}">
                <a16:creationId xmlns:a16="http://schemas.microsoft.com/office/drawing/2014/main" id="{0D165895-CA4D-4823-B1B2-4554C3E7A3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Zástupný symbol pro obsah 5">
            <a:extLst>
              <a:ext uri="{FF2B5EF4-FFF2-40B4-BE49-F238E27FC236}">
                <a16:creationId xmlns:a16="http://schemas.microsoft.com/office/drawing/2014/main" id="{8A062F44-3F9C-4D5A-B15F-23F0108C99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7E6A2119-E258-4E16-AEA5-F5651BBB1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03.10.2018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A0479A48-DEE0-4071-AE3B-9C04496BB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797B5544-DB66-4B67-B02E-C46CB6582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5452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8391E6D-03DE-479C-8E9B-74EC74B53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65D85760-D17D-4CAB-8E9A-01B465F68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03.10.2018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B8CC751B-90A0-4EA4-A908-4E7FF55AE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073CF7DD-09F9-4074-AC82-15BB714AD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48622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C7B5AD10-0723-43B5-84AD-C8DA65A06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03.10.2018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3BD9A69-7A95-4895-9F43-42755AA6A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900776E-C8DA-48EE-A1AB-A3CF11119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97333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D7C3BC4-240D-4116-9180-D7B72C17C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54072E49-A6F2-46DE-9BCE-9C078869D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9FD3A162-2032-469A-8A6A-689B0D3EE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F8330525-F8DB-4686-A41A-A32C1B19D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03.10.2018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3DA5BD5E-5C88-42D5-B294-7062296F6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B026A944-8347-40C3-9FA9-3E310C46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7346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B38B0FB-4A73-4B53-A894-DF69FB752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B57FA538-CC6F-47B6-A627-8F20664B32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27C6A597-1457-4F26-AEC7-038DFB9A7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2EB200A-347C-4932-B234-C907AB979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03.10.2018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0B6A4028-E79F-4650-803E-7049911EE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F103BB98-8539-4E1C-A775-E26BC02DD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38723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FB352C8B-AA54-4980-93B3-F4A1E26A6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82924ED7-48D9-4D6E-98BF-EBC5EB2F3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33C5111-F95F-4467-86E8-3BA7AB8047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EAF7E-EEED-409B-A17E-58F97852480E}" type="datetimeFigureOut">
              <a:rPr lang="cs-CZ" smtClean="0"/>
              <a:t>03.10.2018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5FACC46-3CA5-45D7-B14B-55669C6722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CB23BFE-4D4C-481A-B235-BA47A5792A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21580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Ã½sledek obrÃ¡zku pro asp.net core deployment">
            <a:extLst>
              <a:ext uri="{FF2B5EF4-FFF2-40B4-BE49-F238E27FC236}">
                <a16:creationId xmlns:a16="http://schemas.microsoft.com/office/drawing/2014/main" id="{5EEC2038-38F2-4C51-9552-46DF12893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721" y="1814975"/>
            <a:ext cx="6264980" cy="352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F4F09398-D0F7-7E4E-A78F-FFE99985CF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63" y="3422927"/>
            <a:ext cx="1382704" cy="184936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127733" y="3578167"/>
            <a:ext cx="7334412" cy="1485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Miroslav Holec  </a:t>
            </a:r>
          </a:p>
          <a:p>
            <a:endParaRPr lang="cs-CZ" sz="900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cs-CZ" sz="135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Software </a:t>
            </a:r>
            <a:r>
              <a:rPr lang="cs-CZ" sz="135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Architect</a:t>
            </a:r>
            <a:r>
              <a:rPr lang="cs-CZ" sz="135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| MVP: Microsoft Azure | MCSD, MCSA, MTA</a:t>
            </a:r>
            <a:endParaRPr lang="en-US" sz="1351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cs-CZ" sz="500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cs-CZ" sz="1600" dirty="0" err="1">
                <a:solidFill>
                  <a:srgbClr val="00ABE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mirek@miroslavholec.cz</a:t>
            </a:r>
            <a:endParaRPr lang="cs-CZ" sz="1600" dirty="0">
              <a:solidFill>
                <a:srgbClr val="00ABE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cs-CZ" sz="500" dirty="0">
              <a:solidFill>
                <a:srgbClr val="00ABE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cs-CZ" sz="1600" b="1" dirty="0" err="1">
                <a:solidFill>
                  <a:srgbClr val="00ABE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miroslavholec.cz</a:t>
            </a:r>
            <a:endParaRPr lang="cs-CZ" sz="1600" b="1" dirty="0">
              <a:solidFill>
                <a:srgbClr val="00ABE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60363" y="694084"/>
            <a:ext cx="10871275" cy="1987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cs-CZ" sz="5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Hostování ASP.NET </a:t>
            </a:r>
            <a:r>
              <a:rPr lang="cs-CZ" sz="50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Core</a:t>
            </a:r>
            <a:r>
              <a:rPr lang="cs-CZ" sz="5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aplikací </a:t>
            </a:r>
          </a:p>
          <a:p>
            <a:pPr>
              <a:lnSpc>
                <a:spcPct val="130000"/>
              </a:lnSpc>
            </a:pPr>
            <a:r>
              <a:rPr lang="cs-CZ" sz="5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od verze 2.1</a:t>
            </a: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35E7547C-DAF1-CD41-8522-3974E2DF22AD}"/>
              </a:ext>
            </a:extLst>
          </p:cNvPr>
          <p:cNvSpPr/>
          <p:nvPr/>
        </p:nvSpPr>
        <p:spPr>
          <a:xfrm>
            <a:off x="9074579" y="6240731"/>
            <a:ext cx="26380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8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miroslavholec.cz</a:t>
            </a:r>
            <a:endParaRPr lang="cs-CZ" sz="2800" b="1" dirty="0"/>
          </a:p>
        </p:txBody>
      </p:sp>
      <p:sp>
        <p:nvSpPr>
          <p:cNvPr id="25" name="Obdélník 24">
            <a:extLst>
              <a:ext uri="{FF2B5EF4-FFF2-40B4-BE49-F238E27FC236}">
                <a16:creationId xmlns:a16="http://schemas.microsoft.com/office/drawing/2014/main" id="{25F3A325-F9BE-9F42-AB24-580CB7FCBBB6}"/>
              </a:ext>
            </a:extLst>
          </p:cNvPr>
          <p:cNvSpPr/>
          <p:nvPr/>
        </p:nvSpPr>
        <p:spPr>
          <a:xfrm>
            <a:off x="1" y="6240732"/>
            <a:ext cx="12192000" cy="6172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351"/>
          </a:p>
        </p:txBody>
      </p:sp>
      <p:sp>
        <p:nvSpPr>
          <p:cNvPr id="11" name="Rectangle 10"/>
          <p:cNvSpPr/>
          <p:nvPr/>
        </p:nvSpPr>
        <p:spPr>
          <a:xfrm>
            <a:off x="6366167" y="6296898"/>
            <a:ext cx="5686133" cy="372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cs-CZ" sz="1351" dirty="0">
                <a:latin typeface="Segoe UI Light" panose="020B0502040204020203" pitchFamily="34" charset="0"/>
                <a:cs typeface="Segoe UI Light" panose="020B0502040204020203" pitchFamily="34" charset="0"/>
              </a:rPr>
              <a:t>školení </a:t>
            </a:r>
            <a:r>
              <a:rPr lang="cs-CZ" sz="135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asp.net</a:t>
            </a:r>
            <a:r>
              <a:rPr lang="cs-CZ" sz="1351" dirty="0">
                <a:latin typeface="Segoe UI Light" panose="020B0502040204020203" pitchFamily="34" charset="0"/>
                <a:cs typeface="Segoe UI Light" panose="020B0502040204020203" pitchFamily="34" charset="0"/>
              </a:rPr>
              <a:t> - developer </a:t>
            </a:r>
            <a:r>
              <a:rPr lang="cs-CZ" sz="135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evangelism</a:t>
            </a:r>
            <a:r>
              <a:rPr lang="cs-CZ" sz="1351" dirty="0">
                <a:latin typeface="Segoe UI Light" panose="020B0502040204020203" pitchFamily="34" charset="0"/>
                <a:cs typeface="Segoe UI Light" panose="020B0502040204020203" pitchFamily="34" charset="0"/>
              </a:rPr>
              <a:t> - workshopy - </a:t>
            </a:r>
            <a:r>
              <a:rPr lang="cs-CZ" sz="135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hackatony</a:t>
            </a:r>
            <a:r>
              <a:rPr lang="cs-CZ" sz="1351" dirty="0">
                <a:latin typeface="Segoe UI Light" panose="020B0502040204020203" pitchFamily="34" charset="0"/>
                <a:cs typeface="Segoe UI Light" panose="020B0502040204020203" pitchFamily="34" charset="0"/>
              </a:rPr>
              <a:t> a semináře</a:t>
            </a: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E4372129-0E22-864A-878A-971B956C2FA7}"/>
              </a:ext>
            </a:extLst>
          </p:cNvPr>
          <p:cNvSpPr/>
          <p:nvPr/>
        </p:nvSpPr>
        <p:spPr>
          <a:xfrm>
            <a:off x="0" y="0"/>
            <a:ext cx="12192000" cy="30863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351"/>
          </a:p>
        </p:txBody>
      </p:sp>
    </p:spTree>
    <p:extLst>
      <p:ext uri="{BB962C8B-B14F-4D97-AF65-F5344CB8AC3E}">
        <p14:creationId xmlns:p14="http://schemas.microsoft.com/office/powerpoint/2010/main" val="254198074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VÃ½sledek obrÃ¡zku pro .net core logo">
            <a:extLst>
              <a:ext uri="{FF2B5EF4-FFF2-40B4-BE49-F238E27FC236}">
                <a16:creationId xmlns:a16="http://schemas.microsoft.com/office/drawing/2014/main" id="{43A0ADC1-6785-42BD-A317-BC5A1387E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391" y="1923731"/>
            <a:ext cx="537463" cy="537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VÃ½sledek obrÃ¡zku pro nuget icon">
            <a:extLst>
              <a:ext uri="{FF2B5EF4-FFF2-40B4-BE49-F238E27FC236}">
                <a16:creationId xmlns:a16="http://schemas.microsoft.com/office/drawing/2014/main" id="{DB02287B-1A44-49DA-BE6F-D06055078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166" y="1876620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VÃ½sledek obrÃ¡zku pro nuget icon">
            <a:extLst>
              <a:ext uri="{FF2B5EF4-FFF2-40B4-BE49-F238E27FC236}">
                <a16:creationId xmlns:a16="http://schemas.microsoft.com/office/drawing/2014/main" id="{93D68328-271A-4149-ADE6-1AD9ABFC6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49" y="1871661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VÃ½sledek obrÃ¡zku pro nuget icon">
            <a:extLst>
              <a:ext uri="{FF2B5EF4-FFF2-40B4-BE49-F238E27FC236}">
                <a16:creationId xmlns:a16="http://schemas.microsoft.com/office/drawing/2014/main" id="{7BA87931-62F7-42EC-A758-2DEA7868E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132" y="1871661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VÃ½sledek obrÃ¡zku pro nuget icon">
            <a:extLst>
              <a:ext uri="{FF2B5EF4-FFF2-40B4-BE49-F238E27FC236}">
                <a16:creationId xmlns:a16="http://schemas.microsoft.com/office/drawing/2014/main" id="{E58CADF6-FCB3-4F9A-AD3D-BFCEA61C3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166" y="2205189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VÃ½sledek obrÃ¡zku pro nuget icon">
            <a:extLst>
              <a:ext uri="{FF2B5EF4-FFF2-40B4-BE49-F238E27FC236}">
                <a16:creationId xmlns:a16="http://schemas.microsoft.com/office/drawing/2014/main" id="{0212BAF5-471A-47D3-8208-AA99B9049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49" y="2200230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VÃ½sledek obrÃ¡zku pro nuget icon">
            <a:extLst>
              <a:ext uri="{FF2B5EF4-FFF2-40B4-BE49-F238E27FC236}">
                <a16:creationId xmlns:a16="http://schemas.microsoft.com/office/drawing/2014/main" id="{5277BE4A-AE65-4E4F-AC16-83A205A1B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132" y="2200230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VÃ½sledek obrÃ¡zku pro nuget icon">
            <a:extLst>
              <a:ext uri="{FF2B5EF4-FFF2-40B4-BE49-F238E27FC236}">
                <a16:creationId xmlns:a16="http://schemas.microsoft.com/office/drawing/2014/main" id="{03DD49DD-95B3-4B32-BE00-C1DE83DE2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092" y="1418077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VÃ½sledek obrÃ¡zku pro nuget icon">
            <a:extLst>
              <a:ext uri="{FF2B5EF4-FFF2-40B4-BE49-F238E27FC236}">
                <a16:creationId xmlns:a16="http://schemas.microsoft.com/office/drawing/2014/main" id="{E13BF214-8109-446C-889A-986B337F4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075" y="1413118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VÃ½sledek obrÃ¡zku pro nuget icon">
            <a:extLst>
              <a:ext uri="{FF2B5EF4-FFF2-40B4-BE49-F238E27FC236}">
                <a16:creationId xmlns:a16="http://schemas.microsoft.com/office/drawing/2014/main" id="{38994211-91FA-41E2-8C98-AB199C4BE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058" y="1413118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ovéPole 23">
            <a:extLst>
              <a:ext uri="{FF2B5EF4-FFF2-40B4-BE49-F238E27FC236}">
                <a16:creationId xmlns:a16="http://schemas.microsoft.com/office/drawing/2014/main" id="{89616DCE-FBA3-420B-891F-58A58309462C}"/>
              </a:ext>
            </a:extLst>
          </p:cNvPr>
          <p:cNvSpPr txBox="1"/>
          <p:nvPr/>
        </p:nvSpPr>
        <p:spPr>
          <a:xfrm>
            <a:off x="1903879" y="380137"/>
            <a:ext cx="19943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.NET CORE APPLICATION</a:t>
            </a: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AC8169E6-86F0-46FF-8516-89396E0B78D1}"/>
              </a:ext>
            </a:extLst>
          </p:cNvPr>
          <p:cNvSpPr txBox="1"/>
          <p:nvPr/>
        </p:nvSpPr>
        <p:spPr>
          <a:xfrm>
            <a:off x="1650125" y="2040763"/>
            <a:ext cx="849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>
                <a:solidFill>
                  <a:srgbClr val="00488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.NET </a:t>
            </a:r>
            <a:r>
              <a:rPr lang="cs-CZ" sz="1200" dirty="0" err="1">
                <a:solidFill>
                  <a:srgbClr val="00488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Core</a:t>
            </a:r>
            <a:endParaRPr lang="cs-CZ" sz="1200" dirty="0">
              <a:solidFill>
                <a:srgbClr val="00488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34214E79-C1CE-4398-855E-CEC22139F15F}"/>
              </a:ext>
            </a:extLst>
          </p:cNvPr>
          <p:cNvSpPr txBox="1"/>
          <p:nvPr/>
        </p:nvSpPr>
        <p:spPr>
          <a:xfrm>
            <a:off x="1464707" y="1396665"/>
            <a:ext cx="1073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>
                <a:solidFill>
                  <a:srgbClr val="DDAE3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3rd party </a:t>
            </a:r>
            <a:r>
              <a:rPr lang="cs-CZ" sz="1200" dirty="0" err="1">
                <a:solidFill>
                  <a:srgbClr val="DDAE3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libs</a:t>
            </a:r>
            <a:endParaRPr lang="cs-CZ" sz="1200" dirty="0">
              <a:solidFill>
                <a:srgbClr val="DDAE3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4" name="Picture 6" descr="VÃ½sledek obrÃ¡zku pro dll icon">
            <a:extLst>
              <a:ext uri="{FF2B5EF4-FFF2-40B4-BE49-F238E27FC236}">
                <a16:creationId xmlns:a16="http://schemas.microsoft.com/office/drawing/2014/main" id="{4EDDC300-AE87-44A1-9827-BE5D67A15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34" y="3973039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6" descr="VÃ½sledek obrÃ¡zku pro dll icon">
            <a:extLst>
              <a:ext uri="{FF2B5EF4-FFF2-40B4-BE49-F238E27FC236}">
                <a16:creationId xmlns:a16="http://schemas.microsoft.com/office/drawing/2014/main" id="{60628633-EEDC-40EF-B550-B57615DE4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382" y="3973039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6" descr="VÃ½sledek obrÃ¡zku pro dll icon">
            <a:extLst>
              <a:ext uri="{FF2B5EF4-FFF2-40B4-BE49-F238E27FC236}">
                <a16:creationId xmlns:a16="http://schemas.microsoft.com/office/drawing/2014/main" id="{39FBFC04-18DB-4BDA-9EF4-A390C9B36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99" y="4360055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6" descr="VÃ½sledek obrÃ¡zku pro dll icon">
            <a:extLst>
              <a:ext uri="{FF2B5EF4-FFF2-40B4-BE49-F238E27FC236}">
                <a16:creationId xmlns:a16="http://schemas.microsoft.com/office/drawing/2014/main" id="{95F4551A-2D9B-4F78-926B-927A6C1A0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47" y="4360055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6" descr="VÃ½sledek obrÃ¡zku pro dll icon">
            <a:extLst>
              <a:ext uri="{FF2B5EF4-FFF2-40B4-BE49-F238E27FC236}">
                <a16:creationId xmlns:a16="http://schemas.microsoft.com/office/drawing/2014/main" id="{1865FE38-23BA-41FD-8C8D-23A6B3B76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495" y="4367811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 descr="VÃ½sledek obrÃ¡zku pro dll icon">
            <a:extLst>
              <a:ext uri="{FF2B5EF4-FFF2-40B4-BE49-F238E27FC236}">
                <a16:creationId xmlns:a16="http://schemas.microsoft.com/office/drawing/2014/main" id="{17ED9266-90F8-4B2E-8379-6A8A7006A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99" y="4757317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6" descr="VÃ½sledek obrÃ¡zku pro dll icon">
            <a:extLst>
              <a:ext uri="{FF2B5EF4-FFF2-40B4-BE49-F238E27FC236}">
                <a16:creationId xmlns:a16="http://schemas.microsoft.com/office/drawing/2014/main" id="{1B575E24-A324-4185-964D-7CEE2BB1B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47" y="4757317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6" descr="VÃ½sledek obrÃ¡zku pro dll icon">
            <a:extLst>
              <a:ext uri="{FF2B5EF4-FFF2-40B4-BE49-F238E27FC236}">
                <a16:creationId xmlns:a16="http://schemas.microsoft.com/office/drawing/2014/main" id="{B464AB17-2218-4B26-8100-7844AA4CF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495" y="4765073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49" name="Přímá spojnice 2048">
            <a:extLst>
              <a:ext uri="{FF2B5EF4-FFF2-40B4-BE49-F238E27FC236}">
                <a16:creationId xmlns:a16="http://schemas.microsoft.com/office/drawing/2014/main" id="{9875CEE9-5599-4AF0-BAF1-959173FDB6A2}"/>
              </a:ext>
            </a:extLst>
          </p:cNvPr>
          <p:cNvCxnSpPr>
            <a:cxnSpLocks/>
          </p:cNvCxnSpPr>
          <p:nvPr/>
        </p:nvCxnSpPr>
        <p:spPr>
          <a:xfrm>
            <a:off x="177517" y="5738874"/>
            <a:ext cx="56919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Picture 2" descr="VÃ½sledek obrÃ¡zku pro nuget icon">
            <a:extLst>
              <a:ext uri="{FF2B5EF4-FFF2-40B4-BE49-F238E27FC236}">
                <a16:creationId xmlns:a16="http://schemas.microsoft.com/office/drawing/2014/main" id="{1FA1E149-9AFE-4FB9-834B-1C45D0DD2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092" y="905630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2" descr="VÃ½sledek obrÃ¡zku pro nuget icon">
            <a:extLst>
              <a:ext uri="{FF2B5EF4-FFF2-40B4-BE49-F238E27FC236}">
                <a16:creationId xmlns:a16="http://schemas.microsoft.com/office/drawing/2014/main" id="{5C7E3162-AA94-48E4-8BF8-A2851D2AC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075" y="900671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" name="TextovéPole 121">
            <a:extLst>
              <a:ext uri="{FF2B5EF4-FFF2-40B4-BE49-F238E27FC236}">
                <a16:creationId xmlns:a16="http://schemas.microsoft.com/office/drawing/2014/main" id="{AA3BE5DC-77C7-4097-A6CD-A66195B889EB}"/>
              </a:ext>
            </a:extLst>
          </p:cNvPr>
          <p:cNvSpPr txBox="1"/>
          <p:nvPr/>
        </p:nvSpPr>
        <p:spPr>
          <a:xfrm>
            <a:off x="1480610" y="929381"/>
            <a:ext cx="10554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 err="1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custom</a:t>
            </a:r>
            <a:r>
              <a:rPr lang="cs-CZ" sz="12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cs-CZ" sz="1200" dirty="0" err="1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code</a:t>
            </a:r>
            <a:endParaRPr lang="cs-CZ" sz="1200" dirty="0">
              <a:solidFill>
                <a:schemeClr val="accent6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3" name="Přímá spojnice 122">
            <a:extLst>
              <a:ext uri="{FF2B5EF4-FFF2-40B4-BE49-F238E27FC236}">
                <a16:creationId xmlns:a16="http://schemas.microsoft.com/office/drawing/2014/main" id="{1BAD66FA-1865-4DBA-93A4-1310FADF758A}"/>
              </a:ext>
            </a:extLst>
          </p:cNvPr>
          <p:cNvCxnSpPr>
            <a:cxnSpLocks/>
          </p:cNvCxnSpPr>
          <p:nvPr/>
        </p:nvCxnSpPr>
        <p:spPr>
          <a:xfrm>
            <a:off x="1364589" y="1787587"/>
            <a:ext cx="293614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Přímá spojnice 123">
            <a:extLst>
              <a:ext uri="{FF2B5EF4-FFF2-40B4-BE49-F238E27FC236}">
                <a16:creationId xmlns:a16="http://schemas.microsoft.com/office/drawing/2014/main" id="{6E0A8B6F-2DF1-4DCD-A3A0-AE6945CE2F86}"/>
              </a:ext>
            </a:extLst>
          </p:cNvPr>
          <p:cNvCxnSpPr>
            <a:cxnSpLocks/>
          </p:cNvCxnSpPr>
          <p:nvPr/>
        </p:nvCxnSpPr>
        <p:spPr>
          <a:xfrm>
            <a:off x="1364589" y="1295540"/>
            <a:ext cx="293614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evá složená závorka 4">
            <a:extLst>
              <a:ext uri="{FF2B5EF4-FFF2-40B4-BE49-F238E27FC236}">
                <a16:creationId xmlns:a16="http://schemas.microsoft.com/office/drawing/2014/main" id="{EB4F4650-F7BF-4F9A-BF97-C9D546612F7A}"/>
              </a:ext>
            </a:extLst>
          </p:cNvPr>
          <p:cNvSpPr/>
          <p:nvPr/>
        </p:nvSpPr>
        <p:spPr>
          <a:xfrm rot="5400000">
            <a:off x="2674218" y="1248086"/>
            <a:ext cx="597058" cy="3500508"/>
          </a:xfrm>
          <a:prstGeom prst="lef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8B9598F9-E0F0-446E-8561-0E57613D6CE3}"/>
              </a:ext>
            </a:extLst>
          </p:cNvPr>
          <p:cNvSpPr/>
          <p:nvPr/>
        </p:nvSpPr>
        <p:spPr>
          <a:xfrm>
            <a:off x="677157" y="3369849"/>
            <a:ext cx="12186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self-contained</a:t>
            </a:r>
            <a:endParaRPr lang="cs-CZ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cs-CZ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with</a:t>
            </a:r>
            <a:r>
              <a:rPr lang="cs-CZ" sz="1200" dirty="0">
                <a:latin typeface="Segoe UI" panose="020B0502040204020203" pitchFamily="34" charset="0"/>
                <a:cs typeface="Segoe UI" panose="020B0502040204020203" pitchFamily="34" charset="0"/>
              </a:rPr>
              <a:t> runtime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  <a:endParaRPr lang="cs-CZ" sz="1200" dirty="0"/>
          </a:p>
        </p:txBody>
      </p:sp>
      <p:sp>
        <p:nvSpPr>
          <p:cNvPr id="125" name="Obdélník 124">
            <a:extLst>
              <a:ext uri="{FF2B5EF4-FFF2-40B4-BE49-F238E27FC236}">
                <a16:creationId xmlns:a16="http://schemas.microsoft.com/office/drawing/2014/main" id="{899DCF06-48F5-4F95-B237-8493EE07ADA9}"/>
              </a:ext>
            </a:extLst>
          </p:cNvPr>
          <p:cNvSpPr/>
          <p:nvPr/>
        </p:nvSpPr>
        <p:spPr>
          <a:xfrm>
            <a:off x="3812720" y="3372074"/>
            <a:ext cx="18205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framework-dependent</a:t>
            </a:r>
            <a:endParaRPr lang="cs-CZ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cs-CZ" sz="1200" dirty="0">
                <a:latin typeface="Segoe UI" panose="020B0502040204020203" pitchFamily="34" charset="0"/>
                <a:cs typeface="Segoe UI" panose="020B0502040204020203" pitchFamily="34" charset="0"/>
              </a:rPr>
              <a:t>no runtime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  <a:endParaRPr lang="cs-CZ" sz="1200" dirty="0"/>
          </a:p>
        </p:txBody>
      </p:sp>
      <p:pic>
        <p:nvPicPr>
          <p:cNvPr id="128" name="Picture 6" descr="VÃ½sledek obrÃ¡zku pro dll icon">
            <a:extLst>
              <a:ext uri="{FF2B5EF4-FFF2-40B4-BE49-F238E27FC236}">
                <a16:creationId xmlns:a16="http://schemas.microsoft.com/office/drawing/2014/main" id="{07AA0591-A4AB-45F6-A3DA-41F108331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99" y="5177568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" name="Picture 6" descr="VÃ½sledek obrÃ¡zku pro dll icon">
            <a:extLst>
              <a:ext uri="{FF2B5EF4-FFF2-40B4-BE49-F238E27FC236}">
                <a16:creationId xmlns:a16="http://schemas.microsoft.com/office/drawing/2014/main" id="{4EF3BC96-B770-41D7-AE55-657F38B25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47" y="5177568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6" descr="VÃ½sledek obrÃ¡zku pro dll icon">
            <a:extLst>
              <a:ext uri="{FF2B5EF4-FFF2-40B4-BE49-F238E27FC236}">
                <a16:creationId xmlns:a16="http://schemas.microsoft.com/office/drawing/2014/main" id="{A1DB482A-5BD3-4936-9FCD-92CBC1B1D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495" y="5185324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VÃ½sledek obrÃ¡zku pro exe icon">
            <a:extLst>
              <a:ext uri="{FF2B5EF4-FFF2-40B4-BE49-F238E27FC236}">
                <a16:creationId xmlns:a16="http://schemas.microsoft.com/office/drawing/2014/main" id="{9F521D48-AC41-4BAF-A0B7-1812B0905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495" y="3977289"/>
            <a:ext cx="268315" cy="268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" name="Picture 6" descr="VÃ½sledek obrÃ¡zku pro dll icon">
            <a:extLst>
              <a:ext uri="{FF2B5EF4-FFF2-40B4-BE49-F238E27FC236}">
                <a16:creationId xmlns:a16="http://schemas.microsoft.com/office/drawing/2014/main" id="{C10A6B19-D050-4125-BC33-0EEC714C1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915" y="3973039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" name="Picture 6" descr="VÃ½sledek obrÃ¡zku pro dll icon">
            <a:extLst>
              <a:ext uri="{FF2B5EF4-FFF2-40B4-BE49-F238E27FC236}">
                <a16:creationId xmlns:a16="http://schemas.microsoft.com/office/drawing/2014/main" id="{670D7EF3-5206-4375-83B1-09835B2F8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915" y="4383889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" name="Picture 6" descr="VÃ½sledek obrÃ¡zku pro dll icon">
            <a:extLst>
              <a:ext uri="{FF2B5EF4-FFF2-40B4-BE49-F238E27FC236}">
                <a16:creationId xmlns:a16="http://schemas.microsoft.com/office/drawing/2014/main" id="{B6F86CBD-D502-485B-8C07-3562C27DE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915" y="4788454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" name="Picture 6" descr="VÃ½sledek obrÃ¡zku pro dll icon">
            <a:extLst>
              <a:ext uri="{FF2B5EF4-FFF2-40B4-BE49-F238E27FC236}">
                <a16:creationId xmlns:a16="http://schemas.microsoft.com/office/drawing/2014/main" id="{67AFACE2-5F83-47C4-939E-DECC8E22F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915" y="5193019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" name="Picture 6" descr="VÃ½sledek obrÃ¡zku pro dll icon">
            <a:extLst>
              <a:ext uri="{FF2B5EF4-FFF2-40B4-BE49-F238E27FC236}">
                <a16:creationId xmlns:a16="http://schemas.microsoft.com/office/drawing/2014/main" id="{028B1DAE-1969-41B7-9D9C-C6737145A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569" y="3979125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" name="Picture 6" descr="VÃ½sledek obrÃ¡zku pro dll icon">
            <a:extLst>
              <a:ext uri="{FF2B5EF4-FFF2-40B4-BE49-F238E27FC236}">
                <a16:creationId xmlns:a16="http://schemas.microsoft.com/office/drawing/2014/main" id="{7C4DE493-B8F1-424E-9BDA-4930AA684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617" y="3979125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" name="Picture 6" descr="VÃ½sledek obrÃ¡zku pro dll icon">
            <a:extLst>
              <a:ext uri="{FF2B5EF4-FFF2-40B4-BE49-F238E27FC236}">
                <a16:creationId xmlns:a16="http://schemas.microsoft.com/office/drawing/2014/main" id="{01A814A8-5E30-41A2-BC65-1862853AB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634" y="4366141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" name="Picture 6" descr="VÃ½sledek obrÃ¡zku pro dll icon">
            <a:extLst>
              <a:ext uri="{FF2B5EF4-FFF2-40B4-BE49-F238E27FC236}">
                <a16:creationId xmlns:a16="http://schemas.microsoft.com/office/drawing/2014/main" id="{7738A56C-1D5A-47CF-B06B-0912BE790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682" y="4366141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" name="Picture 6" descr="VÃ½sledek obrÃ¡zku pro dll icon">
            <a:extLst>
              <a:ext uri="{FF2B5EF4-FFF2-40B4-BE49-F238E27FC236}">
                <a16:creationId xmlns:a16="http://schemas.microsoft.com/office/drawing/2014/main" id="{BDB45745-E772-46DE-BD7C-0C7048070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730" y="4373897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" name="Picture 6" descr="VÃ½sledek obrÃ¡zku pro dll icon">
            <a:extLst>
              <a:ext uri="{FF2B5EF4-FFF2-40B4-BE49-F238E27FC236}">
                <a16:creationId xmlns:a16="http://schemas.microsoft.com/office/drawing/2014/main" id="{8E02BF7B-44AA-4AF3-A4E7-747716EAE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3425" y="6110625"/>
            <a:ext cx="107447" cy="107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" name="Picture 6" descr="VÃ½sledek obrÃ¡zku pro dll icon">
            <a:extLst>
              <a:ext uri="{FF2B5EF4-FFF2-40B4-BE49-F238E27FC236}">
                <a16:creationId xmlns:a16="http://schemas.microsoft.com/office/drawing/2014/main" id="{C083D9A1-C39F-464E-97B0-658337D19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3765" y="6110625"/>
            <a:ext cx="107447" cy="107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" name="Picture 6" descr="VÃ½sledek obrÃ¡zku pro dll icon">
            <a:extLst>
              <a:ext uri="{FF2B5EF4-FFF2-40B4-BE49-F238E27FC236}">
                <a16:creationId xmlns:a16="http://schemas.microsoft.com/office/drawing/2014/main" id="{4A52BB0B-5385-47FE-BFBE-103CBDAA3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172" y="6118381"/>
            <a:ext cx="107447" cy="107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" name="Picture 6" descr="VÃ½sledek obrÃ¡zku pro dll icon">
            <a:extLst>
              <a:ext uri="{FF2B5EF4-FFF2-40B4-BE49-F238E27FC236}">
                <a16:creationId xmlns:a16="http://schemas.microsoft.com/office/drawing/2014/main" id="{1770D4F0-BCFB-4D14-8FCC-F245F083E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3425" y="6294062"/>
            <a:ext cx="107447" cy="107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" name="Picture 6" descr="VÃ½sledek obrÃ¡zku pro dll icon">
            <a:extLst>
              <a:ext uri="{FF2B5EF4-FFF2-40B4-BE49-F238E27FC236}">
                <a16:creationId xmlns:a16="http://schemas.microsoft.com/office/drawing/2014/main" id="{0F1E8ECB-C40D-48C9-98E3-C17866CE0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612" y="6305776"/>
            <a:ext cx="107447" cy="107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0" name="Picture 6" descr="VÃ½sledek obrÃ¡zku pro dll icon">
            <a:extLst>
              <a:ext uri="{FF2B5EF4-FFF2-40B4-BE49-F238E27FC236}">
                <a16:creationId xmlns:a16="http://schemas.microsoft.com/office/drawing/2014/main" id="{1D63B872-EFD3-4535-A9E0-C257197FD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713" y="6313532"/>
            <a:ext cx="107447" cy="107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6" name="TextovéPole 165">
            <a:extLst>
              <a:ext uri="{FF2B5EF4-FFF2-40B4-BE49-F238E27FC236}">
                <a16:creationId xmlns:a16="http://schemas.microsoft.com/office/drawing/2014/main" id="{C2EDE3E0-F2AC-4300-9FCC-12171695FB8B}"/>
              </a:ext>
            </a:extLst>
          </p:cNvPr>
          <p:cNvSpPr txBox="1"/>
          <p:nvPr/>
        </p:nvSpPr>
        <p:spPr>
          <a:xfrm>
            <a:off x="2385810" y="3033339"/>
            <a:ext cx="1197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DEPLOYMENT</a:t>
            </a:r>
          </a:p>
        </p:txBody>
      </p:sp>
      <p:pic>
        <p:nvPicPr>
          <p:cNvPr id="1028" name="Picture 4" descr="VÃ½sledek obrÃ¡zku pro iis icon">
            <a:extLst>
              <a:ext uri="{FF2B5EF4-FFF2-40B4-BE49-F238E27FC236}">
                <a16:creationId xmlns:a16="http://schemas.microsoft.com/office/drawing/2014/main" id="{E7DDE3FF-FF48-4E90-BD35-6BE8E57A6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821" y="6016414"/>
            <a:ext cx="611348" cy="61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7" name="Picture 4" descr="VÃ½sledek obrÃ¡zku pro iis icon">
            <a:extLst>
              <a:ext uri="{FF2B5EF4-FFF2-40B4-BE49-F238E27FC236}">
                <a16:creationId xmlns:a16="http://schemas.microsoft.com/office/drawing/2014/main" id="{3A043FCA-B1CF-4D09-A981-C95CF33FE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540" y="6016414"/>
            <a:ext cx="611348" cy="61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8" name="Picture 8" descr="VÃ½sledek obrÃ¡zku pro .net core logo">
            <a:extLst>
              <a:ext uri="{FF2B5EF4-FFF2-40B4-BE49-F238E27FC236}">
                <a16:creationId xmlns:a16="http://schemas.microsoft.com/office/drawing/2014/main" id="{5117E081-F079-4B84-873F-8B9501DE0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8047" y="6078524"/>
            <a:ext cx="335236" cy="33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9" name="Obdélník 168">
            <a:extLst>
              <a:ext uri="{FF2B5EF4-FFF2-40B4-BE49-F238E27FC236}">
                <a16:creationId xmlns:a16="http://schemas.microsoft.com/office/drawing/2014/main" id="{BF7C7335-59CE-48F2-92B1-C460969885E6}"/>
              </a:ext>
            </a:extLst>
          </p:cNvPr>
          <p:cNvSpPr/>
          <p:nvPr/>
        </p:nvSpPr>
        <p:spPr>
          <a:xfrm>
            <a:off x="5163888" y="6420979"/>
            <a:ext cx="6254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000" dirty="0">
                <a:solidFill>
                  <a:srgbClr val="5C2D9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runtime</a:t>
            </a:r>
            <a:endParaRPr lang="cs-CZ" sz="1000" dirty="0">
              <a:solidFill>
                <a:srgbClr val="5C2D91"/>
              </a:solidFill>
            </a:endParaRPr>
          </a:p>
        </p:txBody>
      </p:sp>
      <p:pic>
        <p:nvPicPr>
          <p:cNvPr id="1034" name="Picture 10" descr="cmd icon">
            <a:extLst>
              <a:ext uri="{FF2B5EF4-FFF2-40B4-BE49-F238E27FC236}">
                <a16:creationId xmlns:a16="http://schemas.microsoft.com/office/drawing/2014/main" id="{5D5DD0BA-CE34-43F4-918C-DF7EEF9BE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271" y="6026800"/>
            <a:ext cx="496352" cy="496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2" name="Obdélník 171">
            <a:extLst>
              <a:ext uri="{FF2B5EF4-FFF2-40B4-BE49-F238E27FC236}">
                <a16:creationId xmlns:a16="http://schemas.microsoft.com/office/drawing/2014/main" id="{C1F5AF10-43E2-40B6-985C-17315B47C1A1}"/>
              </a:ext>
            </a:extLst>
          </p:cNvPr>
          <p:cNvSpPr/>
          <p:nvPr/>
        </p:nvSpPr>
        <p:spPr>
          <a:xfrm>
            <a:off x="3856420" y="6439420"/>
            <a:ext cx="5613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dotnet</a:t>
            </a:r>
            <a:endParaRPr lang="cs-CZ" sz="1000" dirty="0"/>
          </a:p>
        </p:txBody>
      </p:sp>
      <p:pic>
        <p:nvPicPr>
          <p:cNvPr id="1036" name="Picture 12" descr="module, piece icon">
            <a:extLst>
              <a:ext uri="{FF2B5EF4-FFF2-40B4-BE49-F238E27FC236}">
                <a16:creationId xmlns:a16="http://schemas.microsoft.com/office/drawing/2014/main" id="{AAFD1240-8036-4C18-865C-8529EC73F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83" y="6336045"/>
            <a:ext cx="347314" cy="34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3" name="Picture 12" descr="module, piece icon">
            <a:extLst>
              <a:ext uri="{FF2B5EF4-FFF2-40B4-BE49-F238E27FC236}">
                <a16:creationId xmlns:a16="http://schemas.microsoft.com/office/drawing/2014/main" id="{DD68ED36-94F8-48DF-A7C8-63924CA57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643" y="6349495"/>
            <a:ext cx="347314" cy="34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" name="Picture 8" descr="VÃ½sledek obrÃ¡zku pro .net core logo">
            <a:extLst>
              <a:ext uri="{FF2B5EF4-FFF2-40B4-BE49-F238E27FC236}">
                <a16:creationId xmlns:a16="http://schemas.microsoft.com/office/drawing/2014/main" id="{C2D8FA40-6F0E-43C9-BB00-EFE026262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5789" y="2355081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5" name="Picture 2" descr="VÃ½sledek obrÃ¡zku pro nuget icon">
            <a:extLst>
              <a:ext uri="{FF2B5EF4-FFF2-40B4-BE49-F238E27FC236}">
                <a16:creationId xmlns:a16="http://schemas.microsoft.com/office/drawing/2014/main" id="{CD06C545-3BD5-4FDE-BBC5-6F4087E48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615" y="1876620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6" name="Picture 2" descr="VÃ½sledek obrÃ¡zku pro nuget icon">
            <a:extLst>
              <a:ext uri="{FF2B5EF4-FFF2-40B4-BE49-F238E27FC236}">
                <a16:creationId xmlns:a16="http://schemas.microsoft.com/office/drawing/2014/main" id="{41AF5578-358E-4EB4-9155-1FAF34F9F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598" y="1871661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7" name="Picture 2" descr="VÃ½sledek obrÃ¡zku pro nuget icon">
            <a:extLst>
              <a:ext uri="{FF2B5EF4-FFF2-40B4-BE49-F238E27FC236}">
                <a16:creationId xmlns:a16="http://schemas.microsoft.com/office/drawing/2014/main" id="{D365F506-E08E-413E-BFDD-3E1A70DD9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0581" y="1871661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8" name="Picture 2" descr="VÃ½sledek obrÃ¡zku pro nuget icon">
            <a:extLst>
              <a:ext uri="{FF2B5EF4-FFF2-40B4-BE49-F238E27FC236}">
                <a16:creationId xmlns:a16="http://schemas.microsoft.com/office/drawing/2014/main" id="{5825AA4C-FF73-4DAC-82A4-2E14CB16F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615" y="2341154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9" name="Picture 2" descr="VÃ½sledek obrÃ¡zku pro nuget icon">
            <a:extLst>
              <a:ext uri="{FF2B5EF4-FFF2-40B4-BE49-F238E27FC236}">
                <a16:creationId xmlns:a16="http://schemas.microsoft.com/office/drawing/2014/main" id="{424994E0-9E58-4FA2-8E65-5AFD778E1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598" y="2336195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0" name="Picture 2" descr="VÃ½sledek obrÃ¡zku pro nuget icon">
            <a:extLst>
              <a:ext uri="{FF2B5EF4-FFF2-40B4-BE49-F238E27FC236}">
                <a16:creationId xmlns:a16="http://schemas.microsoft.com/office/drawing/2014/main" id="{BBBE8C3F-8957-40C5-8273-0D6F7BA25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0581" y="2336195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1" name="Picture 2" descr="VÃ½sledek obrÃ¡zku pro nuget icon">
            <a:extLst>
              <a:ext uri="{FF2B5EF4-FFF2-40B4-BE49-F238E27FC236}">
                <a16:creationId xmlns:a16="http://schemas.microsoft.com/office/drawing/2014/main" id="{6637F3CA-F92D-45A6-A595-71EE9D31B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6541" y="1418077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2" name="Picture 2" descr="VÃ½sledek obrÃ¡zku pro nuget icon">
            <a:extLst>
              <a:ext uri="{FF2B5EF4-FFF2-40B4-BE49-F238E27FC236}">
                <a16:creationId xmlns:a16="http://schemas.microsoft.com/office/drawing/2014/main" id="{AA79A907-2563-40E5-A915-D39136C0E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1524" y="1413118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3" name="Picture 2" descr="VÃ½sledek obrÃ¡zku pro nuget icon">
            <a:extLst>
              <a:ext uri="{FF2B5EF4-FFF2-40B4-BE49-F238E27FC236}">
                <a16:creationId xmlns:a16="http://schemas.microsoft.com/office/drawing/2014/main" id="{7E8654AC-9D21-4EB1-942E-53668367B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6507" y="1413118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" name="TextovéPole 183">
            <a:extLst>
              <a:ext uri="{FF2B5EF4-FFF2-40B4-BE49-F238E27FC236}">
                <a16:creationId xmlns:a16="http://schemas.microsoft.com/office/drawing/2014/main" id="{74C3CA50-8A02-4E68-A35A-F3B4A7628441}"/>
              </a:ext>
            </a:extLst>
          </p:cNvPr>
          <p:cNvSpPr txBox="1"/>
          <p:nvPr/>
        </p:nvSpPr>
        <p:spPr>
          <a:xfrm>
            <a:off x="7269715" y="380137"/>
            <a:ext cx="29469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ASP.NET CORE APPLICATION up to 2.0</a:t>
            </a:r>
          </a:p>
        </p:txBody>
      </p:sp>
      <p:sp>
        <p:nvSpPr>
          <p:cNvPr id="185" name="TextovéPole 184">
            <a:extLst>
              <a:ext uri="{FF2B5EF4-FFF2-40B4-BE49-F238E27FC236}">
                <a16:creationId xmlns:a16="http://schemas.microsoft.com/office/drawing/2014/main" id="{3AA9ACAB-91D4-43FC-B9F4-F5DE5727B9F9}"/>
              </a:ext>
            </a:extLst>
          </p:cNvPr>
          <p:cNvSpPr txBox="1"/>
          <p:nvPr/>
        </p:nvSpPr>
        <p:spPr>
          <a:xfrm>
            <a:off x="7213549" y="1874058"/>
            <a:ext cx="1092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ASP.NET </a:t>
            </a:r>
            <a:r>
              <a:rPr lang="cs-CZ" sz="1200" dirty="0" err="1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Core</a:t>
            </a:r>
            <a:endParaRPr lang="cs-CZ" sz="1200" dirty="0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6" name="TextovéPole 185">
            <a:extLst>
              <a:ext uri="{FF2B5EF4-FFF2-40B4-BE49-F238E27FC236}">
                <a16:creationId xmlns:a16="http://schemas.microsoft.com/office/drawing/2014/main" id="{9E378131-B1B8-4C47-ABAD-D699823731BA}"/>
              </a:ext>
            </a:extLst>
          </p:cNvPr>
          <p:cNvSpPr txBox="1"/>
          <p:nvPr/>
        </p:nvSpPr>
        <p:spPr>
          <a:xfrm>
            <a:off x="7235156" y="1396665"/>
            <a:ext cx="1073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>
                <a:solidFill>
                  <a:srgbClr val="DDAE3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3rd party </a:t>
            </a:r>
            <a:r>
              <a:rPr lang="cs-CZ" sz="1200" dirty="0" err="1">
                <a:solidFill>
                  <a:srgbClr val="DDAE3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libs</a:t>
            </a:r>
            <a:endParaRPr lang="cs-CZ" sz="1200" dirty="0">
              <a:solidFill>
                <a:srgbClr val="DDAE3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7" name="Picture 6" descr="VÃ½sledek obrÃ¡zku pro dll icon">
            <a:extLst>
              <a:ext uri="{FF2B5EF4-FFF2-40B4-BE49-F238E27FC236}">
                <a16:creationId xmlns:a16="http://schemas.microsoft.com/office/drawing/2014/main" id="{7F6B7CE1-1B14-4635-9100-6E6EC8CBB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5783" y="3973039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8" name="Picture 6" descr="VÃ½sledek obrÃ¡zku pro dll icon">
            <a:extLst>
              <a:ext uri="{FF2B5EF4-FFF2-40B4-BE49-F238E27FC236}">
                <a16:creationId xmlns:a16="http://schemas.microsoft.com/office/drawing/2014/main" id="{A474FFDE-8B9D-437D-93B3-EDF779A7D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831" y="3973039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9" name="Picture 6" descr="VÃ½sledek obrÃ¡zku pro dll icon">
            <a:extLst>
              <a:ext uri="{FF2B5EF4-FFF2-40B4-BE49-F238E27FC236}">
                <a16:creationId xmlns:a16="http://schemas.microsoft.com/office/drawing/2014/main" id="{D389740E-C29C-4BF2-B31B-DB0C1D198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848" y="4360055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0" name="Picture 6" descr="VÃ½sledek obrÃ¡zku pro dll icon">
            <a:extLst>
              <a:ext uri="{FF2B5EF4-FFF2-40B4-BE49-F238E27FC236}">
                <a16:creationId xmlns:a16="http://schemas.microsoft.com/office/drawing/2014/main" id="{E7F64F9F-EEA5-414C-AEE0-D9868A13B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896" y="4360055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1" name="Picture 6" descr="VÃ½sledek obrÃ¡zku pro dll icon">
            <a:extLst>
              <a:ext uri="{FF2B5EF4-FFF2-40B4-BE49-F238E27FC236}">
                <a16:creationId xmlns:a16="http://schemas.microsoft.com/office/drawing/2014/main" id="{DF31F42A-9FFE-48BC-86C6-B38ECAE5D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944" y="4367811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2" name="Picture 6" descr="VÃ½sledek obrÃ¡zku pro dll icon">
            <a:extLst>
              <a:ext uri="{FF2B5EF4-FFF2-40B4-BE49-F238E27FC236}">
                <a16:creationId xmlns:a16="http://schemas.microsoft.com/office/drawing/2014/main" id="{05533044-2BF1-4838-88AF-F6B400033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848" y="4757317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3" name="Picture 6" descr="VÃ½sledek obrÃ¡zku pro dll icon">
            <a:extLst>
              <a:ext uri="{FF2B5EF4-FFF2-40B4-BE49-F238E27FC236}">
                <a16:creationId xmlns:a16="http://schemas.microsoft.com/office/drawing/2014/main" id="{7904D41E-CCC0-4330-BCD3-8690D421D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896" y="4757317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" name="Picture 6" descr="VÃ½sledek obrÃ¡zku pro dll icon">
            <a:extLst>
              <a:ext uri="{FF2B5EF4-FFF2-40B4-BE49-F238E27FC236}">
                <a16:creationId xmlns:a16="http://schemas.microsoft.com/office/drawing/2014/main" id="{30CDC94B-5DCC-4BA9-BD5A-209BCD8FF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944" y="4765073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5" name="Přímá spojnice 194">
            <a:extLst>
              <a:ext uri="{FF2B5EF4-FFF2-40B4-BE49-F238E27FC236}">
                <a16:creationId xmlns:a16="http://schemas.microsoft.com/office/drawing/2014/main" id="{EF9DC109-F29F-42DF-B13B-39E16B07D939}"/>
              </a:ext>
            </a:extLst>
          </p:cNvPr>
          <p:cNvCxnSpPr>
            <a:cxnSpLocks/>
          </p:cNvCxnSpPr>
          <p:nvPr/>
        </p:nvCxnSpPr>
        <p:spPr>
          <a:xfrm>
            <a:off x="5947966" y="5738874"/>
            <a:ext cx="56919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6" name="Picture 2" descr="VÃ½sledek obrÃ¡zku pro nuget icon">
            <a:extLst>
              <a:ext uri="{FF2B5EF4-FFF2-40B4-BE49-F238E27FC236}">
                <a16:creationId xmlns:a16="http://schemas.microsoft.com/office/drawing/2014/main" id="{DA26C7A3-62C2-41DE-8E4F-71A91F94C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6541" y="905630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7" name="Picture 2" descr="VÃ½sledek obrÃ¡zku pro nuget icon">
            <a:extLst>
              <a:ext uri="{FF2B5EF4-FFF2-40B4-BE49-F238E27FC236}">
                <a16:creationId xmlns:a16="http://schemas.microsoft.com/office/drawing/2014/main" id="{DCD41A47-B6E9-4264-9A56-A0CE0C991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1524" y="900671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8" name="TextovéPole 197">
            <a:extLst>
              <a:ext uri="{FF2B5EF4-FFF2-40B4-BE49-F238E27FC236}">
                <a16:creationId xmlns:a16="http://schemas.microsoft.com/office/drawing/2014/main" id="{AB2591AE-3CD9-477B-B609-77FC81561CE4}"/>
              </a:ext>
            </a:extLst>
          </p:cNvPr>
          <p:cNvSpPr txBox="1"/>
          <p:nvPr/>
        </p:nvSpPr>
        <p:spPr>
          <a:xfrm>
            <a:off x="7251059" y="929381"/>
            <a:ext cx="10554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 err="1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custom</a:t>
            </a:r>
            <a:r>
              <a:rPr lang="cs-CZ" sz="12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cs-CZ" sz="1200" dirty="0" err="1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code</a:t>
            </a:r>
            <a:endParaRPr lang="cs-CZ" sz="1200" dirty="0">
              <a:solidFill>
                <a:schemeClr val="accent6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9" name="Přímá spojnice 198">
            <a:extLst>
              <a:ext uri="{FF2B5EF4-FFF2-40B4-BE49-F238E27FC236}">
                <a16:creationId xmlns:a16="http://schemas.microsoft.com/office/drawing/2014/main" id="{B127DD01-60FE-4194-93AC-FACAF09E8F0D}"/>
              </a:ext>
            </a:extLst>
          </p:cNvPr>
          <p:cNvCxnSpPr>
            <a:cxnSpLocks/>
          </p:cNvCxnSpPr>
          <p:nvPr/>
        </p:nvCxnSpPr>
        <p:spPr>
          <a:xfrm>
            <a:off x="7135038" y="1787587"/>
            <a:ext cx="293614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Přímá spojnice 199">
            <a:extLst>
              <a:ext uri="{FF2B5EF4-FFF2-40B4-BE49-F238E27FC236}">
                <a16:creationId xmlns:a16="http://schemas.microsoft.com/office/drawing/2014/main" id="{5A2B8564-EF84-42F4-B990-D28489ABBBC4}"/>
              </a:ext>
            </a:extLst>
          </p:cNvPr>
          <p:cNvCxnSpPr>
            <a:cxnSpLocks/>
          </p:cNvCxnSpPr>
          <p:nvPr/>
        </p:nvCxnSpPr>
        <p:spPr>
          <a:xfrm>
            <a:off x="7135038" y="1295540"/>
            <a:ext cx="293614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Levá složená závorka 200">
            <a:extLst>
              <a:ext uri="{FF2B5EF4-FFF2-40B4-BE49-F238E27FC236}">
                <a16:creationId xmlns:a16="http://schemas.microsoft.com/office/drawing/2014/main" id="{74BC389D-536B-41FA-AF1B-1C2B726BBCD9}"/>
              </a:ext>
            </a:extLst>
          </p:cNvPr>
          <p:cNvSpPr/>
          <p:nvPr/>
        </p:nvSpPr>
        <p:spPr>
          <a:xfrm rot="5400000">
            <a:off x="8444667" y="1248086"/>
            <a:ext cx="597058" cy="3500508"/>
          </a:xfrm>
          <a:prstGeom prst="lef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2" name="Obdélník 201">
            <a:extLst>
              <a:ext uri="{FF2B5EF4-FFF2-40B4-BE49-F238E27FC236}">
                <a16:creationId xmlns:a16="http://schemas.microsoft.com/office/drawing/2014/main" id="{04D15782-4368-4F8D-AF77-959F4C2E88A6}"/>
              </a:ext>
            </a:extLst>
          </p:cNvPr>
          <p:cNvSpPr/>
          <p:nvPr/>
        </p:nvSpPr>
        <p:spPr>
          <a:xfrm>
            <a:off x="6447606" y="3369849"/>
            <a:ext cx="12186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self-contained</a:t>
            </a:r>
            <a:endParaRPr lang="cs-CZ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cs-CZ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with</a:t>
            </a:r>
            <a:r>
              <a:rPr lang="cs-CZ" sz="1200" dirty="0">
                <a:latin typeface="Segoe UI" panose="020B0502040204020203" pitchFamily="34" charset="0"/>
                <a:cs typeface="Segoe UI" panose="020B0502040204020203" pitchFamily="34" charset="0"/>
              </a:rPr>
              <a:t> runtime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  <a:endParaRPr lang="cs-CZ" sz="1200" dirty="0"/>
          </a:p>
        </p:txBody>
      </p:sp>
      <p:sp>
        <p:nvSpPr>
          <p:cNvPr id="203" name="Obdélník 202">
            <a:extLst>
              <a:ext uri="{FF2B5EF4-FFF2-40B4-BE49-F238E27FC236}">
                <a16:creationId xmlns:a16="http://schemas.microsoft.com/office/drawing/2014/main" id="{F755A6FF-7B1A-4A5F-83FA-E43D983A1C7A}"/>
              </a:ext>
            </a:extLst>
          </p:cNvPr>
          <p:cNvSpPr/>
          <p:nvPr/>
        </p:nvSpPr>
        <p:spPr>
          <a:xfrm>
            <a:off x="9583169" y="3372074"/>
            <a:ext cx="18205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framework-dependent</a:t>
            </a:r>
            <a:endParaRPr lang="cs-CZ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cs-CZ" sz="1200" dirty="0">
                <a:latin typeface="Segoe UI" panose="020B0502040204020203" pitchFamily="34" charset="0"/>
                <a:cs typeface="Segoe UI" panose="020B0502040204020203" pitchFamily="34" charset="0"/>
              </a:rPr>
              <a:t>no runtime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  <a:endParaRPr lang="cs-CZ" sz="1200" dirty="0"/>
          </a:p>
        </p:txBody>
      </p:sp>
      <p:pic>
        <p:nvPicPr>
          <p:cNvPr id="204" name="Picture 6" descr="VÃ½sledek obrÃ¡zku pro dll icon">
            <a:extLst>
              <a:ext uri="{FF2B5EF4-FFF2-40B4-BE49-F238E27FC236}">
                <a16:creationId xmlns:a16="http://schemas.microsoft.com/office/drawing/2014/main" id="{DD4FE1D1-1EC5-45EB-AC92-9FC5B435D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848" y="5177568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" name="Picture 6" descr="VÃ½sledek obrÃ¡zku pro dll icon">
            <a:extLst>
              <a:ext uri="{FF2B5EF4-FFF2-40B4-BE49-F238E27FC236}">
                <a16:creationId xmlns:a16="http://schemas.microsoft.com/office/drawing/2014/main" id="{D10CAC51-1DE3-4797-AFD0-152EE073F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896" y="5177568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" name="Picture 6" descr="VÃ½sledek obrÃ¡zku pro dll icon">
            <a:extLst>
              <a:ext uri="{FF2B5EF4-FFF2-40B4-BE49-F238E27FC236}">
                <a16:creationId xmlns:a16="http://schemas.microsoft.com/office/drawing/2014/main" id="{D278F335-C17C-4135-93CC-8D4E9EF2A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944" y="5185324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" name="Picture 2" descr="VÃ½sledek obrÃ¡zku pro exe icon">
            <a:extLst>
              <a:ext uri="{FF2B5EF4-FFF2-40B4-BE49-F238E27FC236}">
                <a16:creationId xmlns:a16="http://schemas.microsoft.com/office/drawing/2014/main" id="{5C7F286B-7B70-4167-9E0B-461F6711E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944" y="3977289"/>
            <a:ext cx="268315" cy="268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" name="Picture 6" descr="VÃ½sledek obrÃ¡zku pro dll icon">
            <a:extLst>
              <a:ext uri="{FF2B5EF4-FFF2-40B4-BE49-F238E27FC236}">
                <a16:creationId xmlns:a16="http://schemas.microsoft.com/office/drawing/2014/main" id="{81E34D7C-123E-4993-B610-AF1665D87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364" y="3973039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" name="Picture 6" descr="VÃ½sledek obrÃ¡zku pro dll icon">
            <a:extLst>
              <a:ext uri="{FF2B5EF4-FFF2-40B4-BE49-F238E27FC236}">
                <a16:creationId xmlns:a16="http://schemas.microsoft.com/office/drawing/2014/main" id="{F3FA8A29-398A-4127-B7A7-A31E7F9AA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364" y="4383889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" name="Picture 6" descr="VÃ½sledek obrÃ¡zku pro dll icon">
            <a:extLst>
              <a:ext uri="{FF2B5EF4-FFF2-40B4-BE49-F238E27FC236}">
                <a16:creationId xmlns:a16="http://schemas.microsoft.com/office/drawing/2014/main" id="{D4B9DDA1-3EAD-45C7-83FE-47C5084DD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364" y="4788454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" name="Picture 6" descr="VÃ½sledek obrÃ¡zku pro dll icon">
            <a:extLst>
              <a:ext uri="{FF2B5EF4-FFF2-40B4-BE49-F238E27FC236}">
                <a16:creationId xmlns:a16="http://schemas.microsoft.com/office/drawing/2014/main" id="{CD22E486-C0C4-4AE1-B751-CBBD219AE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364" y="5193019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2" name="Picture 6" descr="VÃ½sledek obrÃ¡zku pro dll icon">
            <a:extLst>
              <a:ext uri="{FF2B5EF4-FFF2-40B4-BE49-F238E27FC236}">
                <a16:creationId xmlns:a16="http://schemas.microsoft.com/office/drawing/2014/main" id="{10432BA7-8E09-4791-B799-B1990454D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6018" y="3979125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3" name="Picture 6" descr="VÃ½sledek obrÃ¡zku pro dll icon">
            <a:extLst>
              <a:ext uri="{FF2B5EF4-FFF2-40B4-BE49-F238E27FC236}">
                <a16:creationId xmlns:a16="http://schemas.microsoft.com/office/drawing/2014/main" id="{2AB11007-5486-4C4E-BC7E-3986FEE4E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9066" y="3979125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" name="Picture 6" descr="VÃ½sledek obrÃ¡zku pro dll icon">
            <a:extLst>
              <a:ext uri="{FF2B5EF4-FFF2-40B4-BE49-F238E27FC236}">
                <a16:creationId xmlns:a16="http://schemas.microsoft.com/office/drawing/2014/main" id="{435D26D7-0527-4066-B2EE-D02276F57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4083" y="4366141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" name="Picture 6" descr="VÃ½sledek obrÃ¡zku pro dll icon">
            <a:extLst>
              <a:ext uri="{FF2B5EF4-FFF2-40B4-BE49-F238E27FC236}">
                <a16:creationId xmlns:a16="http://schemas.microsoft.com/office/drawing/2014/main" id="{3EE0D511-B3C4-4728-A383-DC83EFDB8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7131" y="4366141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6" name="Picture 6" descr="VÃ½sledek obrÃ¡zku pro dll icon">
            <a:extLst>
              <a:ext uri="{FF2B5EF4-FFF2-40B4-BE49-F238E27FC236}">
                <a16:creationId xmlns:a16="http://schemas.microsoft.com/office/drawing/2014/main" id="{9F5DCD6C-C19A-4152-AA33-6E1C0D76A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179" y="4373897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7" name="Picture 6" descr="VÃ½sledek obrÃ¡zku pro dll icon">
            <a:extLst>
              <a:ext uri="{FF2B5EF4-FFF2-40B4-BE49-F238E27FC236}">
                <a16:creationId xmlns:a16="http://schemas.microsoft.com/office/drawing/2014/main" id="{8E61A2AC-C339-4B05-94CF-B6F879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3874" y="6110625"/>
            <a:ext cx="107447" cy="107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8" name="Picture 6" descr="VÃ½sledek obrÃ¡zku pro dll icon">
            <a:extLst>
              <a:ext uri="{FF2B5EF4-FFF2-40B4-BE49-F238E27FC236}">
                <a16:creationId xmlns:a16="http://schemas.microsoft.com/office/drawing/2014/main" id="{D256D7AA-ABCF-49D0-8DAF-6869657F8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4214" y="6110625"/>
            <a:ext cx="107447" cy="107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9" name="Picture 6" descr="VÃ½sledek obrÃ¡zku pro dll icon">
            <a:extLst>
              <a:ext uri="{FF2B5EF4-FFF2-40B4-BE49-F238E27FC236}">
                <a16:creationId xmlns:a16="http://schemas.microsoft.com/office/drawing/2014/main" id="{4EFE1382-13BA-4EF9-8AE6-ABA26E4CE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6621" y="6118381"/>
            <a:ext cx="107447" cy="107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0" name="Picture 6" descr="VÃ½sledek obrÃ¡zku pro dll icon">
            <a:extLst>
              <a:ext uri="{FF2B5EF4-FFF2-40B4-BE49-F238E27FC236}">
                <a16:creationId xmlns:a16="http://schemas.microsoft.com/office/drawing/2014/main" id="{C8BEAC55-48F1-4C97-9CE6-A8E0D4B34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3874" y="6294062"/>
            <a:ext cx="107447" cy="107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1" name="Picture 6" descr="VÃ½sledek obrÃ¡zku pro dll icon">
            <a:extLst>
              <a:ext uri="{FF2B5EF4-FFF2-40B4-BE49-F238E27FC236}">
                <a16:creationId xmlns:a16="http://schemas.microsoft.com/office/drawing/2014/main" id="{0C19A2A3-B39C-49C4-812A-A953F8603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3061" y="6305776"/>
            <a:ext cx="107447" cy="107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2" name="Picture 6" descr="VÃ½sledek obrÃ¡zku pro dll icon">
            <a:extLst>
              <a:ext uri="{FF2B5EF4-FFF2-40B4-BE49-F238E27FC236}">
                <a16:creationId xmlns:a16="http://schemas.microsoft.com/office/drawing/2014/main" id="{4BA0C572-DE00-48C3-84B5-CFBBC345B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162" y="6313532"/>
            <a:ext cx="107447" cy="107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3" name="TextovéPole 222">
            <a:extLst>
              <a:ext uri="{FF2B5EF4-FFF2-40B4-BE49-F238E27FC236}">
                <a16:creationId xmlns:a16="http://schemas.microsoft.com/office/drawing/2014/main" id="{B1DBB815-3502-4393-A74D-C64061A91DD0}"/>
              </a:ext>
            </a:extLst>
          </p:cNvPr>
          <p:cNvSpPr txBox="1"/>
          <p:nvPr/>
        </p:nvSpPr>
        <p:spPr>
          <a:xfrm>
            <a:off x="8156259" y="3033339"/>
            <a:ext cx="1197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DEPLOYMENT</a:t>
            </a:r>
          </a:p>
        </p:txBody>
      </p:sp>
      <p:pic>
        <p:nvPicPr>
          <p:cNvPr id="224" name="Picture 4" descr="VÃ½sledek obrÃ¡zku pro iis icon">
            <a:extLst>
              <a:ext uri="{FF2B5EF4-FFF2-40B4-BE49-F238E27FC236}">
                <a16:creationId xmlns:a16="http://schemas.microsoft.com/office/drawing/2014/main" id="{3F90BA52-AF74-4FED-8F54-79C3242E0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270" y="6016414"/>
            <a:ext cx="611348" cy="61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" name="Picture 4" descr="VÃ½sledek obrÃ¡zku pro iis icon">
            <a:extLst>
              <a:ext uri="{FF2B5EF4-FFF2-40B4-BE49-F238E27FC236}">
                <a16:creationId xmlns:a16="http://schemas.microsoft.com/office/drawing/2014/main" id="{C32E9AA6-3E1D-4F64-B3C1-126F2DD8C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2989" y="6016414"/>
            <a:ext cx="611348" cy="61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6" name="Picture 8" descr="VÃ½sledek obrÃ¡zku pro .net core logo">
            <a:extLst>
              <a:ext uri="{FF2B5EF4-FFF2-40B4-BE49-F238E27FC236}">
                <a16:creationId xmlns:a16="http://schemas.microsoft.com/office/drawing/2014/main" id="{D630DD7D-951B-48E6-8F21-EF90F8FF4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8496" y="6078524"/>
            <a:ext cx="335236" cy="33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7" name="Obdélník 226">
            <a:extLst>
              <a:ext uri="{FF2B5EF4-FFF2-40B4-BE49-F238E27FC236}">
                <a16:creationId xmlns:a16="http://schemas.microsoft.com/office/drawing/2014/main" id="{69E49B83-6FDD-4F74-B608-41837ABD967D}"/>
              </a:ext>
            </a:extLst>
          </p:cNvPr>
          <p:cNvSpPr/>
          <p:nvPr/>
        </p:nvSpPr>
        <p:spPr>
          <a:xfrm>
            <a:off x="10934337" y="6420979"/>
            <a:ext cx="6254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000" dirty="0">
                <a:solidFill>
                  <a:srgbClr val="5C2D9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runtime</a:t>
            </a:r>
            <a:endParaRPr lang="cs-CZ" sz="1000" dirty="0">
              <a:solidFill>
                <a:srgbClr val="5C2D91"/>
              </a:solidFill>
            </a:endParaRPr>
          </a:p>
        </p:txBody>
      </p:sp>
      <p:pic>
        <p:nvPicPr>
          <p:cNvPr id="228" name="Picture 10" descr="cmd icon">
            <a:extLst>
              <a:ext uri="{FF2B5EF4-FFF2-40B4-BE49-F238E27FC236}">
                <a16:creationId xmlns:a16="http://schemas.microsoft.com/office/drawing/2014/main" id="{7B7DA4F3-0E46-4B4F-B71A-E138E6E99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720" y="6026800"/>
            <a:ext cx="496352" cy="496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9" name="Obdélník 228">
            <a:extLst>
              <a:ext uri="{FF2B5EF4-FFF2-40B4-BE49-F238E27FC236}">
                <a16:creationId xmlns:a16="http://schemas.microsoft.com/office/drawing/2014/main" id="{E517D0F4-7914-42A1-BB8E-8A5F770D2A05}"/>
              </a:ext>
            </a:extLst>
          </p:cNvPr>
          <p:cNvSpPr/>
          <p:nvPr/>
        </p:nvSpPr>
        <p:spPr>
          <a:xfrm>
            <a:off x="9626869" y="6439420"/>
            <a:ext cx="5613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dotnet</a:t>
            </a:r>
            <a:endParaRPr lang="cs-CZ" sz="1000" dirty="0"/>
          </a:p>
        </p:txBody>
      </p:sp>
      <p:pic>
        <p:nvPicPr>
          <p:cNvPr id="230" name="Picture 12" descr="module, piece icon">
            <a:extLst>
              <a:ext uri="{FF2B5EF4-FFF2-40B4-BE49-F238E27FC236}">
                <a16:creationId xmlns:a16="http://schemas.microsoft.com/office/drawing/2014/main" id="{58FDFDDC-AB6B-4857-9B4E-B0EF74252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332" y="6336045"/>
            <a:ext cx="347314" cy="34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1" name="Picture 12" descr="module, piece icon">
            <a:extLst>
              <a:ext uri="{FF2B5EF4-FFF2-40B4-BE49-F238E27FC236}">
                <a16:creationId xmlns:a16="http://schemas.microsoft.com/office/drawing/2014/main" id="{565FE459-4C1A-467C-9BCC-1658430C0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0092" y="6349495"/>
            <a:ext cx="347314" cy="34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2" name="TextovéPole 231">
            <a:extLst>
              <a:ext uri="{FF2B5EF4-FFF2-40B4-BE49-F238E27FC236}">
                <a16:creationId xmlns:a16="http://schemas.microsoft.com/office/drawing/2014/main" id="{8079578A-6F6C-46A6-A296-3B9F46A6893D}"/>
              </a:ext>
            </a:extLst>
          </p:cNvPr>
          <p:cNvSpPr txBox="1"/>
          <p:nvPr/>
        </p:nvSpPr>
        <p:spPr>
          <a:xfrm>
            <a:off x="7455618" y="2371859"/>
            <a:ext cx="849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>
                <a:solidFill>
                  <a:srgbClr val="00488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.NET </a:t>
            </a:r>
            <a:r>
              <a:rPr lang="cs-CZ" sz="1200" dirty="0" err="1">
                <a:solidFill>
                  <a:srgbClr val="00488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Core</a:t>
            </a:r>
            <a:endParaRPr lang="cs-CZ" sz="1200" dirty="0">
              <a:solidFill>
                <a:srgbClr val="00488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3" name="Přímá spojnice 232">
            <a:extLst>
              <a:ext uri="{FF2B5EF4-FFF2-40B4-BE49-F238E27FC236}">
                <a16:creationId xmlns:a16="http://schemas.microsoft.com/office/drawing/2014/main" id="{5FD61C09-CC60-419A-8542-49B4CAC3264D}"/>
              </a:ext>
            </a:extLst>
          </p:cNvPr>
          <p:cNvCxnSpPr>
            <a:cxnSpLocks/>
          </p:cNvCxnSpPr>
          <p:nvPr/>
        </p:nvCxnSpPr>
        <p:spPr>
          <a:xfrm>
            <a:off x="7135038" y="2214224"/>
            <a:ext cx="293614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4" name="Picture 6" descr="VÃ½sledek obrÃ¡zku pro dll icon">
            <a:extLst>
              <a:ext uri="{FF2B5EF4-FFF2-40B4-BE49-F238E27FC236}">
                <a16:creationId xmlns:a16="http://schemas.microsoft.com/office/drawing/2014/main" id="{274AEEA2-163E-4B4C-873D-13935E915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2369" y="4793289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" name="Picture 6" descr="VÃ½sledek obrÃ¡zku pro dll icon">
            <a:extLst>
              <a:ext uri="{FF2B5EF4-FFF2-40B4-BE49-F238E27FC236}">
                <a16:creationId xmlns:a16="http://schemas.microsoft.com/office/drawing/2014/main" id="{5139BC1B-84E5-4EBE-81EC-2A281A416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417" y="4793289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6" name="Picture 6" descr="VÃ½sledek obrÃ¡zku pro dll icon">
            <a:extLst>
              <a:ext uri="{FF2B5EF4-FFF2-40B4-BE49-F238E27FC236}">
                <a16:creationId xmlns:a16="http://schemas.microsoft.com/office/drawing/2014/main" id="{355056F3-5ABF-436A-BF94-968DBCAF1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8465" y="4801045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85220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25" grpId="0"/>
      <p:bldP spid="166" grpId="0"/>
      <p:bldP spid="169" grpId="0"/>
      <p:bldP spid="172" grpId="0"/>
      <p:bldP spid="184" grpId="0"/>
      <p:bldP spid="185" grpId="0"/>
      <p:bldP spid="186" grpId="0"/>
      <p:bldP spid="198" grpId="0"/>
      <p:bldP spid="201" grpId="0" animBg="1"/>
      <p:bldP spid="202" grpId="0"/>
      <p:bldP spid="203" grpId="0"/>
      <p:bldP spid="223" grpId="0"/>
      <p:bldP spid="227" grpId="0"/>
      <p:bldP spid="229" grpId="0"/>
      <p:bldP spid="2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bdélník 141">
            <a:extLst>
              <a:ext uri="{FF2B5EF4-FFF2-40B4-BE49-F238E27FC236}">
                <a16:creationId xmlns:a16="http://schemas.microsoft.com/office/drawing/2014/main" id="{657A8683-E25F-4E73-88E1-8873654EC601}"/>
              </a:ext>
            </a:extLst>
          </p:cNvPr>
          <p:cNvSpPr/>
          <p:nvPr/>
        </p:nvSpPr>
        <p:spPr>
          <a:xfrm>
            <a:off x="7676163" y="5058966"/>
            <a:ext cx="2281805" cy="90319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55" name="Obdélník 2054">
            <a:extLst>
              <a:ext uri="{FF2B5EF4-FFF2-40B4-BE49-F238E27FC236}">
                <a16:creationId xmlns:a16="http://schemas.microsoft.com/office/drawing/2014/main" id="{77FDAE86-D85B-4817-B9D3-BB2B3EB247A2}"/>
              </a:ext>
            </a:extLst>
          </p:cNvPr>
          <p:cNvSpPr/>
          <p:nvPr/>
        </p:nvSpPr>
        <p:spPr>
          <a:xfrm>
            <a:off x="3814195" y="1287511"/>
            <a:ext cx="2281805" cy="166255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2050" name="Picture 2" descr="VÃ½sledek obrÃ¡zku pro nuget icon">
            <a:extLst>
              <a:ext uri="{FF2B5EF4-FFF2-40B4-BE49-F238E27FC236}">
                <a16:creationId xmlns:a16="http://schemas.microsoft.com/office/drawing/2014/main" id="{DB02287B-1A44-49DA-BE6F-D06055078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559" y="1817684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VÃ½sledek obrÃ¡zku pro nuget icon">
            <a:extLst>
              <a:ext uri="{FF2B5EF4-FFF2-40B4-BE49-F238E27FC236}">
                <a16:creationId xmlns:a16="http://schemas.microsoft.com/office/drawing/2014/main" id="{93D68328-271A-4149-ADE6-1AD9ABFC6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542" y="1812725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VÃ½sledek obrÃ¡zku pro nuget icon">
            <a:extLst>
              <a:ext uri="{FF2B5EF4-FFF2-40B4-BE49-F238E27FC236}">
                <a16:creationId xmlns:a16="http://schemas.microsoft.com/office/drawing/2014/main" id="{7BA87931-62F7-42EC-A758-2DEA7868E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525" y="1812725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VÃ½sledek obrÃ¡zku pro nuget icon">
            <a:extLst>
              <a:ext uri="{FF2B5EF4-FFF2-40B4-BE49-F238E27FC236}">
                <a16:creationId xmlns:a16="http://schemas.microsoft.com/office/drawing/2014/main" id="{E58CADF6-FCB3-4F9A-AD3D-BFCEA61C3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559" y="2146253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VÃ½sledek obrÃ¡zku pro nuget icon">
            <a:extLst>
              <a:ext uri="{FF2B5EF4-FFF2-40B4-BE49-F238E27FC236}">
                <a16:creationId xmlns:a16="http://schemas.microsoft.com/office/drawing/2014/main" id="{0212BAF5-471A-47D3-8208-AA99B9049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542" y="2141294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VÃ½sledek obrÃ¡zku pro nuget icon">
            <a:extLst>
              <a:ext uri="{FF2B5EF4-FFF2-40B4-BE49-F238E27FC236}">
                <a16:creationId xmlns:a16="http://schemas.microsoft.com/office/drawing/2014/main" id="{5277BE4A-AE65-4E4F-AC16-83A205A1B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525" y="2141294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VÃ½sledek obrÃ¡zku pro nuget icon">
            <a:extLst>
              <a:ext uri="{FF2B5EF4-FFF2-40B4-BE49-F238E27FC236}">
                <a16:creationId xmlns:a16="http://schemas.microsoft.com/office/drawing/2014/main" id="{03DD49DD-95B3-4B32-BE00-C1DE83DE2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559" y="2474822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VÃ½sledek obrÃ¡zku pro nuget icon">
            <a:extLst>
              <a:ext uri="{FF2B5EF4-FFF2-40B4-BE49-F238E27FC236}">
                <a16:creationId xmlns:a16="http://schemas.microsoft.com/office/drawing/2014/main" id="{E13BF214-8109-446C-889A-986B337F4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542" y="2469863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VÃ½sledek obrÃ¡zku pro nuget icon">
            <a:extLst>
              <a:ext uri="{FF2B5EF4-FFF2-40B4-BE49-F238E27FC236}">
                <a16:creationId xmlns:a16="http://schemas.microsoft.com/office/drawing/2014/main" id="{38994211-91FA-41E2-8C98-AB199C4BE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525" y="2469863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ovéPole 23">
            <a:extLst>
              <a:ext uri="{FF2B5EF4-FFF2-40B4-BE49-F238E27FC236}">
                <a16:creationId xmlns:a16="http://schemas.microsoft.com/office/drawing/2014/main" id="{89616DCE-FBA3-420B-891F-58A58309462C}"/>
              </a:ext>
            </a:extLst>
          </p:cNvPr>
          <p:cNvSpPr txBox="1"/>
          <p:nvPr/>
        </p:nvSpPr>
        <p:spPr>
          <a:xfrm>
            <a:off x="1889820" y="947561"/>
            <a:ext cx="1480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ASP.NET CORE 1.x</a:t>
            </a: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AC8169E6-86F0-46FF-8516-89396E0B78D1}"/>
              </a:ext>
            </a:extLst>
          </p:cNvPr>
          <p:cNvSpPr txBox="1"/>
          <p:nvPr/>
        </p:nvSpPr>
        <p:spPr>
          <a:xfrm>
            <a:off x="1144323" y="1983472"/>
            <a:ext cx="9071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 err="1">
                <a:solidFill>
                  <a:srgbClr val="00488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framework</a:t>
            </a:r>
            <a:endParaRPr lang="cs-CZ" sz="1200" dirty="0">
              <a:solidFill>
                <a:srgbClr val="00488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34214E79-C1CE-4398-855E-CEC22139F15F}"/>
              </a:ext>
            </a:extLst>
          </p:cNvPr>
          <p:cNvSpPr txBox="1"/>
          <p:nvPr/>
        </p:nvSpPr>
        <p:spPr>
          <a:xfrm>
            <a:off x="988174" y="2453410"/>
            <a:ext cx="1073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>
                <a:solidFill>
                  <a:srgbClr val="DDAE3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3rd party </a:t>
            </a:r>
            <a:r>
              <a:rPr lang="cs-CZ" sz="1200" dirty="0" err="1">
                <a:solidFill>
                  <a:srgbClr val="DDAE3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libs</a:t>
            </a:r>
            <a:endParaRPr lang="cs-CZ" sz="1200" dirty="0">
              <a:solidFill>
                <a:srgbClr val="DDAE3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" descr="VÃ½sledek obrÃ¡zku pro nuget icon">
            <a:extLst>
              <a:ext uri="{FF2B5EF4-FFF2-40B4-BE49-F238E27FC236}">
                <a16:creationId xmlns:a16="http://schemas.microsoft.com/office/drawing/2014/main" id="{6E0071C4-9F59-4A79-8FDD-0404E85EB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838" y="1817684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VÃ½sledek obrÃ¡zku pro nuget icon">
            <a:extLst>
              <a:ext uri="{FF2B5EF4-FFF2-40B4-BE49-F238E27FC236}">
                <a16:creationId xmlns:a16="http://schemas.microsoft.com/office/drawing/2014/main" id="{E5A7C21D-78E0-4FC8-8D3F-0AB7B1DCD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821" y="1812725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VÃ½sledek obrÃ¡zku pro nuget icon">
            <a:extLst>
              <a:ext uri="{FF2B5EF4-FFF2-40B4-BE49-F238E27FC236}">
                <a16:creationId xmlns:a16="http://schemas.microsoft.com/office/drawing/2014/main" id="{A94963EC-7B98-4C3D-BF98-6EB401B33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804" y="1812725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VÃ½sledek obrÃ¡zku pro nuget icon">
            <a:extLst>
              <a:ext uri="{FF2B5EF4-FFF2-40B4-BE49-F238E27FC236}">
                <a16:creationId xmlns:a16="http://schemas.microsoft.com/office/drawing/2014/main" id="{EA3E341A-1207-41D0-B969-3C68DB6FE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838" y="2146253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VÃ½sledek obrÃ¡zku pro nuget icon">
            <a:extLst>
              <a:ext uri="{FF2B5EF4-FFF2-40B4-BE49-F238E27FC236}">
                <a16:creationId xmlns:a16="http://schemas.microsoft.com/office/drawing/2014/main" id="{CC8845B4-94CE-49DF-BDC5-808E21B05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821" y="2141294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VÃ½sledek obrÃ¡zku pro nuget icon">
            <a:extLst>
              <a:ext uri="{FF2B5EF4-FFF2-40B4-BE49-F238E27FC236}">
                <a16:creationId xmlns:a16="http://schemas.microsoft.com/office/drawing/2014/main" id="{6720113D-2D40-4FFC-86B0-59469E3EC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804" y="2141294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VÃ½sledek obrÃ¡zku pro nuget icon">
            <a:extLst>
              <a:ext uri="{FF2B5EF4-FFF2-40B4-BE49-F238E27FC236}">
                <a16:creationId xmlns:a16="http://schemas.microsoft.com/office/drawing/2014/main" id="{BCE2EDFF-45C2-4E00-BF1B-8E2F4B0D2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838" y="2474822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VÃ½sledek obrÃ¡zku pro nuget icon">
            <a:extLst>
              <a:ext uri="{FF2B5EF4-FFF2-40B4-BE49-F238E27FC236}">
                <a16:creationId xmlns:a16="http://schemas.microsoft.com/office/drawing/2014/main" id="{D7B776B0-9602-4959-9C1E-428E41804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821" y="2469863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VÃ½sledek obrÃ¡zku pro nuget icon">
            <a:extLst>
              <a:ext uri="{FF2B5EF4-FFF2-40B4-BE49-F238E27FC236}">
                <a16:creationId xmlns:a16="http://schemas.microsoft.com/office/drawing/2014/main" id="{9CAF3416-6778-45B7-83CE-6C3205B61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804" y="2469863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ovéPole 38">
            <a:extLst>
              <a:ext uri="{FF2B5EF4-FFF2-40B4-BE49-F238E27FC236}">
                <a16:creationId xmlns:a16="http://schemas.microsoft.com/office/drawing/2014/main" id="{3A3B2C4C-45A4-4EE8-88A1-412188BE9EA3}"/>
              </a:ext>
            </a:extLst>
          </p:cNvPr>
          <p:cNvSpPr txBox="1"/>
          <p:nvPr/>
        </p:nvSpPr>
        <p:spPr>
          <a:xfrm>
            <a:off x="4234363" y="947561"/>
            <a:ext cx="1483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ASP.NET CORE 2.0</a:t>
            </a:r>
          </a:p>
        </p:txBody>
      </p:sp>
      <p:pic>
        <p:nvPicPr>
          <p:cNvPr id="2054" name="Picture 6" descr="VÃ½sledek obrÃ¡zku pro dll icon">
            <a:extLst>
              <a:ext uri="{FF2B5EF4-FFF2-40B4-BE49-F238E27FC236}">
                <a16:creationId xmlns:a16="http://schemas.microsoft.com/office/drawing/2014/main" id="{4EDDC300-AE87-44A1-9827-BE5D67A15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974" y="3549103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6" descr="VÃ½sledek obrÃ¡zku pro dll icon">
            <a:extLst>
              <a:ext uri="{FF2B5EF4-FFF2-40B4-BE49-F238E27FC236}">
                <a16:creationId xmlns:a16="http://schemas.microsoft.com/office/drawing/2014/main" id="{60628633-EEDC-40EF-B550-B57615DE4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022" y="3549103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6" descr="VÃ½sledek obrÃ¡zku pro dll icon">
            <a:extLst>
              <a:ext uri="{FF2B5EF4-FFF2-40B4-BE49-F238E27FC236}">
                <a16:creationId xmlns:a16="http://schemas.microsoft.com/office/drawing/2014/main" id="{FAB87E8E-D068-4A7B-AE64-E156141C8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070" y="3556859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6" descr="VÃ½sledek obrÃ¡zku pro dll icon">
            <a:extLst>
              <a:ext uri="{FF2B5EF4-FFF2-40B4-BE49-F238E27FC236}">
                <a16:creationId xmlns:a16="http://schemas.microsoft.com/office/drawing/2014/main" id="{39FBFC04-18DB-4BDA-9EF4-A390C9B36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039" y="3936119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6" descr="VÃ½sledek obrÃ¡zku pro dll icon">
            <a:extLst>
              <a:ext uri="{FF2B5EF4-FFF2-40B4-BE49-F238E27FC236}">
                <a16:creationId xmlns:a16="http://schemas.microsoft.com/office/drawing/2014/main" id="{95F4551A-2D9B-4F78-926B-927A6C1A0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087" y="3936119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6" descr="VÃ½sledek obrÃ¡zku pro dll icon">
            <a:extLst>
              <a:ext uri="{FF2B5EF4-FFF2-40B4-BE49-F238E27FC236}">
                <a16:creationId xmlns:a16="http://schemas.microsoft.com/office/drawing/2014/main" id="{1865FE38-23BA-41FD-8C8D-23A6B3B76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135" y="3943875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 descr="VÃ½sledek obrÃ¡zku pro dll icon">
            <a:extLst>
              <a:ext uri="{FF2B5EF4-FFF2-40B4-BE49-F238E27FC236}">
                <a16:creationId xmlns:a16="http://schemas.microsoft.com/office/drawing/2014/main" id="{17ED9266-90F8-4B2E-8379-6A8A7006A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039" y="4333381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6" descr="VÃ½sledek obrÃ¡zku pro dll icon">
            <a:extLst>
              <a:ext uri="{FF2B5EF4-FFF2-40B4-BE49-F238E27FC236}">
                <a16:creationId xmlns:a16="http://schemas.microsoft.com/office/drawing/2014/main" id="{1B575E24-A324-4185-964D-7CEE2BB1B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087" y="4333381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6" descr="VÃ½sledek obrÃ¡zku pro dll icon">
            <a:extLst>
              <a:ext uri="{FF2B5EF4-FFF2-40B4-BE49-F238E27FC236}">
                <a16:creationId xmlns:a16="http://schemas.microsoft.com/office/drawing/2014/main" id="{B464AB17-2218-4B26-8100-7844AA4CF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135" y="4341137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49" name="Přímá spojnice 2048">
            <a:extLst>
              <a:ext uri="{FF2B5EF4-FFF2-40B4-BE49-F238E27FC236}">
                <a16:creationId xmlns:a16="http://schemas.microsoft.com/office/drawing/2014/main" id="{9875CEE9-5599-4AF0-BAF1-959173FDB6A2}"/>
              </a:ext>
            </a:extLst>
          </p:cNvPr>
          <p:cNvCxnSpPr/>
          <p:nvPr/>
        </p:nvCxnSpPr>
        <p:spPr>
          <a:xfrm>
            <a:off x="600515" y="4876386"/>
            <a:ext cx="1139956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Přímá spojnice 58">
            <a:extLst>
              <a:ext uri="{FF2B5EF4-FFF2-40B4-BE49-F238E27FC236}">
                <a16:creationId xmlns:a16="http://schemas.microsoft.com/office/drawing/2014/main" id="{0789BAEF-A044-4183-96C3-41BB09D52871}"/>
              </a:ext>
            </a:extLst>
          </p:cNvPr>
          <p:cNvCxnSpPr/>
          <p:nvPr/>
        </p:nvCxnSpPr>
        <p:spPr>
          <a:xfrm>
            <a:off x="600514" y="3201941"/>
            <a:ext cx="1139956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ovéPole 59">
            <a:extLst>
              <a:ext uri="{FF2B5EF4-FFF2-40B4-BE49-F238E27FC236}">
                <a16:creationId xmlns:a16="http://schemas.microsoft.com/office/drawing/2014/main" id="{662200AC-4007-44E4-9D60-7654DD557559}"/>
              </a:ext>
            </a:extLst>
          </p:cNvPr>
          <p:cNvSpPr txBox="1"/>
          <p:nvPr/>
        </p:nvSpPr>
        <p:spPr>
          <a:xfrm rot="16200000">
            <a:off x="-439493" y="2121971"/>
            <a:ext cx="1281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DEVELOPMENT</a:t>
            </a:r>
          </a:p>
        </p:txBody>
      </p:sp>
      <p:sp>
        <p:nvSpPr>
          <p:cNvPr id="61" name="TextovéPole 60">
            <a:extLst>
              <a:ext uri="{FF2B5EF4-FFF2-40B4-BE49-F238E27FC236}">
                <a16:creationId xmlns:a16="http://schemas.microsoft.com/office/drawing/2014/main" id="{684E62AF-A38D-4E48-B58B-1EB22BA7EEB2}"/>
              </a:ext>
            </a:extLst>
          </p:cNvPr>
          <p:cNvSpPr txBox="1"/>
          <p:nvPr/>
        </p:nvSpPr>
        <p:spPr>
          <a:xfrm rot="16200000">
            <a:off x="-538214" y="3805376"/>
            <a:ext cx="14838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DEPLOY PACKAGE</a:t>
            </a:r>
          </a:p>
        </p:txBody>
      </p:sp>
      <p:pic>
        <p:nvPicPr>
          <p:cNvPr id="64" name="Picture 2" descr="VÃ½sledek obrÃ¡zku pro nuget icon">
            <a:extLst>
              <a:ext uri="{FF2B5EF4-FFF2-40B4-BE49-F238E27FC236}">
                <a16:creationId xmlns:a16="http://schemas.microsoft.com/office/drawing/2014/main" id="{BAD1E73F-8376-443D-A7AC-D44E60F80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328" y="1369724"/>
            <a:ext cx="379318" cy="379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ovéPole 65">
            <a:extLst>
              <a:ext uri="{FF2B5EF4-FFF2-40B4-BE49-F238E27FC236}">
                <a16:creationId xmlns:a16="http://schemas.microsoft.com/office/drawing/2014/main" id="{48C79DC5-642F-47CA-B52D-6CAECE34864B}"/>
              </a:ext>
            </a:extLst>
          </p:cNvPr>
          <p:cNvSpPr txBox="1"/>
          <p:nvPr/>
        </p:nvSpPr>
        <p:spPr>
          <a:xfrm>
            <a:off x="4250740" y="1432497"/>
            <a:ext cx="17315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050" dirty="0" err="1">
                <a:latin typeface="Segoe UI" panose="020B0502040204020203" pitchFamily="34" charset="0"/>
                <a:cs typeface="Segoe UI" panose="020B0502040204020203" pitchFamily="34" charset="0"/>
              </a:rPr>
              <a:t>Microsoft.AspNetCore</a:t>
            </a:r>
            <a:r>
              <a:rPr lang="cs-CZ" sz="1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.All</a:t>
            </a:r>
            <a:endParaRPr lang="cs-CZ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2" name="Picture 6" descr="VÃ½sledek obrÃ¡zku pro dll icon">
            <a:extLst>
              <a:ext uri="{FF2B5EF4-FFF2-40B4-BE49-F238E27FC236}">
                <a16:creationId xmlns:a16="http://schemas.microsoft.com/office/drawing/2014/main" id="{0F4FA507-A6C2-428C-AD30-B2E26A946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135" y="3549103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6" descr="VÃ½sledek obrÃ¡zku pro dll icon">
            <a:extLst>
              <a:ext uri="{FF2B5EF4-FFF2-40B4-BE49-F238E27FC236}">
                <a16:creationId xmlns:a16="http://schemas.microsoft.com/office/drawing/2014/main" id="{217112BF-7A25-46CE-813B-68C195A0F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183" y="3549103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6" descr="VÃ½sledek obrÃ¡zku pro dll icon">
            <a:extLst>
              <a:ext uri="{FF2B5EF4-FFF2-40B4-BE49-F238E27FC236}">
                <a16:creationId xmlns:a16="http://schemas.microsoft.com/office/drawing/2014/main" id="{848D1DFB-0C63-499B-AB78-DBFF35960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1231" y="3556859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6" descr="VÃ½sledek obrÃ¡zku pro dll icon">
            <a:extLst>
              <a:ext uri="{FF2B5EF4-FFF2-40B4-BE49-F238E27FC236}">
                <a16:creationId xmlns:a16="http://schemas.microsoft.com/office/drawing/2014/main" id="{42DA9E95-129F-4A1C-B431-4BBEC56E3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200" y="3936119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6" descr="VÃ½sledek obrÃ¡zku pro dll icon">
            <a:extLst>
              <a:ext uri="{FF2B5EF4-FFF2-40B4-BE49-F238E27FC236}">
                <a16:creationId xmlns:a16="http://schemas.microsoft.com/office/drawing/2014/main" id="{CC3F1185-58AB-42B3-A641-2E578AC26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248" y="3936119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6" descr="VÃ½sledek obrÃ¡zku pro dll icon">
            <a:extLst>
              <a:ext uri="{FF2B5EF4-FFF2-40B4-BE49-F238E27FC236}">
                <a16:creationId xmlns:a16="http://schemas.microsoft.com/office/drawing/2014/main" id="{93B9B93C-BEB6-406E-A143-5A9404E85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296" y="3943875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6" descr="VÃ½sledek obrÃ¡zku pro dll icon">
            <a:extLst>
              <a:ext uri="{FF2B5EF4-FFF2-40B4-BE49-F238E27FC236}">
                <a16:creationId xmlns:a16="http://schemas.microsoft.com/office/drawing/2014/main" id="{6144BEA9-0A19-4849-829E-C2AB6DBBC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200" y="4333381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6" descr="VÃ½sledek obrÃ¡zku pro dll icon">
            <a:extLst>
              <a:ext uri="{FF2B5EF4-FFF2-40B4-BE49-F238E27FC236}">
                <a16:creationId xmlns:a16="http://schemas.microsoft.com/office/drawing/2014/main" id="{F67F92DE-8BB3-438D-BD57-C1FBE2BC3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248" y="4333381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6" descr="VÃ½sledek obrÃ¡zku pro dll icon">
            <a:extLst>
              <a:ext uri="{FF2B5EF4-FFF2-40B4-BE49-F238E27FC236}">
                <a16:creationId xmlns:a16="http://schemas.microsoft.com/office/drawing/2014/main" id="{1D11F72A-9C46-4D54-AAF9-48690BE62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296" y="4341137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Obdélník 83">
            <a:extLst>
              <a:ext uri="{FF2B5EF4-FFF2-40B4-BE49-F238E27FC236}">
                <a16:creationId xmlns:a16="http://schemas.microsoft.com/office/drawing/2014/main" id="{F8880B96-DB66-446E-94B0-3964C5ECF728}"/>
              </a:ext>
            </a:extLst>
          </p:cNvPr>
          <p:cNvSpPr/>
          <p:nvPr/>
        </p:nvSpPr>
        <p:spPr>
          <a:xfrm>
            <a:off x="6420378" y="1287511"/>
            <a:ext cx="2281805" cy="166255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86" name="Picture 2" descr="VÃ½sledek obrÃ¡zku pro nuget icon">
            <a:extLst>
              <a:ext uri="{FF2B5EF4-FFF2-40B4-BE49-F238E27FC236}">
                <a16:creationId xmlns:a16="http://schemas.microsoft.com/office/drawing/2014/main" id="{436D9086-57E6-4074-9CC9-7B0E4FBFA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021" y="1817684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" descr="VÃ½sledek obrÃ¡zku pro nuget icon">
            <a:extLst>
              <a:ext uri="{FF2B5EF4-FFF2-40B4-BE49-F238E27FC236}">
                <a16:creationId xmlns:a16="http://schemas.microsoft.com/office/drawing/2014/main" id="{BAD33BBE-DAA9-4580-8C53-05C0142F9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004" y="1812725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VÃ½sledek obrÃ¡zku pro nuget icon">
            <a:extLst>
              <a:ext uri="{FF2B5EF4-FFF2-40B4-BE49-F238E27FC236}">
                <a16:creationId xmlns:a16="http://schemas.microsoft.com/office/drawing/2014/main" id="{D25572ED-BE5B-4348-8FD3-030104A00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987" y="1812725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" descr="VÃ½sledek obrÃ¡zku pro nuget icon">
            <a:extLst>
              <a:ext uri="{FF2B5EF4-FFF2-40B4-BE49-F238E27FC236}">
                <a16:creationId xmlns:a16="http://schemas.microsoft.com/office/drawing/2014/main" id="{4981C804-F4E8-4075-8233-7E0DFB6F6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021" y="2146253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2" descr="VÃ½sledek obrÃ¡zku pro nuget icon">
            <a:extLst>
              <a:ext uri="{FF2B5EF4-FFF2-40B4-BE49-F238E27FC236}">
                <a16:creationId xmlns:a16="http://schemas.microsoft.com/office/drawing/2014/main" id="{F7A8F4AB-E3CB-480A-819A-2FC759004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004" y="2141294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2" descr="VÃ½sledek obrÃ¡zku pro nuget icon">
            <a:extLst>
              <a:ext uri="{FF2B5EF4-FFF2-40B4-BE49-F238E27FC236}">
                <a16:creationId xmlns:a16="http://schemas.microsoft.com/office/drawing/2014/main" id="{ABAFF051-B052-4C2D-9CBA-206CA686D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987" y="2141294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2" descr="VÃ½sledek obrÃ¡zku pro nuget icon">
            <a:extLst>
              <a:ext uri="{FF2B5EF4-FFF2-40B4-BE49-F238E27FC236}">
                <a16:creationId xmlns:a16="http://schemas.microsoft.com/office/drawing/2014/main" id="{5BFEF730-76D4-4ED9-92D1-4DBAEA468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021" y="2474822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2" descr="VÃ½sledek obrÃ¡zku pro nuget icon">
            <a:extLst>
              <a:ext uri="{FF2B5EF4-FFF2-40B4-BE49-F238E27FC236}">
                <a16:creationId xmlns:a16="http://schemas.microsoft.com/office/drawing/2014/main" id="{987E0D39-44C0-429D-8E05-8E67938AC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004" y="2469863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2" descr="VÃ½sledek obrÃ¡zku pro nuget icon">
            <a:extLst>
              <a:ext uri="{FF2B5EF4-FFF2-40B4-BE49-F238E27FC236}">
                <a16:creationId xmlns:a16="http://schemas.microsoft.com/office/drawing/2014/main" id="{D57E1498-D16F-4D0E-A156-758EE4AD5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987" y="2469863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ovéPole 95">
            <a:extLst>
              <a:ext uri="{FF2B5EF4-FFF2-40B4-BE49-F238E27FC236}">
                <a16:creationId xmlns:a16="http://schemas.microsoft.com/office/drawing/2014/main" id="{D272CA22-62ED-4C94-B2B9-971BB37A5F9C}"/>
              </a:ext>
            </a:extLst>
          </p:cNvPr>
          <p:cNvSpPr txBox="1"/>
          <p:nvPr/>
        </p:nvSpPr>
        <p:spPr>
          <a:xfrm>
            <a:off x="8064641" y="947561"/>
            <a:ext cx="1483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ASP.NET CORE 2.1</a:t>
            </a:r>
          </a:p>
        </p:txBody>
      </p:sp>
      <p:pic>
        <p:nvPicPr>
          <p:cNvPr id="97" name="Picture 2" descr="VÃ½sledek obrÃ¡zku pro nuget icon">
            <a:extLst>
              <a:ext uri="{FF2B5EF4-FFF2-40B4-BE49-F238E27FC236}">
                <a16:creationId xmlns:a16="http://schemas.microsoft.com/office/drawing/2014/main" id="{5B1E0853-ACB9-461B-A4AA-47C9BA237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511" y="1369724"/>
            <a:ext cx="379318" cy="379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TextovéPole 97">
            <a:extLst>
              <a:ext uri="{FF2B5EF4-FFF2-40B4-BE49-F238E27FC236}">
                <a16:creationId xmlns:a16="http://schemas.microsoft.com/office/drawing/2014/main" id="{E9DBD1CC-7D37-4F4B-9E76-D1A90A7FAE90}"/>
              </a:ext>
            </a:extLst>
          </p:cNvPr>
          <p:cNvSpPr txBox="1"/>
          <p:nvPr/>
        </p:nvSpPr>
        <p:spPr>
          <a:xfrm>
            <a:off x="6856923" y="1432497"/>
            <a:ext cx="17315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050" dirty="0" err="1">
                <a:latin typeface="Segoe UI" panose="020B0502040204020203" pitchFamily="34" charset="0"/>
                <a:cs typeface="Segoe UI" panose="020B0502040204020203" pitchFamily="34" charset="0"/>
              </a:rPr>
              <a:t>Microsoft.AspNetCore</a:t>
            </a:r>
            <a:r>
              <a:rPr lang="cs-CZ" sz="1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.All</a:t>
            </a:r>
            <a:endParaRPr lang="cs-CZ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Obdélník 113">
            <a:extLst>
              <a:ext uri="{FF2B5EF4-FFF2-40B4-BE49-F238E27FC236}">
                <a16:creationId xmlns:a16="http://schemas.microsoft.com/office/drawing/2014/main" id="{E35A12F3-6A26-4F5C-9A8B-A57147CF00ED}"/>
              </a:ext>
            </a:extLst>
          </p:cNvPr>
          <p:cNvSpPr/>
          <p:nvPr/>
        </p:nvSpPr>
        <p:spPr>
          <a:xfrm>
            <a:off x="9019546" y="1287511"/>
            <a:ext cx="2281805" cy="166255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116" name="Picture 2" descr="VÃ½sledek obrÃ¡zku pro nuget icon">
            <a:extLst>
              <a:ext uri="{FF2B5EF4-FFF2-40B4-BE49-F238E27FC236}">
                <a16:creationId xmlns:a16="http://schemas.microsoft.com/office/drawing/2014/main" id="{6B946649-61A3-470B-98BD-536CBEDAE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189" y="1817684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2" descr="VÃ½sledek obrÃ¡zku pro nuget icon">
            <a:extLst>
              <a:ext uri="{FF2B5EF4-FFF2-40B4-BE49-F238E27FC236}">
                <a16:creationId xmlns:a16="http://schemas.microsoft.com/office/drawing/2014/main" id="{CB82EF24-D1CA-4AEE-B2C0-3AE1C8FAA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3172" y="1812725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Picture 2" descr="VÃ½sledek obrÃ¡zku pro nuget icon">
            <a:extLst>
              <a:ext uri="{FF2B5EF4-FFF2-40B4-BE49-F238E27FC236}">
                <a16:creationId xmlns:a16="http://schemas.microsoft.com/office/drawing/2014/main" id="{E697AE85-2E3F-438D-B923-2D9839E66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8155" y="1812725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" name="Picture 2" descr="VÃ½sledek obrÃ¡zku pro nuget icon">
            <a:extLst>
              <a:ext uri="{FF2B5EF4-FFF2-40B4-BE49-F238E27FC236}">
                <a16:creationId xmlns:a16="http://schemas.microsoft.com/office/drawing/2014/main" id="{05C6D100-9495-4931-A2FE-586CC3C2F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189" y="2146253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Picture 2" descr="VÃ½sledek obrÃ¡zku pro nuget icon">
            <a:extLst>
              <a:ext uri="{FF2B5EF4-FFF2-40B4-BE49-F238E27FC236}">
                <a16:creationId xmlns:a16="http://schemas.microsoft.com/office/drawing/2014/main" id="{4D9F2293-5004-457C-9372-4B1574510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3172" y="2141294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Picture 2" descr="VÃ½sledek obrÃ¡zku pro nuget icon">
            <a:extLst>
              <a:ext uri="{FF2B5EF4-FFF2-40B4-BE49-F238E27FC236}">
                <a16:creationId xmlns:a16="http://schemas.microsoft.com/office/drawing/2014/main" id="{E9BE9242-B693-4AF5-BF00-71CACE746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8155" y="2141294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" name="Picture 2" descr="VÃ½sledek obrÃ¡zku pro nuget icon">
            <a:extLst>
              <a:ext uri="{FF2B5EF4-FFF2-40B4-BE49-F238E27FC236}">
                <a16:creationId xmlns:a16="http://schemas.microsoft.com/office/drawing/2014/main" id="{55E1B8CF-48AA-4F2D-A02B-90683B60B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9" y="1369724"/>
            <a:ext cx="379318" cy="379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7" name="TextovéPole 126">
            <a:extLst>
              <a:ext uri="{FF2B5EF4-FFF2-40B4-BE49-F238E27FC236}">
                <a16:creationId xmlns:a16="http://schemas.microsoft.com/office/drawing/2014/main" id="{A142ECCB-9A82-4206-9E91-07928B35284A}"/>
              </a:ext>
            </a:extLst>
          </p:cNvPr>
          <p:cNvSpPr txBox="1"/>
          <p:nvPr/>
        </p:nvSpPr>
        <p:spPr>
          <a:xfrm>
            <a:off x="9456091" y="1432497"/>
            <a:ext cx="18373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050" dirty="0" err="1">
                <a:latin typeface="Segoe UI" panose="020B0502040204020203" pitchFamily="34" charset="0"/>
                <a:cs typeface="Segoe UI" panose="020B0502040204020203" pitchFamily="34" charset="0"/>
              </a:rPr>
              <a:t>Microsoft.AspNetCore</a:t>
            </a:r>
            <a:r>
              <a:rPr lang="cs-CZ" sz="1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.App</a:t>
            </a:r>
            <a:endParaRPr lang="cs-CZ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9" name="Picture 6" descr="VÃ½sledek obrÃ¡zku pro dll icon">
            <a:extLst>
              <a:ext uri="{FF2B5EF4-FFF2-40B4-BE49-F238E27FC236}">
                <a16:creationId xmlns:a16="http://schemas.microsoft.com/office/drawing/2014/main" id="{6643D3CC-3C26-448F-A149-92F1D8913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887" y="3556859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" name="Picture 6" descr="VÃ½sledek obrÃ¡zku pro dll icon">
            <a:extLst>
              <a:ext uri="{FF2B5EF4-FFF2-40B4-BE49-F238E27FC236}">
                <a16:creationId xmlns:a16="http://schemas.microsoft.com/office/drawing/2014/main" id="{84218218-EDFB-4418-8CA5-D63B62E07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6154" y="5559892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" name="Picture 6" descr="VÃ½sledek obrÃ¡zku pro dll icon">
            <a:extLst>
              <a:ext uri="{FF2B5EF4-FFF2-40B4-BE49-F238E27FC236}">
                <a16:creationId xmlns:a16="http://schemas.microsoft.com/office/drawing/2014/main" id="{96BA63B1-FDC8-4776-B1B3-C0980A87E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877" y="5549979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" name="Picture 6" descr="VÃ½sledek obrÃ¡zku pro dll icon">
            <a:extLst>
              <a:ext uri="{FF2B5EF4-FFF2-40B4-BE49-F238E27FC236}">
                <a16:creationId xmlns:a16="http://schemas.microsoft.com/office/drawing/2014/main" id="{973A34F5-3137-4296-B211-D1FAD3DA4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7925" y="5549979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" name="Picture 6" descr="VÃ½sledek obrÃ¡zku pro dll icon">
            <a:extLst>
              <a:ext uri="{FF2B5EF4-FFF2-40B4-BE49-F238E27FC236}">
                <a16:creationId xmlns:a16="http://schemas.microsoft.com/office/drawing/2014/main" id="{60F8020E-4F3E-4CD9-9583-8FA1458FE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0973" y="5557735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Picture 6" descr="VÃ½sledek obrÃ¡zku pro dll icon">
            <a:extLst>
              <a:ext uri="{FF2B5EF4-FFF2-40B4-BE49-F238E27FC236}">
                <a16:creationId xmlns:a16="http://schemas.microsoft.com/office/drawing/2014/main" id="{A606038E-F3F4-4807-BFB5-84E32AAB2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877" y="5162963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" name="Picture 6" descr="VÃ½sledek obrÃ¡zku pro dll icon">
            <a:extLst>
              <a:ext uri="{FF2B5EF4-FFF2-40B4-BE49-F238E27FC236}">
                <a16:creationId xmlns:a16="http://schemas.microsoft.com/office/drawing/2014/main" id="{BD994B1D-3C3A-4CC1-8B02-854CC2B09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0000" y="3551408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" name="Picture 6" descr="VÃ½sledek obrÃ¡zku pro dll icon">
            <a:extLst>
              <a:ext uri="{FF2B5EF4-FFF2-40B4-BE49-F238E27FC236}">
                <a16:creationId xmlns:a16="http://schemas.microsoft.com/office/drawing/2014/main" id="{B13F3B95-5524-4479-88C5-2F916CB52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3048" y="3559164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TextovéPole 142">
            <a:extLst>
              <a:ext uri="{FF2B5EF4-FFF2-40B4-BE49-F238E27FC236}">
                <a16:creationId xmlns:a16="http://schemas.microsoft.com/office/drawing/2014/main" id="{277E04C9-F592-42AE-BEFE-3F1DD4395ED7}"/>
              </a:ext>
            </a:extLst>
          </p:cNvPr>
          <p:cNvSpPr txBox="1"/>
          <p:nvPr/>
        </p:nvSpPr>
        <p:spPr>
          <a:xfrm>
            <a:off x="8239263" y="5167712"/>
            <a:ext cx="16337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ASP.NET </a:t>
            </a:r>
            <a:r>
              <a:rPr lang="cs-CZ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Core</a:t>
            </a:r>
            <a:r>
              <a:rPr lang="cs-CZ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 Runtime</a:t>
            </a:r>
            <a:endParaRPr lang="cs-CZ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60" name="Přímá spojnice 2059">
            <a:extLst>
              <a:ext uri="{FF2B5EF4-FFF2-40B4-BE49-F238E27FC236}">
                <a16:creationId xmlns:a16="http://schemas.microsoft.com/office/drawing/2014/main" id="{A74F96FE-FDE2-405F-BA1C-13B89D0D80F7}"/>
              </a:ext>
            </a:extLst>
          </p:cNvPr>
          <p:cNvCxnSpPr>
            <a:cxnSpLocks/>
          </p:cNvCxnSpPr>
          <p:nvPr/>
        </p:nvCxnSpPr>
        <p:spPr>
          <a:xfrm flipV="1">
            <a:off x="3638026" y="947561"/>
            <a:ext cx="0" cy="550962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Přímá spojnice 148">
            <a:extLst>
              <a:ext uri="{FF2B5EF4-FFF2-40B4-BE49-F238E27FC236}">
                <a16:creationId xmlns:a16="http://schemas.microsoft.com/office/drawing/2014/main" id="{20620611-F13A-467E-8F9C-9E408B634BC1}"/>
              </a:ext>
            </a:extLst>
          </p:cNvPr>
          <p:cNvCxnSpPr>
            <a:cxnSpLocks/>
          </p:cNvCxnSpPr>
          <p:nvPr/>
        </p:nvCxnSpPr>
        <p:spPr>
          <a:xfrm flipV="1">
            <a:off x="6255391" y="1015068"/>
            <a:ext cx="0" cy="544212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ovéPole 149">
            <a:extLst>
              <a:ext uri="{FF2B5EF4-FFF2-40B4-BE49-F238E27FC236}">
                <a16:creationId xmlns:a16="http://schemas.microsoft.com/office/drawing/2014/main" id="{2A3D186C-19C9-4117-AED9-CD91F2ADBE5A}"/>
              </a:ext>
            </a:extLst>
          </p:cNvPr>
          <p:cNvSpPr txBox="1"/>
          <p:nvPr/>
        </p:nvSpPr>
        <p:spPr>
          <a:xfrm rot="16200000">
            <a:off x="-236584" y="5544626"/>
            <a:ext cx="875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HOSTING</a:t>
            </a:r>
          </a:p>
        </p:txBody>
      </p:sp>
      <p:sp>
        <p:nvSpPr>
          <p:cNvPr id="151" name="TextovéPole 150">
            <a:extLst>
              <a:ext uri="{FF2B5EF4-FFF2-40B4-BE49-F238E27FC236}">
                <a16:creationId xmlns:a16="http://schemas.microsoft.com/office/drawing/2014/main" id="{9018E280-973A-442E-BEBC-63944470E573}"/>
              </a:ext>
            </a:extLst>
          </p:cNvPr>
          <p:cNvSpPr txBox="1"/>
          <p:nvPr/>
        </p:nvSpPr>
        <p:spPr>
          <a:xfrm>
            <a:off x="7733675" y="4057857"/>
            <a:ext cx="2120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FRAMEWORK DEPENDENT</a:t>
            </a:r>
          </a:p>
          <a:p>
            <a:pPr algn="ctr"/>
            <a:r>
              <a:rPr lang="cs-CZ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DEPLOY (FDD)</a:t>
            </a:r>
          </a:p>
        </p:txBody>
      </p:sp>
      <p:sp>
        <p:nvSpPr>
          <p:cNvPr id="112" name="Obdélník 111">
            <a:extLst>
              <a:ext uri="{FF2B5EF4-FFF2-40B4-BE49-F238E27FC236}">
                <a16:creationId xmlns:a16="http://schemas.microsoft.com/office/drawing/2014/main" id="{B9AD4B42-5173-4BD4-988E-9A692892BDC8}"/>
              </a:ext>
            </a:extLst>
          </p:cNvPr>
          <p:cNvSpPr/>
          <p:nvPr/>
        </p:nvSpPr>
        <p:spPr>
          <a:xfrm>
            <a:off x="7670574" y="6105539"/>
            <a:ext cx="2281805" cy="48820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124" name="Picture 6" descr="VÃ½sledek obrÃ¡zku pro dll icon">
            <a:extLst>
              <a:ext uri="{FF2B5EF4-FFF2-40B4-BE49-F238E27FC236}">
                <a16:creationId xmlns:a16="http://schemas.microsoft.com/office/drawing/2014/main" id="{6A9CDE97-8B77-423E-9461-DB95F53F5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288" y="6209536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5" name="TextovéPole 124">
            <a:extLst>
              <a:ext uri="{FF2B5EF4-FFF2-40B4-BE49-F238E27FC236}">
                <a16:creationId xmlns:a16="http://schemas.microsoft.com/office/drawing/2014/main" id="{859C2F35-E382-4E3F-933A-D3B9F55B9FCD}"/>
              </a:ext>
            </a:extLst>
          </p:cNvPr>
          <p:cNvSpPr txBox="1"/>
          <p:nvPr/>
        </p:nvSpPr>
        <p:spPr>
          <a:xfrm>
            <a:off x="8233674" y="6214285"/>
            <a:ext cx="13436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NET </a:t>
            </a:r>
            <a:r>
              <a:rPr lang="cs-CZ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Core</a:t>
            </a:r>
            <a:r>
              <a:rPr lang="cs-CZ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 Runtime</a:t>
            </a:r>
            <a:endParaRPr lang="cs-CZ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8" name="Obdélník 127">
            <a:extLst>
              <a:ext uri="{FF2B5EF4-FFF2-40B4-BE49-F238E27FC236}">
                <a16:creationId xmlns:a16="http://schemas.microsoft.com/office/drawing/2014/main" id="{BA14C495-2F9B-4906-96C0-923D89B75210}"/>
              </a:ext>
            </a:extLst>
          </p:cNvPr>
          <p:cNvSpPr/>
          <p:nvPr/>
        </p:nvSpPr>
        <p:spPr>
          <a:xfrm>
            <a:off x="3814195" y="6106071"/>
            <a:ext cx="2281805" cy="48820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131" name="Picture 6" descr="VÃ½sledek obrÃ¡zku pro dll icon">
            <a:extLst>
              <a:ext uri="{FF2B5EF4-FFF2-40B4-BE49-F238E27FC236}">
                <a16:creationId xmlns:a16="http://schemas.microsoft.com/office/drawing/2014/main" id="{4C7D9CD5-A6C4-41D6-99AA-B72472E50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909" y="6210068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TextovéPole 137">
            <a:extLst>
              <a:ext uri="{FF2B5EF4-FFF2-40B4-BE49-F238E27FC236}">
                <a16:creationId xmlns:a16="http://schemas.microsoft.com/office/drawing/2014/main" id="{E4822B41-1C75-42E8-A9D6-22F6DD64C5EB}"/>
              </a:ext>
            </a:extLst>
          </p:cNvPr>
          <p:cNvSpPr txBox="1"/>
          <p:nvPr/>
        </p:nvSpPr>
        <p:spPr>
          <a:xfrm>
            <a:off x="4377295" y="6214817"/>
            <a:ext cx="13436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NET </a:t>
            </a:r>
            <a:r>
              <a:rPr lang="cs-CZ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Core</a:t>
            </a:r>
            <a:r>
              <a:rPr lang="cs-CZ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 Runtime</a:t>
            </a:r>
            <a:endParaRPr lang="cs-CZ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9" name="Obdélník 138">
            <a:extLst>
              <a:ext uri="{FF2B5EF4-FFF2-40B4-BE49-F238E27FC236}">
                <a16:creationId xmlns:a16="http://schemas.microsoft.com/office/drawing/2014/main" id="{55090B8D-BEDF-4245-9507-8C943DA17536}"/>
              </a:ext>
            </a:extLst>
          </p:cNvPr>
          <p:cNvSpPr/>
          <p:nvPr/>
        </p:nvSpPr>
        <p:spPr>
          <a:xfrm>
            <a:off x="1211824" y="6105539"/>
            <a:ext cx="2281805" cy="48820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140" name="Picture 6" descr="VÃ½sledek obrÃ¡zku pro dll icon">
            <a:extLst>
              <a:ext uri="{FF2B5EF4-FFF2-40B4-BE49-F238E27FC236}">
                <a16:creationId xmlns:a16="http://schemas.microsoft.com/office/drawing/2014/main" id="{86DDC842-8971-46A6-A579-B2688EF4C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538" y="6209536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4" name="TextovéPole 143">
            <a:extLst>
              <a:ext uri="{FF2B5EF4-FFF2-40B4-BE49-F238E27FC236}">
                <a16:creationId xmlns:a16="http://schemas.microsoft.com/office/drawing/2014/main" id="{EF032D01-5BFA-4EEC-A287-C3B9E3F3C015}"/>
              </a:ext>
            </a:extLst>
          </p:cNvPr>
          <p:cNvSpPr txBox="1"/>
          <p:nvPr/>
        </p:nvSpPr>
        <p:spPr>
          <a:xfrm>
            <a:off x="1774924" y="6214285"/>
            <a:ext cx="13436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NET </a:t>
            </a:r>
            <a:r>
              <a:rPr lang="cs-CZ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Core</a:t>
            </a:r>
            <a:r>
              <a:rPr lang="cs-CZ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 Runtime</a:t>
            </a:r>
            <a:endParaRPr lang="cs-CZ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C0C872D5-016F-4F27-835A-A3966842350B}"/>
              </a:ext>
            </a:extLst>
          </p:cNvPr>
          <p:cNvSpPr/>
          <p:nvPr/>
        </p:nvSpPr>
        <p:spPr>
          <a:xfrm>
            <a:off x="2560229" y="256494"/>
            <a:ext cx="68958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ASP.NET </a:t>
            </a:r>
            <a:r>
              <a:rPr lang="cs-CZ" sz="24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Core</a:t>
            </a:r>
            <a:r>
              <a:rPr lang="cs-CZ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– Framework-</a:t>
            </a:r>
            <a:r>
              <a:rPr lang="cs-CZ" sz="24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Dependent</a:t>
            </a:r>
            <a:r>
              <a:rPr lang="cs-CZ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Deployment</a:t>
            </a:r>
            <a:endParaRPr lang="cs-CZ" sz="2400" b="1" dirty="0"/>
          </a:p>
        </p:txBody>
      </p:sp>
    </p:spTree>
    <p:extLst>
      <p:ext uri="{BB962C8B-B14F-4D97-AF65-F5344CB8AC3E}">
        <p14:creationId xmlns:p14="http://schemas.microsoft.com/office/powerpoint/2010/main" val="15654981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animBg="1"/>
      <p:bldP spid="2055" grpId="0" animBg="1"/>
      <p:bldP spid="24" grpId="0"/>
      <p:bldP spid="25" grpId="0"/>
      <p:bldP spid="26" grpId="0"/>
      <p:bldP spid="39" grpId="0"/>
      <p:bldP spid="66" grpId="0"/>
      <p:bldP spid="84" grpId="0" animBg="1"/>
      <p:bldP spid="96" grpId="0"/>
      <p:bldP spid="98" grpId="0"/>
      <p:bldP spid="114" grpId="0" animBg="1"/>
      <p:bldP spid="127" grpId="0"/>
      <p:bldP spid="143" grpId="0"/>
      <p:bldP spid="151" grpId="0"/>
      <p:bldP spid="112" grpId="0" animBg="1"/>
      <p:bldP spid="125" grpId="0"/>
      <p:bldP spid="128" grpId="0" animBg="1"/>
      <p:bldP spid="138" grpId="0"/>
      <p:bldP spid="139" grpId="0" animBg="1"/>
      <p:bldP spid="1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>
            <a:extLst>
              <a:ext uri="{FF2B5EF4-FFF2-40B4-BE49-F238E27FC236}">
                <a16:creationId xmlns:a16="http://schemas.microsoft.com/office/drawing/2014/main" id="{C5889589-8CAF-4B93-ACE5-BE0E0084A8C4}"/>
              </a:ext>
            </a:extLst>
          </p:cNvPr>
          <p:cNvSpPr/>
          <p:nvPr/>
        </p:nvSpPr>
        <p:spPr>
          <a:xfrm>
            <a:off x="2667695" y="1861656"/>
            <a:ext cx="2558645" cy="12436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IIS / NGINX / APACHE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E662CFA6-BE14-4C20-9837-B561DF45E09F}"/>
              </a:ext>
            </a:extLst>
          </p:cNvPr>
          <p:cNvSpPr/>
          <p:nvPr/>
        </p:nvSpPr>
        <p:spPr>
          <a:xfrm>
            <a:off x="5985542" y="1861655"/>
            <a:ext cx="5717100" cy="313468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9E038261-555B-490B-A7B0-AE6B4F17BDB3}"/>
              </a:ext>
            </a:extLst>
          </p:cNvPr>
          <p:cNvSpPr/>
          <p:nvPr/>
        </p:nvSpPr>
        <p:spPr>
          <a:xfrm>
            <a:off x="6158913" y="2209800"/>
            <a:ext cx="1368807" cy="730193"/>
          </a:xfrm>
          <a:prstGeom prst="rect">
            <a:avLst/>
          </a:prstGeom>
          <a:solidFill>
            <a:srgbClr val="0048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KESTREL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AA247D17-BF0F-42E2-9EAA-C0ED54565076}"/>
              </a:ext>
            </a:extLst>
          </p:cNvPr>
          <p:cNvSpPr/>
          <p:nvPr/>
        </p:nvSpPr>
        <p:spPr>
          <a:xfrm>
            <a:off x="8785216" y="2209800"/>
            <a:ext cx="2732867" cy="73019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APPLICATION CODE</a:t>
            </a:r>
          </a:p>
        </p:txBody>
      </p:sp>
      <p:pic>
        <p:nvPicPr>
          <p:cNvPr id="1026" name="Picture 2" descr="browser, explorer, ie, internet icon">
            <a:extLst>
              <a:ext uri="{FF2B5EF4-FFF2-40B4-BE49-F238E27FC236}">
                <a16:creationId xmlns:a16="http://schemas.microsoft.com/office/drawing/2014/main" id="{40C144AE-E46D-4099-9DD0-878570D1B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38" y="1861655"/>
            <a:ext cx="12192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170B13EA-E1E3-4C38-97F1-D4F6CD30A00C}"/>
              </a:ext>
            </a:extLst>
          </p:cNvPr>
          <p:cNvCxnSpPr/>
          <p:nvPr/>
        </p:nvCxnSpPr>
        <p:spPr>
          <a:xfrm>
            <a:off x="1778466" y="2446091"/>
            <a:ext cx="78856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se šipkou 12">
            <a:extLst>
              <a:ext uri="{FF2B5EF4-FFF2-40B4-BE49-F238E27FC236}">
                <a16:creationId xmlns:a16="http://schemas.microsoft.com/office/drawing/2014/main" id="{8BA6D425-7CC4-4AB8-904D-40BFBBDBCA22}"/>
              </a:ext>
            </a:extLst>
          </p:cNvPr>
          <p:cNvCxnSpPr/>
          <p:nvPr/>
        </p:nvCxnSpPr>
        <p:spPr>
          <a:xfrm>
            <a:off x="5327005" y="2446091"/>
            <a:ext cx="78856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75C1299F-F384-4A1D-B849-F277E10B4552}"/>
              </a:ext>
            </a:extLst>
          </p:cNvPr>
          <p:cNvSpPr txBox="1"/>
          <p:nvPr/>
        </p:nvSpPr>
        <p:spPr>
          <a:xfrm>
            <a:off x="1901007" y="2209800"/>
            <a:ext cx="5434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>
                <a:latin typeface="Segoe UI" panose="020B0502040204020203" pitchFamily="34" charset="0"/>
                <a:cs typeface="Segoe UI" panose="020B0502040204020203" pitchFamily="34" charset="0"/>
              </a:rPr>
              <a:t>HTTP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E6C2419F-1A95-4594-A8E3-0CCE20A70F01}"/>
              </a:ext>
            </a:extLst>
          </p:cNvPr>
          <p:cNvSpPr txBox="1"/>
          <p:nvPr/>
        </p:nvSpPr>
        <p:spPr>
          <a:xfrm>
            <a:off x="5388930" y="2209800"/>
            <a:ext cx="5434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>
                <a:latin typeface="Segoe UI" panose="020B0502040204020203" pitchFamily="34" charset="0"/>
                <a:cs typeface="Segoe UI" panose="020B0502040204020203" pitchFamily="34" charset="0"/>
              </a:rPr>
              <a:t>HTTP</a:t>
            </a:r>
          </a:p>
        </p:txBody>
      </p:sp>
      <p:cxnSp>
        <p:nvCxnSpPr>
          <p:cNvPr id="18" name="Přímá spojnice se šipkou 17">
            <a:extLst>
              <a:ext uri="{FF2B5EF4-FFF2-40B4-BE49-F238E27FC236}">
                <a16:creationId xmlns:a16="http://schemas.microsoft.com/office/drawing/2014/main" id="{61F3A6A0-6944-46A2-838E-0534782B3B44}"/>
              </a:ext>
            </a:extLst>
          </p:cNvPr>
          <p:cNvCxnSpPr>
            <a:cxnSpLocks/>
          </p:cNvCxnSpPr>
          <p:nvPr/>
        </p:nvCxnSpPr>
        <p:spPr>
          <a:xfrm>
            <a:off x="7552887" y="2446091"/>
            <a:ext cx="119528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7A92B051-ED4C-41AD-9FD1-BC6927D498D8}"/>
              </a:ext>
            </a:extLst>
          </p:cNvPr>
          <p:cNvSpPr txBox="1"/>
          <p:nvPr/>
        </p:nvSpPr>
        <p:spPr>
          <a:xfrm>
            <a:off x="7648368" y="2209800"/>
            <a:ext cx="1133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HttpContext</a:t>
            </a:r>
            <a:endParaRPr lang="cs-CZ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Obdélník 23">
            <a:extLst>
              <a:ext uri="{FF2B5EF4-FFF2-40B4-BE49-F238E27FC236}">
                <a16:creationId xmlns:a16="http://schemas.microsoft.com/office/drawing/2014/main" id="{283D3DE4-A4A5-4CA1-8F70-2AE78BED52AF}"/>
              </a:ext>
            </a:extLst>
          </p:cNvPr>
          <p:cNvSpPr/>
          <p:nvPr/>
        </p:nvSpPr>
        <p:spPr>
          <a:xfrm>
            <a:off x="4645474" y="3424728"/>
            <a:ext cx="1266741" cy="38037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Request</a:t>
            </a:r>
            <a:endParaRPr lang="cs-CZ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Obdélník 24">
            <a:extLst>
              <a:ext uri="{FF2B5EF4-FFF2-40B4-BE49-F238E27FC236}">
                <a16:creationId xmlns:a16="http://schemas.microsoft.com/office/drawing/2014/main" id="{8BCABD57-06C7-4EC0-A786-280173E91792}"/>
              </a:ext>
            </a:extLst>
          </p:cNvPr>
          <p:cNvSpPr/>
          <p:nvPr/>
        </p:nvSpPr>
        <p:spPr>
          <a:xfrm>
            <a:off x="4645474" y="4049872"/>
            <a:ext cx="1266741" cy="38037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Response</a:t>
            </a:r>
          </a:p>
        </p:txBody>
      </p:sp>
      <p:sp>
        <p:nvSpPr>
          <p:cNvPr id="22" name="Šipka: doprava 21">
            <a:extLst>
              <a:ext uri="{FF2B5EF4-FFF2-40B4-BE49-F238E27FC236}">
                <a16:creationId xmlns:a16="http://schemas.microsoft.com/office/drawing/2014/main" id="{91E3081A-D8AB-4449-A741-28A702673F5C}"/>
              </a:ext>
            </a:extLst>
          </p:cNvPr>
          <p:cNvSpPr/>
          <p:nvPr/>
        </p:nvSpPr>
        <p:spPr>
          <a:xfrm>
            <a:off x="5912215" y="3503104"/>
            <a:ext cx="218114" cy="201335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7" name="Obdélník 26">
            <a:extLst>
              <a:ext uri="{FF2B5EF4-FFF2-40B4-BE49-F238E27FC236}">
                <a16:creationId xmlns:a16="http://schemas.microsoft.com/office/drawing/2014/main" id="{564B1F60-613E-4F79-A82F-7BD2718B66A1}"/>
              </a:ext>
            </a:extLst>
          </p:cNvPr>
          <p:cNvSpPr/>
          <p:nvPr/>
        </p:nvSpPr>
        <p:spPr>
          <a:xfrm>
            <a:off x="6158913" y="2939993"/>
            <a:ext cx="1368807" cy="1704013"/>
          </a:xfrm>
          <a:prstGeom prst="rect">
            <a:avLst/>
          </a:prstGeom>
          <a:solidFill>
            <a:srgbClr val="0048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60D066C1-5F8F-469F-BF0E-9E17A11C8AEA}"/>
              </a:ext>
            </a:extLst>
          </p:cNvPr>
          <p:cNvSpPr/>
          <p:nvPr/>
        </p:nvSpPr>
        <p:spPr>
          <a:xfrm>
            <a:off x="8785216" y="2939993"/>
            <a:ext cx="2732867" cy="170401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Obdélník 28">
            <a:extLst>
              <a:ext uri="{FF2B5EF4-FFF2-40B4-BE49-F238E27FC236}">
                <a16:creationId xmlns:a16="http://schemas.microsoft.com/office/drawing/2014/main" id="{186D0875-8B8F-4B58-8935-EE0D2CBCB574}"/>
              </a:ext>
            </a:extLst>
          </p:cNvPr>
          <p:cNvSpPr/>
          <p:nvPr/>
        </p:nvSpPr>
        <p:spPr>
          <a:xfrm rot="5400000">
            <a:off x="8454502" y="3731319"/>
            <a:ext cx="1266741" cy="38037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MIDDLEWARE</a:t>
            </a:r>
          </a:p>
        </p:txBody>
      </p:sp>
      <p:sp>
        <p:nvSpPr>
          <p:cNvPr id="30" name="Obdélník 29">
            <a:extLst>
              <a:ext uri="{FF2B5EF4-FFF2-40B4-BE49-F238E27FC236}">
                <a16:creationId xmlns:a16="http://schemas.microsoft.com/office/drawing/2014/main" id="{FEF59044-AD94-489A-927F-9903FD11B8A5}"/>
              </a:ext>
            </a:extLst>
          </p:cNvPr>
          <p:cNvSpPr/>
          <p:nvPr/>
        </p:nvSpPr>
        <p:spPr>
          <a:xfrm rot="5400000">
            <a:off x="9163145" y="3731319"/>
            <a:ext cx="1266741" cy="38037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MIDDLEWARE</a:t>
            </a:r>
          </a:p>
        </p:txBody>
      </p:sp>
      <p:sp>
        <p:nvSpPr>
          <p:cNvPr id="34" name="Šipka: doprava 33">
            <a:extLst>
              <a:ext uri="{FF2B5EF4-FFF2-40B4-BE49-F238E27FC236}">
                <a16:creationId xmlns:a16="http://schemas.microsoft.com/office/drawing/2014/main" id="{D6477D48-FB10-4E63-83F3-68DF6E11516F}"/>
              </a:ext>
            </a:extLst>
          </p:cNvPr>
          <p:cNvSpPr/>
          <p:nvPr/>
        </p:nvSpPr>
        <p:spPr>
          <a:xfrm rot="10800000">
            <a:off x="5940799" y="4139393"/>
            <a:ext cx="218114" cy="201335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5" name="Šipka: doprava 34">
            <a:extLst>
              <a:ext uri="{FF2B5EF4-FFF2-40B4-BE49-F238E27FC236}">
                <a16:creationId xmlns:a16="http://schemas.microsoft.com/office/drawing/2014/main" id="{A311090D-057F-43B5-B91E-4999B233F33E}"/>
              </a:ext>
            </a:extLst>
          </p:cNvPr>
          <p:cNvSpPr/>
          <p:nvPr/>
        </p:nvSpPr>
        <p:spPr>
          <a:xfrm>
            <a:off x="9269721" y="3519710"/>
            <a:ext cx="218114" cy="201335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6" name="Šipka: doprava 35">
            <a:extLst>
              <a:ext uri="{FF2B5EF4-FFF2-40B4-BE49-F238E27FC236}">
                <a16:creationId xmlns:a16="http://schemas.microsoft.com/office/drawing/2014/main" id="{429AE5DC-06B8-4FF3-A867-512FA15C3056}"/>
              </a:ext>
            </a:extLst>
          </p:cNvPr>
          <p:cNvSpPr/>
          <p:nvPr/>
        </p:nvSpPr>
        <p:spPr>
          <a:xfrm rot="10800000">
            <a:off x="9390584" y="4155999"/>
            <a:ext cx="218114" cy="201335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7" name="Šipka: doprava 36">
            <a:extLst>
              <a:ext uri="{FF2B5EF4-FFF2-40B4-BE49-F238E27FC236}">
                <a16:creationId xmlns:a16="http://schemas.microsoft.com/office/drawing/2014/main" id="{F6D2A0B3-26A3-443A-8442-7B1A0EAB3A8E}"/>
              </a:ext>
            </a:extLst>
          </p:cNvPr>
          <p:cNvSpPr/>
          <p:nvPr/>
        </p:nvSpPr>
        <p:spPr>
          <a:xfrm>
            <a:off x="9979343" y="3519882"/>
            <a:ext cx="218114" cy="201335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8" name="Šipka: doprava 37">
            <a:extLst>
              <a:ext uri="{FF2B5EF4-FFF2-40B4-BE49-F238E27FC236}">
                <a16:creationId xmlns:a16="http://schemas.microsoft.com/office/drawing/2014/main" id="{6FBDBE66-DB98-47A9-88C2-82E09ACCBD90}"/>
              </a:ext>
            </a:extLst>
          </p:cNvPr>
          <p:cNvSpPr/>
          <p:nvPr/>
        </p:nvSpPr>
        <p:spPr>
          <a:xfrm rot="10800000">
            <a:off x="10100206" y="4156171"/>
            <a:ext cx="218114" cy="201335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1" name="Šipka: doprava 40">
            <a:extLst>
              <a:ext uri="{FF2B5EF4-FFF2-40B4-BE49-F238E27FC236}">
                <a16:creationId xmlns:a16="http://schemas.microsoft.com/office/drawing/2014/main" id="{B67E4875-C8C6-49EB-A8E0-70604EAA8DED}"/>
              </a:ext>
            </a:extLst>
          </p:cNvPr>
          <p:cNvSpPr/>
          <p:nvPr/>
        </p:nvSpPr>
        <p:spPr>
          <a:xfrm>
            <a:off x="7525412" y="3483776"/>
            <a:ext cx="1177393" cy="220663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5" name="Obdélník 44">
            <a:extLst>
              <a:ext uri="{FF2B5EF4-FFF2-40B4-BE49-F238E27FC236}">
                <a16:creationId xmlns:a16="http://schemas.microsoft.com/office/drawing/2014/main" id="{C2021707-4308-439A-8FF3-D6B40788C65E}"/>
              </a:ext>
            </a:extLst>
          </p:cNvPr>
          <p:cNvSpPr/>
          <p:nvPr/>
        </p:nvSpPr>
        <p:spPr>
          <a:xfrm>
            <a:off x="10197457" y="2781651"/>
            <a:ext cx="1320626" cy="186235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CORE MVC</a:t>
            </a:r>
          </a:p>
          <a:p>
            <a:pPr algn="ctr"/>
            <a:endParaRPr lang="cs-CZ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cs-CZ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cs-CZ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cs-CZ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cs-CZ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cs-CZ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cs-CZ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Šipka: doprava 41">
            <a:extLst>
              <a:ext uri="{FF2B5EF4-FFF2-40B4-BE49-F238E27FC236}">
                <a16:creationId xmlns:a16="http://schemas.microsoft.com/office/drawing/2014/main" id="{9D02D0B4-2E9A-41EF-AEC9-2101EC36D706}"/>
              </a:ext>
            </a:extLst>
          </p:cNvPr>
          <p:cNvSpPr/>
          <p:nvPr/>
        </p:nvSpPr>
        <p:spPr>
          <a:xfrm rot="10800000">
            <a:off x="7572464" y="4139392"/>
            <a:ext cx="1335094" cy="201336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649922E3-A644-4550-8659-72883880E776}"/>
              </a:ext>
            </a:extLst>
          </p:cNvPr>
          <p:cNvSpPr txBox="1"/>
          <p:nvPr/>
        </p:nvSpPr>
        <p:spPr>
          <a:xfrm>
            <a:off x="2966495" y="1861655"/>
            <a:ext cx="1961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REVERSE PROXY SERVER</a:t>
            </a:r>
          </a:p>
        </p:txBody>
      </p:sp>
      <p:sp>
        <p:nvSpPr>
          <p:cNvPr id="44" name="TextovéPole 43">
            <a:extLst>
              <a:ext uri="{FF2B5EF4-FFF2-40B4-BE49-F238E27FC236}">
                <a16:creationId xmlns:a16="http://schemas.microsoft.com/office/drawing/2014/main" id="{E7229169-7C3C-4C28-8F14-F35FA8EDC1A2}"/>
              </a:ext>
            </a:extLst>
          </p:cNvPr>
          <p:cNvSpPr txBox="1"/>
          <p:nvPr/>
        </p:nvSpPr>
        <p:spPr>
          <a:xfrm>
            <a:off x="7648368" y="1860334"/>
            <a:ext cx="22614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ASP.NET CORE APPLICATION</a:t>
            </a:r>
          </a:p>
        </p:txBody>
      </p:sp>
      <p:sp>
        <p:nvSpPr>
          <p:cNvPr id="31" name="Obdélník 30">
            <a:extLst>
              <a:ext uri="{FF2B5EF4-FFF2-40B4-BE49-F238E27FC236}">
                <a16:creationId xmlns:a16="http://schemas.microsoft.com/office/drawing/2014/main" id="{C08B48E7-BB12-4DB0-A631-562C8C2DF385}"/>
              </a:ext>
            </a:extLst>
          </p:cNvPr>
          <p:cNvSpPr/>
          <p:nvPr/>
        </p:nvSpPr>
        <p:spPr>
          <a:xfrm rot="5400000">
            <a:off x="9871788" y="3731319"/>
            <a:ext cx="1266741" cy="38037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MIDDLEWARE</a:t>
            </a:r>
          </a:p>
        </p:txBody>
      </p:sp>
      <p:sp>
        <p:nvSpPr>
          <p:cNvPr id="39" name="Šipka: doprava 38">
            <a:extLst>
              <a:ext uri="{FF2B5EF4-FFF2-40B4-BE49-F238E27FC236}">
                <a16:creationId xmlns:a16="http://schemas.microsoft.com/office/drawing/2014/main" id="{7EFF68F8-4C24-4338-9B6F-E5388B89D891}"/>
              </a:ext>
            </a:extLst>
          </p:cNvPr>
          <p:cNvSpPr/>
          <p:nvPr/>
        </p:nvSpPr>
        <p:spPr>
          <a:xfrm>
            <a:off x="10694923" y="3514594"/>
            <a:ext cx="218114" cy="201335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0" name="Šipka: doprava 39">
            <a:extLst>
              <a:ext uri="{FF2B5EF4-FFF2-40B4-BE49-F238E27FC236}">
                <a16:creationId xmlns:a16="http://schemas.microsoft.com/office/drawing/2014/main" id="{6DE2FF7C-578B-46A6-9815-E4C53CC6BF32}"/>
              </a:ext>
            </a:extLst>
          </p:cNvPr>
          <p:cNvSpPr/>
          <p:nvPr/>
        </p:nvSpPr>
        <p:spPr>
          <a:xfrm rot="10800000">
            <a:off x="10815786" y="4150883"/>
            <a:ext cx="218114" cy="201335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2" name="Obdélník 31">
            <a:extLst>
              <a:ext uri="{FF2B5EF4-FFF2-40B4-BE49-F238E27FC236}">
                <a16:creationId xmlns:a16="http://schemas.microsoft.com/office/drawing/2014/main" id="{30B178D9-AE39-4385-8A38-C0CC3EB03B36}"/>
              </a:ext>
            </a:extLst>
          </p:cNvPr>
          <p:cNvSpPr/>
          <p:nvPr/>
        </p:nvSpPr>
        <p:spPr>
          <a:xfrm rot="5400000">
            <a:off x="10581388" y="3723981"/>
            <a:ext cx="1266741" cy="38037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MIDDLEWARE</a:t>
            </a:r>
          </a:p>
        </p:txBody>
      </p:sp>
      <p:sp>
        <p:nvSpPr>
          <p:cNvPr id="46" name="Obdélník 45">
            <a:extLst>
              <a:ext uri="{FF2B5EF4-FFF2-40B4-BE49-F238E27FC236}">
                <a16:creationId xmlns:a16="http://schemas.microsoft.com/office/drawing/2014/main" id="{AAA04CA4-8C41-40FD-ACA0-067B729DEE02}"/>
              </a:ext>
            </a:extLst>
          </p:cNvPr>
          <p:cNvSpPr/>
          <p:nvPr/>
        </p:nvSpPr>
        <p:spPr>
          <a:xfrm>
            <a:off x="2694666" y="256494"/>
            <a:ext cx="60547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4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Internal</a:t>
            </a:r>
            <a:r>
              <a:rPr lang="cs-CZ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/ </a:t>
            </a:r>
            <a:r>
              <a:rPr lang="cs-CZ" sz="24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External</a:t>
            </a:r>
            <a:r>
              <a:rPr lang="cs-CZ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server – </a:t>
            </a:r>
            <a:r>
              <a:rPr lang="cs-CZ" sz="24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request</a:t>
            </a:r>
            <a:r>
              <a:rPr lang="cs-CZ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cs-CZ" sz="24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processing</a:t>
            </a:r>
            <a:endParaRPr lang="cs-CZ" sz="2400" b="1" dirty="0"/>
          </a:p>
        </p:txBody>
      </p:sp>
    </p:spTree>
    <p:extLst>
      <p:ext uri="{BB962C8B-B14F-4D97-AF65-F5344CB8AC3E}">
        <p14:creationId xmlns:p14="http://schemas.microsoft.com/office/powerpoint/2010/main" val="3816005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660363" y="694084"/>
            <a:ext cx="8886447" cy="987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cs-CZ" sz="5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Co je dobré vědět</a:t>
            </a: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0D083616-2E7C-C441-9883-F54FD30ED6F3}"/>
              </a:ext>
            </a:extLst>
          </p:cNvPr>
          <p:cNvSpPr/>
          <p:nvPr/>
        </p:nvSpPr>
        <p:spPr>
          <a:xfrm>
            <a:off x="1" y="0"/>
            <a:ext cx="12214209" cy="30863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351"/>
          </a:p>
        </p:txBody>
      </p:sp>
      <p:sp>
        <p:nvSpPr>
          <p:cNvPr id="6" name="TextBox 18">
            <a:extLst>
              <a:ext uri="{FF2B5EF4-FFF2-40B4-BE49-F238E27FC236}">
                <a16:creationId xmlns:a16="http://schemas.microsoft.com/office/drawing/2014/main" id="{39BCC99F-6A59-AA42-A4CD-2A46653B4065}"/>
              </a:ext>
            </a:extLst>
          </p:cNvPr>
          <p:cNvSpPr txBox="1"/>
          <p:nvPr/>
        </p:nvSpPr>
        <p:spPr>
          <a:xfrm>
            <a:off x="750095" y="1957510"/>
            <a:ext cx="10054925" cy="3393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 verzí </a:t>
            </a:r>
            <a:r>
              <a:rPr lang="cs-CZ" sz="24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.NET </a:t>
            </a:r>
            <a:r>
              <a:rPr lang="cs-CZ" sz="2400" b="1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Core</a:t>
            </a:r>
            <a:r>
              <a:rPr lang="cs-CZ" sz="24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2.1 </a:t>
            </a: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existují </a:t>
            </a:r>
            <a:r>
              <a:rPr lang="cs-CZ" sz="24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ASP.NET </a:t>
            </a:r>
            <a:r>
              <a:rPr lang="cs-CZ" sz="2400" b="1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Core</a:t>
            </a:r>
            <a:r>
              <a:rPr lang="cs-CZ" sz="24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cs-CZ" sz="2400" b="1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runtimes</a:t>
            </a: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– App / </a:t>
            </a:r>
            <a:r>
              <a:rPr lang="cs-CZ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All</a:t>
            </a:r>
            <a:endParaRPr lang="cs-CZ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menší </a:t>
            </a:r>
            <a:r>
              <a:rPr lang="cs-CZ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deploy</a:t>
            </a: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cs-CZ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package</a:t>
            </a: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v FDD režimu (už neobsahuje ASP.NET </a:t>
            </a:r>
            <a:r>
              <a:rPr lang="cs-CZ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Core</a:t>
            </a: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)</a:t>
            </a: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cs-CZ" sz="24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nezávislý auto </a:t>
            </a:r>
            <a:r>
              <a:rPr lang="cs-CZ" sz="2400" b="1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roll</a:t>
            </a:r>
            <a:r>
              <a:rPr lang="cs-CZ" sz="24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-forward</a:t>
            </a: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na úrovni </a:t>
            </a:r>
            <a:r>
              <a:rPr lang="cs-CZ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patch</a:t>
            </a: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+ minor</a:t>
            </a:r>
          </a:p>
          <a:p>
            <a:pPr>
              <a:lnSpc>
                <a:spcPct val="140000"/>
              </a:lnSpc>
            </a:pPr>
            <a:endParaRPr lang="cs-CZ" sz="1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>
              <a:lnSpc>
                <a:spcPct val="140000"/>
              </a:lnSpc>
            </a:pPr>
            <a:r>
              <a:rPr lang="cs-CZ" sz="24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Upřednostnit ASP.NET </a:t>
            </a:r>
            <a:r>
              <a:rPr lang="cs-CZ" sz="2400" b="1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Core</a:t>
            </a:r>
            <a:r>
              <a:rPr lang="cs-CZ" sz="24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App před </a:t>
            </a:r>
            <a:r>
              <a:rPr lang="cs-CZ" sz="2400" b="1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All</a:t>
            </a:r>
            <a:r>
              <a:rPr lang="cs-CZ" sz="24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(od v3.0 již nebude vydán)</a:t>
            </a:r>
          </a:p>
          <a:p>
            <a:pPr>
              <a:lnSpc>
                <a:spcPct val="140000"/>
              </a:lnSpc>
            </a:pP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Chování </a:t>
            </a:r>
            <a:r>
              <a:rPr lang="cs-CZ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roll</a:t>
            </a: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-forwardu lze změnit v </a:t>
            </a:r>
            <a:r>
              <a:rPr lang="cs-CZ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appname.</a:t>
            </a:r>
            <a:r>
              <a:rPr lang="cs-CZ" sz="2400" b="1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runtimeconfig.json</a:t>
            </a:r>
            <a:endParaRPr lang="cs-CZ" sz="2400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>
              <a:lnSpc>
                <a:spcPct val="140000"/>
              </a:lnSpc>
            </a:pP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Pro použití IIS potřebujeme </a:t>
            </a:r>
            <a:r>
              <a:rPr lang="cs-CZ" sz="24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ASP NET </a:t>
            </a:r>
            <a:r>
              <a:rPr lang="cs-CZ" sz="2400" b="1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Core</a:t>
            </a:r>
            <a:r>
              <a:rPr lang="cs-CZ" sz="24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cs-CZ" sz="2400" b="1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Hosting</a:t>
            </a:r>
            <a:r>
              <a:rPr lang="cs-CZ" sz="24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cs-CZ" sz="2400" b="1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Bundle</a:t>
            </a: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(module)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EEC93AFC-2C52-498C-9FCF-70A3903CAA25}"/>
              </a:ext>
            </a:extLst>
          </p:cNvPr>
          <p:cNvSpPr/>
          <p:nvPr/>
        </p:nvSpPr>
        <p:spPr>
          <a:xfrm>
            <a:off x="1" y="5733289"/>
            <a:ext cx="12214209" cy="1124712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351"/>
          </a:p>
        </p:txBody>
      </p:sp>
      <p:sp>
        <p:nvSpPr>
          <p:cNvPr id="10" name="TextBox 20">
            <a:extLst>
              <a:ext uri="{FF2B5EF4-FFF2-40B4-BE49-F238E27FC236}">
                <a16:creationId xmlns:a16="http://schemas.microsoft.com/office/drawing/2014/main" id="{438B50CB-72EF-4D24-B446-64534A23AC6D}"/>
              </a:ext>
            </a:extLst>
          </p:cNvPr>
          <p:cNvSpPr txBox="1"/>
          <p:nvPr/>
        </p:nvSpPr>
        <p:spPr>
          <a:xfrm>
            <a:off x="713519" y="5746928"/>
            <a:ext cx="10598949" cy="987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cs-CZ" sz="5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Školení     aspnetcore.cz     efcore.cz</a:t>
            </a:r>
          </a:p>
        </p:txBody>
      </p:sp>
    </p:spTree>
    <p:extLst>
      <p:ext uri="{BB962C8B-B14F-4D97-AF65-F5344CB8AC3E}">
        <p14:creationId xmlns:p14="http://schemas.microsoft.com/office/powerpoint/2010/main" val="27992757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7129</TotalTime>
  <Words>293</Words>
  <Application>Microsoft Office PowerPoint</Application>
  <PresentationFormat>Širokoúhlá obrazovka</PresentationFormat>
  <Paragraphs>82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Segoe UI Light</vt:lpstr>
      <vt:lpstr>Segoe UI Semilight</vt:lpstr>
      <vt:lpstr>Motiv Office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Miroslav Holec</dc:creator>
  <cp:lastModifiedBy>Miroslav Holec</cp:lastModifiedBy>
  <cp:revision>136</cp:revision>
  <dcterms:created xsi:type="dcterms:W3CDTF">2018-09-25T17:37:17Z</dcterms:created>
  <dcterms:modified xsi:type="dcterms:W3CDTF">2018-10-03T16:38:02Z</dcterms:modified>
</cp:coreProperties>
</file>