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sldIdLst>
    <p:sldId id="259" r:id="rId2"/>
    <p:sldId id="423" r:id="rId3"/>
    <p:sldId id="434" r:id="rId4"/>
    <p:sldId id="443" r:id="rId5"/>
    <p:sldId id="437" r:id="rId6"/>
    <p:sldId id="439" r:id="rId7"/>
    <p:sldId id="444" r:id="rId8"/>
    <p:sldId id="438" r:id="rId9"/>
    <p:sldId id="424" r:id="rId10"/>
    <p:sldId id="425" r:id="rId11"/>
    <p:sldId id="442" r:id="rId12"/>
    <p:sldId id="446" r:id="rId13"/>
    <p:sldId id="447" r:id="rId14"/>
    <p:sldId id="445" r:id="rId15"/>
    <p:sldId id="448" r:id="rId16"/>
    <p:sldId id="441" r:id="rId17"/>
    <p:sldId id="440" r:id="rId18"/>
    <p:sldId id="452" r:id="rId19"/>
    <p:sldId id="453" r:id="rId20"/>
    <p:sldId id="451" r:id="rId21"/>
    <p:sldId id="449" r:id="rId22"/>
    <p:sldId id="454" r:id="rId23"/>
    <p:sldId id="455" r:id="rId24"/>
    <p:sldId id="456" r:id="rId25"/>
    <p:sldId id="457" r:id="rId26"/>
    <p:sldId id="450" r:id="rId27"/>
    <p:sldId id="427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BEC"/>
    <a:srgbClr val="67379A"/>
    <a:srgbClr val="7030A0"/>
    <a:srgbClr val="71157E"/>
    <a:srgbClr val="49AAE6"/>
    <a:srgbClr val="A15E20"/>
    <a:srgbClr val="787878"/>
    <a:srgbClr val="005C9C"/>
    <a:srgbClr val="C7A1E3"/>
    <a:srgbClr val="9317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88997" autoAdjust="0"/>
  </p:normalViewPr>
  <p:slideViewPr>
    <p:cSldViewPr snapToGrid="0">
      <p:cViewPr varScale="1">
        <p:scale>
          <a:sx n="102" d="100"/>
          <a:sy n="102" d="100"/>
        </p:scale>
        <p:origin x="840" y="-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B69E74-2EDE-477B-8DEF-6C0B6D24D8DC}" type="datetimeFigureOut">
              <a:rPr lang="cs-CZ" smtClean="0"/>
              <a:t>07.01.2019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9A7BC3-B421-454C-8A99-BC88655F49D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07478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4CEF-CB52-4A5E-BFDC-3C6F3F58A831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409A-36F0-4A84-80D7-248127379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408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4CEF-CB52-4A5E-BFDC-3C6F3F58A831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409A-36F0-4A84-80D7-248127379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73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4CEF-CB52-4A5E-BFDC-3C6F3F58A831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409A-36F0-4A84-80D7-248127379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16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4CEF-CB52-4A5E-BFDC-3C6F3F58A831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409A-36F0-4A84-80D7-248127379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55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4CEF-CB52-4A5E-BFDC-3C6F3F58A831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409A-36F0-4A84-80D7-248127379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658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4CEF-CB52-4A5E-BFDC-3C6F3F58A831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409A-36F0-4A84-80D7-248127379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870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4CEF-CB52-4A5E-BFDC-3C6F3F58A831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409A-36F0-4A84-80D7-248127379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957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4CEF-CB52-4A5E-BFDC-3C6F3F58A831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409A-36F0-4A84-80D7-248127379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16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4CEF-CB52-4A5E-BFDC-3C6F3F58A831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409A-36F0-4A84-80D7-248127379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27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4CEF-CB52-4A5E-BFDC-3C6F3F58A831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409A-36F0-4A84-80D7-248127379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45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4CEF-CB52-4A5E-BFDC-3C6F3F58A831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409A-36F0-4A84-80D7-248127379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499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14CEF-CB52-4A5E-BFDC-3C6F3F58A831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7409A-36F0-4A84-80D7-248127379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96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hibernatingrhinos.com/products/efpro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iniprofiler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azure.microsoft.com/cs-cz/services/monitor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ázek 8">
            <a:extLst>
              <a:ext uri="{FF2B5EF4-FFF2-40B4-BE49-F238E27FC236}">
                <a16:creationId xmlns:a16="http://schemas.microsoft.com/office/drawing/2014/main" id="{F4F09398-D0F7-7E4E-A78F-FFE99985CF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63" y="3236673"/>
            <a:ext cx="1382704" cy="184936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127732" y="3391914"/>
            <a:ext cx="7334412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Miroslav Holec  </a:t>
            </a:r>
          </a:p>
          <a:p>
            <a:endParaRPr lang="cs-CZ" sz="900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cs-CZ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Developer </a:t>
            </a:r>
            <a:r>
              <a:rPr lang="cs-CZ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Evangelist</a:t>
            </a:r>
            <a:r>
              <a:rPr lang="cs-CZ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| MVP: Microsoft Azure | MCSD, MCSA, MTA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cs-CZ" sz="500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cs-CZ" sz="1600" dirty="0" err="1">
                <a:solidFill>
                  <a:srgbClr val="00ABE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mirek@miroslavholec.cz</a:t>
            </a:r>
            <a:endParaRPr lang="cs-CZ" sz="1600" dirty="0">
              <a:solidFill>
                <a:srgbClr val="00ABE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cs-CZ" sz="500" dirty="0">
              <a:solidFill>
                <a:srgbClr val="00ABE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cs-CZ" sz="1600" b="1" dirty="0" err="1">
                <a:solidFill>
                  <a:srgbClr val="00ABE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miroslavholec.cz</a:t>
            </a:r>
            <a:endParaRPr lang="cs-CZ" sz="1600" b="1" dirty="0">
              <a:solidFill>
                <a:srgbClr val="00ABE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8" name="Picture 8" descr="http://emanuelscirlet.com/uploads/powered/stdntpartner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969" y="12294552"/>
            <a:ext cx="1073175" cy="20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60363" y="694083"/>
            <a:ext cx="8886446" cy="1627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cs-CZ" sz="32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ENTITY FRAMEWORK 6</a:t>
            </a:r>
          </a:p>
          <a:p>
            <a:pPr>
              <a:lnSpc>
                <a:spcPct val="130000"/>
              </a:lnSpc>
            </a:pPr>
            <a:r>
              <a:rPr lang="cs-CZ" sz="5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Performance </a:t>
            </a:r>
            <a:r>
              <a:rPr lang="cs-CZ" sz="50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Tips</a:t>
            </a:r>
            <a:endParaRPr lang="cs-CZ" sz="5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35E7547C-DAF1-CD41-8522-3974E2DF22AD}"/>
              </a:ext>
            </a:extLst>
          </p:cNvPr>
          <p:cNvSpPr/>
          <p:nvPr/>
        </p:nvSpPr>
        <p:spPr>
          <a:xfrm>
            <a:off x="9074578" y="6240731"/>
            <a:ext cx="26380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8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miroslavholec.cz</a:t>
            </a:r>
            <a:endParaRPr lang="cs-CZ" sz="2800" b="1" dirty="0"/>
          </a:p>
        </p:txBody>
      </p:sp>
      <p:sp>
        <p:nvSpPr>
          <p:cNvPr id="25" name="Obdélník 24">
            <a:extLst>
              <a:ext uri="{FF2B5EF4-FFF2-40B4-BE49-F238E27FC236}">
                <a16:creationId xmlns:a16="http://schemas.microsoft.com/office/drawing/2014/main" id="{25F3A325-F9BE-9F42-AB24-580CB7FCBBB6}"/>
              </a:ext>
            </a:extLst>
          </p:cNvPr>
          <p:cNvSpPr/>
          <p:nvPr/>
        </p:nvSpPr>
        <p:spPr>
          <a:xfrm>
            <a:off x="1" y="6240731"/>
            <a:ext cx="12192000" cy="6172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Rectangle 10"/>
          <p:cNvSpPr/>
          <p:nvPr/>
        </p:nvSpPr>
        <p:spPr>
          <a:xfrm>
            <a:off x="4524666" y="6328241"/>
            <a:ext cx="9579782" cy="3850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cs-CZ" dirty="0">
                <a:latin typeface="Segoe UI Light" panose="020B0502040204020203" pitchFamily="34" charset="0"/>
                <a:cs typeface="Segoe UI Light" panose="020B0502040204020203" pitchFamily="34" charset="0"/>
              </a:rPr>
              <a:t>školení </a:t>
            </a:r>
            <a:r>
              <a:rPr lang="cs-CZ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asp.net</a:t>
            </a:r>
            <a:r>
              <a:rPr lang="cs-CZ" dirty="0">
                <a:latin typeface="Segoe UI Light" panose="020B0502040204020203" pitchFamily="34" charset="0"/>
                <a:cs typeface="Segoe UI Light" panose="020B0502040204020203" pitchFamily="34" charset="0"/>
              </a:rPr>
              <a:t> - developer </a:t>
            </a:r>
            <a:r>
              <a:rPr lang="cs-CZ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evangelism</a:t>
            </a:r>
            <a:r>
              <a:rPr lang="cs-CZ" dirty="0">
                <a:latin typeface="Segoe UI Light" panose="020B0502040204020203" pitchFamily="34" charset="0"/>
                <a:cs typeface="Segoe UI Light" panose="020B0502040204020203" pitchFamily="34" charset="0"/>
              </a:rPr>
              <a:t> - workshopy - </a:t>
            </a:r>
            <a:r>
              <a:rPr lang="cs-CZ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hackatony</a:t>
            </a:r>
            <a:r>
              <a:rPr lang="cs-CZ" dirty="0">
                <a:latin typeface="Segoe UI Light" panose="020B0502040204020203" pitchFamily="34" charset="0"/>
                <a:cs typeface="Segoe UI Light" panose="020B0502040204020203" pitchFamily="34" charset="0"/>
              </a:rPr>
              <a:t> a semináře</a:t>
            </a: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E4372129-0E22-864A-878A-971B956C2FA7}"/>
              </a:ext>
            </a:extLst>
          </p:cNvPr>
          <p:cNvSpPr/>
          <p:nvPr/>
        </p:nvSpPr>
        <p:spPr>
          <a:xfrm>
            <a:off x="-22209" y="0"/>
            <a:ext cx="12214209" cy="308634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27864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8" descr="http://emanuelscirlet.com/uploads/powered/stdntpartner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969" y="12294552"/>
            <a:ext cx="1073175" cy="20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60363" y="694083"/>
            <a:ext cx="8886446" cy="987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cs-CZ" sz="5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Materializace</a:t>
            </a:r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0D083616-2E7C-C441-9883-F54FD30ED6F3}"/>
              </a:ext>
            </a:extLst>
          </p:cNvPr>
          <p:cNvSpPr/>
          <p:nvPr/>
        </p:nvSpPr>
        <p:spPr>
          <a:xfrm>
            <a:off x="0" y="0"/>
            <a:ext cx="12214209" cy="308634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65E19B04-33D8-45B4-8132-102D1FB877D3}"/>
              </a:ext>
            </a:extLst>
          </p:cNvPr>
          <p:cNvSpPr/>
          <p:nvPr/>
        </p:nvSpPr>
        <p:spPr>
          <a:xfrm>
            <a:off x="698071" y="2475750"/>
            <a:ext cx="775511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List&lt;User&gt; data =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db.Users.ToList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User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db.Users.FirstOrDefault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(x =&gt;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x.Id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== 1);</a:t>
            </a:r>
            <a:endParaRPr lang="cs-CZ" sz="2000" dirty="0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43360648-0696-4B39-9F35-4989857D194F}"/>
              </a:ext>
            </a:extLst>
          </p:cNvPr>
          <p:cNvSpPr/>
          <p:nvPr/>
        </p:nvSpPr>
        <p:spPr>
          <a:xfrm>
            <a:off x="4440025" y="2462824"/>
            <a:ext cx="1442301" cy="3994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43659F58-D8C3-4F2E-B034-E1F9453209F7}"/>
              </a:ext>
            </a:extLst>
          </p:cNvPr>
          <p:cNvSpPr/>
          <p:nvPr/>
        </p:nvSpPr>
        <p:spPr>
          <a:xfrm>
            <a:off x="3591612" y="3399764"/>
            <a:ext cx="4458879" cy="3994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A6A4E4B0-A157-4DE9-B8C7-42485118CDB8}"/>
              </a:ext>
            </a:extLst>
          </p:cNvPr>
          <p:cNvSpPr/>
          <p:nvPr/>
        </p:nvSpPr>
        <p:spPr>
          <a:xfrm>
            <a:off x="6690621" y="1344570"/>
            <a:ext cx="50457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/>
              <a:t>SELECT</a:t>
            </a:r>
            <a:r>
              <a:rPr lang="cs-CZ" dirty="0"/>
              <a:t> [</a:t>
            </a:r>
            <a:r>
              <a:rPr lang="cs-CZ" dirty="0" err="1"/>
              <a:t>Extent1</a:t>
            </a:r>
            <a:r>
              <a:rPr lang="cs-CZ" dirty="0"/>
              <a:t>].[Id]          AS [Id],</a:t>
            </a:r>
          </a:p>
          <a:p>
            <a:r>
              <a:rPr lang="cs-CZ" dirty="0"/>
              <a:t>       [</a:t>
            </a:r>
            <a:r>
              <a:rPr lang="cs-CZ" dirty="0" err="1"/>
              <a:t>Extent1</a:t>
            </a:r>
            <a:r>
              <a:rPr lang="cs-CZ" dirty="0"/>
              <a:t>].[Firstname]   AS [Firstname],</a:t>
            </a:r>
          </a:p>
          <a:p>
            <a:r>
              <a:rPr lang="cs-CZ" dirty="0"/>
              <a:t>       [</a:t>
            </a:r>
            <a:r>
              <a:rPr lang="cs-CZ" dirty="0" err="1"/>
              <a:t>Extent1</a:t>
            </a:r>
            <a:r>
              <a:rPr lang="cs-CZ" dirty="0"/>
              <a:t>].[Lastname]    AS [Lastname],</a:t>
            </a:r>
          </a:p>
          <a:p>
            <a:r>
              <a:rPr lang="cs-CZ" dirty="0"/>
              <a:t>       [</a:t>
            </a:r>
            <a:r>
              <a:rPr lang="cs-CZ" dirty="0" err="1"/>
              <a:t>Extent1</a:t>
            </a:r>
            <a:r>
              <a:rPr lang="cs-CZ" dirty="0"/>
              <a:t>].[</a:t>
            </a:r>
            <a:r>
              <a:rPr lang="cs-CZ" dirty="0" err="1"/>
              <a:t>DateOfBirth</a:t>
            </a:r>
            <a:r>
              <a:rPr lang="cs-CZ" dirty="0"/>
              <a:t>] AS [</a:t>
            </a:r>
            <a:r>
              <a:rPr lang="cs-CZ" dirty="0" err="1"/>
              <a:t>DateOfBirth</a:t>
            </a:r>
            <a:r>
              <a:rPr lang="cs-CZ" dirty="0"/>
              <a:t>]</a:t>
            </a:r>
          </a:p>
          <a:p>
            <a:r>
              <a:rPr lang="cs-CZ" dirty="0" err="1"/>
              <a:t>FROM</a:t>
            </a:r>
            <a:r>
              <a:rPr lang="cs-CZ" dirty="0"/>
              <a:t>   [</a:t>
            </a:r>
            <a:r>
              <a:rPr lang="cs-CZ" dirty="0" err="1"/>
              <a:t>dbo</a:t>
            </a:r>
            <a:r>
              <a:rPr lang="cs-CZ" dirty="0"/>
              <a:t>].[</a:t>
            </a:r>
            <a:r>
              <a:rPr lang="cs-CZ" dirty="0" err="1"/>
              <a:t>Users</a:t>
            </a:r>
            <a:r>
              <a:rPr lang="cs-CZ" dirty="0"/>
              <a:t>] AS [</a:t>
            </a:r>
            <a:r>
              <a:rPr lang="cs-CZ" dirty="0" err="1"/>
              <a:t>Extent1</a:t>
            </a:r>
            <a:r>
              <a:rPr lang="cs-CZ" dirty="0"/>
              <a:t>]</a:t>
            </a: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D5179B5D-C0BA-4520-8A4A-8608F09F5010}"/>
              </a:ext>
            </a:extLst>
          </p:cNvPr>
          <p:cNvSpPr/>
          <p:nvPr/>
        </p:nvSpPr>
        <p:spPr>
          <a:xfrm>
            <a:off x="3648174" y="417722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s-CZ" dirty="0" err="1"/>
              <a:t>SELECT</a:t>
            </a:r>
            <a:r>
              <a:rPr lang="cs-CZ" dirty="0"/>
              <a:t> TOP (1) [</a:t>
            </a:r>
            <a:r>
              <a:rPr lang="cs-CZ" dirty="0" err="1"/>
              <a:t>Extent1</a:t>
            </a:r>
            <a:r>
              <a:rPr lang="cs-CZ" dirty="0"/>
              <a:t>].[Id]          AS [Id],</a:t>
            </a:r>
          </a:p>
          <a:p>
            <a:r>
              <a:rPr lang="cs-CZ" dirty="0"/>
              <a:t>               [</a:t>
            </a:r>
            <a:r>
              <a:rPr lang="cs-CZ" dirty="0" err="1"/>
              <a:t>Extent1</a:t>
            </a:r>
            <a:r>
              <a:rPr lang="cs-CZ" dirty="0"/>
              <a:t>].[Firstname]   AS [Firstname],</a:t>
            </a:r>
          </a:p>
          <a:p>
            <a:r>
              <a:rPr lang="cs-CZ" dirty="0"/>
              <a:t>               [</a:t>
            </a:r>
            <a:r>
              <a:rPr lang="cs-CZ" dirty="0" err="1"/>
              <a:t>Extent1</a:t>
            </a:r>
            <a:r>
              <a:rPr lang="cs-CZ" dirty="0"/>
              <a:t>].[Lastname]    AS [Lastname],</a:t>
            </a:r>
          </a:p>
          <a:p>
            <a:r>
              <a:rPr lang="cs-CZ" dirty="0"/>
              <a:t>               [</a:t>
            </a:r>
            <a:r>
              <a:rPr lang="cs-CZ" dirty="0" err="1"/>
              <a:t>Extent1</a:t>
            </a:r>
            <a:r>
              <a:rPr lang="cs-CZ" dirty="0"/>
              <a:t>].[</a:t>
            </a:r>
            <a:r>
              <a:rPr lang="cs-CZ" dirty="0" err="1"/>
              <a:t>DateOfBirth</a:t>
            </a:r>
            <a:r>
              <a:rPr lang="cs-CZ" dirty="0"/>
              <a:t>] AS [</a:t>
            </a:r>
            <a:r>
              <a:rPr lang="cs-CZ" dirty="0" err="1"/>
              <a:t>DateOfBirth</a:t>
            </a:r>
            <a:r>
              <a:rPr lang="cs-CZ" dirty="0"/>
              <a:t>]</a:t>
            </a:r>
          </a:p>
          <a:p>
            <a:r>
              <a:rPr lang="cs-CZ" dirty="0" err="1"/>
              <a:t>FROM</a:t>
            </a:r>
            <a:r>
              <a:rPr lang="cs-CZ" dirty="0"/>
              <a:t>   [</a:t>
            </a:r>
            <a:r>
              <a:rPr lang="cs-CZ" dirty="0" err="1"/>
              <a:t>dbo</a:t>
            </a:r>
            <a:r>
              <a:rPr lang="cs-CZ" dirty="0"/>
              <a:t>].[</a:t>
            </a:r>
            <a:r>
              <a:rPr lang="cs-CZ" dirty="0" err="1"/>
              <a:t>Users</a:t>
            </a:r>
            <a:r>
              <a:rPr lang="cs-CZ" dirty="0"/>
              <a:t>] AS [</a:t>
            </a:r>
            <a:r>
              <a:rPr lang="cs-CZ" dirty="0" err="1"/>
              <a:t>Extent1</a:t>
            </a:r>
            <a:r>
              <a:rPr lang="cs-CZ" dirty="0"/>
              <a:t>]</a:t>
            </a:r>
          </a:p>
          <a:p>
            <a:r>
              <a:rPr lang="cs-CZ" dirty="0" err="1"/>
              <a:t>WHERE</a:t>
            </a:r>
            <a:r>
              <a:rPr lang="cs-CZ" dirty="0"/>
              <a:t>  1 = [</a:t>
            </a:r>
            <a:r>
              <a:rPr lang="cs-CZ" dirty="0" err="1"/>
              <a:t>Extent1</a:t>
            </a:r>
            <a:r>
              <a:rPr lang="cs-CZ" dirty="0"/>
              <a:t>].[Id]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4A4FF160-DAA8-4E6B-90B3-59781D2FF24A}"/>
              </a:ext>
            </a:extLst>
          </p:cNvPr>
          <p:cNvSpPr/>
          <p:nvPr/>
        </p:nvSpPr>
        <p:spPr>
          <a:xfrm>
            <a:off x="9744174" y="438416"/>
            <a:ext cx="23225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400" b="1" dirty="0">
                <a:solidFill>
                  <a:srgbClr val="00ABEC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MATERIALIZACE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3818454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9" grpId="0" animBg="1"/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8" descr="http://emanuelscirlet.com/uploads/powered/stdntpartner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969" y="12294552"/>
            <a:ext cx="1073175" cy="20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60363" y="694083"/>
            <a:ext cx="8886446" cy="987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cs-CZ" sz="5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Rozhraní</a:t>
            </a:r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0D083616-2E7C-C441-9883-F54FD30ED6F3}"/>
              </a:ext>
            </a:extLst>
          </p:cNvPr>
          <p:cNvSpPr/>
          <p:nvPr/>
        </p:nvSpPr>
        <p:spPr>
          <a:xfrm>
            <a:off x="0" y="0"/>
            <a:ext cx="12214209" cy="308634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25A2915B-D21C-471F-A682-60B227DC2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674" y="4167571"/>
            <a:ext cx="10744733" cy="917951"/>
          </a:xfrm>
          <a:prstGeom prst="rect">
            <a:avLst/>
          </a:prstGeom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id="{3FE202E6-9DB7-48CB-B8EF-79314390E1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900" y="5412240"/>
            <a:ext cx="10014554" cy="1028649"/>
          </a:xfrm>
          <a:prstGeom prst="rect">
            <a:avLst/>
          </a:prstGeom>
        </p:spPr>
      </p:pic>
      <p:pic>
        <p:nvPicPr>
          <p:cNvPr id="12" name="Obrázek 11">
            <a:extLst>
              <a:ext uri="{FF2B5EF4-FFF2-40B4-BE49-F238E27FC236}">
                <a16:creationId xmlns:a16="http://schemas.microsoft.com/office/drawing/2014/main" id="{A194E1E0-9FE2-42BB-B14B-7BF38A6F14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070" y="1915189"/>
            <a:ext cx="7470579" cy="1874388"/>
          </a:xfrm>
          <a:prstGeom prst="rect">
            <a:avLst/>
          </a:prstGeom>
        </p:spPr>
      </p:pic>
      <p:sp>
        <p:nvSpPr>
          <p:cNvPr id="17" name="Obdélník 16">
            <a:extLst>
              <a:ext uri="{FF2B5EF4-FFF2-40B4-BE49-F238E27FC236}">
                <a16:creationId xmlns:a16="http://schemas.microsoft.com/office/drawing/2014/main" id="{8FE955E4-3892-4D64-A6EC-561EDFE86BDE}"/>
              </a:ext>
            </a:extLst>
          </p:cNvPr>
          <p:cNvSpPr/>
          <p:nvPr/>
        </p:nvSpPr>
        <p:spPr>
          <a:xfrm>
            <a:off x="5743615" y="3325518"/>
            <a:ext cx="1496170" cy="3994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9" name="Obdélník 18">
            <a:extLst>
              <a:ext uri="{FF2B5EF4-FFF2-40B4-BE49-F238E27FC236}">
                <a16:creationId xmlns:a16="http://schemas.microsoft.com/office/drawing/2014/main" id="{D325AD8B-D48F-43E0-A980-786B34E0A3EF}"/>
              </a:ext>
            </a:extLst>
          </p:cNvPr>
          <p:cNvSpPr/>
          <p:nvPr/>
        </p:nvSpPr>
        <p:spPr>
          <a:xfrm>
            <a:off x="9744174" y="438416"/>
            <a:ext cx="23225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400" b="1" dirty="0">
                <a:solidFill>
                  <a:srgbClr val="00ABEC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MATERIALIZACE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301398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>
            <a:extLst>
              <a:ext uri="{FF2B5EF4-FFF2-40B4-BE49-F238E27FC236}">
                <a16:creationId xmlns:a16="http://schemas.microsoft.com/office/drawing/2014/main" id="{698A55C1-7708-4F6E-B335-01FD5ADF0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071" y="1921611"/>
            <a:ext cx="7657143" cy="2600000"/>
          </a:xfrm>
          <a:prstGeom prst="rect">
            <a:avLst/>
          </a:prstGeom>
        </p:spPr>
      </p:pic>
      <p:pic>
        <p:nvPicPr>
          <p:cNvPr id="18" name="Picture 8" descr="http://emanuelscirlet.com/uploads/powered/stdntpartner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969" y="12294552"/>
            <a:ext cx="1073175" cy="20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60363" y="694083"/>
            <a:ext cx="8886446" cy="987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cs-CZ" sz="5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Selekce</a:t>
            </a:r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0D083616-2E7C-C441-9883-F54FD30ED6F3}"/>
              </a:ext>
            </a:extLst>
          </p:cNvPr>
          <p:cNvSpPr/>
          <p:nvPr/>
        </p:nvSpPr>
        <p:spPr>
          <a:xfrm>
            <a:off x="0" y="0"/>
            <a:ext cx="12214209" cy="308634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C5B69EEF-8AB7-4451-B6DC-451B6C383512}"/>
              </a:ext>
            </a:extLst>
          </p:cNvPr>
          <p:cNvSpPr/>
          <p:nvPr/>
        </p:nvSpPr>
        <p:spPr>
          <a:xfrm>
            <a:off x="3701686" y="4075051"/>
            <a:ext cx="1190825" cy="3994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327005CE-3F3A-4845-8ADE-886DE1AFBDCD}"/>
              </a:ext>
            </a:extLst>
          </p:cNvPr>
          <p:cNvSpPr/>
          <p:nvPr/>
        </p:nvSpPr>
        <p:spPr>
          <a:xfrm>
            <a:off x="9744174" y="438416"/>
            <a:ext cx="23225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400" b="1" dirty="0">
                <a:solidFill>
                  <a:srgbClr val="00ABEC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MATERIALIZACE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369229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>
            <a:extLst>
              <a:ext uri="{FF2B5EF4-FFF2-40B4-BE49-F238E27FC236}">
                <a16:creationId xmlns:a16="http://schemas.microsoft.com/office/drawing/2014/main" id="{047865E0-C02A-40E6-9A32-392B28CB8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63" y="1877589"/>
            <a:ext cx="7561905" cy="2914286"/>
          </a:xfrm>
          <a:prstGeom prst="rect">
            <a:avLst/>
          </a:prstGeom>
        </p:spPr>
      </p:pic>
      <p:pic>
        <p:nvPicPr>
          <p:cNvPr id="18" name="Picture 8" descr="http://emanuelscirlet.com/uploads/powered/stdntpartner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969" y="12294552"/>
            <a:ext cx="1073175" cy="20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60363" y="694083"/>
            <a:ext cx="8886446" cy="987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cs-CZ" sz="5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Projekce</a:t>
            </a:r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0D083616-2E7C-C441-9883-F54FD30ED6F3}"/>
              </a:ext>
            </a:extLst>
          </p:cNvPr>
          <p:cNvSpPr/>
          <p:nvPr/>
        </p:nvSpPr>
        <p:spPr>
          <a:xfrm>
            <a:off x="0" y="0"/>
            <a:ext cx="12214209" cy="308634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AC1D0C45-5AB2-4291-A42A-4A318C884840}"/>
              </a:ext>
            </a:extLst>
          </p:cNvPr>
          <p:cNvSpPr/>
          <p:nvPr/>
        </p:nvSpPr>
        <p:spPr>
          <a:xfrm>
            <a:off x="2862701" y="4046771"/>
            <a:ext cx="4923839" cy="3994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6FA3584C-4F30-4F0B-AF20-66AE052AD978}"/>
              </a:ext>
            </a:extLst>
          </p:cNvPr>
          <p:cNvSpPr/>
          <p:nvPr/>
        </p:nvSpPr>
        <p:spPr>
          <a:xfrm>
            <a:off x="9744174" y="438416"/>
            <a:ext cx="23225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400" b="1" dirty="0">
                <a:solidFill>
                  <a:srgbClr val="00ABEC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MATERIALIZACE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3398122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8" descr="http://emanuelscirlet.com/uploads/powered/stdntpartner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969" y="12294552"/>
            <a:ext cx="1073175" cy="20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60363" y="694083"/>
            <a:ext cx="10793204" cy="987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cs-CZ" sz="5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Příklad 1</a:t>
            </a:r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0D083616-2E7C-C441-9883-F54FD30ED6F3}"/>
              </a:ext>
            </a:extLst>
          </p:cNvPr>
          <p:cNvSpPr/>
          <p:nvPr/>
        </p:nvSpPr>
        <p:spPr>
          <a:xfrm>
            <a:off x="0" y="0"/>
            <a:ext cx="12214209" cy="308634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40258192-21EB-41E7-8147-4FCC8567E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498" y="2076665"/>
            <a:ext cx="5104762" cy="1447619"/>
          </a:xfrm>
          <a:prstGeom prst="rect">
            <a:avLst/>
          </a:prstGeom>
        </p:spPr>
      </p:pic>
      <p:sp>
        <p:nvSpPr>
          <p:cNvPr id="8" name="Obdélník 7">
            <a:extLst>
              <a:ext uri="{FF2B5EF4-FFF2-40B4-BE49-F238E27FC236}">
                <a16:creationId xmlns:a16="http://schemas.microsoft.com/office/drawing/2014/main" id="{F89E89E3-D29B-4576-8241-C3140995D305}"/>
              </a:ext>
            </a:extLst>
          </p:cNvPr>
          <p:cNvSpPr/>
          <p:nvPr/>
        </p:nvSpPr>
        <p:spPr>
          <a:xfrm>
            <a:off x="837432" y="3919160"/>
            <a:ext cx="46374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tmp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users.GetEnumerator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tmp.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MoveNext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User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user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tmp.Current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tmp.Dispose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cs-CZ" dirty="0"/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90481DC5-1899-4754-9B73-221D42114D35}"/>
              </a:ext>
            </a:extLst>
          </p:cNvPr>
          <p:cNvCxnSpPr/>
          <p:nvPr/>
        </p:nvCxnSpPr>
        <p:spPr>
          <a:xfrm>
            <a:off x="1102936" y="2655968"/>
            <a:ext cx="0" cy="12160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bdélník 13">
            <a:extLst>
              <a:ext uri="{FF2B5EF4-FFF2-40B4-BE49-F238E27FC236}">
                <a16:creationId xmlns:a16="http://schemas.microsoft.com/office/drawing/2014/main" id="{08A091DA-77A1-48B0-A17A-D2E61A20528D}"/>
              </a:ext>
            </a:extLst>
          </p:cNvPr>
          <p:cNvSpPr/>
          <p:nvPr/>
        </p:nvSpPr>
        <p:spPr>
          <a:xfrm>
            <a:off x="9744174" y="438416"/>
            <a:ext cx="23225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400" b="1" dirty="0">
                <a:solidFill>
                  <a:srgbClr val="00ABEC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MATERIALIZACE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378573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>
            <a:extLst>
              <a:ext uri="{FF2B5EF4-FFF2-40B4-BE49-F238E27FC236}">
                <a16:creationId xmlns:a16="http://schemas.microsoft.com/office/drawing/2014/main" id="{5EF5885C-7DA5-4DA1-BE1F-727194412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60" y="3789840"/>
            <a:ext cx="8685714" cy="2409524"/>
          </a:xfrm>
          <a:prstGeom prst="rect">
            <a:avLst/>
          </a:prstGeom>
        </p:spPr>
      </p:pic>
      <p:pic>
        <p:nvPicPr>
          <p:cNvPr id="18" name="Picture 8" descr="http://emanuelscirlet.com/uploads/powered/stdntpartner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969" y="12294552"/>
            <a:ext cx="1073175" cy="20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60363" y="694083"/>
            <a:ext cx="8886446" cy="987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cs-CZ" sz="5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Příklad 2</a:t>
            </a:r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0D083616-2E7C-C441-9883-F54FD30ED6F3}"/>
              </a:ext>
            </a:extLst>
          </p:cNvPr>
          <p:cNvSpPr/>
          <p:nvPr/>
        </p:nvSpPr>
        <p:spPr>
          <a:xfrm>
            <a:off x="0" y="0"/>
            <a:ext cx="12214209" cy="308634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390846AB-BB95-420F-BCDF-739E036A8B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260" y="2067238"/>
            <a:ext cx="5923809" cy="647619"/>
          </a:xfrm>
          <a:prstGeom prst="rect">
            <a:avLst/>
          </a:prstGeom>
        </p:spPr>
      </p:pic>
      <p:sp>
        <p:nvSpPr>
          <p:cNvPr id="3" name="Obdélník 2">
            <a:extLst>
              <a:ext uri="{FF2B5EF4-FFF2-40B4-BE49-F238E27FC236}">
                <a16:creationId xmlns:a16="http://schemas.microsoft.com/office/drawing/2014/main" id="{009F2B78-2BE4-4E29-B591-48C489875BF2}"/>
              </a:ext>
            </a:extLst>
          </p:cNvPr>
          <p:cNvSpPr/>
          <p:nvPr/>
        </p:nvSpPr>
        <p:spPr>
          <a:xfrm>
            <a:off x="7403184" y="1710007"/>
            <a:ext cx="461599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/>
              <a:t>SELECT</a:t>
            </a:r>
            <a:r>
              <a:rPr lang="cs-CZ" dirty="0"/>
              <a:t> [</a:t>
            </a:r>
            <a:r>
              <a:rPr lang="cs-CZ" dirty="0" err="1"/>
              <a:t>Extent1</a:t>
            </a:r>
            <a:r>
              <a:rPr lang="cs-CZ" dirty="0"/>
              <a:t>].[Id]          AS [Id],</a:t>
            </a:r>
          </a:p>
          <a:p>
            <a:r>
              <a:rPr lang="cs-CZ" dirty="0"/>
              <a:t>       [</a:t>
            </a:r>
            <a:r>
              <a:rPr lang="cs-CZ" dirty="0" err="1"/>
              <a:t>Extent1</a:t>
            </a:r>
            <a:r>
              <a:rPr lang="cs-CZ" dirty="0"/>
              <a:t>].[Firstname]   AS [Firstname],</a:t>
            </a:r>
          </a:p>
          <a:p>
            <a:r>
              <a:rPr lang="cs-CZ" dirty="0"/>
              <a:t>       [</a:t>
            </a:r>
            <a:r>
              <a:rPr lang="cs-CZ" dirty="0" err="1"/>
              <a:t>Extent1</a:t>
            </a:r>
            <a:r>
              <a:rPr lang="cs-CZ" dirty="0"/>
              <a:t>].[Lastname]    AS [Lastname],</a:t>
            </a:r>
          </a:p>
          <a:p>
            <a:r>
              <a:rPr lang="cs-CZ" dirty="0"/>
              <a:t>       [</a:t>
            </a:r>
            <a:r>
              <a:rPr lang="cs-CZ" dirty="0" err="1"/>
              <a:t>Extent1</a:t>
            </a:r>
            <a:r>
              <a:rPr lang="cs-CZ" dirty="0"/>
              <a:t>].[</a:t>
            </a:r>
            <a:r>
              <a:rPr lang="cs-CZ" dirty="0" err="1"/>
              <a:t>DateOfBirth</a:t>
            </a:r>
            <a:r>
              <a:rPr lang="cs-CZ" dirty="0"/>
              <a:t>] AS [</a:t>
            </a:r>
            <a:r>
              <a:rPr lang="cs-CZ" dirty="0" err="1"/>
              <a:t>DateOfBirth</a:t>
            </a:r>
            <a:r>
              <a:rPr lang="cs-CZ" dirty="0"/>
              <a:t>]</a:t>
            </a:r>
          </a:p>
          <a:p>
            <a:r>
              <a:rPr lang="cs-CZ" dirty="0" err="1"/>
              <a:t>FROM</a:t>
            </a:r>
            <a:r>
              <a:rPr lang="cs-CZ" dirty="0"/>
              <a:t>   [</a:t>
            </a:r>
            <a:r>
              <a:rPr lang="cs-CZ" dirty="0" err="1"/>
              <a:t>dbo</a:t>
            </a:r>
            <a:r>
              <a:rPr lang="cs-CZ" dirty="0"/>
              <a:t>].[</a:t>
            </a:r>
            <a:r>
              <a:rPr lang="cs-CZ" dirty="0" err="1"/>
              <a:t>Users</a:t>
            </a:r>
            <a:r>
              <a:rPr lang="cs-CZ" dirty="0"/>
              <a:t>] AS [</a:t>
            </a:r>
            <a:r>
              <a:rPr lang="cs-CZ" dirty="0" err="1"/>
              <a:t>Extent1</a:t>
            </a:r>
            <a:r>
              <a:rPr lang="cs-CZ" dirty="0"/>
              <a:t>]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465B663A-006E-4A6A-BE2F-D145E3B56541}"/>
              </a:ext>
            </a:extLst>
          </p:cNvPr>
          <p:cNvSpPr/>
          <p:nvPr/>
        </p:nvSpPr>
        <p:spPr>
          <a:xfrm>
            <a:off x="949060" y="5281922"/>
            <a:ext cx="8513084" cy="6289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7" name="Přímá spojnice se šipkou 6">
            <a:extLst>
              <a:ext uri="{FF2B5EF4-FFF2-40B4-BE49-F238E27FC236}">
                <a16:creationId xmlns:a16="http://schemas.microsoft.com/office/drawing/2014/main" id="{BBEF88BA-D8B4-464F-8C54-94D69D1A67BA}"/>
              </a:ext>
            </a:extLst>
          </p:cNvPr>
          <p:cNvCxnSpPr/>
          <p:nvPr/>
        </p:nvCxnSpPr>
        <p:spPr>
          <a:xfrm>
            <a:off x="2083324" y="2714857"/>
            <a:ext cx="4421171" cy="980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Obrázek 7">
            <a:extLst>
              <a:ext uri="{FF2B5EF4-FFF2-40B4-BE49-F238E27FC236}">
                <a16:creationId xmlns:a16="http://schemas.microsoft.com/office/drawing/2014/main" id="{8844123B-9EFE-45BC-9F61-A405079386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1688" y="2039057"/>
            <a:ext cx="4533333" cy="352381"/>
          </a:xfrm>
          <a:prstGeom prst="rect">
            <a:avLst/>
          </a:prstGeom>
        </p:spPr>
      </p:pic>
      <p:sp>
        <p:nvSpPr>
          <p:cNvPr id="13" name="Obdélník 12">
            <a:extLst>
              <a:ext uri="{FF2B5EF4-FFF2-40B4-BE49-F238E27FC236}">
                <a16:creationId xmlns:a16="http://schemas.microsoft.com/office/drawing/2014/main" id="{4368B293-77EA-41C4-A30F-8B1ACB866345}"/>
              </a:ext>
            </a:extLst>
          </p:cNvPr>
          <p:cNvSpPr/>
          <p:nvPr/>
        </p:nvSpPr>
        <p:spPr>
          <a:xfrm>
            <a:off x="9744174" y="438416"/>
            <a:ext cx="23225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400" b="1" dirty="0">
                <a:solidFill>
                  <a:srgbClr val="00ABEC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MATERIALIZACE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216385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8" descr="http://emanuelscirlet.com/uploads/powered/stdntpartner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969" y="12294552"/>
            <a:ext cx="1073175" cy="20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60363" y="694083"/>
            <a:ext cx="8886446" cy="987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cs-CZ" sz="5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Příklad 3</a:t>
            </a:r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0D083616-2E7C-C441-9883-F54FD30ED6F3}"/>
              </a:ext>
            </a:extLst>
          </p:cNvPr>
          <p:cNvSpPr/>
          <p:nvPr/>
        </p:nvSpPr>
        <p:spPr>
          <a:xfrm>
            <a:off x="0" y="0"/>
            <a:ext cx="12214209" cy="308634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Obdélník 1">
            <a:extLst>
              <a:ext uri="{FF2B5EF4-FFF2-40B4-BE49-F238E27FC236}">
                <a16:creationId xmlns:a16="http://schemas.microsoft.com/office/drawing/2014/main" id="{1A01DC49-EB9A-429E-A1F2-4BAD888E03B3}"/>
              </a:ext>
            </a:extLst>
          </p:cNvPr>
          <p:cNvSpPr/>
          <p:nvPr/>
        </p:nvSpPr>
        <p:spPr>
          <a:xfrm>
            <a:off x="660363" y="2067238"/>
            <a:ext cx="98599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name 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db.Users.FirstOrDefault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(x =&gt;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x.Id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== 1)?.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cs-CZ" sz="2000" dirty="0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4E4B2BA7-A601-4B84-A125-9D064C3947A0}"/>
              </a:ext>
            </a:extLst>
          </p:cNvPr>
          <p:cNvSpPr/>
          <p:nvPr/>
        </p:nvSpPr>
        <p:spPr>
          <a:xfrm>
            <a:off x="2630079" y="2695569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s-CZ" dirty="0" err="1"/>
              <a:t>SELECT</a:t>
            </a:r>
            <a:r>
              <a:rPr lang="cs-CZ" dirty="0"/>
              <a:t> TOP (1) [</a:t>
            </a:r>
            <a:r>
              <a:rPr lang="cs-CZ" dirty="0" err="1"/>
              <a:t>Extent1</a:t>
            </a:r>
            <a:r>
              <a:rPr lang="cs-CZ" dirty="0"/>
              <a:t>].[Id]          AS [Id],</a:t>
            </a:r>
          </a:p>
          <a:p>
            <a:r>
              <a:rPr lang="cs-CZ" dirty="0"/>
              <a:t>               [</a:t>
            </a:r>
            <a:r>
              <a:rPr lang="cs-CZ" dirty="0" err="1"/>
              <a:t>Extent1</a:t>
            </a:r>
            <a:r>
              <a:rPr lang="cs-CZ" dirty="0"/>
              <a:t>].[Firstname]   AS [Firstname],</a:t>
            </a:r>
          </a:p>
          <a:p>
            <a:r>
              <a:rPr lang="cs-CZ" dirty="0"/>
              <a:t>               [</a:t>
            </a:r>
            <a:r>
              <a:rPr lang="cs-CZ" dirty="0" err="1"/>
              <a:t>Extent1</a:t>
            </a:r>
            <a:r>
              <a:rPr lang="cs-CZ" dirty="0"/>
              <a:t>].[Lastname]    AS [Lastname],</a:t>
            </a:r>
          </a:p>
          <a:p>
            <a:r>
              <a:rPr lang="cs-CZ" dirty="0"/>
              <a:t>               [</a:t>
            </a:r>
            <a:r>
              <a:rPr lang="cs-CZ" dirty="0" err="1"/>
              <a:t>Extent1</a:t>
            </a:r>
            <a:r>
              <a:rPr lang="cs-CZ" dirty="0"/>
              <a:t>].[</a:t>
            </a:r>
            <a:r>
              <a:rPr lang="cs-CZ" dirty="0" err="1"/>
              <a:t>DateOfBirth</a:t>
            </a:r>
            <a:r>
              <a:rPr lang="cs-CZ" dirty="0"/>
              <a:t>] AS [</a:t>
            </a:r>
            <a:r>
              <a:rPr lang="cs-CZ" dirty="0" err="1"/>
              <a:t>DateOfBirth</a:t>
            </a:r>
            <a:r>
              <a:rPr lang="cs-CZ" dirty="0"/>
              <a:t>]</a:t>
            </a:r>
          </a:p>
          <a:p>
            <a:r>
              <a:rPr lang="cs-CZ" dirty="0" err="1"/>
              <a:t>FROM</a:t>
            </a:r>
            <a:r>
              <a:rPr lang="cs-CZ" dirty="0"/>
              <a:t>   [</a:t>
            </a:r>
            <a:r>
              <a:rPr lang="cs-CZ" dirty="0" err="1"/>
              <a:t>dbo</a:t>
            </a:r>
            <a:r>
              <a:rPr lang="cs-CZ" dirty="0"/>
              <a:t>].[</a:t>
            </a:r>
            <a:r>
              <a:rPr lang="cs-CZ" dirty="0" err="1"/>
              <a:t>Users</a:t>
            </a:r>
            <a:r>
              <a:rPr lang="cs-CZ" dirty="0"/>
              <a:t>] AS [</a:t>
            </a:r>
            <a:r>
              <a:rPr lang="cs-CZ" dirty="0" err="1"/>
              <a:t>Extent1</a:t>
            </a:r>
            <a:r>
              <a:rPr lang="cs-CZ" dirty="0"/>
              <a:t>]</a:t>
            </a:r>
          </a:p>
          <a:p>
            <a:r>
              <a:rPr lang="cs-CZ" dirty="0" err="1"/>
              <a:t>WHERE</a:t>
            </a:r>
            <a:r>
              <a:rPr lang="cs-CZ" dirty="0"/>
              <a:t>  1 = [</a:t>
            </a:r>
            <a:r>
              <a:rPr lang="cs-CZ" dirty="0" err="1"/>
              <a:t>Extent1</a:t>
            </a:r>
            <a:r>
              <a:rPr lang="cs-CZ" dirty="0"/>
              <a:t>].[Id]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24081222-D62B-44B9-8CC1-BC46114802A7}"/>
              </a:ext>
            </a:extLst>
          </p:cNvPr>
          <p:cNvSpPr/>
          <p:nvPr/>
        </p:nvSpPr>
        <p:spPr>
          <a:xfrm>
            <a:off x="660363" y="4808797"/>
            <a:ext cx="833619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name 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db.Users.Where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(x =&gt;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x.Id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== 1)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(x =&gt;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x.Firstname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FirstOrDefault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cs-CZ" sz="2000" dirty="0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F9D0EFAD-BE25-4776-BA45-0ADAE3AA54E2}"/>
              </a:ext>
            </a:extLst>
          </p:cNvPr>
          <p:cNvSpPr/>
          <p:nvPr/>
        </p:nvSpPr>
        <p:spPr>
          <a:xfrm>
            <a:off x="6498809" y="5499906"/>
            <a:ext cx="56146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/>
              <a:t>SELECT</a:t>
            </a:r>
            <a:r>
              <a:rPr lang="cs-CZ" dirty="0"/>
              <a:t> TOP (1) [</a:t>
            </a:r>
            <a:r>
              <a:rPr lang="cs-CZ" dirty="0" err="1"/>
              <a:t>Extent1</a:t>
            </a:r>
            <a:r>
              <a:rPr lang="cs-CZ" dirty="0"/>
              <a:t>].[Firstname] AS [Firstname]</a:t>
            </a:r>
          </a:p>
          <a:p>
            <a:r>
              <a:rPr lang="cs-CZ" dirty="0" err="1"/>
              <a:t>FROM</a:t>
            </a:r>
            <a:r>
              <a:rPr lang="cs-CZ" dirty="0"/>
              <a:t>   [</a:t>
            </a:r>
            <a:r>
              <a:rPr lang="cs-CZ" dirty="0" err="1"/>
              <a:t>dbo</a:t>
            </a:r>
            <a:r>
              <a:rPr lang="cs-CZ" dirty="0"/>
              <a:t>].[</a:t>
            </a:r>
            <a:r>
              <a:rPr lang="cs-CZ" dirty="0" err="1"/>
              <a:t>Users</a:t>
            </a:r>
            <a:r>
              <a:rPr lang="cs-CZ" dirty="0"/>
              <a:t>] AS [</a:t>
            </a:r>
            <a:r>
              <a:rPr lang="cs-CZ" dirty="0" err="1"/>
              <a:t>Extent1</a:t>
            </a:r>
            <a:r>
              <a:rPr lang="cs-CZ" dirty="0"/>
              <a:t>]</a:t>
            </a:r>
          </a:p>
          <a:p>
            <a:r>
              <a:rPr lang="cs-CZ" dirty="0" err="1"/>
              <a:t>WHERE</a:t>
            </a:r>
            <a:r>
              <a:rPr lang="cs-CZ" dirty="0"/>
              <a:t>  1 = [</a:t>
            </a:r>
            <a:r>
              <a:rPr lang="cs-CZ" dirty="0" err="1"/>
              <a:t>Extent1</a:t>
            </a:r>
            <a:r>
              <a:rPr lang="cs-CZ" dirty="0"/>
              <a:t>].[Id]</a:t>
            </a: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73E108BC-FCAF-461D-8B84-B149CB49ECC7}"/>
              </a:ext>
            </a:extLst>
          </p:cNvPr>
          <p:cNvSpPr/>
          <p:nvPr/>
        </p:nvSpPr>
        <p:spPr>
          <a:xfrm>
            <a:off x="9744174" y="438416"/>
            <a:ext cx="23225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400" b="1" dirty="0">
                <a:solidFill>
                  <a:srgbClr val="00ABEC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MATERIALIZACE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2215038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3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8" descr="http://emanuelscirlet.com/uploads/powered/stdntpartner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969" y="12294552"/>
            <a:ext cx="1073175" cy="20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60363" y="694083"/>
            <a:ext cx="8886446" cy="987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cs-CZ" sz="50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Eager</a:t>
            </a:r>
            <a:r>
              <a:rPr lang="cs-CZ" sz="5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cs-CZ" sz="50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Loading</a:t>
            </a:r>
            <a:endParaRPr lang="cs-CZ" sz="5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0D083616-2E7C-C441-9883-F54FD30ED6F3}"/>
              </a:ext>
            </a:extLst>
          </p:cNvPr>
          <p:cNvSpPr/>
          <p:nvPr/>
        </p:nvSpPr>
        <p:spPr>
          <a:xfrm>
            <a:off x="0" y="0"/>
            <a:ext cx="12214209" cy="308634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Box 18">
            <a:extLst>
              <a:ext uri="{FF2B5EF4-FFF2-40B4-BE49-F238E27FC236}">
                <a16:creationId xmlns:a16="http://schemas.microsoft.com/office/drawing/2014/main" id="{DF113CC3-4A88-3B47-BBA8-C063F23D7D57}"/>
              </a:ext>
            </a:extLst>
          </p:cNvPr>
          <p:cNvSpPr txBox="1"/>
          <p:nvPr/>
        </p:nvSpPr>
        <p:spPr>
          <a:xfrm>
            <a:off x="750094" y="2067238"/>
            <a:ext cx="11059833" cy="1066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odpovídá klasickému dotazování před časy </a:t>
            </a:r>
            <a:r>
              <a:rPr lang="cs-CZ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ORM</a:t>
            </a:r>
            <a:endParaRPr lang="cs-CZ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explicitně si vyžádáme související data (překlad na </a:t>
            </a:r>
            <a:r>
              <a:rPr lang="cs-CZ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JOINs</a:t>
            </a: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)</a:t>
            </a:r>
            <a:endParaRPr lang="en-US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540DBB3A-6A16-4F6B-B23C-B0E26B17B0EF}"/>
              </a:ext>
            </a:extLst>
          </p:cNvPr>
          <p:cNvSpPr/>
          <p:nvPr/>
        </p:nvSpPr>
        <p:spPr>
          <a:xfrm>
            <a:off x="8466264" y="438416"/>
            <a:ext cx="36333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400" b="1" dirty="0">
                <a:solidFill>
                  <a:srgbClr val="00ABEC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STRATEGIE NAČÍTÁNÍ DAT</a:t>
            </a:r>
            <a:endParaRPr lang="cs-CZ" sz="2400" dirty="0"/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DE132655-7131-4579-943C-15EAB5842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574" y="3573786"/>
            <a:ext cx="6885714" cy="771429"/>
          </a:xfrm>
          <a:prstGeom prst="rect">
            <a:avLst/>
          </a:prstGeom>
        </p:spPr>
      </p:pic>
      <p:sp>
        <p:nvSpPr>
          <p:cNvPr id="9" name="Obdélník 8">
            <a:extLst>
              <a:ext uri="{FF2B5EF4-FFF2-40B4-BE49-F238E27FC236}">
                <a16:creationId xmlns:a16="http://schemas.microsoft.com/office/drawing/2014/main" id="{3723BBFA-2E59-4602-995B-52AD87C18A28}"/>
              </a:ext>
            </a:extLst>
          </p:cNvPr>
          <p:cNvSpPr/>
          <p:nvPr/>
        </p:nvSpPr>
        <p:spPr>
          <a:xfrm>
            <a:off x="1665497" y="3858474"/>
            <a:ext cx="6336791" cy="3647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9751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8" descr="http://emanuelscirlet.com/uploads/powered/stdntpartner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969" y="12294552"/>
            <a:ext cx="1073175" cy="20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60363" y="694083"/>
            <a:ext cx="8886446" cy="987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cs-CZ" sz="5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Lazy </a:t>
            </a:r>
            <a:r>
              <a:rPr lang="cs-CZ" sz="50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Loading</a:t>
            </a:r>
            <a:endParaRPr lang="cs-CZ" sz="5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0D083616-2E7C-C441-9883-F54FD30ED6F3}"/>
              </a:ext>
            </a:extLst>
          </p:cNvPr>
          <p:cNvSpPr/>
          <p:nvPr/>
        </p:nvSpPr>
        <p:spPr>
          <a:xfrm>
            <a:off x="0" y="0"/>
            <a:ext cx="12214209" cy="308634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Box 18">
            <a:extLst>
              <a:ext uri="{FF2B5EF4-FFF2-40B4-BE49-F238E27FC236}">
                <a16:creationId xmlns:a16="http://schemas.microsoft.com/office/drawing/2014/main" id="{DF113CC3-4A88-3B47-BBA8-C063F23D7D57}"/>
              </a:ext>
            </a:extLst>
          </p:cNvPr>
          <p:cNvSpPr txBox="1"/>
          <p:nvPr/>
        </p:nvSpPr>
        <p:spPr>
          <a:xfrm>
            <a:off x="750094" y="2067238"/>
            <a:ext cx="11059833" cy="1583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speciální funkce Entity Frameworku</a:t>
            </a:r>
          </a:p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chybějící data (nenačtená </a:t>
            </a:r>
            <a:r>
              <a:rPr lang="cs-CZ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Eager</a:t>
            </a: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cs-CZ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Loadingem</a:t>
            </a: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) </a:t>
            </a:r>
            <a:r>
              <a:rPr lang="cs-CZ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EF</a:t>
            </a: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zkusí načíst v případě potřeby</a:t>
            </a:r>
          </a:p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předpokládá dodatečná nastavení (automaticky v případě </a:t>
            </a:r>
            <a:r>
              <a:rPr lang="cs-CZ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EDMX</a:t>
            </a: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)</a:t>
            </a:r>
            <a:endParaRPr lang="en-US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540DBB3A-6A16-4F6B-B23C-B0E26B17B0EF}"/>
              </a:ext>
            </a:extLst>
          </p:cNvPr>
          <p:cNvSpPr/>
          <p:nvPr/>
        </p:nvSpPr>
        <p:spPr>
          <a:xfrm>
            <a:off x="8466264" y="438416"/>
            <a:ext cx="36333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400" b="1" dirty="0">
                <a:solidFill>
                  <a:srgbClr val="00ABEC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STRATEGIE NAČÍTÁNÍ DAT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2632552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8" descr="http://emanuelscirlet.com/uploads/powered/stdntpartner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969" y="12294552"/>
            <a:ext cx="1073175" cy="20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60363" y="694083"/>
            <a:ext cx="8886446" cy="987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cs-CZ" sz="5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Explicit </a:t>
            </a:r>
            <a:r>
              <a:rPr lang="cs-CZ" sz="50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Loading</a:t>
            </a:r>
            <a:endParaRPr lang="cs-CZ" sz="5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0D083616-2E7C-C441-9883-F54FD30ED6F3}"/>
              </a:ext>
            </a:extLst>
          </p:cNvPr>
          <p:cNvSpPr/>
          <p:nvPr/>
        </p:nvSpPr>
        <p:spPr>
          <a:xfrm>
            <a:off x="0" y="0"/>
            <a:ext cx="12214209" cy="308634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Box 18">
            <a:extLst>
              <a:ext uri="{FF2B5EF4-FFF2-40B4-BE49-F238E27FC236}">
                <a16:creationId xmlns:a16="http://schemas.microsoft.com/office/drawing/2014/main" id="{DF113CC3-4A88-3B47-BBA8-C063F23D7D57}"/>
              </a:ext>
            </a:extLst>
          </p:cNvPr>
          <p:cNvSpPr txBox="1"/>
          <p:nvPr/>
        </p:nvSpPr>
        <p:spPr>
          <a:xfrm>
            <a:off x="750094" y="2067238"/>
            <a:ext cx="11059833" cy="1066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načteme jen nezbytná data, a další </a:t>
            </a:r>
            <a:r>
              <a:rPr lang="cs-CZ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donačteme</a:t>
            </a: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explicitně v případě potřeby</a:t>
            </a:r>
          </a:p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oproti Lazy </a:t>
            </a:r>
            <a:r>
              <a:rPr lang="cs-CZ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Loadingu</a:t>
            </a: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je proces načtení dat pod kontrolou</a:t>
            </a:r>
            <a:endParaRPr lang="en-US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540DBB3A-6A16-4F6B-B23C-B0E26B17B0EF}"/>
              </a:ext>
            </a:extLst>
          </p:cNvPr>
          <p:cNvSpPr/>
          <p:nvPr/>
        </p:nvSpPr>
        <p:spPr>
          <a:xfrm>
            <a:off x="8466264" y="438416"/>
            <a:ext cx="36333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400" b="1" dirty="0">
                <a:solidFill>
                  <a:srgbClr val="00ABEC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STRATEGIE NAČÍTÁNÍ DAT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2529753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8" descr="http://emanuelscirlet.com/uploads/powered/stdntpartner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969" y="12294552"/>
            <a:ext cx="1073175" cy="20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60363" y="694083"/>
            <a:ext cx="8886446" cy="987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50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Obsah</a:t>
            </a:r>
            <a:endParaRPr lang="cs-CZ" sz="5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0D083616-2E7C-C441-9883-F54FD30ED6F3}"/>
              </a:ext>
            </a:extLst>
          </p:cNvPr>
          <p:cNvSpPr/>
          <p:nvPr/>
        </p:nvSpPr>
        <p:spPr>
          <a:xfrm>
            <a:off x="0" y="0"/>
            <a:ext cx="12214209" cy="308634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TextBox 18">
            <a:extLst>
              <a:ext uri="{FF2B5EF4-FFF2-40B4-BE49-F238E27FC236}">
                <a16:creationId xmlns:a16="http://schemas.microsoft.com/office/drawing/2014/main" id="{39BCC99F-6A59-AA42-A4CD-2A46653B4065}"/>
              </a:ext>
            </a:extLst>
          </p:cNvPr>
          <p:cNvSpPr txBox="1"/>
          <p:nvPr/>
        </p:nvSpPr>
        <p:spPr>
          <a:xfrm>
            <a:off x="750094" y="2067238"/>
            <a:ext cx="5810363" cy="3135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Profilování dotazů</a:t>
            </a:r>
          </a:p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Materializace</a:t>
            </a:r>
          </a:p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Strategie pro načítání souvisejících dat</a:t>
            </a:r>
          </a:p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cs-CZ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Change</a:t>
            </a: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cs-CZ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Tracking</a:t>
            </a: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a </a:t>
            </a:r>
            <a:r>
              <a:rPr lang="cs-CZ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State</a:t>
            </a: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Manager</a:t>
            </a:r>
          </a:p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Další související tipy</a:t>
            </a:r>
          </a:p>
          <a:p>
            <a:pPr marL="342900" indent="-342900">
              <a:lnSpc>
                <a:spcPct val="140000"/>
              </a:lnSpc>
              <a:buFontTx/>
              <a:buChar char="-"/>
            </a:pPr>
            <a:endParaRPr lang="cs-CZ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65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8" descr="http://emanuelscirlet.com/uploads/powered/stdntpartner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969" y="12294552"/>
            <a:ext cx="1073175" cy="20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Obdélník 27">
            <a:extLst>
              <a:ext uri="{FF2B5EF4-FFF2-40B4-BE49-F238E27FC236}">
                <a16:creationId xmlns:a16="http://schemas.microsoft.com/office/drawing/2014/main" id="{0D083616-2E7C-C441-9883-F54FD30ED6F3}"/>
              </a:ext>
            </a:extLst>
          </p:cNvPr>
          <p:cNvSpPr/>
          <p:nvPr/>
        </p:nvSpPr>
        <p:spPr>
          <a:xfrm>
            <a:off x="0" y="0"/>
            <a:ext cx="12214209" cy="308634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2" name="TextBox 18">
            <a:extLst>
              <a:ext uri="{FF2B5EF4-FFF2-40B4-BE49-F238E27FC236}">
                <a16:creationId xmlns:a16="http://schemas.microsoft.com/office/drawing/2014/main" id="{7B82FE07-05F8-4D40-B7DE-FB80D5F7A6A6}"/>
              </a:ext>
            </a:extLst>
          </p:cNvPr>
          <p:cNvSpPr txBox="1"/>
          <p:nvPr/>
        </p:nvSpPr>
        <p:spPr>
          <a:xfrm>
            <a:off x="750094" y="2167447"/>
            <a:ext cx="9816306" cy="3105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cs-CZ" sz="3600" b="1" dirty="0" err="1">
                <a:solidFill>
                  <a:srgbClr val="00ABEC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Change</a:t>
            </a:r>
            <a:r>
              <a:rPr lang="cs-CZ" sz="3600" b="1" dirty="0">
                <a:solidFill>
                  <a:srgbClr val="00ABEC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cs-CZ" sz="3600" b="1" dirty="0" err="1">
                <a:solidFill>
                  <a:srgbClr val="00ABEC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Tracing</a:t>
            </a:r>
            <a:r>
              <a:rPr lang="cs-CZ" sz="3600" b="1" dirty="0">
                <a:solidFill>
                  <a:srgbClr val="00ABEC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3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je</a:t>
            </a:r>
            <a:r>
              <a:rPr lang="cs-CZ" sz="3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mechanismus, pomocí kterého </a:t>
            </a:r>
            <a:r>
              <a:rPr lang="cs-CZ" sz="3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EF</a:t>
            </a:r>
            <a:r>
              <a:rPr lang="cs-CZ" sz="3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sleduje změny v datech a dokáže tak v případě </a:t>
            </a:r>
            <a:r>
              <a:rPr lang="cs-CZ" sz="3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Commitu</a:t>
            </a:r>
            <a:r>
              <a:rPr lang="cs-CZ" sz="3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transakce provést změny do databáze.</a:t>
            </a:r>
            <a:endParaRPr lang="en-US" sz="3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19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8" descr="http://emanuelscirlet.com/uploads/powered/stdntpartner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969" y="12294552"/>
            <a:ext cx="1073175" cy="20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60363" y="694083"/>
            <a:ext cx="8886446" cy="987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cs-CZ" sz="50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Change</a:t>
            </a:r>
            <a:r>
              <a:rPr lang="cs-CZ" sz="5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cs-CZ" sz="50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Tracking</a:t>
            </a:r>
            <a:endParaRPr lang="cs-CZ" sz="5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0D083616-2E7C-C441-9883-F54FD30ED6F3}"/>
              </a:ext>
            </a:extLst>
          </p:cNvPr>
          <p:cNvSpPr/>
          <p:nvPr/>
        </p:nvSpPr>
        <p:spPr>
          <a:xfrm>
            <a:off x="0" y="0"/>
            <a:ext cx="12214209" cy="308634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Box 18">
            <a:extLst>
              <a:ext uri="{FF2B5EF4-FFF2-40B4-BE49-F238E27FC236}">
                <a16:creationId xmlns:a16="http://schemas.microsoft.com/office/drawing/2014/main" id="{DF113CC3-4A88-3B47-BBA8-C063F23D7D57}"/>
              </a:ext>
            </a:extLst>
          </p:cNvPr>
          <p:cNvSpPr txBox="1"/>
          <p:nvPr/>
        </p:nvSpPr>
        <p:spPr>
          <a:xfrm>
            <a:off x="750094" y="2067238"/>
            <a:ext cx="11059833" cy="1066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Standardně zapnutý (globálně)</a:t>
            </a:r>
          </a:p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Probíhá jsou pouze nad entitami, které zná </a:t>
            </a:r>
            <a:r>
              <a:rPr lang="cs-CZ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DbContext</a:t>
            </a:r>
            <a:endParaRPr lang="en-US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Obdélník 1">
            <a:extLst>
              <a:ext uri="{FF2B5EF4-FFF2-40B4-BE49-F238E27FC236}">
                <a16:creationId xmlns:a16="http://schemas.microsoft.com/office/drawing/2014/main" id="{27C6F051-A93C-4BE1-A234-17F4BFE8D46C}"/>
              </a:ext>
            </a:extLst>
          </p:cNvPr>
          <p:cNvSpPr/>
          <p:nvPr/>
        </p:nvSpPr>
        <p:spPr>
          <a:xfrm>
            <a:off x="1106079" y="3351497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s-CZ" dirty="0" err="1"/>
              <a:t>using</a:t>
            </a:r>
            <a:r>
              <a:rPr lang="cs-CZ" dirty="0"/>
              <a:t> (var </a:t>
            </a:r>
            <a:r>
              <a:rPr lang="cs-CZ" dirty="0" err="1"/>
              <a:t>context</a:t>
            </a:r>
            <a:r>
              <a:rPr lang="cs-CZ" dirty="0"/>
              <a:t> = </a:t>
            </a:r>
            <a:r>
              <a:rPr lang="cs-CZ" dirty="0" err="1"/>
              <a:t>new</a:t>
            </a:r>
            <a:r>
              <a:rPr lang="cs-CZ" dirty="0"/>
              <a:t> </a:t>
            </a:r>
            <a:r>
              <a:rPr lang="cs-CZ" dirty="0" err="1"/>
              <a:t>BloggingContext</a:t>
            </a:r>
            <a:r>
              <a:rPr lang="cs-CZ" dirty="0"/>
              <a:t>())</a:t>
            </a:r>
          </a:p>
          <a:p>
            <a:r>
              <a:rPr lang="cs-CZ" dirty="0"/>
              <a:t>{</a:t>
            </a:r>
          </a:p>
          <a:p>
            <a:r>
              <a:rPr lang="cs-CZ" dirty="0"/>
              <a:t>    var blog = </a:t>
            </a:r>
            <a:r>
              <a:rPr lang="cs-CZ" dirty="0" err="1"/>
              <a:t>context.Blogs</a:t>
            </a:r>
            <a:endParaRPr lang="cs-CZ" dirty="0"/>
          </a:p>
          <a:p>
            <a:r>
              <a:rPr lang="cs-CZ" dirty="0"/>
              <a:t>        .</a:t>
            </a:r>
            <a:r>
              <a:rPr lang="cs-CZ" dirty="0" err="1"/>
              <a:t>Select</a:t>
            </a:r>
            <a:r>
              <a:rPr lang="cs-CZ" dirty="0"/>
              <a:t>(b =&gt;</a:t>
            </a:r>
          </a:p>
          <a:p>
            <a:r>
              <a:rPr lang="cs-CZ" dirty="0"/>
              <a:t>            </a:t>
            </a:r>
            <a:r>
              <a:rPr lang="cs-CZ" dirty="0" err="1"/>
              <a:t>new</a:t>
            </a:r>
            <a:endParaRPr lang="cs-CZ" dirty="0"/>
          </a:p>
          <a:p>
            <a:r>
              <a:rPr lang="cs-CZ" dirty="0"/>
              <a:t>            {</a:t>
            </a:r>
          </a:p>
          <a:p>
            <a:r>
              <a:rPr lang="cs-CZ" dirty="0"/>
              <a:t>                </a:t>
            </a:r>
            <a:r>
              <a:rPr lang="cs-CZ" dirty="0">
                <a:solidFill>
                  <a:srgbClr val="00ABEC"/>
                </a:solidFill>
              </a:rPr>
              <a:t>Blog</a:t>
            </a:r>
            <a:r>
              <a:rPr lang="cs-CZ" dirty="0"/>
              <a:t> = b,</a:t>
            </a:r>
            <a:br>
              <a:rPr lang="cs-CZ" dirty="0"/>
            </a:br>
            <a:r>
              <a:rPr lang="cs-CZ" dirty="0"/>
              <a:t>                Title = </a:t>
            </a:r>
            <a:r>
              <a:rPr lang="cs-CZ" dirty="0" err="1"/>
              <a:t>b.Title</a:t>
            </a:r>
            <a:r>
              <a:rPr lang="cs-CZ" dirty="0"/>
              <a:t>,</a:t>
            </a:r>
          </a:p>
          <a:p>
            <a:r>
              <a:rPr lang="cs-CZ" dirty="0"/>
              <a:t>                </a:t>
            </a:r>
            <a:r>
              <a:rPr lang="cs-CZ" dirty="0" err="1"/>
              <a:t>Posts</a:t>
            </a:r>
            <a:r>
              <a:rPr lang="cs-CZ" dirty="0"/>
              <a:t> = </a:t>
            </a:r>
            <a:r>
              <a:rPr lang="cs-CZ" dirty="0" err="1"/>
              <a:t>b.Posts.Count</a:t>
            </a:r>
            <a:r>
              <a:rPr lang="cs-CZ" dirty="0"/>
              <a:t>()</a:t>
            </a:r>
          </a:p>
          <a:p>
            <a:r>
              <a:rPr lang="cs-CZ" dirty="0"/>
              <a:t>            });</a:t>
            </a:r>
          </a:p>
          <a:p>
            <a:r>
              <a:rPr lang="cs-CZ" dirty="0"/>
              <a:t>}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BEB24167-4640-4946-8322-AD9690D46E2D}"/>
              </a:ext>
            </a:extLst>
          </p:cNvPr>
          <p:cNvSpPr/>
          <p:nvPr/>
        </p:nvSpPr>
        <p:spPr>
          <a:xfrm>
            <a:off x="9317108" y="438416"/>
            <a:ext cx="28560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400" b="1" dirty="0" err="1">
                <a:solidFill>
                  <a:srgbClr val="00ABEC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CHANGE</a:t>
            </a:r>
            <a:r>
              <a:rPr lang="cs-CZ" sz="2400" b="1" dirty="0">
                <a:solidFill>
                  <a:srgbClr val="00ABEC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cs-CZ" sz="2400" b="1" dirty="0" err="1">
                <a:solidFill>
                  <a:srgbClr val="00ABEC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TRACKING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565273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8" descr="http://emanuelscirlet.com/uploads/powered/stdntpartner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969" y="12294552"/>
            <a:ext cx="1073175" cy="20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60363" y="694083"/>
            <a:ext cx="8886446" cy="987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cs-CZ" sz="50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Detect</a:t>
            </a:r>
            <a:r>
              <a:rPr lang="cs-CZ" sz="5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cs-CZ" sz="50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Changes</a:t>
            </a:r>
            <a:endParaRPr lang="cs-CZ" sz="5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0D083616-2E7C-C441-9883-F54FD30ED6F3}"/>
              </a:ext>
            </a:extLst>
          </p:cNvPr>
          <p:cNvSpPr/>
          <p:nvPr/>
        </p:nvSpPr>
        <p:spPr>
          <a:xfrm>
            <a:off x="0" y="0"/>
            <a:ext cx="12214209" cy="308634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Box 18">
            <a:extLst>
              <a:ext uri="{FF2B5EF4-FFF2-40B4-BE49-F238E27FC236}">
                <a16:creationId xmlns:a16="http://schemas.microsoft.com/office/drawing/2014/main" id="{DF113CC3-4A88-3B47-BBA8-C063F23D7D57}"/>
              </a:ext>
            </a:extLst>
          </p:cNvPr>
          <p:cNvSpPr txBox="1"/>
          <p:nvPr/>
        </p:nvSpPr>
        <p:spPr>
          <a:xfrm>
            <a:off x="750094" y="2067238"/>
            <a:ext cx="11059833" cy="2101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Automatická detekce změn v datech</a:t>
            </a:r>
          </a:p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Pro sledování změn v instancích potřebuje </a:t>
            </a:r>
            <a:r>
              <a:rPr lang="cs-CZ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Change</a:t>
            </a: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cs-CZ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Tracking</a:t>
            </a:r>
            <a:endParaRPr lang="cs-CZ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K aktivaci dochází voláním některých metod</a:t>
            </a:r>
          </a:p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Lze jej vypnout (i dočasně)</a:t>
            </a:r>
            <a:endParaRPr lang="en-US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8F2CF9DB-79B6-469B-89FD-7BAEF0F6EF2B}"/>
              </a:ext>
            </a:extLst>
          </p:cNvPr>
          <p:cNvSpPr/>
          <p:nvPr/>
        </p:nvSpPr>
        <p:spPr>
          <a:xfrm>
            <a:off x="7031039" y="3233255"/>
            <a:ext cx="377017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cs-CZ" dirty="0" err="1">
                <a:solidFill>
                  <a:srgbClr val="000000"/>
                </a:solidFill>
                <a:latin typeface="Segoe UI" panose="020B0502040204020203" pitchFamily="34" charset="0"/>
              </a:rPr>
              <a:t>DbSet.Find</a:t>
            </a:r>
            <a:endParaRPr lang="cs-CZ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cs-CZ" dirty="0" err="1">
                <a:solidFill>
                  <a:srgbClr val="000000"/>
                </a:solidFill>
                <a:latin typeface="Segoe UI" panose="020B0502040204020203" pitchFamily="34" charset="0"/>
              </a:rPr>
              <a:t>DbSet.Local</a:t>
            </a:r>
            <a:endParaRPr lang="cs-CZ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cs-CZ" dirty="0" err="1">
                <a:solidFill>
                  <a:srgbClr val="000000"/>
                </a:solidFill>
                <a:latin typeface="Segoe UI" panose="020B0502040204020203" pitchFamily="34" charset="0"/>
              </a:rPr>
              <a:t>DbSet.Add</a:t>
            </a:r>
            <a:endParaRPr lang="cs-CZ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cs-CZ" dirty="0" err="1">
                <a:solidFill>
                  <a:srgbClr val="000000"/>
                </a:solidFill>
                <a:latin typeface="Segoe UI" panose="020B0502040204020203" pitchFamily="34" charset="0"/>
              </a:rPr>
              <a:t>DbSet.AddRange</a:t>
            </a:r>
            <a:endParaRPr lang="cs-CZ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cs-CZ" dirty="0" err="1">
                <a:solidFill>
                  <a:srgbClr val="000000"/>
                </a:solidFill>
                <a:latin typeface="Segoe UI" panose="020B0502040204020203" pitchFamily="34" charset="0"/>
              </a:rPr>
              <a:t>DbSet.Remove</a:t>
            </a:r>
            <a:endParaRPr lang="cs-CZ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cs-CZ" dirty="0" err="1">
                <a:solidFill>
                  <a:srgbClr val="000000"/>
                </a:solidFill>
                <a:latin typeface="Segoe UI" panose="020B0502040204020203" pitchFamily="34" charset="0"/>
              </a:rPr>
              <a:t>DbSet.RemoveRange</a:t>
            </a:r>
            <a:endParaRPr lang="cs-CZ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cs-CZ" dirty="0" err="1">
                <a:solidFill>
                  <a:srgbClr val="000000"/>
                </a:solidFill>
                <a:latin typeface="Segoe UI" panose="020B0502040204020203" pitchFamily="34" charset="0"/>
              </a:rPr>
              <a:t>DbSet.Attach</a:t>
            </a:r>
            <a:endParaRPr lang="cs-CZ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cs-CZ" dirty="0" err="1">
                <a:solidFill>
                  <a:srgbClr val="000000"/>
                </a:solidFill>
                <a:latin typeface="Segoe UI" panose="020B0502040204020203" pitchFamily="34" charset="0"/>
              </a:rPr>
              <a:t>DbContext.SaveChanges</a:t>
            </a:r>
            <a:endParaRPr lang="cs-CZ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cs-CZ" dirty="0" err="1">
                <a:solidFill>
                  <a:srgbClr val="000000"/>
                </a:solidFill>
                <a:latin typeface="Segoe UI" panose="020B0502040204020203" pitchFamily="34" charset="0"/>
              </a:rPr>
              <a:t>DbContext.GetValidationErrors</a:t>
            </a:r>
            <a:endParaRPr lang="cs-CZ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cs-CZ" dirty="0" err="1">
                <a:solidFill>
                  <a:srgbClr val="000000"/>
                </a:solidFill>
                <a:latin typeface="Segoe UI" panose="020B0502040204020203" pitchFamily="34" charset="0"/>
              </a:rPr>
              <a:t>DbContext.Entry</a:t>
            </a:r>
            <a:endParaRPr lang="cs-CZ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cs-CZ" dirty="0" err="1">
                <a:solidFill>
                  <a:srgbClr val="000000"/>
                </a:solidFill>
                <a:latin typeface="Segoe UI" panose="020B0502040204020203" pitchFamily="34" charset="0"/>
              </a:rPr>
              <a:t>DbChangeTracker.Entries</a:t>
            </a:r>
            <a:endParaRPr lang="cs-CZ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2B9DBF20-385D-4CFE-8417-2FA1BB959BD6}"/>
              </a:ext>
            </a:extLst>
          </p:cNvPr>
          <p:cNvSpPr/>
          <p:nvPr/>
        </p:nvSpPr>
        <p:spPr>
          <a:xfrm>
            <a:off x="9317108" y="438416"/>
            <a:ext cx="28560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400" b="1" dirty="0" err="1">
                <a:solidFill>
                  <a:srgbClr val="00ABEC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CHANGE</a:t>
            </a:r>
            <a:r>
              <a:rPr lang="cs-CZ" sz="2400" b="1" dirty="0">
                <a:solidFill>
                  <a:srgbClr val="00ABEC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cs-CZ" sz="2400" b="1" dirty="0" err="1">
                <a:solidFill>
                  <a:srgbClr val="00ABEC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TRACKING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220056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8" descr="http://emanuelscirlet.com/uploads/powered/stdntpartner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969" y="12294552"/>
            <a:ext cx="1073175" cy="20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60363" y="694083"/>
            <a:ext cx="8886446" cy="987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cs-CZ" sz="5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Příklad 1</a:t>
            </a:r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0D083616-2E7C-C441-9883-F54FD30ED6F3}"/>
              </a:ext>
            </a:extLst>
          </p:cNvPr>
          <p:cNvSpPr/>
          <p:nvPr/>
        </p:nvSpPr>
        <p:spPr>
          <a:xfrm>
            <a:off x="0" y="0"/>
            <a:ext cx="12214209" cy="308634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2B9DBF20-385D-4CFE-8417-2FA1BB959BD6}"/>
              </a:ext>
            </a:extLst>
          </p:cNvPr>
          <p:cNvSpPr/>
          <p:nvPr/>
        </p:nvSpPr>
        <p:spPr>
          <a:xfrm>
            <a:off x="9317108" y="438416"/>
            <a:ext cx="28560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400" b="1" dirty="0" err="1">
                <a:solidFill>
                  <a:srgbClr val="00ABEC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CHANGE</a:t>
            </a:r>
            <a:r>
              <a:rPr lang="cs-CZ" sz="2400" b="1" dirty="0">
                <a:solidFill>
                  <a:srgbClr val="00ABEC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cs-CZ" sz="2400" b="1" dirty="0" err="1">
                <a:solidFill>
                  <a:srgbClr val="00ABEC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TRACKING</a:t>
            </a:r>
            <a:endParaRPr lang="cs-CZ" sz="2400" dirty="0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EC240F4E-51A2-420C-AB8C-F8CEC44960DC}"/>
              </a:ext>
            </a:extLst>
          </p:cNvPr>
          <p:cNvSpPr/>
          <p:nvPr/>
        </p:nvSpPr>
        <p:spPr>
          <a:xfrm>
            <a:off x="729007" y="1848475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s-CZ" dirty="0" err="1"/>
              <a:t>using</a:t>
            </a:r>
            <a:r>
              <a:rPr lang="cs-CZ" dirty="0"/>
              <a:t> (var </a:t>
            </a:r>
            <a:r>
              <a:rPr lang="cs-CZ" dirty="0" err="1"/>
              <a:t>context</a:t>
            </a:r>
            <a:r>
              <a:rPr lang="cs-CZ" dirty="0"/>
              <a:t> = </a:t>
            </a:r>
            <a:r>
              <a:rPr lang="cs-CZ" dirty="0" err="1"/>
              <a:t>new</a:t>
            </a:r>
            <a:r>
              <a:rPr lang="cs-CZ" dirty="0"/>
              <a:t> </a:t>
            </a:r>
            <a:r>
              <a:rPr lang="cs-CZ" dirty="0" err="1"/>
              <a:t>BloggingContext</a:t>
            </a:r>
            <a:r>
              <a:rPr lang="cs-CZ" dirty="0"/>
              <a:t>())</a:t>
            </a:r>
          </a:p>
          <a:p>
            <a:r>
              <a:rPr lang="cs-CZ" dirty="0"/>
              <a:t>{</a:t>
            </a:r>
          </a:p>
          <a:p>
            <a:r>
              <a:rPr lang="cs-CZ" dirty="0"/>
              <a:t>    </a:t>
            </a:r>
            <a:r>
              <a:rPr lang="cs-CZ" dirty="0" err="1"/>
              <a:t>try</a:t>
            </a:r>
            <a:endParaRPr lang="cs-CZ" dirty="0"/>
          </a:p>
          <a:p>
            <a:r>
              <a:rPr lang="cs-CZ" dirty="0"/>
              <a:t>    {</a:t>
            </a:r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        // Make many </a:t>
            </a:r>
            <a:r>
              <a:rPr lang="cs-CZ" dirty="0" err="1"/>
              <a:t>calls</a:t>
            </a:r>
            <a:r>
              <a:rPr lang="cs-CZ" dirty="0"/>
              <a:t> in a </a:t>
            </a:r>
            <a:r>
              <a:rPr lang="cs-CZ" dirty="0" err="1"/>
              <a:t>loop</a:t>
            </a:r>
            <a:endParaRPr lang="cs-CZ" dirty="0"/>
          </a:p>
          <a:p>
            <a:r>
              <a:rPr lang="cs-CZ" dirty="0"/>
              <a:t>        </a:t>
            </a:r>
            <a:r>
              <a:rPr lang="cs-CZ" dirty="0" err="1"/>
              <a:t>foreach</a:t>
            </a:r>
            <a:r>
              <a:rPr lang="cs-CZ" dirty="0"/>
              <a:t> (var blog in </a:t>
            </a:r>
            <a:r>
              <a:rPr lang="cs-CZ" dirty="0" err="1"/>
              <a:t>aLotOfBlogs</a:t>
            </a:r>
            <a:r>
              <a:rPr lang="cs-CZ" dirty="0"/>
              <a:t>)</a:t>
            </a:r>
          </a:p>
          <a:p>
            <a:r>
              <a:rPr lang="cs-CZ" dirty="0"/>
              <a:t>        {</a:t>
            </a:r>
          </a:p>
          <a:p>
            <a:r>
              <a:rPr lang="cs-CZ" dirty="0"/>
              <a:t>            </a:t>
            </a:r>
            <a:r>
              <a:rPr lang="cs-CZ" dirty="0" err="1"/>
              <a:t>context.Blogs.Add</a:t>
            </a:r>
            <a:r>
              <a:rPr lang="cs-CZ" dirty="0"/>
              <a:t>(blog);</a:t>
            </a:r>
          </a:p>
          <a:p>
            <a:r>
              <a:rPr lang="cs-CZ" dirty="0"/>
              <a:t>        }</a:t>
            </a:r>
          </a:p>
          <a:p>
            <a:r>
              <a:rPr lang="cs-CZ" dirty="0"/>
              <a:t>    }</a:t>
            </a:r>
          </a:p>
          <a:p>
            <a:r>
              <a:rPr lang="cs-CZ" dirty="0"/>
              <a:t>    </a:t>
            </a:r>
            <a:r>
              <a:rPr lang="cs-CZ" dirty="0" err="1"/>
              <a:t>finally</a:t>
            </a:r>
            <a:endParaRPr lang="cs-CZ" dirty="0"/>
          </a:p>
          <a:p>
            <a:r>
              <a:rPr lang="cs-CZ" dirty="0"/>
              <a:t>    {</a:t>
            </a:r>
          </a:p>
          <a:p>
            <a:r>
              <a:rPr lang="cs-CZ" dirty="0"/>
              <a:t> </a:t>
            </a:r>
          </a:p>
          <a:p>
            <a:r>
              <a:rPr lang="cs-CZ" dirty="0"/>
              <a:t>    }</a:t>
            </a:r>
          </a:p>
          <a:p>
            <a:r>
              <a:rPr lang="cs-CZ" dirty="0"/>
              <a:t>}</a:t>
            </a: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45E4D623-A28C-431B-8F8B-4B49943471A2}"/>
              </a:ext>
            </a:extLst>
          </p:cNvPr>
          <p:cNvSpPr/>
          <p:nvPr/>
        </p:nvSpPr>
        <p:spPr>
          <a:xfrm>
            <a:off x="1154727" y="1848475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cs-CZ" dirty="0">
              <a:solidFill>
                <a:srgbClr val="FF0000"/>
              </a:solidFill>
            </a:endParaRPr>
          </a:p>
          <a:p>
            <a:endParaRPr lang="cs-CZ" dirty="0">
              <a:solidFill>
                <a:srgbClr val="FF0000"/>
              </a:solidFill>
            </a:endParaRPr>
          </a:p>
          <a:p>
            <a:endParaRPr lang="cs-CZ" dirty="0">
              <a:solidFill>
                <a:srgbClr val="FF0000"/>
              </a:solidFill>
            </a:endParaRPr>
          </a:p>
          <a:p>
            <a:endParaRPr lang="cs-CZ" dirty="0">
              <a:solidFill>
                <a:srgbClr val="FF0000"/>
              </a:solidFill>
            </a:endParaRPr>
          </a:p>
          <a:p>
            <a:r>
              <a:rPr lang="cs-CZ" dirty="0" err="1">
                <a:solidFill>
                  <a:srgbClr val="FF0000"/>
                </a:solidFill>
              </a:rPr>
              <a:t>context.Configuration.</a:t>
            </a:r>
            <a:r>
              <a:rPr lang="cs-CZ" b="1" dirty="0" err="1">
                <a:solidFill>
                  <a:srgbClr val="FF0000"/>
                </a:solidFill>
              </a:rPr>
              <a:t>AutoDetectChangesEnabled</a:t>
            </a:r>
            <a:r>
              <a:rPr lang="cs-CZ" dirty="0">
                <a:solidFill>
                  <a:srgbClr val="FF0000"/>
                </a:solidFill>
              </a:rPr>
              <a:t> = </a:t>
            </a:r>
            <a:r>
              <a:rPr lang="cs-CZ" dirty="0" err="1">
                <a:solidFill>
                  <a:srgbClr val="FF0000"/>
                </a:solidFill>
              </a:rPr>
              <a:t>false</a:t>
            </a:r>
            <a:r>
              <a:rPr lang="cs-CZ" dirty="0">
                <a:solidFill>
                  <a:srgbClr val="FF0000"/>
                </a:solidFill>
              </a:rPr>
              <a:t>;</a:t>
            </a:r>
          </a:p>
          <a:p>
            <a:endParaRPr lang="cs-CZ" dirty="0">
              <a:solidFill>
                <a:srgbClr val="FF0000"/>
              </a:solidFill>
            </a:endParaRPr>
          </a:p>
          <a:p>
            <a:endParaRPr lang="cs-CZ" dirty="0">
              <a:solidFill>
                <a:srgbClr val="FF0000"/>
              </a:solidFill>
            </a:endParaRPr>
          </a:p>
          <a:p>
            <a:endParaRPr lang="cs-CZ" dirty="0">
              <a:solidFill>
                <a:srgbClr val="FF0000"/>
              </a:solidFill>
            </a:endParaRPr>
          </a:p>
          <a:p>
            <a:endParaRPr lang="cs-CZ" dirty="0">
              <a:solidFill>
                <a:srgbClr val="FF0000"/>
              </a:solidFill>
            </a:endParaRPr>
          </a:p>
          <a:p>
            <a:endParaRPr lang="cs-CZ" dirty="0">
              <a:solidFill>
                <a:srgbClr val="FF0000"/>
              </a:solidFill>
            </a:endParaRPr>
          </a:p>
          <a:p>
            <a:endParaRPr lang="cs-CZ" dirty="0">
              <a:solidFill>
                <a:srgbClr val="FF0000"/>
              </a:solidFill>
            </a:endParaRPr>
          </a:p>
          <a:p>
            <a:endParaRPr lang="cs-CZ" dirty="0">
              <a:solidFill>
                <a:srgbClr val="FF0000"/>
              </a:solidFill>
            </a:endParaRPr>
          </a:p>
          <a:p>
            <a:endParaRPr lang="cs-CZ" dirty="0">
              <a:solidFill>
                <a:srgbClr val="FF0000"/>
              </a:solidFill>
            </a:endParaRPr>
          </a:p>
          <a:p>
            <a:endParaRPr lang="cs-CZ" dirty="0">
              <a:solidFill>
                <a:srgbClr val="FF0000"/>
              </a:solidFill>
            </a:endParaRPr>
          </a:p>
          <a:p>
            <a:r>
              <a:rPr lang="cs-CZ" dirty="0" err="1">
                <a:solidFill>
                  <a:srgbClr val="FF0000"/>
                </a:solidFill>
              </a:rPr>
              <a:t>context.Configuration.</a:t>
            </a:r>
            <a:r>
              <a:rPr lang="cs-CZ" b="1" dirty="0" err="1">
                <a:solidFill>
                  <a:srgbClr val="FF0000"/>
                </a:solidFill>
              </a:rPr>
              <a:t>AutoDetectChangesEnabled</a:t>
            </a:r>
            <a:r>
              <a:rPr lang="cs-CZ" dirty="0">
                <a:solidFill>
                  <a:srgbClr val="FF0000"/>
                </a:solidFill>
              </a:rPr>
              <a:t> = </a:t>
            </a:r>
            <a:r>
              <a:rPr lang="cs-CZ" dirty="0" err="1">
                <a:solidFill>
                  <a:srgbClr val="FF0000"/>
                </a:solidFill>
              </a:rPr>
              <a:t>true</a:t>
            </a:r>
            <a:r>
              <a:rPr lang="cs-CZ" dirty="0">
                <a:solidFill>
                  <a:srgbClr val="FF000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7803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8" descr="http://emanuelscirlet.com/uploads/powered/stdntpartner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969" y="12294552"/>
            <a:ext cx="1073175" cy="20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60363" y="694083"/>
            <a:ext cx="8886446" cy="987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cs-CZ" sz="5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Příklad 1 (jiné řešení)</a:t>
            </a:r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0D083616-2E7C-C441-9883-F54FD30ED6F3}"/>
              </a:ext>
            </a:extLst>
          </p:cNvPr>
          <p:cNvSpPr/>
          <p:nvPr/>
        </p:nvSpPr>
        <p:spPr>
          <a:xfrm>
            <a:off x="0" y="0"/>
            <a:ext cx="12214209" cy="308634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2B9DBF20-385D-4CFE-8417-2FA1BB959BD6}"/>
              </a:ext>
            </a:extLst>
          </p:cNvPr>
          <p:cNvSpPr/>
          <p:nvPr/>
        </p:nvSpPr>
        <p:spPr>
          <a:xfrm>
            <a:off x="9317108" y="438416"/>
            <a:ext cx="28560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400" b="1" dirty="0" err="1">
                <a:solidFill>
                  <a:srgbClr val="00ABEC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CHANGE</a:t>
            </a:r>
            <a:r>
              <a:rPr lang="cs-CZ" sz="2400" b="1" dirty="0">
                <a:solidFill>
                  <a:srgbClr val="00ABEC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cs-CZ" sz="2400" b="1" dirty="0" err="1">
                <a:solidFill>
                  <a:srgbClr val="00ABEC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TRACKING</a:t>
            </a:r>
            <a:endParaRPr lang="cs-CZ" sz="2400" dirty="0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EC240F4E-51A2-420C-AB8C-F8CEC44960DC}"/>
              </a:ext>
            </a:extLst>
          </p:cNvPr>
          <p:cNvSpPr/>
          <p:nvPr/>
        </p:nvSpPr>
        <p:spPr>
          <a:xfrm>
            <a:off x="729007" y="1848475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s-CZ" dirty="0" err="1">
                <a:solidFill>
                  <a:schemeClr val="bg1">
                    <a:lumMod val="65000"/>
                  </a:schemeClr>
                </a:solidFill>
              </a:rPr>
              <a:t>using</a:t>
            </a:r>
            <a:r>
              <a:rPr lang="cs-CZ" dirty="0">
                <a:solidFill>
                  <a:schemeClr val="bg1">
                    <a:lumMod val="65000"/>
                  </a:schemeClr>
                </a:solidFill>
              </a:rPr>
              <a:t> (var </a:t>
            </a:r>
            <a:r>
              <a:rPr lang="cs-CZ" dirty="0" err="1">
                <a:solidFill>
                  <a:schemeClr val="bg1">
                    <a:lumMod val="65000"/>
                  </a:schemeClr>
                </a:solidFill>
              </a:rPr>
              <a:t>context</a:t>
            </a:r>
            <a:r>
              <a:rPr lang="cs-CZ" dirty="0">
                <a:solidFill>
                  <a:schemeClr val="bg1">
                    <a:lumMod val="65000"/>
                  </a:schemeClr>
                </a:solidFill>
              </a:rPr>
              <a:t> = </a:t>
            </a:r>
            <a:r>
              <a:rPr lang="cs-CZ" dirty="0" err="1">
                <a:solidFill>
                  <a:schemeClr val="bg1">
                    <a:lumMod val="65000"/>
                  </a:schemeClr>
                </a:solidFill>
              </a:rPr>
              <a:t>new</a:t>
            </a:r>
            <a:r>
              <a:rPr lang="cs-CZ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cs-CZ" dirty="0" err="1">
                <a:solidFill>
                  <a:schemeClr val="bg1">
                    <a:lumMod val="65000"/>
                  </a:schemeClr>
                </a:solidFill>
              </a:rPr>
              <a:t>BloggingContext</a:t>
            </a:r>
            <a:r>
              <a:rPr lang="cs-CZ" dirty="0">
                <a:solidFill>
                  <a:schemeClr val="bg1">
                    <a:lumMod val="65000"/>
                  </a:schemeClr>
                </a:solidFill>
              </a:rPr>
              <a:t>())</a:t>
            </a:r>
          </a:p>
          <a:p>
            <a:r>
              <a:rPr lang="cs-CZ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r>
              <a:rPr lang="cs-CZ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cs-CZ" dirty="0" err="1">
                <a:solidFill>
                  <a:schemeClr val="bg1">
                    <a:lumMod val="65000"/>
                  </a:schemeClr>
                </a:solidFill>
              </a:rPr>
              <a:t>try</a:t>
            </a:r>
            <a:endParaRPr lang="cs-CZ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cs-CZ" dirty="0">
                <a:solidFill>
                  <a:schemeClr val="bg1">
                    <a:lumMod val="65000"/>
                  </a:schemeClr>
                </a:solidFill>
              </a:rPr>
              <a:t>    {</a:t>
            </a:r>
          </a:p>
          <a:p>
            <a:r>
              <a:rPr lang="cs-CZ" dirty="0"/>
              <a:t>    	List&lt;Blog&gt; </a:t>
            </a:r>
            <a:r>
              <a:rPr lang="cs-CZ" dirty="0" err="1"/>
              <a:t>blogsToAdd</a:t>
            </a:r>
            <a:r>
              <a:rPr lang="cs-CZ" dirty="0"/>
              <a:t> = </a:t>
            </a:r>
            <a:r>
              <a:rPr lang="cs-CZ" dirty="0" err="1"/>
              <a:t>new</a:t>
            </a:r>
            <a:r>
              <a:rPr lang="cs-CZ" dirty="0"/>
              <a:t> List&lt;Blog&gt;();</a:t>
            </a:r>
          </a:p>
          <a:p>
            <a:r>
              <a:rPr lang="cs-CZ" dirty="0"/>
              <a:t>	</a:t>
            </a:r>
            <a:r>
              <a:rPr lang="cs-CZ" dirty="0" err="1"/>
              <a:t>foreach</a:t>
            </a:r>
            <a:r>
              <a:rPr lang="cs-CZ" dirty="0"/>
              <a:t> (var blog in </a:t>
            </a:r>
            <a:r>
              <a:rPr lang="cs-CZ" dirty="0" err="1"/>
              <a:t>aLotOfBlogs</a:t>
            </a:r>
            <a:r>
              <a:rPr lang="cs-CZ" dirty="0"/>
              <a:t>)</a:t>
            </a:r>
          </a:p>
          <a:p>
            <a:r>
              <a:rPr lang="cs-CZ" dirty="0"/>
              <a:t>       	{</a:t>
            </a:r>
          </a:p>
          <a:p>
            <a:r>
              <a:rPr lang="cs-CZ" dirty="0"/>
              <a:t>       	      </a:t>
            </a:r>
            <a:r>
              <a:rPr lang="cs-CZ" dirty="0" err="1"/>
              <a:t>blogsToAdd.Add</a:t>
            </a:r>
            <a:r>
              <a:rPr lang="cs-CZ" dirty="0"/>
              <a:t>(blog);</a:t>
            </a:r>
          </a:p>
          <a:p>
            <a:r>
              <a:rPr lang="cs-CZ" dirty="0"/>
              <a:t>       	}</a:t>
            </a:r>
          </a:p>
          <a:p>
            <a:endParaRPr lang="cs-CZ" dirty="0"/>
          </a:p>
          <a:p>
            <a:r>
              <a:rPr lang="cs-CZ" dirty="0"/>
              <a:t>       	</a:t>
            </a:r>
            <a:r>
              <a:rPr lang="cs-CZ" dirty="0" err="1"/>
              <a:t>context.Blogs.AddRange</a:t>
            </a:r>
            <a:r>
              <a:rPr lang="cs-CZ" dirty="0"/>
              <a:t>(</a:t>
            </a:r>
            <a:r>
              <a:rPr lang="cs-CZ" dirty="0" err="1"/>
              <a:t>blogsToAdd</a:t>
            </a:r>
            <a:r>
              <a:rPr lang="cs-CZ" dirty="0"/>
              <a:t>);</a:t>
            </a:r>
          </a:p>
          <a:p>
            <a:r>
              <a:rPr lang="cs-CZ" dirty="0">
                <a:solidFill>
                  <a:schemeClr val="bg1">
                    <a:lumMod val="65000"/>
                  </a:schemeClr>
                </a:solidFill>
              </a:rPr>
              <a:t>        </a:t>
            </a:r>
          </a:p>
          <a:p>
            <a:r>
              <a:rPr lang="cs-CZ" dirty="0">
                <a:solidFill>
                  <a:schemeClr val="bg1">
                    <a:lumMod val="65000"/>
                  </a:schemeClr>
                </a:solidFill>
              </a:rPr>
              <a:t>    }</a:t>
            </a:r>
          </a:p>
          <a:p>
            <a:r>
              <a:rPr lang="cs-CZ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cs-CZ" dirty="0" err="1">
                <a:solidFill>
                  <a:schemeClr val="bg1">
                    <a:lumMod val="65000"/>
                  </a:schemeClr>
                </a:solidFill>
              </a:rPr>
              <a:t>finally</a:t>
            </a:r>
            <a:endParaRPr lang="cs-CZ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cs-CZ" dirty="0">
                <a:solidFill>
                  <a:schemeClr val="bg1">
                    <a:lumMod val="65000"/>
                  </a:schemeClr>
                </a:solidFill>
              </a:rPr>
              <a:t>    {</a:t>
            </a:r>
          </a:p>
          <a:p>
            <a:r>
              <a:rPr lang="cs-CZ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r>
              <a:rPr lang="cs-CZ" dirty="0">
                <a:solidFill>
                  <a:schemeClr val="bg1">
                    <a:lumMod val="65000"/>
                  </a:schemeClr>
                </a:solidFill>
              </a:rPr>
              <a:t>    }</a:t>
            </a:r>
          </a:p>
          <a:p>
            <a:r>
              <a:rPr lang="cs-CZ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1479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8" descr="http://emanuelscirlet.com/uploads/powered/stdntpartner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969" y="12294552"/>
            <a:ext cx="1073175" cy="20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60363" y="694083"/>
            <a:ext cx="8886446" cy="987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cs-CZ" sz="5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Entity </a:t>
            </a:r>
            <a:r>
              <a:rPr lang="cs-CZ" sz="50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State</a:t>
            </a:r>
            <a:endParaRPr lang="cs-CZ" sz="5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0D083616-2E7C-C441-9883-F54FD30ED6F3}"/>
              </a:ext>
            </a:extLst>
          </p:cNvPr>
          <p:cNvSpPr/>
          <p:nvPr/>
        </p:nvSpPr>
        <p:spPr>
          <a:xfrm>
            <a:off x="0" y="0"/>
            <a:ext cx="12214209" cy="308634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Box 18">
            <a:extLst>
              <a:ext uri="{FF2B5EF4-FFF2-40B4-BE49-F238E27FC236}">
                <a16:creationId xmlns:a16="http://schemas.microsoft.com/office/drawing/2014/main" id="{DF113CC3-4A88-3B47-BBA8-C063F23D7D57}"/>
              </a:ext>
            </a:extLst>
          </p:cNvPr>
          <p:cNvSpPr txBox="1"/>
          <p:nvPr/>
        </p:nvSpPr>
        <p:spPr>
          <a:xfrm>
            <a:off x="750094" y="2067238"/>
            <a:ext cx="11059833" cy="1066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Každá entita má svůj stav, obvykle detekován přes </a:t>
            </a:r>
            <a:r>
              <a:rPr lang="cs-CZ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CH.T</a:t>
            </a: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 / </a:t>
            </a:r>
            <a:r>
              <a:rPr lang="cs-CZ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Detect</a:t>
            </a: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cs-CZ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Changes</a:t>
            </a:r>
            <a:endParaRPr lang="cs-CZ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Stav se nastavuje implicitně, ale můžeme jej změnit i ručně</a:t>
            </a:r>
            <a:endParaRPr lang="en-US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2B9DBF20-385D-4CFE-8417-2FA1BB959BD6}"/>
              </a:ext>
            </a:extLst>
          </p:cNvPr>
          <p:cNvSpPr/>
          <p:nvPr/>
        </p:nvSpPr>
        <p:spPr>
          <a:xfrm>
            <a:off x="9317108" y="438416"/>
            <a:ext cx="28560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400" b="1" dirty="0" err="1">
                <a:solidFill>
                  <a:srgbClr val="00ABEC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CHANGE</a:t>
            </a:r>
            <a:r>
              <a:rPr lang="cs-CZ" sz="2400" b="1" dirty="0">
                <a:solidFill>
                  <a:srgbClr val="00ABEC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cs-CZ" sz="2400" b="1" dirty="0" err="1">
                <a:solidFill>
                  <a:srgbClr val="00ABEC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TRACKING</a:t>
            </a:r>
            <a:endParaRPr lang="cs-CZ" sz="2400" dirty="0"/>
          </a:p>
        </p:txBody>
      </p:sp>
      <p:sp>
        <p:nvSpPr>
          <p:cNvPr id="2" name="Obdélník 1">
            <a:extLst>
              <a:ext uri="{FF2B5EF4-FFF2-40B4-BE49-F238E27FC236}">
                <a16:creationId xmlns:a16="http://schemas.microsoft.com/office/drawing/2014/main" id="{D261E632-A1ED-41A0-9B80-B89CBB6B7A8C}"/>
              </a:ext>
            </a:extLst>
          </p:cNvPr>
          <p:cNvSpPr/>
          <p:nvPr/>
        </p:nvSpPr>
        <p:spPr>
          <a:xfrm>
            <a:off x="1106078" y="342412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s-CZ" dirty="0" err="1"/>
              <a:t>using</a:t>
            </a:r>
            <a:r>
              <a:rPr lang="cs-CZ" dirty="0"/>
              <a:t> (var </a:t>
            </a:r>
            <a:r>
              <a:rPr lang="cs-CZ" dirty="0" err="1"/>
              <a:t>context</a:t>
            </a:r>
            <a:r>
              <a:rPr lang="cs-CZ" dirty="0"/>
              <a:t> = </a:t>
            </a:r>
            <a:r>
              <a:rPr lang="cs-CZ" dirty="0" err="1"/>
              <a:t>new</a:t>
            </a:r>
            <a:r>
              <a:rPr lang="cs-CZ" dirty="0"/>
              <a:t> </a:t>
            </a:r>
            <a:r>
              <a:rPr lang="cs-CZ" dirty="0" err="1"/>
              <a:t>BloggingContext</a:t>
            </a:r>
            <a:r>
              <a:rPr lang="cs-CZ" dirty="0"/>
              <a:t>())</a:t>
            </a:r>
          </a:p>
          <a:p>
            <a:r>
              <a:rPr lang="cs-CZ" dirty="0"/>
              <a:t>{</a:t>
            </a:r>
          </a:p>
          <a:p>
            <a:r>
              <a:rPr lang="cs-CZ" dirty="0"/>
              <a:t>    var blog = </a:t>
            </a:r>
            <a:r>
              <a:rPr lang="cs-CZ" dirty="0" err="1"/>
              <a:t>new</a:t>
            </a:r>
            <a:r>
              <a:rPr lang="cs-CZ" dirty="0"/>
              <a:t> Blog { Name = "ADO.NET Blog" };</a:t>
            </a:r>
          </a:p>
          <a:p>
            <a:r>
              <a:rPr lang="cs-CZ" dirty="0"/>
              <a:t>    </a:t>
            </a:r>
            <a:r>
              <a:rPr lang="cs-CZ" dirty="0" err="1"/>
              <a:t>context.Blogs.</a:t>
            </a:r>
            <a:r>
              <a:rPr lang="cs-CZ" dirty="0" err="1">
                <a:solidFill>
                  <a:srgbClr val="FF0000"/>
                </a:solidFill>
              </a:rPr>
              <a:t>Add</a:t>
            </a:r>
            <a:r>
              <a:rPr lang="cs-CZ" dirty="0"/>
              <a:t>(blog);</a:t>
            </a:r>
          </a:p>
          <a:p>
            <a:r>
              <a:rPr lang="cs-CZ" dirty="0"/>
              <a:t>    </a:t>
            </a:r>
            <a:r>
              <a:rPr lang="cs-CZ" dirty="0" err="1"/>
              <a:t>context.SaveChanges</a:t>
            </a:r>
            <a:r>
              <a:rPr lang="cs-CZ" dirty="0"/>
              <a:t>();</a:t>
            </a:r>
          </a:p>
          <a:p>
            <a:r>
              <a:rPr lang="cs-CZ" dirty="0"/>
              <a:t>}</a:t>
            </a: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C0DC27DA-95CD-4651-91E0-90D69BBCA20D}"/>
              </a:ext>
            </a:extLst>
          </p:cNvPr>
          <p:cNvSpPr/>
          <p:nvPr/>
        </p:nvSpPr>
        <p:spPr>
          <a:xfrm>
            <a:off x="6280010" y="4853794"/>
            <a:ext cx="516460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/>
              <a:t>using</a:t>
            </a:r>
            <a:r>
              <a:rPr lang="cs-CZ" dirty="0"/>
              <a:t> (var </a:t>
            </a:r>
            <a:r>
              <a:rPr lang="cs-CZ" dirty="0" err="1"/>
              <a:t>context</a:t>
            </a:r>
            <a:r>
              <a:rPr lang="cs-CZ" dirty="0"/>
              <a:t> = </a:t>
            </a:r>
            <a:r>
              <a:rPr lang="cs-CZ" dirty="0" err="1"/>
              <a:t>new</a:t>
            </a:r>
            <a:r>
              <a:rPr lang="cs-CZ" dirty="0"/>
              <a:t> </a:t>
            </a:r>
            <a:r>
              <a:rPr lang="cs-CZ" dirty="0" err="1"/>
              <a:t>BloggingContext</a:t>
            </a:r>
            <a:r>
              <a:rPr lang="cs-CZ" dirty="0"/>
              <a:t>())</a:t>
            </a:r>
          </a:p>
          <a:p>
            <a:r>
              <a:rPr lang="cs-CZ" dirty="0"/>
              <a:t>{</a:t>
            </a:r>
          </a:p>
          <a:p>
            <a:r>
              <a:rPr lang="cs-CZ" dirty="0"/>
              <a:t>    var blog = </a:t>
            </a:r>
            <a:r>
              <a:rPr lang="cs-CZ" dirty="0" err="1"/>
              <a:t>new</a:t>
            </a:r>
            <a:r>
              <a:rPr lang="cs-CZ" dirty="0"/>
              <a:t> Blog { Name = "ADO.NET Blog" };</a:t>
            </a:r>
          </a:p>
          <a:p>
            <a:r>
              <a:rPr lang="cs-CZ" dirty="0"/>
              <a:t>    </a:t>
            </a:r>
            <a:r>
              <a:rPr lang="cs-CZ" dirty="0" err="1">
                <a:solidFill>
                  <a:srgbClr val="FF0000"/>
                </a:solidFill>
              </a:rPr>
              <a:t>context.Entry</a:t>
            </a:r>
            <a:r>
              <a:rPr lang="cs-CZ" dirty="0">
                <a:solidFill>
                  <a:srgbClr val="FF0000"/>
                </a:solidFill>
              </a:rPr>
              <a:t>(blog).</a:t>
            </a:r>
            <a:r>
              <a:rPr lang="cs-CZ" dirty="0" err="1">
                <a:solidFill>
                  <a:srgbClr val="FF0000"/>
                </a:solidFill>
              </a:rPr>
              <a:t>State</a:t>
            </a:r>
            <a:r>
              <a:rPr lang="cs-CZ" dirty="0">
                <a:solidFill>
                  <a:srgbClr val="FF0000"/>
                </a:solidFill>
              </a:rPr>
              <a:t> = </a:t>
            </a:r>
            <a:r>
              <a:rPr lang="cs-CZ" dirty="0" err="1">
                <a:solidFill>
                  <a:srgbClr val="FF0000"/>
                </a:solidFill>
              </a:rPr>
              <a:t>EntityState.Added</a:t>
            </a:r>
            <a:r>
              <a:rPr lang="cs-CZ" dirty="0">
                <a:solidFill>
                  <a:srgbClr val="FF0000"/>
                </a:solidFill>
              </a:rPr>
              <a:t>;</a:t>
            </a:r>
          </a:p>
          <a:p>
            <a:r>
              <a:rPr lang="cs-CZ" dirty="0"/>
              <a:t>    </a:t>
            </a:r>
            <a:r>
              <a:rPr lang="cs-CZ" dirty="0" err="1"/>
              <a:t>context.SaveChanges</a:t>
            </a:r>
            <a:r>
              <a:rPr lang="cs-CZ" dirty="0"/>
              <a:t>();</a:t>
            </a:r>
          </a:p>
          <a:p>
            <a:r>
              <a:rPr lang="cs-CZ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37292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8" descr="http://emanuelscirlet.com/uploads/powered/stdntpartner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969" y="12294552"/>
            <a:ext cx="1073175" cy="20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60363" y="694083"/>
            <a:ext cx="8886446" cy="987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cs-CZ" sz="5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Související tipy</a:t>
            </a:r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0D083616-2E7C-C441-9883-F54FD30ED6F3}"/>
              </a:ext>
            </a:extLst>
          </p:cNvPr>
          <p:cNvSpPr/>
          <p:nvPr/>
        </p:nvSpPr>
        <p:spPr>
          <a:xfrm>
            <a:off x="0" y="0"/>
            <a:ext cx="12214209" cy="308634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Box 18">
            <a:extLst>
              <a:ext uri="{FF2B5EF4-FFF2-40B4-BE49-F238E27FC236}">
                <a16:creationId xmlns:a16="http://schemas.microsoft.com/office/drawing/2014/main" id="{DF113CC3-4A88-3B47-BBA8-C063F23D7D57}"/>
              </a:ext>
            </a:extLst>
          </p:cNvPr>
          <p:cNvSpPr txBox="1"/>
          <p:nvPr/>
        </p:nvSpPr>
        <p:spPr>
          <a:xfrm>
            <a:off x="750094" y="2067238"/>
            <a:ext cx="11059833" cy="4169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Standardní SQL dotazy / uložené procedury</a:t>
            </a:r>
          </a:p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Indexování klíčů</a:t>
            </a:r>
          </a:p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Dědičnost </a:t>
            </a:r>
            <a:r>
              <a:rPr lang="cs-CZ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TPH</a:t>
            </a: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cs-CZ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TPH</a:t>
            </a: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cs-CZ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TPC</a:t>
            </a:r>
            <a:endParaRPr lang="cs-CZ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Lambda </a:t>
            </a:r>
            <a:r>
              <a:rPr lang="cs-CZ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expressions</a:t>
            </a: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(Skip / Také)</a:t>
            </a:r>
          </a:p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cs-CZ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Precompiled</a:t>
            </a: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 </a:t>
            </a:r>
            <a:r>
              <a:rPr lang="cs-CZ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Views</a:t>
            </a:r>
            <a:endParaRPr lang="cs-CZ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cs-CZ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Async</a:t>
            </a: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volání</a:t>
            </a:r>
          </a:p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Verze </a:t>
            </a:r>
            <a:r>
              <a:rPr lang="cs-CZ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EF</a:t>
            </a: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(4, 5, 6)</a:t>
            </a:r>
          </a:p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Indexy v databázi</a:t>
            </a:r>
            <a:endParaRPr lang="en-US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514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ázek 8">
            <a:extLst>
              <a:ext uri="{FF2B5EF4-FFF2-40B4-BE49-F238E27FC236}">
                <a16:creationId xmlns:a16="http://schemas.microsoft.com/office/drawing/2014/main" id="{F4F09398-D0F7-7E4E-A78F-FFE99985CF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63" y="981988"/>
            <a:ext cx="1382704" cy="184936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127732" y="1137229"/>
            <a:ext cx="7334412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Miroslav Holec  </a:t>
            </a:r>
          </a:p>
          <a:p>
            <a:endParaRPr lang="cs-CZ" sz="900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cs-CZ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Software </a:t>
            </a:r>
            <a:r>
              <a:rPr lang="cs-CZ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Architect</a:t>
            </a:r>
            <a:r>
              <a:rPr lang="cs-CZ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@ </a:t>
            </a:r>
            <a:r>
              <a:rPr lang="cs-CZ" b="1" dirty="0" err="1">
                <a:solidFill>
                  <a:srgbClr val="00ABE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havit.cz</a:t>
            </a:r>
            <a:r>
              <a:rPr lang="cs-CZ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| MVP: Microsoft Azure | MCSD, MCSA, MTA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cs-CZ" sz="500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cs-CZ" sz="1600" dirty="0" err="1">
                <a:solidFill>
                  <a:srgbClr val="00ABE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mirek@miroslavholec.cz</a:t>
            </a:r>
            <a:endParaRPr lang="cs-CZ" sz="1600" dirty="0">
              <a:solidFill>
                <a:srgbClr val="00ABE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cs-CZ" sz="500" dirty="0">
              <a:solidFill>
                <a:srgbClr val="00ABE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cs-CZ" sz="1600" b="1" dirty="0" err="1">
                <a:solidFill>
                  <a:srgbClr val="00ABE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miroslavholec.cz</a:t>
            </a:r>
            <a:endParaRPr lang="cs-CZ" sz="1600" b="1" dirty="0">
              <a:solidFill>
                <a:srgbClr val="00ABE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8" name="Picture 8" descr="http://emanuelscirlet.com/uploads/powered/stdntpartner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969" y="12294552"/>
            <a:ext cx="1073175" cy="20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délník 3">
            <a:extLst>
              <a:ext uri="{FF2B5EF4-FFF2-40B4-BE49-F238E27FC236}">
                <a16:creationId xmlns:a16="http://schemas.microsoft.com/office/drawing/2014/main" id="{35E7547C-DAF1-CD41-8522-3974E2DF22AD}"/>
              </a:ext>
            </a:extLst>
          </p:cNvPr>
          <p:cNvSpPr/>
          <p:nvPr/>
        </p:nvSpPr>
        <p:spPr>
          <a:xfrm>
            <a:off x="9074578" y="6240731"/>
            <a:ext cx="26380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8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miroslavholec.cz</a:t>
            </a:r>
            <a:endParaRPr lang="cs-CZ" sz="2800" b="1" dirty="0"/>
          </a:p>
        </p:txBody>
      </p:sp>
      <p:sp>
        <p:nvSpPr>
          <p:cNvPr id="25" name="Obdélník 24">
            <a:extLst>
              <a:ext uri="{FF2B5EF4-FFF2-40B4-BE49-F238E27FC236}">
                <a16:creationId xmlns:a16="http://schemas.microsoft.com/office/drawing/2014/main" id="{25F3A325-F9BE-9F42-AB24-580CB7FCBBB6}"/>
              </a:ext>
            </a:extLst>
          </p:cNvPr>
          <p:cNvSpPr/>
          <p:nvPr/>
        </p:nvSpPr>
        <p:spPr>
          <a:xfrm>
            <a:off x="1" y="6240731"/>
            <a:ext cx="12192000" cy="6172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Rectangle 10"/>
          <p:cNvSpPr/>
          <p:nvPr/>
        </p:nvSpPr>
        <p:spPr>
          <a:xfrm>
            <a:off x="4524666" y="6328241"/>
            <a:ext cx="9579782" cy="3850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cs-CZ" dirty="0">
                <a:latin typeface="Segoe UI Light" panose="020B0502040204020203" pitchFamily="34" charset="0"/>
                <a:cs typeface="Segoe UI Light" panose="020B0502040204020203" pitchFamily="34" charset="0"/>
              </a:rPr>
              <a:t>školení </a:t>
            </a:r>
            <a:r>
              <a:rPr lang="cs-CZ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asp.net</a:t>
            </a:r>
            <a:r>
              <a:rPr lang="cs-CZ" dirty="0">
                <a:latin typeface="Segoe UI Light" panose="020B0502040204020203" pitchFamily="34" charset="0"/>
                <a:cs typeface="Segoe UI Light" panose="020B0502040204020203" pitchFamily="34" charset="0"/>
              </a:rPr>
              <a:t> - developer </a:t>
            </a:r>
            <a:r>
              <a:rPr lang="cs-CZ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evangelism</a:t>
            </a:r>
            <a:r>
              <a:rPr lang="cs-CZ" dirty="0">
                <a:latin typeface="Segoe UI Light" panose="020B0502040204020203" pitchFamily="34" charset="0"/>
                <a:cs typeface="Segoe UI Light" panose="020B0502040204020203" pitchFamily="34" charset="0"/>
              </a:rPr>
              <a:t> - workshopy - </a:t>
            </a:r>
            <a:r>
              <a:rPr lang="cs-CZ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hackatony</a:t>
            </a:r>
            <a:r>
              <a:rPr lang="cs-CZ" dirty="0">
                <a:latin typeface="Segoe UI Light" panose="020B0502040204020203" pitchFamily="34" charset="0"/>
                <a:cs typeface="Segoe UI Light" panose="020B0502040204020203" pitchFamily="34" charset="0"/>
              </a:rPr>
              <a:t> a semináře</a:t>
            </a:r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0D083616-2E7C-C441-9883-F54FD30ED6F3}"/>
              </a:ext>
            </a:extLst>
          </p:cNvPr>
          <p:cNvSpPr/>
          <p:nvPr/>
        </p:nvSpPr>
        <p:spPr>
          <a:xfrm>
            <a:off x="0" y="0"/>
            <a:ext cx="12214209" cy="308634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TextBox 15">
            <a:extLst>
              <a:ext uri="{FF2B5EF4-FFF2-40B4-BE49-F238E27FC236}">
                <a16:creationId xmlns:a16="http://schemas.microsoft.com/office/drawing/2014/main" id="{35B28B7F-6B59-D342-8432-91ED7009D998}"/>
              </a:ext>
            </a:extLst>
          </p:cNvPr>
          <p:cNvSpPr txBox="1"/>
          <p:nvPr/>
        </p:nvSpPr>
        <p:spPr>
          <a:xfrm>
            <a:off x="2043067" y="3422857"/>
            <a:ext cx="4112023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040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Dotazy</a:t>
            </a:r>
            <a:endParaRPr lang="en-US" sz="10400" dirty="0">
              <a:solidFill>
                <a:schemeClr val="bg1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80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8" descr="http://emanuelscirlet.com/uploads/powered/stdntpartner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969" y="12294552"/>
            <a:ext cx="1073175" cy="20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60363" y="694083"/>
            <a:ext cx="8886446" cy="987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cs-CZ" sz="5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Úvod do profilování dotazů</a:t>
            </a:r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0D083616-2E7C-C441-9883-F54FD30ED6F3}"/>
              </a:ext>
            </a:extLst>
          </p:cNvPr>
          <p:cNvSpPr/>
          <p:nvPr/>
        </p:nvSpPr>
        <p:spPr>
          <a:xfrm>
            <a:off x="0" y="0"/>
            <a:ext cx="12214209" cy="308634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09966C5E-E473-4127-AAFA-73A26045C74C}"/>
              </a:ext>
            </a:extLst>
          </p:cNvPr>
          <p:cNvSpPr/>
          <p:nvPr/>
        </p:nvSpPr>
        <p:spPr>
          <a:xfrm>
            <a:off x="805326" y="2067238"/>
            <a:ext cx="8886446" cy="261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cs-CZ" sz="24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Co očekáváme od nástroje?</a:t>
            </a:r>
            <a:endParaRPr lang="cs-CZ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cs-CZ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Vygenerováný</a:t>
            </a: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SQL dotaz odeslaný proti DB</a:t>
            </a:r>
          </a:p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Čas vyřešení na straně </a:t>
            </a:r>
            <a:r>
              <a:rPr lang="cs-CZ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DBS</a:t>
            </a: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čas celkem (rutiny </a:t>
            </a:r>
            <a:r>
              <a:rPr lang="cs-CZ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EF</a:t>
            </a: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latence)</a:t>
            </a:r>
          </a:p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Množství přenesených dat</a:t>
            </a:r>
          </a:p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Latence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03D8E846-B910-441E-AD0C-05103942DAC1}"/>
              </a:ext>
            </a:extLst>
          </p:cNvPr>
          <p:cNvSpPr/>
          <p:nvPr/>
        </p:nvSpPr>
        <p:spPr>
          <a:xfrm>
            <a:off x="8909324" y="438416"/>
            <a:ext cx="32608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400" b="1" dirty="0">
                <a:solidFill>
                  <a:srgbClr val="00ABEC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PROFILOVÁNÍ DOTAZŮ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882342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8" descr="http://emanuelscirlet.com/uploads/powered/stdntpartner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969" y="12294552"/>
            <a:ext cx="1073175" cy="20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60363" y="694083"/>
            <a:ext cx="8886446" cy="987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cs-CZ" sz="5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SQL Server </a:t>
            </a:r>
            <a:r>
              <a:rPr lang="cs-CZ" sz="50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Profiler</a:t>
            </a:r>
            <a:endParaRPr lang="cs-CZ" sz="5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0D083616-2E7C-C441-9883-F54FD30ED6F3}"/>
              </a:ext>
            </a:extLst>
          </p:cNvPr>
          <p:cNvSpPr/>
          <p:nvPr/>
        </p:nvSpPr>
        <p:spPr>
          <a:xfrm>
            <a:off x="0" y="0"/>
            <a:ext cx="12214209" cy="308634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D7A13A60-4872-4CF3-A2B7-52D7B5C8B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327" y="1903866"/>
            <a:ext cx="7742857" cy="2238095"/>
          </a:xfrm>
          <a:prstGeom prst="rect">
            <a:avLst/>
          </a:prstGeom>
        </p:spPr>
      </p:pic>
      <p:sp>
        <p:nvSpPr>
          <p:cNvPr id="3" name="Obdélník 2">
            <a:extLst>
              <a:ext uri="{FF2B5EF4-FFF2-40B4-BE49-F238E27FC236}">
                <a16:creationId xmlns:a16="http://schemas.microsoft.com/office/drawing/2014/main" id="{09966C5E-E473-4127-AAFA-73A26045C74C}"/>
              </a:ext>
            </a:extLst>
          </p:cNvPr>
          <p:cNvSpPr/>
          <p:nvPr/>
        </p:nvSpPr>
        <p:spPr>
          <a:xfrm>
            <a:off x="805327" y="4225857"/>
            <a:ext cx="6096000" cy="21010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Instantní použití</a:t>
            </a:r>
          </a:p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Pouze pro </a:t>
            </a:r>
            <a:r>
              <a:rPr lang="cs-CZ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sysadmin</a:t>
            </a: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role</a:t>
            </a:r>
          </a:p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Nepohodlné vyhledávání</a:t>
            </a:r>
          </a:p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„Pouze“ SQL dotaz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1F291405-D781-44EA-8E95-222B1DEB4F58}"/>
              </a:ext>
            </a:extLst>
          </p:cNvPr>
          <p:cNvSpPr/>
          <p:nvPr/>
        </p:nvSpPr>
        <p:spPr>
          <a:xfrm>
            <a:off x="8909324" y="438416"/>
            <a:ext cx="32608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400" b="1" dirty="0">
                <a:solidFill>
                  <a:srgbClr val="00ABEC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PROFILOVÁNÍ DOTAZŮ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2204308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8" descr="http://emanuelscirlet.com/uploads/powered/stdntpartner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969" y="12294552"/>
            <a:ext cx="1073175" cy="20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60363" y="694083"/>
            <a:ext cx="8886446" cy="987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cs-CZ" sz="5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Entity Framework </a:t>
            </a:r>
            <a:r>
              <a:rPr lang="cs-CZ" sz="50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Profiler</a:t>
            </a:r>
            <a:endParaRPr lang="cs-CZ" sz="5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0D083616-2E7C-C441-9883-F54FD30ED6F3}"/>
              </a:ext>
            </a:extLst>
          </p:cNvPr>
          <p:cNvSpPr/>
          <p:nvPr/>
        </p:nvSpPr>
        <p:spPr>
          <a:xfrm>
            <a:off x="0" y="0"/>
            <a:ext cx="12214209" cy="308634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09966C5E-E473-4127-AAFA-73A26045C74C}"/>
              </a:ext>
            </a:extLst>
          </p:cNvPr>
          <p:cNvSpPr/>
          <p:nvPr/>
        </p:nvSpPr>
        <p:spPr>
          <a:xfrm>
            <a:off x="750094" y="2193871"/>
            <a:ext cx="6096000" cy="313515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30 dní trial</a:t>
            </a:r>
          </a:p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sledování kontextů a dotazů</a:t>
            </a:r>
          </a:p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čas na straně </a:t>
            </a:r>
            <a:r>
              <a:rPr lang="cs-CZ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MSSQL</a:t>
            </a: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i celkem</a:t>
            </a:r>
          </a:p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zobrazení vrácených dat</a:t>
            </a:r>
          </a:p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upozornění na potenciální </a:t>
            </a:r>
            <a:b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potíže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BF44FFFC-9500-4060-A595-AFA149E94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4213" y="2262358"/>
            <a:ext cx="6485714" cy="3066667"/>
          </a:xfrm>
          <a:prstGeom prst="rect">
            <a:avLst/>
          </a:prstGeom>
        </p:spPr>
      </p:pic>
      <p:sp>
        <p:nvSpPr>
          <p:cNvPr id="5" name="Obdélník 4">
            <a:extLst>
              <a:ext uri="{FF2B5EF4-FFF2-40B4-BE49-F238E27FC236}">
                <a16:creationId xmlns:a16="http://schemas.microsoft.com/office/drawing/2014/main" id="{537C4095-EC20-40F4-85D0-F8F37FAED799}"/>
              </a:ext>
            </a:extLst>
          </p:cNvPr>
          <p:cNvSpPr/>
          <p:nvPr/>
        </p:nvSpPr>
        <p:spPr>
          <a:xfrm>
            <a:off x="5234215" y="5413769"/>
            <a:ext cx="5209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>
                <a:hlinkClick r:id="rId4"/>
              </a:rPr>
              <a:t>https://www.hibernatingrhinos.com/products/efprof</a:t>
            </a:r>
            <a:r>
              <a:rPr lang="cs-CZ" dirty="0"/>
              <a:t> </a:t>
            </a: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301D9826-E694-438E-BF2C-3DB3E504C09A}"/>
              </a:ext>
            </a:extLst>
          </p:cNvPr>
          <p:cNvSpPr/>
          <p:nvPr/>
        </p:nvSpPr>
        <p:spPr>
          <a:xfrm>
            <a:off x="8909324" y="438416"/>
            <a:ext cx="32608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400" b="1" dirty="0">
                <a:solidFill>
                  <a:srgbClr val="00ABEC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PROFILOVÁNÍ DOTAZŮ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316878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8" descr="http://emanuelscirlet.com/uploads/powered/stdntpartner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969" y="12294552"/>
            <a:ext cx="1073175" cy="20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60363" y="694083"/>
            <a:ext cx="8886446" cy="987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cs-CZ" sz="50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MiniProfiler</a:t>
            </a:r>
            <a:endParaRPr lang="cs-CZ" sz="5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0D083616-2E7C-C441-9883-F54FD30ED6F3}"/>
              </a:ext>
            </a:extLst>
          </p:cNvPr>
          <p:cNvSpPr/>
          <p:nvPr/>
        </p:nvSpPr>
        <p:spPr>
          <a:xfrm>
            <a:off x="0" y="0"/>
            <a:ext cx="12214209" cy="308634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09966C5E-E473-4127-AAFA-73A26045C74C}"/>
              </a:ext>
            </a:extLst>
          </p:cNvPr>
          <p:cNvSpPr/>
          <p:nvPr/>
        </p:nvSpPr>
        <p:spPr>
          <a:xfrm>
            <a:off x="750094" y="2067238"/>
            <a:ext cx="6096000" cy="21010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komplexní </a:t>
            </a:r>
            <a:r>
              <a:rPr lang="cs-CZ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profiler</a:t>
            </a: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pro .NET</a:t>
            </a:r>
          </a:p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podpora i pro .NET </a:t>
            </a:r>
            <a:r>
              <a:rPr lang="cs-CZ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Core</a:t>
            </a:r>
            <a:endParaRPr lang="cs-CZ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čas strávený na metodách</a:t>
            </a:r>
          </a:p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pohled na SQL dotazy a časy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537C4095-EC20-40F4-85D0-F8F37FAED799}"/>
              </a:ext>
            </a:extLst>
          </p:cNvPr>
          <p:cNvSpPr/>
          <p:nvPr/>
        </p:nvSpPr>
        <p:spPr>
          <a:xfrm>
            <a:off x="6150359" y="5278230"/>
            <a:ext cx="2537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>
                <a:hlinkClick r:id="rId3"/>
              </a:rPr>
              <a:t>https://miniprofiler.com</a:t>
            </a:r>
            <a:r>
              <a:rPr lang="cs-CZ" dirty="0"/>
              <a:t> </a:t>
            </a:r>
          </a:p>
        </p:txBody>
      </p:sp>
      <p:pic>
        <p:nvPicPr>
          <p:cNvPr id="1026" name="Picture 2" descr="https://miniprofiler.com/dotnet/images/Popup.png">
            <a:extLst>
              <a:ext uri="{FF2B5EF4-FFF2-40B4-BE49-F238E27FC236}">
                <a16:creationId xmlns:a16="http://schemas.microsoft.com/office/drawing/2014/main" id="{99F713DC-8358-4280-A360-CB44EF51C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0359" y="1681789"/>
            <a:ext cx="5775212" cy="3492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délník 9">
            <a:extLst>
              <a:ext uri="{FF2B5EF4-FFF2-40B4-BE49-F238E27FC236}">
                <a16:creationId xmlns:a16="http://schemas.microsoft.com/office/drawing/2014/main" id="{77244DAD-8B91-4A2C-9F5E-97DC01CF3CF1}"/>
              </a:ext>
            </a:extLst>
          </p:cNvPr>
          <p:cNvSpPr/>
          <p:nvPr/>
        </p:nvSpPr>
        <p:spPr>
          <a:xfrm>
            <a:off x="8909324" y="438416"/>
            <a:ext cx="32608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400" b="1" dirty="0">
                <a:solidFill>
                  <a:srgbClr val="00ABEC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PROFILOVÁNÍ DOTAZŮ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423584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8" descr="http://emanuelscirlet.com/uploads/powered/stdntpartner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969" y="12294552"/>
            <a:ext cx="1073175" cy="20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60363" y="694083"/>
            <a:ext cx="8886446" cy="987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cs-CZ" sz="5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(Azure) Application </a:t>
            </a:r>
            <a:r>
              <a:rPr lang="cs-CZ" sz="50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Insights</a:t>
            </a:r>
            <a:endParaRPr lang="cs-CZ" sz="5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0D083616-2E7C-C441-9883-F54FD30ED6F3}"/>
              </a:ext>
            </a:extLst>
          </p:cNvPr>
          <p:cNvSpPr/>
          <p:nvPr/>
        </p:nvSpPr>
        <p:spPr>
          <a:xfrm>
            <a:off x="0" y="0"/>
            <a:ext cx="12214209" cy="308634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09966C5E-E473-4127-AAFA-73A26045C74C}"/>
              </a:ext>
            </a:extLst>
          </p:cNvPr>
          <p:cNvSpPr/>
          <p:nvPr/>
        </p:nvSpPr>
        <p:spPr>
          <a:xfrm>
            <a:off x="750094" y="2067238"/>
            <a:ext cx="4915415" cy="2101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cloudová služba</a:t>
            </a:r>
          </a:p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monitoring a diagnostika</a:t>
            </a:r>
          </a:p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umí ukázat produkční SQL volání</a:t>
            </a:r>
          </a:p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zdarma v Azure</a:t>
            </a:r>
          </a:p>
        </p:txBody>
      </p:sp>
      <p:pic>
        <p:nvPicPr>
          <p:cNvPr id="2050" name="Picture 2" descr="Find Calls to Remote Dependencies, identify unusual Duration">
            <a:extLst>
              <a:ext uri="{FF2B5EF4-FFF2-40B4-BE49-F238E27FC236}">
                <a16:creationId xmlns:a16="http://schemas.microsoft.com/office/drawing/2014/main" id="{EF039BFD-5780-4583-A1EE-33B0F84F0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33590"/>
            <a:ext cx="5334000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délník 1">
            <a:extLst>
              <a:ext uri="{FF2B5EF4-FFF2-40B4-BE49-F238E27FC236}">
                <a16:creationId xmlns:a16="http://schemas.microsoft.com/office/drawing/2014/main" id="{7899C8AC-1B91-4489-9031-B8CFBF072969}"/>
              </a:ext>
            </a:extLst>
          </p:cNvPr>
          <p:cNvSpPr/>
          <p:nvPr/>
        </p:nvSpPr>
        <p:spPr>
          <a:xfrm>
            <a:off x="6019103" y="5756877"/>
            <a:ext cx="51311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>
                <a:hlinkClick r:id="rId4"/>
              </a:rPr>
              <a:t>https://azure.microsoft.com/cs-cz/services/monitor</a:t>
            </a:r>
            <a:r>
              <a:rPr lang="cs-CZ" dirty="0"/>
              <a:t> 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CEE7934-0E5A-4C85-A7F5-00BFE8FA650C}"/>
              </a:ext>
            </a:extLst>
          </p:cNvPr>
          <p:cNvSpPr/>
          <p:nvPr/>
        </p:nvSpPr>
        <p:spPr>
          <a:xfrm>
            <a:off x="8909324" y="438416"/>
            <a:ext cx="32608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400" b="1" dirty="0">
                <a:solidFill>
                  <a:srgbClr val="00ABEC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PROFILOVÁNÍ DOTAZŮ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1071388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8" descr="http://emanuelscirlet.com/uploads/powered/stdntpartner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969" y="12294552"/>
            <a:ext cx="1073175" cy="20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60363" y="694083"/>
            <a:ext cx="8886446" cy="987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cs-CZ" sz="5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Profilování dotazů</a:t>
            </a:r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0D083616-2E7C-C441-9883-F54FD30ED6F3}"/>
              </a:ext>
            </a:extLst>
          </p:cNvPr>
          <p:cNvSpPr/>
          <p:nvPr/>
        </p:nvSpPr>
        <p:spPr>
          <a:xfrm>
            <a:off x="0" y="0"/>
            <a:ext cx="12214209" cy="308634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Box 18">
            <a:extLst>
              <a:ext uri="{FF2B5EF4-FFF2-40B4-BE49-F238E27FC236}">
                <a16:creationId xmlns:a16="http://schemas.microsoft.com/office/drawing/2014/main" id="{DF113CC3-4A88-3B47-BBA8-C063F23D7D57}"/>
              </a:ext>
            </a:extLst>
          </p:cNvPr>
          <p:cNvSpPr txBox="1"/>
          <p:nvPr/>
        </p:nvSpPr>
        <p:spPr>
          <a:xfrm>
            <a:off x="750094" y="2067238"/>
            <a:ext cx="11059833" cy="549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cs-CZ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IQueryable</a:t>
            </a: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&lt;T&gt;</a:t>
            </a:r>
            <a:r>
              <a:rPr lang="cs-CZ" sz="2400" b="1" dirty="0">
                <a:solidFill>
                  <a:schemeClr val="accent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  <a:r>
              <a:rPr lang="cs-CZ" sz="2400" b="1" dirty="0" err="1">
                <a:solidFill>
                  <a:schemeClr val="accent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ToString</a:t>
            </a:r>
            <a:r>
              <a:rPr lang="cs-CZ" sz="2400" b="1" dirty="0">
                <a:solidFill>
                  <a:schemeClr val="accent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()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09966C5E-E473-4127-AAFA-73A26045C74C}"/>
              </a:ext>
            </a:extLst>
          </p:cNvPr>
          <p:cNvSpPr/>
          <p:nvPr/>
        </p:nvSpPr>
        <p:spPr>
          <a:xfrm>
            <a:off x="750094" y="2810753"/>
            <a:ext cx="6096000" cy="10668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pro instantní zjištění SQL dotazu</a:t>
            </a:r>
          </a:p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pouze SQL dotaz, nic více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29F543AB-0807-4186-91CA-83ED382D5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863" y="4375673"/>
            <a:ext cx="7733333" cy="1019048"/>
          </a:xfrm>
          <a:prstGeom prst="rect">
            <a:avLst/>
          </a:prstGeom>
        </p:spPr>
      </p:pic>
      <p:sp>
        <p:nvSpPr>
          <p:cNvPr id="10" name="Obdélník 9">
            <a:extLst>
              <a:ext uri="{FF2B5EF4-FFF2-40B4-BE49-F238E27FC236}">
                <a16:creationId xmlns:a16="http://schemas.microsoft.com/office/drawing/2014/main" id="{B374CB52-6421-452F-A56C-8E8CA14CE73A}"/>
              </a:ext>
            </a:extLst>
          </p:cNvPr>
          <p:cNvSpPr/>
          <p:nvPr/>
        </p:nvSpPr>
        <p:spPr>
          <a:xfrm>
            <a:off x="8909324" y="438416"/>
            <a:ext cx="32608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400" b="1" dirty="0">
                <a:solidFill>
                  <a:srgbClr val="00ABEC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PROFILOVÁNÍ DOTAZŮ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4178490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8" descr="http://emanuelscirlet.com/uploads/powered/stdntpartner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969" y="12294552"/>
            <a:ext cx="1073175" cy="20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Obdélník 27">
            <a:extLst>
              <a:ext uri="{FF2B5EF4-FFF2-40B4-BE49-F238E27FC236}">
                <a16:creationId xmlns:a16="http://schemas.microsoft.com/office/drawing/2014/main" id="{0D083616-2E7C-C441-9883-F54FD30ED6F3}"/>
              </a:ext>
            </a:extLst>
          </p:cNvPr>
          <p:cNvSpPr/>
          <p:nvPr/>
        </p:nvSpPr>
        <p:spPr>
          <a:xfrm>
            <a:off x="0" y="0"/>
            <a:ext cx="12214209" cy="308634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2" name="TextBox 18">
            <a:extLst>
              <a:ext uri="{FF2B5EF4-FFF2-40B4-BE49-F238E27FC236}">
                <a16:creationId xmlns:a16="http://schemas.microsoft.com/office/drawing/2014/main" id="{7B82FE07-05F8-4D40-B7DE-FB80D5F7A6A6}"/>
              </a:ext>
            </a:extLst>
          </p:cNvPr>
          <p:cNvSpPr txBox="1"/>
          <p:nvPr/>
        </p:nvSpPr>
        <p:spPr>
          <a:xfrm>
            <a:off x="750094" y="2167447"/>
            <a:ext cx="9816306" cy="2329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cs-CZ" sz="3600" b="1" dirty="0">
                <a:solidFill>
                  <a:srgbClr val="00ABEC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Materializace </a:t>
            </a:r>
            <a:r>
              <a:rPr lang="en-US" sz="3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je </a:t>
            </a:r>
            <a:r>
              <a:rPr lang="cs-CZ" sz="3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okamžik, ve kterém </a:t>
            </a:r>
            <a:r>
              <a:rPr lang="cs-CZ" sz="3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EF</a:t>
            </a:r>
            <a:r>
              <a:rPr lang="cs-CZ" sz="3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sestaví SQL dotaz, odešle jej proti </a:t>
            </a:r>
            <a:r>
              <a:rPr lang="cs-CZ" sz="3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DBS</a:t>
            </a:r>
            <a:r>
              <a:rPr lang="cs-CZ" sz="3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a získaná data poskytne v objektové podobě (instance tříd)</a:t>
            </a:r>
            <a:endParaRPr lang="en-US" sz="3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3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iv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22656</TotalTime>
  <Words>1143</Words>
  <Application>Microsoft Office PowerPoint</Application>
  <PresentationFormat>Širokoúhlá obrazovka</PresentationFormat>
  <Paragraphs>245</Paragraphs>
  <Slides>27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7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Calibri Light</vt:lpstr>
      <vt:lpstr>Consolas</vt:lpstr>
      <vt:lpstr>Segoe UI</vt:lpstr>
      <vt:lpstr>Segoe UI Light</vt:lpstr>
      <vt:lpstr>Segoe UI Semilight</vt:lpstr>
      <vt:lpstr>Office Theme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Miroslav Holec</dc:creator>
  <cp:lastModifiedBy>Miroslav Holec</cp:lastModifiedBy>
  <cp:revision>2715</cp:revision>
  <cp:lastPrinted>2018-04-05T08:30:48Z</cp:lastPrinted>
  <dcterms:created xsi:type="dcterms:W3CDTF">2015-09-24T18:11:44Z</dcterms:created>
  <dcterms:modified xsi:type="dcterms:W3CDTF">2019-01-07T12:37:04Z</dcterms:modified>
</cp:coreProperties>
</file>