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9" r:id="rId2"/>
    <p:sldId id="423" r:id="rId3"/>
    <p:sldId id="434" r:id="rId4"/>
    <p:sldId id="424" r:id="rId5"/>
    <p:sldId id="425" r:id="rId6"/>
    <p:sldId id="428" r:id="rId7"/>
    <p:sldId id="430" r:id="rId8"/>
    <p:sldId id="432" r:id="rId9"/>
    <p:sldId id="433" r:id="rId10"/>
    <p:sldId id="436" r:id="rId11"/>
    <p:sldId id="435" r:id="rId12"/>
    <p:sldId id="431" r:id="rId13"/>
    <p:sldId id="42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379A"/>
    <a:srgbClr val="7030A0"/>
    <a:srgbClr val="71157E"/>
    <a:srgbClr val="49AAE6"/>
    <a:srgbClr val="00ABEC"/>
    <a:srgbClr val="A15E20"/>
    <a:srgbClr val="787878"/>
    <a:srgbClr val="005C9C"/>
    <a:srgbClr val="C7A1E3"/>
    <a:srgbClr val="931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8997" autoAdjust="0"/>
  </p:normalViewPr>
  <p:slideViewPr>
    <p:cSldViewPr snapToGrid="0">
      <p:cViewPr varScale="1">
        <p:scale>
          <a:sx n="102" d="100"/>
          <a:sy n="102" d="100"/>
        </p:scale>
        <p:origin x="84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69E74-2EDE-477B-8DEF-6C0B6D24D8DC}" type="datetimeFigureOut">
              <a:rPr lang="cs-CZ" smtClean="0"/>
              <a:t>26.10.2018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A7BC3-B421-454C-8A99-BC88655F49D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7478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0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7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1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5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5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7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5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1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2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4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9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14CEF-CB52-4A5E-BFDC-3C6F3F58A831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9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?q=Microsoft.entityframeworkcor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aspnet/EntityFrameworkCore/milestones" TargetMode="External"/><Relationship Id="rId5" Type="http://schemas.openxmlformats.org/officeDocument/2006/relationships/hyperlink" Target="https://github.com/aspnet/EntityFrameworkCore" TargetMode="External"/><Relationship Id="rId4" Type="http://schemas.openxmlformats.org/officeDocument/2006/relationships/hyperlink" Target="https://docs.microsoft.com/en-us/ef/core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>
            <a:extLst>
              <a:ext uri="{FF2B5EF4-FFF2-40B4-BE49-F238E27FC236}">
                <a16:creationId xmlns:a16="http://schemas.microsoft.com/office/drawing/2014/main" id="{F4F09398-D0F7-7E4E-A78F-FFE99985CF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63" y="3236673"/>
            <a:ext cx="1382704" cy="18493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27732" y="3391914"/>
            <a:ext cx="7334412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Miroslav Holec  </a:t>
            </a:r>
          </a:p>
          <a:p>
            <a:endParaRPr lang="cs-CZ" sz="9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Developer </a:t>
            </a:r>
            <a:r>
              <a:rPr lang="cs-CZ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Evangelist</a:t>
            </a:r>
            <a:r>
              <a:rPr lang="cs-CZ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| MVP: Microsoft Azure | MCSD, MCSA, MTA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cs-CZ" sz="5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600" dirty="0" err="1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mirek@miroslavholec.cz</a:t>
            </a:r>
            <a:endParaRPr lang="cs-CZ" sz="1600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cs-CZ" sz="500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600" b="1" dirty="0" err="1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miroslavholec.cz</a:t>
            </a:r>
            <a:endParaRPr lang="cs-CZ" sz="1600" b="1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1627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3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ENTITY FRAMEWORK CORE</a:t>
            </a:r>
          </a:p>
          <a:p>
            <a:pPr>
              <a:lnSpc>
                <a:spcPct val="130000"/>
              </a:lnSpc>
            </a:pPr>
            <a:r>
              <a:rPr lang="en-US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Úvod</a:t>
            </a:r>
            <a:r>
              <a:rPr lang="en-US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do Entity Framework Core</a:t>
            </a:r>
            <a:endParaRPr lang="cs-CZ" sz="5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5E7547C-DAF1-CD41-8522-3974E2DF22AD}"/>
              </a:ext>
            </a:extLst>
          </p:cNvPr>
          <p:cNvSpPr/>
          <p:nvPr/>
        </p:nvSpPr>
        <p:spPr>
          <a:xfrm>
            <a:off x="9074578" y="6240731"/>
            <a:ext cx="2638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miroslavholec.cz</a:t>
            </a:r>
            <a:endParaRPr lang="cs-CZ" sz="2800" b="1" dirty="0"/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25F3A325-F9BE-9F42-AB24-580CB7FCBBB6}"/>
              </a:ext>
            </a:extLst>
          </p:cNvPr>
          <p:cNvSpPr/>
          <p:nvPr/>
        </p:nvSpPr>
        <p:spPr>
          <a:xfrm>
            <a:off x="1" y="6240731"/>
            <a:ext cx="12192000" cy="61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Rectangle 10"/>
          <p:cNvSpPr/>
          <p:nvPr/>
        </p:nvSpPr>
        <p:spPr>
          <a:xfrm>
            <a:off x="4524666" y="6328241"/>
            <a:ext cx="9579782" cy="385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cs-CZ" dirty="0">
                <a:latin typeface="Segoe UI Light" panose="020B0502040204020203" pitchFamily="34" charset="0"/>
                <a:cs typeface="Segoe UI Light" panose="020B0502040204020203" pitchFamily="34" charset="0"/>
              </a:rPr>
              <a:t>školení </a:t>
            </a:r>
            <a:r>
              <a:rPr lang="cs-CZ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asp.net</a:t>
            </a:r>
            <a:r>
              <a:rPr lang="cs-CZ" dirty="0">
                <a:latin typeface="Segoe UI Light" panose="020B0502040204020203" pitchFamily="34" charset="0"/>
                <a:cs typeface="Segoe UI Light" panose="020B0502040204020203" pitchFamily="34" charset="0"/>
              </a:rPr>
              <a:t> - developer </a:t>
            </a:r>
            <a:r>
              <a:rPr lang="cs-CZ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evangelism</a:t>
            </a:r>
            <a:r>
              <a:rPr lang="cs-CZ" dirty="0">
                <a:latin typeface="Segoe UI Light" panose="020B0502040204020203" pitchFamily="34" charset="0"/>
                <a:cs typeface="Segoe UI Light" panose="020B0502040204020203" pitchFamily="34" charset="0"/>
              </a:rPr>
              <a:t> - workshopy - </a:t>
            </a:r>
            <a:r>
              <a:rPr lang="cs-CZ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hackatony</a:t>
            </a:r>
            <a:r>
              <a:rPr lang="cs-CZ" dirty="0">
                <a:latin typeface="Segoe UI Light" panose="020B0502040204020203" pitchFamily="34" charset="0"/>
                <a:cs typeface="Segoe UI Light" panose="020B0502040204020203" pitchFamily="34" charset="0"/>
              </a:rPr>
              <a:t> a semináře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4372129-0E22-864A-878A-971B956C2FA7}"/>
              </a:ext>
            </a:extLst>
          </p:cNvPr>
          <p:cNvSpPr/>
          <p:nvPr/>
        </p:nvSpPr>
        <p:spPr>
          <a:xfrm>
            <a:off x="-22209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7864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10582260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Novinky v EF </a:t>
            </a:r>
            <a:r>
              <a:rPr lang="cs-CZ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2.1 </a:t>
            </a:r>
            <a:r>
              <a:rPr lang="cs-CZ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– výběr zajímavých funkcí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Box 18">
            <a:extLst>
              <a:ext uri="{FF2B5EF4-FFF2-40B4-BE49-F238E27FC236}">
                <a16:creationId xmlns:a16="http://schemas.microsoft.com/office/drawing/2014/main" id="{B760BE67-139F-3D46-BB37-00C787EFCBD7}"/>
              </a:ext>
            </a:extLst>
          </p:cNvPr>
          <p:cNvSpPr txBox="1"/>
          <p:nvPr/>
        </p:nvSpPr>
        <p:spPr>
          <a:xfrm>
            <a:off x="750095" y="2067238"/>
            <a:ext cx="7419544" cy="3652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Lazy Loading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Parametry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v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konstruktoru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entit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Value Conversions (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podpora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enumů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LINQ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GroupBy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na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úrovni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databáze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Data Seed v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konfiguraci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mapování</a:t>
            </a:r>
            <a:endParaRPr lang="cs-CZ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Owned atribut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Nový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dotnet-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ef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globální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tool</a:t>
            </a:r>
          </a:p>
        </p:txBody>
      </p:sp>
    </p:spTree>
    <p:extLst>
      <p:ext uri="{BB962C8B-B14F-4D97-AF65-F5344CB8AC3E}">
        <p14:creationId xmlns:p14="http://schemas.microsoft.com/office/powerpoint/2010/main" val="413582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Budoucnost EF 6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547E6BB5-610B-3E4D-BC56-58AF0258A85C}"/>
              </a:ext>
            </a:extLst>
          </p:cNvPr>
          <p:cNvSpPr txBox="1"/>
          <p:nvPr/>
        </p:nvSpPr>
        <p:spPr>
          <a:xfrm>
            <a:off x="750094" y="2067238"/>
            <a:ext cx="11059833" cy="416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má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některé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funkce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které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zatím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chybí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v EF Core</a:t>
            </a:r>
          </a:p>
          <a:p>
            <a:pPr marL="800100" lvl="1" indent="-342900">
              <a:lnSpc>
                <a:spcPct val="140000"/>
              </a:lnSpc>
              <a:buFontTx/>
              <a:buChar char="-"/>
            </a:pP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řada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z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nich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je ale koncepčně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přežitá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a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ani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v EF Core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nebudou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800100" lvl="1" indent="-342900">
              <a:lnSpc>
                <a:spcPct val="140000"/>
              </a:lnSpc>
              <a:buFontTx/>
              <a:buChar char="-"/>
            </a:pP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oproti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tomu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EF Core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umí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od v2.1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plno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nových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věcí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není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multiplatformní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a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má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omezené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použití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800100" lvl="1" indent="-342900">
              <a:lnSpc>
                <a:spcPct val="140000"/>
              </a:lnSpc>
              <a:buFontTx/>
              <a:buChar char="-"/>
            </a:pP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oproti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tomu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pro EF Core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již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za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krátkou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dobu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existuje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plno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providerů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oproti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EF </a:t>
            </a:r>
            <a:r>
              <a:rPr lang="en-US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Core má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výrazně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horší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výkonnost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není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již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moc</a:t>
            </a:r>
            <a:r>
              <a:rPr lang="en-US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 rozvíjen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40000"/>
              </a:lnSpc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															=&gt;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budoucnost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spíše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nemá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64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Důležité zdroje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39BCC99F-6A59-AA42-A4CD-2A46653B4065}"/>
              </a:ext>
            </a:extLst>
          </p:cNvPr>
          <p:cNvSpPr txBox="1"/>
          <p:nvPr/>
        </p:nvSpPr>
        <p:spPr>
          <a:xfrm>
            <a:off x="750094" y="2067238"/>
            <a:ext cx="11059833" cy="4255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400" b="1" dirty="0" err="1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Instalace</a:t>
            </a:r>
            <a:r>
              <a:rPr lang="en-US" sz="2400" b="1" dirty="0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do </a:t>
            </a:r>
            <a:r>
              <a:rPr lang="en-US" sz="2400" b="1" dirty="0" err="1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projektu</a:t>
            </a:r>
            <a:endParaRPr lang="en-US" sz="2400" dirty="0">
              <a:solidFill>
                <a:srgbClr val="00ABEC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NuGet.org se seznamem balíčků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40000"/>
              </a:lnSpc>
            </a:pP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40000"/>
              </a:lnSpc>
            </a:pPr>
            <a:r>
              <a:rPr lang="en-US" sz="2400" b="1" dirty="0" err="1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Oficiální</a:t>
            </a:r>
            <a:r>
              <a:rPr lang="en-US" sz="2400" b="1" dirty="0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dokumentace</a:t>
            </a:r>
            <a:endParaRPr lang="en-US" sz="2400" b="1" dirty="0">
              <a:solidFill>
                <a:srgbClr val="00ABEC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lnSpc>
                <a:spcPct val="140000"/>
              </a:lnSpc>
              <a:buFontTx/>
              <a:buChar char="-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4"/>
              </a:rPr>
              <a:t>docs.microsoft.com/en-us/ef/core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40000"/>
              </a:lnSpc>
            </a:pP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40000"/>
              </a:lnSpc>
            </a:pPr>
            <a:r>
              <a:rPr lang="en-US" sz="2400" b="1" dirty="0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GitHub</a:t>
            </a:r>
            <a:r>
              <a:rPr lang="en-US" sz="2400" dirty="0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(open-source)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5"/>
              </a:rPr>
              <a:t>hlavní strana repositáře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6"/>
              </a:rPr>
              <a:t>backlog, milestones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76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>
            <a:extLst>
              <a:ext uri="{FF2B5EF4-FFF2-40B4-BE49-F238E27FC236}">
                <a16:creationId xmlns:a16="http://schemas.microsoft.com/office/drawing/2014/main" id="{F4F09398-D0F7-7E4E-A78F-FFE99985CF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63" y="981988"/>
            <a:ext cx="1382704" cy="18493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27732" y="1137229"/>
            <a:ext cx="7334412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Miroslav Holec  </a:t>
            </a:r>
          </a:p>
          <a:p>
            <a:endParaRPr lang="cs-CZ" sz="9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Software </a:t>
            </a:r>
            <a:r>
              <a:rPr lang="cs-CZ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Architect</a:t>
            </a:r>
            <a:r>
              <a:rPr lang="cs-CZ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@ </a:t>
            </a:r>
            <a:r>
              <a:rPr lang="cs-CZ" b="1" dirty="0" err="1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havit.cz</a:t>
            </a:r>
            <a:r>
              <a:rPr lang="cs-CZ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| MVP: Microsoft Azure | MCSD, MCSA, MTA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cs-CZ" sz="5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600" dirty="0" err="1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mirek@miroslavholec.cz</a:t>
            </a:r>
            <a:endParaRPr lang="cs-CZ" sz="1600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cs-CZ" sz="500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600" b="1" dirty="0" err="1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miroslavholec.cz</a:t>
            </a:r>
            <a:endParaRPr lang="cs-CZ" sz="1600" b="1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élník 3">
            <a:extLst>
              <a:ext uri="{FF2B5EF4-FFF2-40B4-BE49-F238E27FC236}">
                <a16:creationId xmlns:a16="http://schemas.microsoft.com/office/drawing/2014/main" id="{35E7547C-DAF1-CD41-8522-3974E2DF22AD}"/>
              </a:ext>
            </a:extLst>
          </p:cNvPr>
          <p:cNvSpPr/>
          <p:nvPr/>
        </p:nvSpPr>
        <p:spPr>
          <a:xfrm>
            <a:off x="9074578" y="6240731"/>
            <a:ext cx="2638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miroslavholec.cz</a:t>
            </a:r>
            <a:endParaRPr lang="cs-CZ" sz="2800" b="1" dirty="0"/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25F3A325-F9BE-9F42-AB24-580CB7FCBBB6}"/>
              </a:ext>
            </a:extLst>
          </p:cNvPr>
          <p:cNvSpPr/>
          <p:nvPr/>
        </p:nvSpPr>
        <p:spPr>
          <a:xfrm>
            <a:off x="1" y="6240731"/>
            <a:ext cx="12192000" cy="61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Rectangle 10"/>
          <p:cNvSpPr/>
          <p:nvPr/>
        </p:nvSpPr>
        <p:spPr>
          <a:xfrm>
            <a:off x="4524666" y="6328241"/>
            <a:ext cx="9579782" cy="385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cs-CZ" dirty="0">
                <a:latin typeface="Segoe UI Light" panose="020B0502040204020203" pitchFamily="34" charset="0"/>
                <a:cs typeface="Segoe UI Light" panose="020B0502040204020203" pitchFamily="34" charset="0"/>
              </a:rPr>
              <a:t>školení </a:t>
            </a:r>
            <a:r>
              <a:rPr lang="cs-CZ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asp.net</a:t>
            </a:r>
            <a:r>
              <a:rPr lang="cs-CZ" dirty="0">
                <a:latin typeface="Segoe UI Light" panose="020B0502040204020203" pitchFamily="34" charset="0"/>
                <a:cs typeface="Segoe UI Light" panose="020B0502040204020203" pitchFamily="34" charset="0"/>
              </a:rPr>
              <a:t> - developer </a:t>
            </a:r>
            <a:r>
              <a:rPr lang="cs-CZ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evangelism</a:t>
            </a:r>
            <a:r>
              <a:rPr lang="cs-CZ" dirty="0">
                <a:latin typeface="Segoe UI Light" panose="020B0502040204020203" pitchFamily="34" charset="0"/>
                <a:cs typeface="Segoe UI Light" panose="020B0502040204020203" pitchFamily="34" charset="0"/>
              </a:rPr>
              <a:t> - workshopy - </a:t>
            </a:r>
            <a:r>
              <a:rPr lang="cs-CZ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hackatony</a:t>
            </a:r>
            <a:r>
              <a:rPr lang="cs-CZ" dirty="0">
                <a:latin typeface="Segoe UI Light" panose="020B0502040204020203" pitchFamily="34" charset="0"/>
                <a:cs typeface="Segoe UI Light" panose="020B0502040204020203" pitchFamily="34" charset="0"/>
              </a:rPr>
              <a:t> a semináře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35B28B7F-6B59-D342-8432-91ED7009D998}"/>
              </a:ext>
            </a:extLst>
          </p:cNvPr>
          <p:cNvSpPr txBox="1"/>
          <p:nvPr/>
        </p:nvSpPr>
        <p:spPr>
          <a:xfrm>
            <a:off x="2043067" y="3422857"/>
            <a:ext cx="411202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04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Dotazy</a:t>
            </a:r>
            <a:endParaRPr lang="en-US" sz="104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80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Obsah</a:t>
            </a:r>
            <a:endParaRPr lang="cs-CZ" sz="5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39BCC99F-6A59-AA42-A4CD-2A46653B4065}"/>
              </a:ext>
            </a:extLst>
          </p:cNvPr>
          <p:cNvSpPr txBox="1"/>
          <p:nvPr/>
        </p:nvSpPr>
        <p:spPr>
          <a:xfrm>
            <a:off x="750094" y="2067238"/>
            <a:ext cx="7638875" cy="3652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Historie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přístupů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do DB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Vybrané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funkce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EF Core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Aktuální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verze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EF Core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Implementace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.NET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Standardu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a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možnosti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použití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Novinky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v EF Core 2.0 a EF Core 2.1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Budoucnost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EF 6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Odkazy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na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důležité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zdroje</a:t>
            </a:r>
            <a:endParaRPr lang="cs-CZ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65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Historie přístupů k DB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DF113CC3-4A88-3B47-BBA8-C063F23D7D57}"/>
              </a:ext>
            </a:extLst>
          </p:cNvPr>
          <p:cNvSpPr txBox="1"/>
          <p:nvPr/>
        </p:nvSpPr>
        <p:spPr>
          <a:xfrm>
            <a:off x="750094" y="2067238"/>
            <a:ext cx="11059833" cy="3652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2003		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DataSet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&amp; DB Command</a:t>
            </a:r>
          </a:p>
          <a:p>
            <a:pPr>
              <a:lnSpc>
                <a:spcPct val="140000"/>
              </a:lnSpc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2005		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DataSet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&amp; Table Adapters</a:t>
            </a:r>
          </a:p>
          <a:p>
            <a:pPr>
              <a:lnSpc>
                <a:spcPct val="140000"/>
              </a:lnSpc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2008		LINQ To SQL &amp; </a:t>
            </a:r>
            <a:r>
              <a:rPr lang="en-US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EF 1.0</a:t>
            </a:r>
          </a:p>
          <a:p>
            <a:pPr>
              <a:lnSpc>
                <a:spcPct val="140000"/>
              </a:lnSpc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2010		Entity Framework 4.0</a:t>
            </a:r>
          </a:p>
          <a:p>
            <a:pPr>
              <a:lnSpc>
                <a:spcPct val="140000"/>
              </a:lnSpc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2013		Entity Framework 6.0 – open source,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separace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od .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NETu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40000"/>
              </a:lnSpc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2016		</a:t>
            </a:r>
            <a:r>
              <a:rPr lang="en-US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Entity Framework Core 1.0</a:t>
            </a:r>
          </a:p>
          <a:p>
            <a:pPr>
              <a:lnSpc>
                <a:spcPct val="140000"/>
              </a:lnSpc>
            </a:pP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34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TextBox 18">
            <a:extLst>
              <a:ext uri="{FF2B5EF4-FFF2-40B4-BE49-F238E27FC236}">
                <a16:creationId xmlns:a16="http://schemas.microsoft.com/office/drawing/2014/main" id="{7B82FE07-05F8-4D40-B7DE-FB80D5F7A6A6}"/>
              </a:ext>
            </a:extLst>
          </p:cNvPr>
          <p:cNvSpPr txBox="1"/>
          <p:nvPr/>
        </p:nvSpPr>
        <p:spPr>
          <a:xfrm>
            <a:off x="750094" y="2167447"/>
            <a:ext cx="8712050" cy="232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600" b="1" dirty="0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Entity Framework Core 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je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odlehčená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a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snadno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rozšiřitelná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verze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populárního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ORM Entity Framework (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aktuálně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EF 6)</a:t>
            </a:r>
          </a:p>
        </p:txBody>
      </p:sp>
    </p:spTree>
    <p:extLst>
      <p:ext uri="{BB962C8B-B14F-4D97-AF65-F5344CB8AC3E}">
        <p14:creationId xmlns:p14="http://schemas.microsoft.com/office/powerpoint/2010/main" val="17743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Vybrané funkce EF </a:t>
            </a:r>
            <a:r>
              <a:rPr lang="cs-CZ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endParaRPr lang="cs-CZ" sz="5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DF113CC3-4A88-3B47-BBA8-C063F23D7D57}"/>
              </a:ext>
            </a:extLst>
          </p:cNvPr>
          <p:cNvSpPr txBox="1"/>
          <p:nvPr/>
        </p:nvSpPr>
        <p:spPr>
          <a:xfrm>
            <a:off x="750094" y="2067238"/>
            <a:ext cx="11059833" cy="4169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inteligentní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objektově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relační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mapování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podpora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různých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providerů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a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databází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multiplatformní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využití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mimo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Windows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metodika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code first s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podporou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reverse engineering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bezkonfliktní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migrace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seedování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mnoho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možností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dotazování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díky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LINQ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change tracking, lazy loading, in-memory testing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rozšiřitelnost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velmi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snadná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integrace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do ASP.NET Core</a:t>
            </a:r>
          </a:p>
        </p:txBody>
      </p:sp>
    </p:spTree>
    <p:extLst>
      <p:ext uri="{BB962C8B-B14F-4D97-AF65-F5344CB8AC3E}">
        <p14:creationId xmlns:p14="http://schemas.microsoft.com/office/powerpoint/2010/main" val="381845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Obdélník 1">
            <a:extLst>
              <a:ext uri="{FF2B5EF4-FFF2-40B4-BE49-F238E27FC236}">
                <a16:creationId xmlns:a16="http://schemas.microsoft.com/office/drawing/2014/main" id="{3E029D7E-08C4-4B4F-B540-EC62F3022442}"/>
              </a:ext>
            </a:extLst>
          </p:cNvPr>
          <p:cNvSpPr/>
          <p:nvPr/>
        </p:nvSpPr>
        <p:spPr>
          <a:xfrm>
            <a:off x="0" y="5780761"/>
            <a:ext cx="2593298" cy="1077238"/>
          </a:xfrm>
          <a:prstGeom prst="rect">
            <a:avLst/>
          </a:prstGeom>
          <a:solidFill>
            <a:srgbClr val="49A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/>
              <a:t>EF </a:t>
            </a:r>
            <a:r>
              <a:rPr lang="cs-CZ" sz="3200" dirty="0" err="1"/>
              <a:t>Core</a:t>
            </a:r>
            <a:r>
              <a:rPr lang="cs-CZ" sz="3200" dirty="0"/>
              <a:t> 1.0</a:t>
            </a:r>
          </a:p>
          <a:p>
            <a:pPr algn="ctr"/>
            <a:r>
              <a:rPr lang="cs-CZ" dirty="0"/>
              <a:t>červen 2016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2E3F2B82-5458-8546-BEA8-F4488692CCC4}"/>
              </a:ext>
            </a:extLst>
          </p:cNvPr>
          <p:cNvSpPr/>
          <p:nvPr/>
        </p:nvSpPr>
        <p:spPr>
          <a:xfrm>
            <a:off x="2593299" y="3949594"/>
            <a:ext cx="6099764" cy="2908406"/>
          </a:xfrm>
          <a:prstGeom prst="rect">
            <a:avLst/>
          </a:prstGeom>
          <a:solidFill>
            <a:srgbClr val="711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/>
              <a:t>EF </a:t>
            </a:r>
            <a:r>
              <a:rPr lang="cs-CZ" sz="3200" dirty="0" err="1"/>
              <a:t>Core</a:t>
            </a:r>
            <a:r>
              <a:rPr lang="cs-CZ" sz="3200" dirty="0"/>
              <a:t> 2.0</a:t>
            </a:r>
          </a:p>
          <a:p>
            <a:pPr algn="ctr"/>
            <a:r>
              <a:rPr lang="cs-CZ" dirty="0"/>
              <a:t>srpen 2017</a:t>
            </a:r>
          </a:p>
          <a:p>
            <a:pPr algn="ctr"/>
            <a:endParaRPr lang="cs-CZ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9CBC960A-C165-F642-9871-9003C746F8F1}"/>
              </a:ext>
            </a:extLst>
          </p:cNvPr>
          <p:cNvSpPr/>
          <p:nvPr/>
        </p:nvSpPr>
        <p:spPr>
          <a:xfrm>
            <a:off x="8693062" y="694084"/>
            <a:ext cx="3498938" cy="616391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/>
              <a:t>EF </a:t>
            </a:r>
            <a:r>
              <a:rPr lang="cs-CZ" sz="3200" dirty="0" err="1"/>
              <a:t>Core</a:t>
            </a:r>
            <a:r>
              <a:rPr lang="cs-CZ" sz="3200" dirty="0"/>
              <a:t> 2.1</a:t>
            </a:r>
          </a:p>
          <a:p>
            <a:pPr algn="ctr"/>
            <a:r>
              <a:rPr lang="cs-CZ" dirty="0"/>
              <a:t>květen 2018</a:t>
            </a:r>
          </a:p>
          <a:p>
            <a:pPr algn="ctr"/>
            <a:endParaRPr lang="cs-CZ" dirty="0"/>
          </a:p>
        </p:txBody>
      </p:sp>
      <p:cxnSp>
        <p:nvCxnSpPr>
          <p:cNvPr id="9" name="Přímá spojovací šipka 8">
            <a:extLst>
              <a:ext uri="{FF2B5EF4-FFF2-40B4-BE49-F238E27FC236}">
                <a16:creationId xmlns:a16="http://schemas.microsoft.com/office/drawing/2014/main" id="{31136870-3BE5-BE45-A756-24D33A721097}"/>
              </a:ext>
            </a:extLst>
          </p:cNvPr>
          <p:cNvCxnSpPr>
            <a:cxnSpLocks/>
          </p:cNvCxnSpPr>
          <p:nvPr/>
        </p:nvCxnSpPr>
        <p:spPr>
          <a:xfrm>
            <a:off x="749509" y="1768841"/>
            <a:ext cx="7779895" cy="0"/>
          </a:xfrm>
          <a:prstGeom prst="straightConnector1">
            <a:avLst/>
          </a:prstGeom>
          <a:ln w="76200">
            <a:solidFill>
              <a:srgbClr val="6737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0">
            <a:extLst>
              <a:ext uri="{FF2B5EF4-FFF2-40B4-BE49-F238E27FC236}">
                <a16:creationId xmlns:a16="http://schemas.microsoft.com/office/drawing/2014/main" id="{7FF61E63-9971-DB44-BBC0-929C9F1EA4E0}"/>
              </a:ext>
            </a:extLst>
          </p:cNvPr>
          <p:cNvSpPr txBox="1"/>
          <p:nvPr/>
        </p:nvSpPr>
        <p:spPr>
          <a:xfrm>
            <a:off x="660363" y="694083"/>
            <a:ext cx="8886446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Aktuální verze – 2.1</a:t>
            </a: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DCB27F57-AC8E-2F4F-929B-0A79E0A0BF64}"/>
              </a:ext>
            </a:extLst>
          </p:cNvPr>
          <p:cNvSpPr txBox="1"/>
          <p:nvPr/>
        </p:nvSpPr>
        <p:spPr>
          <a:xfrm>
            <a:off x="750095" y="2067238"/>
            <a:ext cx="7134732" cy="1583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 2.1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nabízí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zdaleka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největší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funkční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výbavu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 1.0 a 1.1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již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nemají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vůbec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smysl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ct val="140000"/>
              </a:lnSpc>
              <a:buFontTx/>
              <a:buChar char="-"/>
            </a:pP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75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Implementace .NET Standardu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5800488C-8594-BD4E-93C1-6631C93CB7E6}"/>
              </a:ext>
            </a:extLst>
          </p:cNvPr>
          <p:cNvSpPr/>
          <p:nvPr/>
        </p:nvSpPr>
        <p:spPr>
          <a:xfrm>
            <a:off x="765293" y="5459958"/>
            <a:ext cx="10542861" cy="6492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/>
              <a:t>EF </a:t>
            </a:r>
            <a:r>
              <a:rPr lang="cs-CZ" sz="2400" dirty="0" err="1"/>
              <a:t>Core</a:t>
            </a:r>
            <a:r>
              <a:rPr lang="cs-CZ" sz="2400" dirty="0"/>
              <a:t> 1.0</a:t>
            </a:r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8497BD91-6696-8047-9DC5-B2C90BC06EAB}"/>
              </a:ext>
            </a:extLst>
          </p:cNvPr>
          <p:cNvSpPr/>
          <p:nvPr/>
        </p:nvSpPr>
        <p:spPr>
          <a:xfrm>
            <a:off x="765293" y="4754905"/>
            <a:ext cx="10542861" cy="6492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/>
              <a:t>EF </a:t>
            </a:r>
            <a:r>
              <a:rPr lang="cs-CZ" sz="2400" dirty="0" err="1"/>
              <a:t>Core</a:t>
            </a:r>
            <a:r>
              <a:rPr lang="cs-CZ" sz="2400" dirty="0"/>
              <a:t> 1.1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D4601F8A-7C25-B641-9324-65FA7AA852A3}"/>
              </a:ext>
            </a:extLst>
          </p:cNvPr>
          <p:cNvSpPr/>
          <p:nvPr/>
        </p:nvSpPr>
        <p:spPr>
          <a:xfrm>
            <a:off x="765291" y="3370504"/>
            <a:ext cx="10542865" cy="13414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/>
              <a:t>EF </a:t>
            </a:r>
            <a:r>
              <a:rPr lang="cs-CZ" sz="2400" dirty="0" err="1"/>
              <a:t>Core</a:t>
            </a:r>
            <a:r>
              <a:rPr lang="cs-CZ" sz="2400" dirty="0"/>
              <a:t> 2.0</a:t>
            </a: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A20F2CB3-E7EE-B746-A167-E909355365A8}"/>
              </a:ext>
            </a:extLst>
          </p:cNvPr>
          <p:cNvSpPr/>
          <p:nvPr/>
        </p:nvSpPr>
        <p:spPr>
          <a:xfrm>
            <a:off x="765290" y="2067239"/>
            <a:ext cx="10542865" cy="126248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/>
              <a:t>EF </a:t>
            </a:r>
            <a:r>
              <a:rPr lang="cs-CZ" sz="2400" dirty="0" err="1"/>
              <a:t>Core</a:t>
            </a:r>
            <a:r>
              <a:rPr lang="cs-CZ" sz="2400" dirty="0"/>
              <a:t> 2.1</a:t>
            </a: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F794AF19-0145-8B4F-A416-30B4B2DE8F97}"/>
              </a:ext>
            </a:extLst>
          </p:cNvPr>
          <p:cNvSpPr/>
          <p:nvPr/>
        </p:nvSpPr>
        <p:spPr>
          <a:xfrm>
            <a:off x="10220966" y="4755451"/>
            <a:ext cx="1087191" cy="13537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/>
              <a:t>1.3</a:t>
            </a: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4279EDB7-FF5A-304A-877A-E0EB2EEB45F9}"/>
              </a:ext>
            </a:extLst>
          </p:cNvPr>
          <p:cNvSpPr/>
          <p:nvPr/>
        </p:nvSpPr>
        <p:spPr>
          <a:xfrm>
            <a:off x="765291" y="2067239"/>
            <a:ext cx="1039504" cy="26447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/>
              <a:t>2.0</a:t>
            </a:r>
          </a:p>
        </p:txBody>
      </p:sp>
    </p:spTree>
    <p:extLst>
      <p:ext uri="{BB962C8B-B14F-4D97-AF65-F5344CB8AC3E}">
        <p14:creationId xmlns:p14="http://schemas.microsoft.com/office/powerpoint/2010/main" val="218447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2" y="694083"/>
            <a:ext cx="10507309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Možnosti použití </a:t>
            </a:r>
            <a:r>
              <a:rPr lang="cs-CZ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- vzhledem k .NET Standardu 2.0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5800488C-8594-BD4E-93C1-6631C93CB7E6}"/>
              </a:ext>
            </a:extLst>
          </p:cNvPr>
          <p:cNvSpPr/>
          <p:nvPr/>
        </p:nvSpPr>
        <p:spPr>
          <a:xfrm>
            <a:off x="660365" y="3732550"/>
            <a:ext cx="2427609" cy="26382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cs-CZ" sz="2000" dirty="0">
              <a:solidFill>
                <a:schemeClr val="tx1"/>
              </a:solidFill>
            </a:endParaRPr>
          </a:p>
          <a:p>
            <a:pPr algn="ctr"/>
            <a:r>
              <a:rPr lang="cs-CZ" sz="2400" dirty="0" err="1">
                <a:solidFill>
                  <a:schemeClr val="tx1"/>
                </a:solidFill>
              </a:rPr>
              <a:t>Console</a:t>
            </a:r>
            <a:endParaRPr lang="cs-CZ" sz="2400" dirty="0">
              <a:solidFill>
                <a:schemeClr val="tx1"/>
              </a:solidFill>
            </a:endParaRPr>
          </a:p>
          <a:p>
            <a:pPr algn="ctr"/>
            <a:r>
              <a:rPr lang="cs-CZ" sz="2400" err="1">
                <a:solidFill>
                  <a:schemeClr val="tx1"/>
                </a:solidFill>
              </a:rPr>
              <a:t>Win</a:t>
            </a:r>
            <a:r>
              <a:rPr lang="cs-CZ" sz="2400">
                <a:solidFill>
                  <a:schemeClr val="tx1"/>
                </a:solidFill>
              </a:rPr>
              <a:t> Forms</a:t>
            </a:r>
            <a:endParaRPr lang="cs-CZ" sz="2400" dirty="0">
              <a:solidFill>
                <a:schemeClr val="tx1"/>
              </a:solidFill>
            </a:endParaRPr>
          </a:p>
          <a:p>
            <a:pPr algn="ctr"/>
            <a:r>
              <a:rPr lang="cs-CZ" sz="2400" dirty="0">
                <a:solidFill>
                  <a:schemeClr val="tx1"/>
                </a:solidFill>
              </a:rPr>
              <a:t>ASP</a:t>
            </a:r>
            <a:r>
              <a:rPr lang="cs-CZ" sz="2400">
                <a:solidFill>
                  <a:schemeClr val="tx1"/>
                </a:solidFill>
              </a:rPr>
              <a:t>.NET</a:t>
            </a:r>
          </a:p>
          <a:p>
            <a:pPr algn="ctr"/>
            <a:r>
              <a:rPr lang="cs-CZ" sz="2400">
                <a:solidFill>
                  <a:schemeClr val="tx1"/>
                </a:solidFill>
              </a:rPr>
              <a:t>ASP.NET Core</a:t>
            </a:r>
            <a:endParaRPr lang="cs-CZ" sz="2400" dirty="0">
              <a:solidFill>
                <a:schemeClr val="tx1"/>
              </a:solidFill>
            </a:endParaRPr>
          </a:p>
          <a:p>
            <a:pPr algn="ctr"/>
            <a:r>
              <a:rPr lang="cs-CZ" sz="2400">
                <a:solidFill>
                  <a:schemeClr val="tx1"/>
                </a:solidFill>
              </a:rPr>
              <a:t>Web Forms</a:t>
            </a:r>
          </a:p>
          <a:p>
            <a:pPr algn="ctr"/>
            <a:r>
              <a:rPr lang="cs-CZ" sz="2400">
                <a:solidFill>
                  <a:schemeClr val="tx1"/>
                </a:solidFill>
              </a:rPr>
              <a:t>...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87A02FD8-5251-5D46-96AE-456DDC8728BD}"/>
              </a:ext>
            </a:extLst>
          </p:cNvPr>
          <p:cNvSpPr/>
          <p:nvPr/>
        </p:nvSpPr>
        <p:spPr>
          <a:xfrm>
            <a:off x="3196201" y="3732550"/>
            <a:ext cx="2427609" cy="26382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cs-CZ" sz="2000" dirty="0">
              <a:solidFill>
                <a:schemeClr val="tx1"/>
              </a:solidFill>
            </a:endParaRPr>
          </a:p>
          <a:p>
            <a:pPr algn="ctr"/>
            <a:r>
              <a:rPr lang="cs-CZ" sz="2400" dirty="0" err="1">
                <a:solidFill>
                  <a:schemeClr val="tx1"/>
                </a:solidFill>
              </a:rPr>
              <a:t>Console</a:t>
            </a:r>
            <a:endParaRPr lang="cs-CZ" sz="2400" dirty="0">
              <a:solidFill>
                <a:schemeClr val="tx1"/>
              </a:solidFill>
            </a:endParaRPr>
          </a:p>
          <a:p>
            <a:pPr algn="ctr"/>
            <a:r>
              <a:rPr lang="cs-CZ" sz="2400" dirty="0">
                <a:solidFill>
                  <a:schemeClr val="tx1"/>
                </a:solidFill>
              </a:rPr>
              <a:t>ASP.NET </a:t>
            </a:r>
            <a:r>
              <a:rPr lang="cs-CZ" sz="2400" dirty="0" err="1">
                <a:solidFill>
                  <a:schemeClr val="tx1"/>
                </a:solidFill>
              </a:rPr>
              <a:t>Core</a:t>
            </a:r>
            <a:endParaRPr lang="cs-CZ" sz="2400" dirty="0">
              <a:solidFill>
                <a:schemeClr val="tx1"/>
              </a:solidFill>
            </a:endParaRPr>
          </a:p>
          <a:p>
            <a:pPr algn="ctr"/>
            <a:r>
              <a:rPr lang="cs-CZ" sz="2400" dirty="0" err="1">
                <a:solidFill>
                  <a:schemeClr val="tx1"/>
                </a:solidFill>
              </a:rPr>
              <a:t>Libraries</a:t>
            </a:r>
            <a:endParaRPr lang="cs-CZ" sz="2400" dirty="0">
              <a:solidFill>
                <a:schemeClr val="tx1"/>
              </a:solidFill>
            </a:endParaRPr>
          </a:p>
          <a:p>
            <a:pPr algn="ctr"/>
            <a:r>
              <a:rPr lang="cs-CZ" sz="2400" dirty="0" err="1">
                <a:solidFill>
                  <a:schemeClr val="tx1"/>
                </a:solidFill>
              </a:rPr>
              <a:t>Services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725829D4-A142-9148-AF3D-1D21EEC78099}"/>
              </a:ext>
            </a:extLst>
          </p:cNvPr>
          <p:cNvSpPr/>
          <p:nvPr/>
        </p:nvSpPr>
        <p:spPr>
          <a:xfrm>
            <a:off x="5732037" y="3732550"/>
            <a:ext cx="2427609" cy="26382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cs-CZ" sz="2000" dirty="0">
              <a:solidFill>
                <a:schemeClr val="tx1"/>
              </a:solidFill>
            </a:endParaRPr>
          </a:p>
          <a:p>
            <a:pPr algn="ctr"/>
            <a:r>
              <a:rPr lang="cs-CZ" sz="2400" dirty="0">
                <a:solidFill>
                  <a:schemeClr val="tx1"/>
                </a:solidFill>
              </a:rPr>
              <a:t>PC</a:t>
            </a:r>
          </a:p>
          <a:p>
            <a:pPr algn="ctr"/>
            <a:r>
              <a:rPr lang="cs-CZ" sz="2400" dirty="0" err="1">
                <a:solidFill>
                  <a:schemeClr val="tx1"/>
                </a:solidFill>
              </a:rPr>
              <a:t>HoloLens</a:t>
            </a:r>
            <a:endParaRPr lang="cs-CZ" sz="2400" dirty="0">
              <a:solidFill>
                <a:schemeClr val="tx1"/>
              </a:solidFill>
            </a:endParaRPr>
          </a:p>
          <a:p>
            <a:pPr algn="ctr"/>
            <a:r>
              <a:rPr lang="cs-CZ" sz="2400" dirty="0">
                <a:solidFill>
                  <a:schemeClr val="tx1"/>
                </a:solidFill>
              </a:rPr>
              <a:t>Xbox</a:t>
            </a:r>
          </a:p>
          <a:p>
            <a:pPr algn="ctr"/>
            <a:r>
              <a:rPr lang="cs-CZ" sz="2400" dirty="0" err="1">
                <a:solidFill>
                  <a:schemeClr val="tx1"/>
                </a:solidFill>
              </a:rPr>
              <a:t>Surface</a:t>
            </a:r>
            <a:r>
              <a:rPr lang="cs-CZ" sz="2400" dirty="0">
                <a:solidFill>
                  <a:schemeClr val="tx1"/>
                </a:solidFill>
              </a:rPr>
              <a:t> Hub</a:t>
            </a:r>
          </a:p>
          <a:p>
            <a:pPr algn="ctr"/>
            <a:r>
              <a:rPr lang="cs-CZ" sz="2400" dirty="0" err="1">
                <a:solidFill>
                  <a:schemeClr val="tx1"/>
                </a:solidFill>
              </a:rPr>
              <a:t>IoT</a:t>
            </a: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sz="2400" dirty="0" err="1">
                <a:solidFill>
                  <a:schemeClr val="tx1"/>
                </a:solidFill>
              </a:rPr>
              <a:t>Devices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C7EF1F6C-1B90-174B-BA47-526D6BDB33B1}"/>
              </a:ext>
            </a:extLst>
          </p:cNvPr>
          <p:cNvSpPr/>
          <p:nvPr/>
        </p:nvSpPr>
        <p:spPr>
          <a:xfrm>
            <a:off x="8267873" y="3732550"/>
            <a:ext cx="2427609" cy="26382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cs-CZ" sz="2000" dirty="0">
              <a:solidFill>
                <a:schemeClr val="tx1"/>
              </a:solidFill>
            </a:endParaRPr>
          </a:p>
          <a:p>
            <a:pPr algn="ctr"/>
            <a:r>
              <a:rPr lang="cs-CZ" sz="2400" dirty="0" err="1">
                <a:solidFill>
                  <a:schemeClr val="tx1"/>
                </a:solidFill>
              </a:rPr>
              <a:t>Native</a:t>
            </a:r>
            <a:endParaRPr lang="cs-CZ" sz="2400" dirty="0">
              <a:solidFill>
                <a:schemeClr val="tx1"/>
              </a:solidFill>
            </a:endParaRPr>
          </a:p>
          <a:p>
            <a:pPr algn="ctr"/>
            <a:r>
              <a:rPr lang="cs-CZ" sz="2400" dirty="0">
                <a:solidFill>
                  <a:schemeClr val="tx1"/>
                </a:solidFill>
              </a:rPr>
              <a:t>Mobile</a:t>
            </a:r>
          </a:p>
        </p:txBody>
      </p:sp>
      <p:sp>
        <p:nvSpPr>
          <p:cNvPr id="33" name="Obdélník 32">
            <a:extLst>
              <a:ext uri="{FF2B5EF4-FFF2-40B4-BE49-F238E27FC236}">
                <a16:creationId xmlns:a16="http://schemas.microsoft.com/office/drawing/2014/main" id="{79C2730F-EAE0-3144-A810-0A31D8B0E881}"/>
              </a:ext>
            </a:extLst>
          </p:cNvPr>
          <p:cNvSpPr/>
          <p:nvPr/>
        </p:nvSpPr>
        <p:spPr>
          <a:xfrm>
            <a:off x="660365" y="1929206"/>
            <a:ext cx="2427609" cy="860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/>
              <a:t>.NET 4.6.1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D2A2B292-46E4-0B4A-A584-6E4E3E96548E}"/>
              </a:ext>
            </a:extLst>
          </p:cNvPr>
          <p:cNvSpPr/>
          <p:nvPr/>
        </p:nvSpPr>
        <p:spPr>
          <a:xfrm>
            <a:off x="3196201" y="1929206"/>
            <a:ext cx="2427609" cy="860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/>
              <a:t>.NET </a:t>
            </a:r>
            <a:r>
              <a:rPr lang="cs-CZ" sz="2400" dirty="0" err="1"/>
              <a:t>Core</a:t>
            </a:r>
            <a:r>
              <a:rPr lang="cs-CZ" sz="2400" dirty="0"/>
              <a:t> 2.0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FC5B6EF0-FBB8-5740-8400-C07D932C3663}"/>
              </a:ext>
            </a:extLst>
          </p:cNvPr>
          <p:cNvSpPr/>
          <p:nvPr/>
        </p:nvSpPr>
        <p:spPr>
          <a:xfrm>
            <a:off x="5732037" y="1929206"/>
            <a:ext cx="2427609" cy="860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/>
              <a:t>UWP 6.5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26D0E02-41F6-6441-8B7C-4EB2B5F5BDDC}"/>
              </a:ext>
            </a:extLst>
          </p:cNvPr>
          <p:cNvSpPr/>
          <p:nvPr/>
        </p:nvSpPr>
        <p:spPr>
          <a:xfrm>
            <a:off x="8267873" y="1929206"/>
            <a:ext cx="2427609" cy="860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 err="1"/>
              <a:t>Xamarin</a:t>
            </a:r>
            <a:endParaRPr lang="cs-CZ" sz="2400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76B14437-60E0-B649-A04E-FBB0013B7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931" y="3044439"/>
            <a:ext cx="406400" cy="406400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E2A3D204-F8EB-3949-A63B-868DE3DC7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331" y="3044439"/>
            <a:ext cx="406400" cy="40640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20098CD2-E47B-0145-944C-57BDD5B43A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5882" y="3071295"/>
            <a:ext cx="406400" cy="406400"/>
          </a:xfrm>
          <a:prstGeom prst="rect">
            <a:avLst/>
          </a:prstGeom>
        </p:spPr>
      </p:pic>
      <p:pic>
        <p:nvPicPr>
          <p:cNvPr id="37" name="Obrázek 36">
            <a:extLst>
              <a:ext uri="{FF2B5EF4-FFF2-40B4-BE49-F238E27FC236}">
                <a16:creationId xmlns:a16="http://schemas.microsoft.com/office/drawing/2014/main" id="{3243BA0A-9EE9-4648-A708-1A411C6E2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0969" y="3071295"/>
            <a:ext cx="406400" cy="406400"/>
          </a:xfrm>
          <a:prstGeom prst="rect">
            <a:avLst/>
          </a:prstGeom>
        </p:spPr>
      </p:pic>
      <p:pic>
        <p:nvPicPr>
          <p:cNvPr id="38" name="Obrázek 37">
            <a:extLst>
              <a:ext uri="{FF2B5EF4-FFF2-40B4-BE49-F238E27FC236}">
                <a16:creationId xmlns:a16="http://schemas.microsoft.com/office/drawing/2014/main" id="{6B3050D4-6A6A-C940-B3C3-E94F723A27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6893" y="3057867"/>
            <a:ext cx="406400" cy="406400"/>
          </a:xfrm>
          <a:prstGeom prst="rect">
            <a:avLst/>
          </a:prstGeom>
        </p:spPr>
      </p:pic>
      <p:pic>
        <p:nvPicPr>
          <p:cNvPr id="39" name="Obrázek 38">
            <a:extLst>
              <a:ext uri="{FF2B5EF4-FFF2-40B4-BE49-F238E27FC236}">
                <a16:creationId xmlns:a16="http://schemas.microsoft.com/office/drawing/2014/main" id="{0B5991D4-9938-F044-A510-5ACFA1261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851" y="3044439"/>
            <a:ext cx="406400" cy="406400"/>
          </a:xfrm>
          <a:prstGeom prst="rect">
            <a:avLst/>
          </a:prstGeom>
        </p:spPr>
      </p:pic>
      <p:pic>
        <p:nvPicPr>
          <p:cNvPr id="40" name="Obrázek 39">
            <a:extLst>
              <a:ext uri="{FF2B5EF4-FFF2-40B4-BE49-F238E27FC236}">
                <a16:creationId xmlns:a16="http://schemas.microsoft.com/office/drawing/2014/main" id="{AA2ADF7B-1E3F-4B48-B9BD-2F15803A98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8402" y="3071295"/>
            <a:ext cx="406400" cy="406400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E781706E-5971-D640-98A9-4A0C9E268B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8477" y="3059429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4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2" y="694083"/>
            <a:ext cx="10822103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Novinky v EF </a:t>
            </a:r>
            <a:r>
              <a:rPr lang="cs-CZ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2.0 </a:t>
            </a:r>
            <a:r>
              <a:rPr lang="cs-CZ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– výběr zajímavých funkcí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Box 18">
            <a:extLst>
              <a:ext uri="{FF2B5EF4-FFF2-40B4-BE49-F238E27FC236}">
                <a16:creationId xmlns:a16="http://schemas.microsoft.com/office/drawing/2014/main" id="{B760BE67-139F-3D46-BB37-00C787EFCBD7}"/>
              </a:ext>
            </a:extLst>
          </p:cNvPr>
          <p:cNvSpPr txBox="1"/>
          <p:nvPr/>
        </p:nvSpPr>
        <p:spPr>
          <a:xfrm>
            <a:off x="750094" y="2067238"/>
            <a:ext cx="7524475" cy="416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EF.Functions.Like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()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Global Query Filters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Explicitně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kompilované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dotazy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Mapování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skalárních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funkcí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Vylepšeno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logování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Owned Types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DbContext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Pooling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String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interpolace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v SQL</a:t>
            </a:r>
          </a:p>
        </p:txBody>
      </p:sp>
    </p:spTree>
    <p:extLst>
      <p:ext uri="{BB962C8B-B14F-4D97-AF65-F5344CB8AC3E}">
        <p14:creationId xmlns:p14="http://schemas.microsoft.com/office/powerpoint/2010/main" val="86961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22103</TotalTime>
  <Words>473</Words>
  <Application>Microsoft Office PowerPoint</Application>
  <PresentationFormat>Širokoúhlá obrazovka</PresentationFormat>
  <Paragraphs>124</Paragraphs>
  <Slides>13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Segoe UI Light</vt:lpstr>
      <vt:lpstr>Segoe UI Semilight</vt:lpstr>
      <vt:lpstr>Office Theme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Miroslav Holec</dc:creator>
  <cp:lastModifiedBy>Miroslav Holec</cp:lastModifiedBy>
  <cp:revision>2673</cp:revision>
  <cp:lastPrinted>2018-04-05T08:30:48Z</cp:lastPrinted>
  <dcterms:created xsi:type="dcterms:W3CDTF">2015-09-24T18:11:44Z</dcterms:created>
  <dcterms:modified xsi:type="dcterms:W3CDTF">2018-10-26T05:01:30Z</dcterms:modified>
</cp:coreProperties>
</file>