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9" r:id="rId2"/>
    <p:sldId id="423" r:id="rId3"/>
    <p:sldId id="434" r:id="rId4"/>
    <p:sldId id="443" r:id="rId5"/>
    <p:sldId id="437" r:id="rId6"/>
    <p:sldId id="439" r:id="rId7"/>
    <p:sldId id="444" r:id="rId8"/>
    <p:sldId id="438" r:id="rId9"/>
    <p:sldId id="424" r:id="rId10"/>
    <p:sldId id="425" r:id="rId11"/>
    <p:sldId id="442" r:id="rId12"/>
    <p:sldId id="446" r:id="rId13"/>
    <p:sldId id="447" r:id="rId14"/>
    <p:sldId id="445" r:id="rId15"/>
    <p:sldId id="448" r:id="rId16"/>
    <p:sldId id="441" r:id="rId17"/>
    <p:sldId id="440" r:id="rId18"/>
    <p:sldId id="452" r:id="rId19"/>
    <p:sldId id="453" r:id="rId20"/>
    <p:sldId id="451" r:id="rId21"/>
    <p:sldId id="449" r:id="rId22"/>
    <p:sldId id="450" r:id="rId23"/>
    <p:sldId id="42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79A"/>
    <a:srgbClr val="7030A0"/>
    <a:srgbClr val="71157E"/>
    <a:srgbClr val="49AAE6"/>
    <a:srgbClr val="00ABEC"/>
    <a:srgbClr val="A15E20"/>
    <a:srgbClr val="787878"/>
    <a:srgbClr val="005C9C"/>
    <a:srgbClr val="C7A1E3"/>
    <a:srgbClr val="93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997" autoAdjust="0"/>
  </p:normalViewPr>
  <p:slideViewPr>
    <p:cSldViewPr snapToGrid="0">
      <p:cViewPr varScale="1">
        <p:scale>
          <a:sx n="102" d="100"/>
          <a:sy n="102" d="100"/>
        </p:scale>
        <p:origin x="8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69E74-2EDE-477B-8DEF-6C0B6D24D8DC}" type="datetimeFigureOut">
              <a:rPr lang="cs-CZ" smtClean="0"/>
              <a:t>06.01.2019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7BC3-B421-454C-8A99-BC88655F49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47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CEF-CB52-4A5E-BFDC-3C6F3F58A83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09A-36F0-4A84-80D7-24812737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ibernatingrhinos.com/products/efpro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profil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zure.microsoft.com/cs-cz/services/monit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236673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3391914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Evangelist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1627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3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6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Tips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-22209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8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Materializace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5E19B04-33D8-45B4-8132-102D1FB877D3}"/>
              </a:ext>
            </a:extLst>
          </p:cNvPr>
          <p:cNvSpPr/>
          <p:nvPr/>
        </p:nvSpPr>
        <p:spPr>
          <a:xfrm>
            <a:off x="698071" y="2475750"/>
            <a:ext cx="7755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List&lt;User&gt; data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db.Users.ToList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db.Users.FirstOrDefault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1);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3360648-0696-4B39-9F35-4989857D194F}"/>
              </a:ext>
            </a:extLst>
          </p:cNvPr>
          <p:cNvSpPr/>
          <p:nvPr/>
        </p:nvSpPr>
        <p:spPr>
          <a:xfrm>
            <a:off x="4440025" y="2462824"/>
            <a:ext cx="1442301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3659F58-D8C3-4F2E-B034-E1F9453209F7}"/>
              </a:ext>
            </a:extLst>
          </p:cNvPr>
          <p:cNvSpPr/>
          <p:nvPr/>
        </p:nvSpPr>
        <p:spPr>
          <a:xfrm>
            <a:off x="3591612" y="3399764"/>
            <a:ext cx="4458879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6A4E4B0-A157-4DE9-B8C7-42485118CDB8}"/>
              </a:ext>
            </a:extLst>
          </p:cNvPr>
          <p:cNvSpPr/>
          <p:nvPr/>
        </p:nvSpPr>
        <p:spPr>
          <a:xfrm>
            <a:off x="6690621" y="1344570"/>
            <a:ext cx="5045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5179B5D-C0BA-4520-8A4A-8608F09F5010}"/>
              </a:ext>
            </a:extLst>
          </p:cNvPr>
          <p:cNvSpPr/>
          <p:nvPr/>
        </p:nvSpPr>
        <p:spPr>
          <a:xfrm>
            <a:off x="3648174" y="41772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TOP (1)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  <a:p>
            <a:r>
              <a:rPr lang="cs-CZ" dirty="0" err="1"/>
              <a:t>WHERE</a:t>
            </a:r>
            <a:r>
              <a:rPr lang="cs-CZ" dirty="0"/>
              <a:t>  1 = [</a:t>
            </a:r>
            <a:r>
              <a:rPr lang="cs-CZ" dirty="0" err="1"/>
              <a:t>Extent1</a:t>
            </a:r>
            <a:r>
              <a:rPr lang="cs-CZ" dirty="0"/>
              <a:t>].[Id]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A4FF160-DAA8-4E6B-90B3-59781D2FF24A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184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Rozhraní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5A2915B-D21C-471F-A682-60B227DC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74" y="4167571"/>
            <a:ext cx="10744733" cy="91795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FE202E6-9DB7-48CB-B8EF-79314390E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00" y="5412240"/>
            <a:ext cx="10014554" cy="10286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194E1E0-9FE2-42BB-B14B-7BF38A6F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70" y="1915189"/>
            <a:ext cx="7470579" cy="1874388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8FE955E4-3892-4D64-A6EC-561EDFE86BDE}"/>
              </a:ext>
            </a:extLst>
          </p:cNvPr>
          <p:cNvSpPr/>
          <p:nvPr/>
        </p:nvSpPr>
        <p:spPr>
          <a:xfrm>
            <a:off x="5743615" y="3325518"/>
            <a:ext cx="1496170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325AD8B-D48F-43E0-A980-786B34E0A3EF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139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98A55C1-7708-4F6E-B335-01FD5ADF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1" y="1921611"/>
            <a:ext cx="7657143" cy="2600000"/>
          </a:xfrm>
          <a:prstGeom prst="rect">
            <a:avLst/>
          </a:prstGeom>
        </p:spPr>
      </p:pic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Selekce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5B69EEF-8AB7-4451-B6DC-451B6C383512}"/>
              </a:ext>
            </a:extLst>
          </p:cNvPr>
          <p:cNvSpPr/>
          <p:nvPr/>
        </p:nvSpPr>
        <p:spPr>
          <a:xfrm>
            <a:off x="3701686" y="4075051"/>
            <a:ext cx="1190825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327005CE-3F3A-4845-8ADE-886DE1AFBDCD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922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047865E0-C02A-40E6-9A32-392B28CB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63" y="1877589"/>
            <a:ext cx="7561905" cy="2914286"/>
          </a:xfrm>
          <a:prstGeom prst="rect">
            <a:avLst/>
          </a:prstGeom>
        </p:spPr>
      </p:pic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Projekce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C1D0C45-5AB2-4291-A42A-4A318C884840}"/>
              </a:ext>
            </a:extLst>
          </p:cNvPr>
          <p:cNvSpPr/>
          <p:nvPr/>
        </p:nvSpPr>
        <p:spPr>
          <a:xfrm>
            <a:off x="2862701" y="4046771"/>
            <a:ext cx="4923839" cy="399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FA3584C-4F30-4F0B-AF20-66AE052AD978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981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10793204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1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0258192-21EB-41E7-8147-4FCC8567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8" y="2076665"/>
            <a:ext cx="5104762" cy="1447619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F89E89E3-D29B-4576-8241-C3140995D305}"/>
              </a:ext>
            </a:extLst>
          </p:cNvPr>
          <p:cNvSpPr/>
          <p:nvPr/>
        </p:nvSpPr>
        <p:spPr>
          <a:xfrm>
            <a:off x="837432" y="3919160"/>
            <a:ext cx="4637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users.GetEnumerator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tmp.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MoveNext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User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tmp.Current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tmp.Dispose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90481DC5-1899-4754-9B73-221D42114D35}"/>
              </a:ext>
            </a:extLst>
          </p:cNvPr>
          <p:cNvCxnSpPr/>
          <p:nvPr/>
        </p:nvCxnSpPr>
        <p:spPr>
          <a:xfrm>
            <a:off x="1102936" y="2655968"/>
            <a:ext cx="0" cy="1216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>
            <a:extLst>
              <a:ext uri="{FF2B5EF4-FFF2-40B4-BE49-F238E27FC236}">
                <a16:creationId xmlns:a16="http://schemas.microsoft.com/office/drawing/2014/main" id="{08A091DA-77A1-48B0-A17A-D2E61A20528D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7857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EF5885C-7DA5-4DA1-BE1F-72719441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0" y="3789840"/>
            <a:ext cx="8685714" cy="2409524"/>
          </a:xfrm>
          <a:prstGeom prst="rect">
            <a:avLst/>
          </a:prstGeom>
        </p:spPr>
      </p:pic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2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90846AB-BB95-420F-BCDF-739E036A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0" y="2067238"/>
            <a:ext cx="5923809" cy="647619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009F2B78-2BE4-4E29-B591-48C489875BF2}"/>
              </a:ext>
            </a:extLst>
          </p:cNvPr>
          <p:cNvSpPr/>
          <p:nvPr/>
        </p:nvSpPr>
        <p:spPr>
          <a:xfrm>
            <a:off x="7403184" y="1710007"/>
            <a:ext cx="4615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65B663A-006E-4A6A-BE2F-D145E3B56541}"/>
              </a:ext>
            </a:extLst>
          </p:cNvPr>
          <p:cNvSpPr/>
          <p:nvPr/>
        </p:nvSpPr>
        <p:spPr>
          <a:xfrm>
            <a:off x="949060" y="5281922"/>
            <a:ext cx="8513084" cy="62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BBEF88BA-D8B4-464F-8C54-94D69D1A67BA}"/>
              </a:ext>
            </a:extLst>
          </p:cNvPr>
          <p:cNvCxnSpPr/>
          <p:nvPr/>
        </p:nvCxnSpPr>
        <p:spPr>
          <a:xfrm>
            <a:off x="2083324" y="2714857"/>
            <a:ext cx="4421171" cy="9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>
            <a:extLst>
              <a:ext uri="{FF2B5EF4-FFF2-40B4-BE49-F238E27FC236}">
                <a16:creationId xmlns:a16="http://schemas.microsoft.com/office/drawing/2014/main" id="{8844123B-9EFE-45BC-9F61-A40507938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688" y="2039057"/>
            <a:ext cx="4533333" cy="352381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4368B293-77EA-41C4-A30F-8B1ACB866345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1638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Příklad 3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1A01DC49-EB9A-429E-A1F2-4BAD888E03B3}"/>
              </a:ext>
            </a:extLst>
          </p:cNvPr>
          <p:cNvSpPr/>
          <p:nvPr/>
        </p:nvSpPr>
        <p:spPr>
          <a:xfrm>
            <a:off x="660363" y="2067238"/>
            <a:ext cx="9859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db.Users.FirstOrDefault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1)?.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E4B2BA7-A601-4B84-A125-9D064C3947A0}"/>
              </a:ext>
            </a:extLst>
          </p:cNvPr>
          <p:cNvSpPr/>
          <p:nvPr/>
        </p:nvSpPr>
        <p:spPr>
          <a:xfrm>
            <a:off x="2630079" y="26955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TOP (1) [</a:t>
            </a:r>
            <a:r>
              <a:rPr lang="cs-CZ" dirty="0" err="1"/>
              <a:t>Extent1</a:t>
            </a:r>
            <a:r>
              <a:rPr lang="cs-CZ" dirty="0"/>
              <a:t>].[Id]          AS [Id],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].[Firstname]   AS [Firstname],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].[Lastname]    AS [Lastname],</a:t>
            </a:r>
          </a:p>
          <a:p>
            <a:r>
              <a:rPr lang="cs-CZ" dirty="0"/>
              <a:t>               [</a:t>
            </a:r>
            <a:r>
              <a:rPr lang="cs-CZ" dirty="0" err="1"/>
              <a:t>Extent1</a:t>
            </a:r>
            <a:r>
              <a:rPr lang="cs-CZ" dirty="0"/>
              <a:t>].[</a:t>
            </a:r>
            <a:r>
              <a:rPr lang="cs-CZ" dirty="0" err="1"/>
              <a:t>DateOfBirth</a:t>
            </a:r>
            <a:r>
              <a:rPr lang="cs-CZ" dirty="0"/>
              <a:t>] AS [</a:t>
            </a:r>
            <a:r>
              <a:rPr lang="cs-CZ" dirty="0" err="1"/>
              <a:t>DateOfBirth</a:t>
            </a:r>
            <a:r>
              <a:rPr lang="cs-CZ" dirty="0"/>
              <a:t>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  <a:p>
            <a:r>
              <a:rPr lang="cs-CZ" dirty="0" err="1"/>
              <a:t>WHERE</a:t>
            </a:r>
            <a:r>
              <a:rPr lang="cs-CZ" dirty="0"/>
              <a:t>  1 = [</a:t>
            </a:r>
            <a:r>
              <a:rPr lang="cs-CZ" dirty="0" err="1"/>
              <a:t>Extent1</a:t>
            </a:r>
            <a:r>
              <a:rPr lang="cs-CZ" dirty="0"/>
              <a:t>].[Id]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4081222-D62B-44B9-8CC1-BC46114802A7}"/>
              </a:ext>
            </a:extLst>
          </p:cNvPr>
          <p:cNvSpPr/>
          <p:nvPr/>
        </p:nvSpPr>
        <p:spPr>
          <a:xfrm>
            <a:off x="660363" y="4808797"/>
            <a:ext cx="8336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db.Users.Where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x.Firstname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F9D0EFAD-BE25-4776-BA45-0ADAE3AA54E2}"/>
              </a:ext>
            </a:extLst>
          </p:cNvPr>
          <p:cNvSpPr/>
          <p:nvPr/>
        </p:nvSpPr>
        <p:spPr>
          <a:xfrm>
            <a:off x="6498809" y="5499906"/>
            <a:ext cx="5614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SELECT</a:t>
            </a:r>
            <a:r>
              <a:rPr lang="cs-CZ" dirty="0"/>
              <a:t> TOP (1) [</a:t>
            </a:r>
            <a:r>
              <a:rPr lang="cs-CZ" dirty="0" err="1"/>
              <a:t>Extent1</a:t>
            </a:r>
            <a:r>
              <a:rPr lang="cs-CZ" dirty="0"/>
              <a:t>].[Firstname] AS [Firstname]</a:t>
            </a:r>
          </a:p>
          <a:p>
            <a:r>
              <a:rPr lang="cs-CZ" dirty="0" err="1"/>
              <a:t>FROM</a:t>
            </a:r>
            <a:r>
              <a:rPr lang="cs-CZ" dirty="0"/>
              <a:t>   [</a:t>
            </a:r>
            <a:r>
              <a:rPr lang="cs-CZ" dirty="0" err="1"/>
              <a:t>dbo</a:t>
            </a:r>
            <a:r>
              <a:rPr lang="cs-CZ" dirty="0"/>
              <a:t>].[</a:t>
            </a:r>
            <a:r>
              <a:rPr lang="cs-CZ" dirty="0" err="1"/>
              <a:t>Users</a:t>
            </a:r>
            <a:r>
              <a:rPr lang="cs-CZ" dirty="0"/>
              <a:t>] AS [</a:t>
            </a:r>
            <a:r>
              <a:rPr lang="cs-CZ" dirty="0" err="1"/>
              <a:t>Extent1</a:t>
            </a:r>
            <a:r>
              <a:rPr lang="cs-CZ" dirty="0"/>
              <a:t>]</a:t>
            </a:r>
          </a:p>
          <a:p>
            <a:r>
              <a:rPr lang="cs-CZ" dirty="0" err="1"/>
              <a:t>WHERE</a:t>
            </a:r>
            <a:r>
              <a:rPr lang="cs-CZ" dirty="0"/>
              <a:t>  1 = [</a:t>
            </a:r>
            <a:r>
              <a:rPr lang="cs-CZ" dirty="0" err="1"/>
              <a:t>Extent1</a:t>
            </a:r>
            <a:r>
              <a:rPr lang="cs-CZ" dirty="0"/>
              <a:t>].[Id]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3E108BC-FCAF-461D-8B84-B149CB49ECC7}"/>
              </a:ext>
            </a:extLst>
          </p:cNvPr>
          <p:cNvSpPr/>
          <p:nvPr/>
        </p:nvSpPr>
        <p:spPr>
          <a:xfrm>
            <a:off x="9744174" y="438416"/>
            <a:ext cx="2322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150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Eager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odpovídá klasickému dotazování před časy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ORM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explicitně si vyžádáme související data (překlad na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JOINs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0DBB3A-6A16-4F6B-B23C-B0E26B17B0EF}"/>
              </a:ext>
            </a:extLst>
          </p:cNvPr>
          <p:cNvSpPr/>
          <p:nvPr/>
        </p:nvSpPr>
        <p:spPr>
          <a:xfrm>
            <a:off x="8466264" y="438416"/>
            <a:ext cx="3633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NAČÍTÁNÍ DAT</a:t>
            </a:r>
            <a:endParaRPr lang="cs-CZ" sz="2400"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E132655-7131-4579-943C-15EAB584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74" y="3573786"/>
            <a:ext cx="6885714" cy="771429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3723BBFA-2E59-4602-995B-52AD87C18A28}"/>
              </a:ext>
            </a:extLst>
          </p:cNvPr>
          <p:cNvSpPr/>
          <p:nvPr/>
        </p:nvSpPr>
        <p:spPr>
          <a:xfrm>
            <a:off x="1665497" y="3858474"/>
            <a:ext cx="6336791" cy="364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5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Lazy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58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speciální funkce Entity Frameworku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chybějící data (nenačtená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Eager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Loadingem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zkusí načíst v případě potřeby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předpokládá dodatečná nastavení (automaticky v případě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EDMX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0DBB3A-6A16-4F6B-B23C-B0E26B17B0EF}"/>
              </a:ext>
            </a:extLst>
          </p:cNvPr>
          <p:cNvSpPr/>
          <p:nvPr/>
        </p:nvSpPr>
        <p:spPr>
          <a:xfrm>
            <a:off x="8466264" y="438416"/>
            <a:ext cx="3633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NAČÍTÁNÍ DAT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325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načteme jen nezbytná data, a další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donačteme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explicitně v případě potřeby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oproti Lazy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Loadingu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je proces načtení dat pod kontrolou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0DBB3A-6A16-4F6B-B23C-B0E26B17B0EF}"/>
              </a:ext>
            </a:extLst>
          </p:cNvPr>
          <p:cNvSpPr/>
          <p:nvPr/>
        </p:nvSpPr>
        <p:spPr>
          <a:xfrm>
            <a:off x="8466264" y="438416"/>
            <a:ext cx="3633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NAČÍTÁNÍ DAT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2975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Obsah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4" y="2067238"/>
            <a:ext cx="5810363" cy="313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Strategie pro načítání souvisejících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Tracking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State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Manager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Další související tipy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B82FE07-05F8-4D40-B7DE-FB80D5F7A6A6}"/>
              </a:ext>
            </a:extLst>
          </p:cNvPr>
          <p:cNvSpPr txBox="1"/>
          <p:nvPr/>
        </p:nvSpPr>
        <p:spPr>
          <a:xfrm>
            <a:off x="750094" y="2167447"/>
            <a:ext cx="9816306" cy="77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36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</a:t>
            </a:r>
            <a:r>
              <a:rPr lang="cs-CZ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3600" b="1" dirty="0" err="1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Tracing</a:t>
            </a:r>
            <a:r>
              <a:rPr lang="cs-CZ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je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…</a:t>
            </a:r>
            <a:endParaRPr lang="en-US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Change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Tracking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158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Globální nastavení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Nastavení nad množinami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Využití při odstraňování dat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Související tipy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416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Standardní SQL dotazy / uložené procedury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Indexování klíčů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Dědičnost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TPH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TPH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TPC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Lambda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expressions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(Skip / Také)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Precompiled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Views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Async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volání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Verze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(4, 5, 6)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Indexy v databázi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981988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2" y="1137229"/>
            <a:ext cx="733441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@ </a:t>
            </a:r>
            <a:r>
              <a:rPr lang="cs-CZ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havit.cz</a:t>
            </a: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8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1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4524666" y="6328241"/>
            <a:ext cx="9579782" cy="38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35B28B7F-6B59-D342-8432-91ED7009D998}"/>
              </a:ext>
            </a:extLst>
          </p:cNvPr>
          <p:cNvSpPr txBox="1"/>
          <p:nvPr/>
        </p:nvSpPr>
        <p:spPr>
          <a:xfrm>
            <a:off x="2043067" y="3422857"/>
            <a:ext cx="411202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Dotazy</a:t>
            </a:r>
            <a:endParaRPr lang="en-US" sz="10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Úvod do profilování dotazů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805326" y="2067238"/>
            <a:ext cx="8886446" cy="261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 očekáváme od nástroje?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Vygenerováný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SQL dotaz odeslaný proti DB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Čas vyřešení na straně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čas celkem (rutiny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latence)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Množství přenesených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Latence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3D8E846-B910-441E-AD0C-05103942DAC1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823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Server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Profiler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7A13A60-4872-4CF3-A2B7-52D7B5C8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27" y="1903866"/>
            <a:ext cx="7742857" cy="2238095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805327" y="4225857"/>
            <a:ext cx="6096000" cy="2101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Instantní použití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Pouze pro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sysadmin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role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Nepohodlné vyhledávání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„Pouze“ SQL dotaz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1F291405-D781-44EA-8E95-222B1DEB4F58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043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Profiler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193871"/>
            <a:ext cx="6096000" cy="31351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dní trial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sledování kontextů a dotazů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čas na straně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MSSQL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 celkem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zobrazení vrácených dat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upozornění na potenciální </a:t>
            </a:r>
            <a:b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potíže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F44FFFC-9500-4060-A595-AFA149E9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213" y="2262358"/>
            <a:ext cx="6485714" cy="3066667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37C4095-EC20-40F4-85D0-F8F37FAED799}"/>
              </a:ext>
            </a:extLst>
          </p:cNvPr>
          <p:cNvSpPr/>
          <p:nvPr/>
        </p:nvSpPr>
        <p:spPr>
          <a:xfrm>
            <a:off x="5234215" y="5413769"/>
            <a:ext cx="520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hlinkClick r:id="rId4"/>
              </a:rPr>
              <a:t>https://www.hibernatingrhinos.com/products/efprof</a:t>
            </a:r>
            <a:r>
              <a:rPr lang="cs-CZ" dirty="0"/>
              <a:t> 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301D9826-E694-438E-BF2C-3DB3E504C09A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8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MiniProfiler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067238"/>
            <a:ext cx="6096000" cy="21010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komplexní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profiler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 .NET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podpora i pro .NET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čas strávený na metodách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pohled na SQL dotazy a časy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37C4095-EC20-40F4-85D0-F8F37FAED799}"/>
              </a:ext>
            </a:extLst>
          </p:cNvPr>
          <p:cNvSpPr/>
          <p:nvPr/>
        </p:nvSpPr>
        <p:spPr>
          <a:xfrm>
            <a:off x="6150359" y="5278230"/>
            <a:ext cx="2537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hlinkClick r:id="rId3"/>
              </a:rPr>
              <a:t>https://miniprofiler.com</a:t>
            </a:r>
            <a:r>
              <a:rPr lang="cs-CZ" dirty="0"/>
              <a:t> </a:t>
            </a:r>
          </a:p>
        </p:txBody>
      </p:sp>
      <p:pic>
        <p:nvPicPr>
          <p:cNvPr id="1026" name="Picture 2" descr="https://miniprofiler.com/dotnet/images/Popup.png">
            <a:extLst>
              <a:ext uri="{FF2B5EF4-FFF2-40B4-BE49-F238E27FC236}">
                <a16:creationId xmlns:a16="http://schemas.microsoft.com/office/drawing/2014/main" id="{99F713DC-8358-4280-A360-CB44EF51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59" y="1681789"/>
            <a:ext cx="5775212" cy="349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77244DAD-8B91-4A2C-9F5E-97DC01CF3CF1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358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(Azure) Application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Insights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067238"/>
            <a:ext cx="4915415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cloudová služba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monitoring a diagnostika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umí ukázat produkční SQL volání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zdarma v Azure</a:t>
            </a:r>
          </a:p>
        </p:txBody>
      </p:sp>
      <p:pic>
        <p:nvPicPr>
          <p:cNvPr id="2050" name="Picture 2" descr="Find Calls to Remote Dependencies, identify unusual Duration">
            <a:extLst>
              <a:ext uri="{FF2B5EF4-FFF2-40B4-BE49-F238E27FC236}">
                <a16:creationId xmlns:a16="http://schemas.microsoft.com/office/drawing/2014/main" id="{EF039BFD-5780-4583-A1EE-33B0F84F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3590"/>
            <a:ext cx="5334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élník 1">
            <a:extLst>
              <a:ext uri="{FF2B5EF4-FFF2-40B4-BE49-F238E27FC236}">
                <a16:creationId xmlns:a16="http://schemas.microsoft.com/office/drawing/2014/main" id="{7899C8AC-1B91-4489-9031-B8CFBF072969}"/>
              </a:ext>
            </a:extLst>
          </p:cNvPr>
          <p:cNvSpPr/>
          <p:nvPr/>
        </p:nvSpPr>
        <p:spPr>
          <a:xfrm>
            <a:off x="6019103" y="5756877"/>
            <a:ext cx="5131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hlinkClick r:id="rId4"/>
              </a:rPr>
              <a:t>https://azure.microsoft.com/cs-cz/services/monitor</a:t>
            </a:r>
            <a:r>
              <a:rPr lang="cs-CZ" dirty="0"/>
              <a:t> 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CEE7934-0E5A-4C85-A7F5-00BFE8FA650C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13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0363" y="694083"/>
            <a:ext cx="8886446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Profilování dotazů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F113CC3-4A88-3B47-BBA8-C063F23D7D57}"/>
              </a:ext>
            </a:extLst>
          </p:cNvPr>
          <p:cNvSpPr txBox="1"/>
          <p:nvPr/>
        </p:nvSpPr>
        <p:spPr>
          <a:xfrm>
            <a:off x="750094" y="2067238"/>
            <a:ext cx="11059833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IQueryable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&lt;T&gt;</a:t>
            </a:r>
            <a:r>
              <a:rPr lang="cs-CZ" sz="2400" b="1" dirty="0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cs-CZ" sz="2400" b="1" dirty="0" err="1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ToString</a:t>
            </a:r>
            <a:r>
              <a:rPr lang="cs-CZ" sz="2400" b="1" dirty="0">
                <a:solidFill>
                  <a:schemeClr val="accent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()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9966C5E-E473-4127-AAFA-73A26045C74C}"/>
              </a:ext>
            </a:extLst>
          </p:cNvPr>
          <p:cNvSpPr/>
          <p:nvPr/>
        </p:nvSpPr>
        <p:spPr>
          <a:xfrm>
            <a:off x="750094" y="2810753"/>
            <a:ext cx="6096000" cy="1066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 instantní zjištění SQL dotazu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pouze SQL dotaz, nic více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F543AB-0807-4186-91CA-83ED382D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63" y="4375673"/>
            <a:ext cx="7733333" cy="1019048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B374CB52-6421-452F-A56C-8E8CA14CE73A}"/>
              </a:ext>
            </a:extLst>
          </p:cNvPr>
          <p:cNvSpPr/>
          <p:nvPr/>
        </p:nvSpPr>
        <p:spPr>
          <a:xfrm>
            <a:off x="8909324" y="438416"/>
            <a:ext cx="326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PROFILOVÁNÍ DOTAZŮ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784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 descr="http://emanuelscirlet.com/uploads/powered/stdntpartner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69" y="12294552"/>
            <a:ext cx="1073175" cy="2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0" y="0"/>
            <a:ext cx="12214209" cy="308634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B82FE07-05F8-4D40-B7DE-FB80D5F7A6A6}"/>
              </a:ext>
            </a:extLst>
          </p:cNvPr>
          <p:cNvSpPr txBox="1"/>
          <p:nvPr/>
        </p:nvSpPr>
        <p:spPr>
          <a:xfrm>
            <a:off x="750094" y="2167447"/>
            <a:ext cx="9816306" cy="23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3600" b="1" dirty="0">
                <a:solidFill>
                  <a:srgbClr val="00ABE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Materializace </a:t>
            </a:r>
            <a:r>
              <a:rPr lang="en-US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je 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okamžik, ve kterém </a:t>
            </a:r>
            <a:r>
              <a:rPr lang="cs-CZ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EF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sestaví SQL dotaz, odešle jej proti </a:t>
            </a:r>
            <a:r>
              <a:rPr lang="cs-CZ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DBS</a:t>
            </a:r>
            <a:r>
              <a:rPr lang="cs-CZ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získaná data poskytne v objektové podobě (instance tříd)</a:t>
            </a:r>
            <a:endParaRPr lang="en-US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22601</TotalTime>
  <Words>814</Words>
  <Application>Microsoft Office PowerPoint</Application>
  <PresentationFormat>Širokoúhlá obrazovka</PresentationFormat>
  <Paragraphs>148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Segoe UI Light</vt:lpstr>
      <vt:lpstr>Segoe UI Semilight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2710</cp:revision>
  <cp:lastPrinted>2018-04-05T08:30:48Z</cp:lastPrinted>
  <dcterms:created xsi:type="dcterms:W3CDTF">2015-09-24T18:11:44Z</dcterms:created>
  <dcterms:modified xsi:type="dcterms:W3CDTF">2019-01-06T16:58:10Z</dcterms:modified>
</cp:coreProperties>
</file>