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4" r:id="rId4"/>
    <p:sldId id="276" r:id="rId5"/>
    <p:sldId id="277" r:id="rId6"/>
    <p:sldId id="275" r:id="rId7"/>
    <p:sldId id="280" r:id="rId8"/>
    <p:sldId id="289" r:id="rId9"/>
    <p:sldId id="278" r:id="rId10"/>
    <p:sldId id="288" r:id="rId11"/>
    <p:sldId id="284" r:id="rId12"/>
    <p:sldId id="279" r:id="rId13"/>
    <p:sldId id="281" r:id="rId14"/>
    <p:sldId id="285" r:id="rId15"/>
    <p:sldId id="286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Holec" initials="MH" lastIdx="1" clrIdx="0">
    <p:extLst>
      <p:ext uri="{19B8F6BF-5375-455C-9EA6-DF929625EA0E}">
        <p15:presenceInfo xmlns:p15="http://schemas.microsoft.com/office/powerpoint/2012/main" userId="973c02d455b87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2T13:47:02.2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fcache.codeplex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.3d-logic.com/2014/05/18/second-level-cache-beta-for-ef-6-1-availab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-base.havit.cz/2013/11/02/sql-dmv-most-expensive-queries-missing-index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Optimalizace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783830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6.0 podporuje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operace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FirstOrDefaultAsync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SaveChangesAsync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Asynchronní  != Paralelní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Asynchronní řešení se může hodit v kombinaci s I/O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Př.: Čtení dat z více DB zdrojů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Př.: Práce se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(odstranění článku + obrázků)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19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AWAIT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16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4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VERZE ENTITY FRAMEWORKU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7" y="1895302"/>
            <a:ext cx="5346387" cy="46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5543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lze používat jeden po celou dobu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nemusí pořád dokonal sestavovat model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 umí řešit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IoC kontejnery</a:t>
            </a:r>
            <a:r>
              <a:rPr lang="cs-CZ" sz="24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(Windsor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Castle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6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INVERSION OF CONTROL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069" y="3415574"/>
            <a:ext cx="7996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ContainerBuilder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builder.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RegisterType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InstancePerRequest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41069" y="4383421"/>
            <a:ext cx="10756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Oval 7"/>
          <p:cNvSpPr/>
          <p:nvPr/>
        </p:nvSpPr>
        <p:spPr>
          <a:xfrm>
            <a:off x="2859578" y="5419898"/>
            <a:ext cx="1886989" cy="556953"/>
          </a:xfrm>
          <a:prstGeom prst="ellipse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al 9"/>
          <p:cNvSpPr/>
          <p:nvPr/>
        </p:nvSpPr>
        <p:spPr>
          <a:xfrm>
            <a:off x="2591458" y="3617173"/>
            <a:ext cx="1886989" cy="556953"/>
          </a:xfrm>
          <a:prstGeom prst="ellipse">
            <a:avLst/>
          </a:prstGeom>
          <a:solidFill>
            <a:srgbClr val="5B9BD5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730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089009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jsou abstrakcí kolem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DbSetů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Řešení opakovaných problémů (často číselníky)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dá uplatnit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(odstřižení od DB)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multitentantní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prostředí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Second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box)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expirace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invalidace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efcache.codeplex.com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http://blog.3d-logic.com/2014/05/18/second-level-cache-beta-for-ef-6-1-available</a:t>
            </a:r>
            <a:r>
              <a:rPr lang="cs-CZ" sz="14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r>
              <a:rPr lang="cs-CZ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518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DATA A CACHE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4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206670" cy="533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TPH 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ukládá vše do jedné DB tabulky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Skvělá performance (1 tabulka, selekce dat)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Nekonzistentní data (NULL hodnoty v DB)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TPT </a:t>
            </a:r>
            <a:r>
              <a:rPr lang="cs-CZ" sz="2400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 pro každý typ vlastní tabulku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Typický polymorfismus s konzistentními daty v DB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performance (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JOINy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+ komplexní model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TPC dědičnost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 pro každý specializovaný typ tabulku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Konzistentní data v databázi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Redundance dat (bázové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nad každou DBT)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podpora polymorfismu, nutnost hlídat PK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09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DĚDIČNOST TPH, TPT, TPC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8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423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Architektura a 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DbContext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7695" y="1801182"/>
            <a:ext cx="8331191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velmi komplexních modelů se vyplatí modely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rozdělit na více menších (= 150 + setů)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Komplexitu posuzovat i podle objemu dat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Ideálně odtrhnout entity, které se používají pro netypické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operace (analýza,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jobs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Modely se mohou překrývat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(entita může být ve více modelech)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233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 SPLITTING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3607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 level </a:t>
            </a:r>
            <a:r>
              <a:rPr lang="en-US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optimali</a:t>
            </a:r>
            <a:r>
              <a:rPr lang="cs-CZ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zace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608211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Analýza dotazů v DB (ručně pomocí SQL)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Volba indexů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Tvorba indexů v 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MOST EXPENSIVE QUERIES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INDEXY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1768" y="3235353"/>
            <a:ext cx="75728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 smtClean="0">
                <a:latin typeface="Consolas" panose="020B0609020204030204" pitchFamily="49" charset="0"/>
              </a:rPr>
              <a:t>SELECT </a:t>
            </a:r>
            <a:r>
              <a:rPr lang="cs-CZ" sz="1000" dirty="0">
                <a:latin typeface="Consolas" panose="020B0609020204030204" pitchFamily="49" charset="0"/>
              </a:rPr>
              <a:t>TOP 20 SUBSTRING(</a:t>
            </a:r>
            <a:r>
              <a:rPr lang="cs-CZ" sz="1000" dirty="0" err="1">
                <a:latin typeface="Consolas" panose="020B0609020204030204" pitchFamily="49" charset="0"/>
              </a:rPr>
              <a:t>qt.TEXT</a:t>
            </a:r>
            <a:r>
              <a:rPr lang="cs-CZ" sz="1000" dirty="0">
                <a:latin typeface="Consolas" panose="020B0609020204030204" pitchFamily="49" charset="0"/>
              </a:rPr>
              <a:t>, (</a:t>
            </a:r>
            <a:r>
              <a:rPr lang="cs-CZ" sz="1000" dirty="0" err="1">
                <a:latin typeface="Consolas" panose="020B0609020204030204" pitchFamily="49" charset="0"/>
              </a:rPr>
              <a:t>qs.statement_start_offset</a:t>
            </a:r>
            <a:r>
              <a:rPr lang="cs-CZ" sz="1000" dirty="0">
                <a:latin typeface="Consolas" panose="020B0609020204030204" pitchFamily="49" charset="0"/>
              </a:rPr>
              <a:t>/2)+1,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((CASE </a:t>
            </a:r>
            <a:r>
              <a:rPr lang="cs-CZ" sz="1000" dirty="0" err="1">
                <a:latin typeface="Consolas" panose="020B0609020204030204" pitchFamily="49" charset="0"/>
              </a:rPr>
              <a:t>qs.statement_end_offset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WHEN -1 THEN DATALENGTH(</a:t>
            </a:r>
            <a:r>
              <a:rPr lang="cs-CZ" sz="1000" dirty="0" err="1">
                <a:latin typeface="Consolas" panose="020B0609020204030204" pitchFamily="49" charset="0"/>
              </a:rPr>
              <a:t>qt.TEXT</a:t>
            </a:r>
            <a:r>
              <a:rPr lang="cs-CZ" sz="1000" dirty="0"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    ELSE </a:t>
            </a:r>
            <a:r>
              <a:rPr lang="cs-CZ" sz="1000" dirty="0" err="1">
                <a:latin typeface="Consolas" panose="020B0609020204030204" pitchFamily="49" charset="0"/>
              </a:rPr>
              <a:t>qs.statement_end_offset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END - </a:t>
            </a:r>
            <a:r>
              <a:rPr lang="cs-CZ" sz="1000" dirty="0" err="1">
                <a:latin typeface="Consolas" panose="020B0609020204030204" pitchFamily="49" charset="0"/>
              </a:rPr>
              <a:t>qs.statement_start_offset</a:t>
            </a:r>
            <a:r>
              <a:rPr lang="cs-CZ" sz="1000" dirty="0">
                <a:latin typeface="Consolas" panose="020B0609020204030204" pitchFamily="49" charset="0"/>
              </a:rPr>
              <a:t>)/2)+1),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qs.last_elapsed_time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last_elapsed_time_ms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qs.last_worker_time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last_worker_time_ms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qs.execution_count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qs.total_elapsed_time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total_elapsed_time_ms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qs.total_worker_time</a:t>
            </a:r>
            <a:r>
              <a:rPr lang="cs-CZ" sz="1000" dirty="0">
                <a:latin typeface="Consolas" panose="020B0609020204030204" pitchFamily="49" charset="0"/>
              </a:rPr>
              <a:t>/1000 </a:t>
            </a:r>
            <a:r>
              <a:rPr lang="cs-CZ" sz="1000" dirty="0" err="1">
                <a:latin typeface="Consolas" panose="020B0609020204030204" pitchFamily="49" charset="0"/>
              </a:rPr>
              <a:t>total_worker_time_ms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qs.last_execution_time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qs.total_logical_reads</a:t>
            </a:r>
            <a:r>
              <a:rPr lang="cs-CZ" sz="1000" dirty="0">
                <a:latin typeface="Consolas" panose="020B0609020204030204" pitchFamily="49" charset="0"/>
              </a:rPr>
              <a:t>, </a:t>
            </a:r>
            <a:r>
              <a:rPr lang="cs-CZ" sz="1000" dirty="0" err="1">
                <a:latin typeface="Consolas" panose="020B0609020204030204" pitchFamily="49" charset="0"/>
              </a:rPr>
              <a:t>qs.last_logical_reads</a:t>
            </a:r>
            <a:r>
              <a:rPr lang="cs-CZ" sz="1000" dirty="0">
                <a:latin typeface="Consolas" panose="020B0609020204030204" pitchFamily="49" charset="0"/>
              </a:rPr>
              <a:t>,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</a:t>
            </a:r>
            <a:r>
              <a:rPr lang="cs-CZ" sz="1000" dirty="0" err="1">
                <a:latin typeface="Consolas" panose="020B0609020204030204" pitchFamily="49" charset="0"/>
              </a:rPr>
              <a:t>qs.total_logical_writes</a:t>
            </a:r>
            <a:r>
              <a:rPr lang="cs-CZ" sz="1000" dirty="0">
                <a:latin typeface="Consolas" panose="020B0609020204030204" pitchFamily="49" charset="0"/>
              </a:rPr>
              <a:t>, </a:t>
            </a:r>
            <a:r>
              <a:rPr lang="cs-CZ" sz="1000" dirty="0" err="1">
                <a:latin typeface="Consolas" panose="020B0609020204030204" pitchFamily="49" charset="0"/>
              </a:rPr>
              <a:t>qs.last_logical_writes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FROM </a:t>
            </a:r>
            <a:r>
              <a:rPr lang="cs-CZ" dirty="0" err="1">
                <a:latin typeface="Consolas" panose="020B0609020204030204" pitchFamily="49" charset="0"/>
              </a:rPr>
              <a:t>sys.dm_exec_query_stats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qs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CROSS APPLY </a:t>
            </a:r>
            <a:r>
              <a:rPr lang="cs-CZ" sz="1000" dirty="0" err="1">
                <a:latin typeface="Consolas" panose="020B0609020204030204" pitchFamily="49" charset="0"/>
              </a:rPr>
              <a:t>sys.dm_exec_sql_text</a:t>
            </a:r>
            <a:r>
              <a:rPr lang="cs-CZ" sz="1000" dirty="0">
                <a:latin typeface="Consolas" panose="020B0609020204030204" pitchFamily="49" charset="0"/>
              </a:rPr>
              <a:t>(</a:t>
            </a:r>
            <a:r>
              <a:rPr lang="cs-CZ" sz="1000" dirty="0" err="1">
                <a:latin typeface="Consolas" panose="020B0609020204030204" pitchFamily="49" charset="0"/>
              </a:rPr>
              <a:t>qs.sql_handle</a:t>
            </a:r>
            <a:r>
              <a:rPr lang="cs-CZ" sz="1000" dirty="0">
                <a:latin typeface="Consolas" panose="020B0609020204030204" pitchFamily="49" charset="0"/>
              </a:rPr>
              <a:t>) </a:t>
            </a:r>
            <a:r>
              <a:rPr lang="cs-CZ" sz="1000" dirty="0" err="1">
                <a:latin typeface="Consolas" panose="020B0609020204030204" pitchFamily="49" charset="0"/>
              </a:rPr>
              <a:t>qt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    CROSS APPLY </a:t>
            </a:r>
            <a:r>
              <a:rPr lang="cs-CZ" sz="1000" dirty="0" err="1">
                <a:latin typeface="Consolas" panose="020B0609020204030204" pitchFamily="49" charset="0"/>
              </a:rPr>
              <a:t>sys.dm_exec_query_plan</a:t>
            </a:r>
            <a:r>
              <a:rPr lang="cs-CZ" sz="1000" dirty="0">
                <a:latin typeface="Consolas" panose="020B0609020204030204" pitchFamily="49" charset="0"/>
              </a:rPr>
              <a:t>(</a:t>
            </a:r>
            <a:r>
              <a:rPr lang="cs-CZ" sz="1000" dirty="0" err="1">
                <a:latin typeface="Consolas" panose="020B0609020204030204" pitchFamily="49" charset="0"/>
              </a:rPr>
              <a:t>qs.plan_handle</a:t>
            </a:r>
            <a:r>
              <a:rPr lang="cs-CZ" sz="1000" dirty="0">
                <a:latin typeface="Consolas" panose="020B0609020204030204" pitchFamily="49" charset="0"/>
              </a:rPr>
              <a:t>) </a:t>
            </a:r>
            <a:r>
              <a:rPr lang="cs-CZ" sz="1000" dirty="0" err="1">
                <a:latin typeface="Consolas" panose="020B0609020204030204" pitchFamily="49" charset="0"/>
              </a:rPr>
              <a:t>qp</a:t>
            </a:r>
            <a:endParaRPr lang="cs-CZ" sz="1000" dirty="0">
              <a:latin typeface="Consolas" panose="020B0609020204030204" pitchFamily="49" charset="0"/>
            </a:endParaRPr>
          </a:p>
          <a:p>
            <a:r>
              <a:rPr lang="cs-CZ" sz="1000" dirty="0">
                <a:latin typeface="Consolas" panose="020B0609020204030204" pitchFamily="49" charset="0"/>
              </a:rPr>
              <a:t>    WHERE </a:t>
            </a:r>
            <a:r>
              <a:rPr lang="cs-CZ" sz="1000" dirty="0" err="1">
                <a:latin typeface="Consolas" panose="020B0609020204030204" pitchFamily="49" charset="0"/>
              </a:rPr>
              <a:t>qt.dbid</a:t>
            </a:r>
            <a:r>
              <a:rPr lang="cs-CZ" sz="1000" dirty="0">
                <a:latin typeface="Consolas" panose="020B0609020204030204" pitchFamily="49" charset="0"/>
              </a:rPr>
              <a:t> = (SELECT </a:t>
            </a:r>
            <a:r>
              <a:rPr lang="cs-CZ" sz="1000" dirty="0" err="1">
                <a:latin typeface="Consolas" panose="020B0609020204030204" pitchFamily="49" charset="0"/>
              </a:rPr>
              <a:t>database_id</a:t>
            </a:r>
            <a:r>
              <a:rPr lang="cs-CZ" sz="1000" dirty="0">
                <a:latin typeface="Consolas" panose="020B0609020204030204" pitchFamily="49" charset="0"/>
              </a:rPr>
              <a:t> FROM </a:t>
            </a:r>
            <a:r>
              <a:rPr lang="cs-CZ" sz="1000" dirty="0" err="1">
                <a:latin typeface="Consolas" panose="020B0609020204030204" pitchFamily="49" charset="0"/>
              </a:rPr>
              <a:t>sys.databases</a:t>
            </a:r>
            <a:r>
              <a:rPr lang="cs-CZ" sz="1000" dirty="0">
                <a:latin typeface="Consolas" panose="020B0609020204030204" pitchFamily="49" charset="0"/>
              </a:rPr>
              <a:t> WHERE </a:t>
            </a:r>
            <a:r>
              <a:rPr lang="cs-CZ" sz="1000" dirty="0" err="1">
                <a:latin typeface="Consolas" panose="020B0609020204030204" pitchFamily="49" charset="0"/>
              </a:rPr>
              <a:t>name</a:t>
            </a:r>
            <a:r>
              <a:rPr lang="cs-CZ" sz="1000" dirty="0">
                <a:latin typeface="Consolas" panose="020B0609020204030204" pitchFamily="49" charset="0"/>
              </a:rPr>
              <a:t>='</a:t>
            </a:r>
            <a:r>
              <a:rPr lang="cs-CZ" sz="1000" dirty="0" err="1">
                <a:latin typeface="Consolas" panose="020B0609020204030204" pitchFamily="49" charset="0"/>
              </a:rPr>
              <a:t>DatabaseName</a:t>
            </a:r>
            <a:r>
              <a:rPr lang="cs-CZ" sz="1000" dirty="0">
                <a:latin typeface="Consolas" panose="020B0609020204030204" pitchFamily="49" charset="0"/>
              </a:rPr>
              <a:t>')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-- ORDER BY </a:t>
            </a:r>
            <a:r>
              <a:rPr lang="cs-CZ" sz="1000" dirty="0" err="1">
                <a:latin typeface="Consolas" panose="020B0609020204030204" pitchFamily="49" charset="0"/>
              </a:rPr>
              <a:t>qs.total_logical_reads</a:t>
            </a:r>
            <a:r>
              <a:rPr lang="cs-CZ" sz="1000" dirty="0">
                <a:latin typeface="Consolas" panose="020B0609020204030204" pitchFamily="49" charset="0"/>
              </a:rPr>
              <a:t> DESC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-- ORDER BY </a:t>
            </a:r>
            <a:r>
              <a:rPr lang="cs-CZ" sz="1000" dirty="0" err="1">
                <a:latin typeface="Consolas" panose="020B0609020204030204" pitchFamily="49" charset="0"/>
              </a:rPr>
              <a:t>qs.total_logical_writes</a:t>
            </a:r>
            <a:r>
              <a:rPr lang="cs-CZ" sz="1000" dirty="0">
                <a:latin typeface="Consolas" panose="020B0609020204030204" pitchFamily="49" charset="0"/>
              </a:rPr>
              <a:t> DESC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-- ORDER BY </a:t>
            </a:r>
            <a:r>
              <a:rPr lang="cs-CZ" sz="1000" dirty="0" err="1">
                <a:latin typeface="Consolas" panose="020B0609020204030204" pitchFamily="49" charset="0"/>
              </a:rPr>
              <a:t>qs.last_worker_time</a:t>
            </a:r>
            <a:r>
              <a:rPr lang="cs-CZ" sz="1000" dirty="0">
                <a:latin typeface="Consolas" panose="020B0609020204030204" pitchFamily="49" charset="0"/>
              </a:rPr>
              <a:t> DESC -- CPU </a:t>
            </a:r>
            <a:r>
              <a:rPr lang="cs-CZ" sz="1000" dirty="0" err="1">
                <a:latin typeface="Consolas" panose="020B0609020204030204" pitchFamily="49" charset="0"/>
              </a:rPr>
              <a:t>time</a:t>
            </a:r>
            <a:r>
              <a:rPr lang="cs-CZ" sz="1000" dirty="0">
                <a:latin typeface="Consolas" panose="020B0609020204030204" pitchFamily="49" charset="0"/>
              </a:rPr>
              <a:t> (</a:t>
            </a:r>
            <a:r>
              <a:rPr lang="cs-CZ" sz="1000" dirty="0" err="1">
                <a:latin typeface="Consolas" panose="020B0609020204030204" pitchFamily="49" charset="0"/>
              </a:rPr>
              <a:t>active</a:t>
            </a:r>
            <a:r>
              <a:rPr lang="cs-CZ" sz="1000" dirty="0">
                <a:latin typeface="Consolas" panose="020B0609020204030204" pitchFamily="49" charset="0"/>
              </a:rPr>
              <a:t>)</a:t>
            </a:r>
          </a:p>
          <a:p>
            <a:r>
              <a:rPr lang="cs-CZ" sz="1000" dirty="0">
                <a:latin typeface="Consolas" panose="020B0609020204030204" pitchFamily="49" charset="0"/>
              </a:rPr>
              <a:t>    ORDER BY </a:t>
            </a:r>
            <a:r>
              <a:rPr lang="cs-CZ" sz="1000" dirty="0" err="1">
                <a:latin typeface="Consolas" panose="020B0609020204030204" pitchFamily="49" charset="0"/>
              </a:rPr>
              <a:t>qs.last_elapsed_time</a:t>
            </a:r>
            <a:r>
              <a:rPr lang="cs-CZ" sz="1000" dirty="0">
                <a:latin typeface="Consolas" panose="020B0609020204030204" pitchFamily="49" charset="0"/>
              </a:rPr>
              <a:t> DESC -- </a:t>
            </a:r>
            <a:r>
              <a:rPr lang="cs-CZ" sz="1000" dirty="0" err="1">
                <a:latin typeface="Consolas" panose="020B0609020204030204" pitchFamily="49" charset="0"/>
              </a:rPr>
              <a:t>clock</a:t>
            </a:r>
            <a:r>
              <a:rPr lang="cs-CZ" sz="1000" dirty="0">
                <a:latin typeface="Consolas" panose="020B0609020204030204" pitchFamily="49" charset="0"/>
              </a:rPr>
              <a:t> </a:t>
            </a:r>
            <a:r>
              <a:rPr lang="cs-CZ" sz="1000" dirty="0" err="1">
                <a:latin typeface="Consolas" panose="020B0609020204030204" pitchFamily="49" charset="0"/>
              </a:rPr>
              <a:t>time</a:t>
            </a:r>
            <a:r>
              <a:rPr lang="cs-CZ" sz="1000" dirty="0">
                <a:latin typeface="Consolas" panose="020B0609020204030204" pitchFamily="49" charset="0"/>
              </a:rPr>
              <a:t> (včetně čekání na </a:t>
            </a:r>
            <a:r>
              <a:rPr lang="cs-CZ" sz="1000" dirty="0" err="1">
                <a:latin typeface="Consolas" panose="020B0609020204030204" pitchFamily="49" charset="0"/>
              </a:rPr>
              <a:t>locky</a:t>
            </a:r>
            <a:r>
              <a:rPr lang="cs-CZ" sz="1000" dirty="0">
                <a:latin typeface="Consolas" panose="020B0609020204030204" pitchFamily="49" charset="0"/>
              </a:rPr>
              <a:t>, atp.)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8008" y="38217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hlinkClick r:id="rId3"/>
              </a:rPr>
              <a:t>http://</a:t>
            </a:r>
            <a:r>
              <a:rPr lang="cs-CZ" dirty="0" smtClean="0">
                <a:hlinkClick r:id="rId3"/>
              </a:rPr>
              <a:t>knowledge-base.havit.cz/2013/11/02/sql-dmv-most-expensive-queries-missing-indexes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662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483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SELEKCE PŘED MATERIALIZACÍ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792869"/>
            <a:ext cx="85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41069" y="3985091"/>
            <a:ext cx="85288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(term));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HasValue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cId.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7420587" y="21783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7351" y="54615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Query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1276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PROJEKCE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181" y="1763404"/>
            <a:ext cx="87963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ctx.Books.ToList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56181" y="3784844"/>
            <a:ext cx="8796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ctx.Books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56180" y="5219035"/>
            <a:ext cx="8796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GetBooksForDropDown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ToDictionary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2917768" y="464662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!!!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88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FIRST, SINGLE, FIND (OR DEFAULT)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809495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5);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4031674" y="244751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TOP 2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694" y="3034237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5);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4031674" y="3646423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SELECT TOP 1 * FROM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Books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7694" y="4258979"/>
            <a:ext cx="8628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Categories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by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1674" y="4899813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najde v EF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Cache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nebo </a:t>
            </a:r>
            <a:b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udělá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FirstOrDefault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02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95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EXECUTION PLANS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KONSTANTY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1" y="1854978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MakeSomething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90944" y="4479332"/>
            <a:ext cx="8021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100;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MakeSomething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cs-CZ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10));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752697" y="2908860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Generuje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execution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plán pro každý dotaz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944" y="4067492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místo konstanty použijeme funkci</a:t>
            </a:r>
            <a:endParaRPr lang="cs-CZ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43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3810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PRELOADING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MANAGER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105" y="1823169"/>
            <a:ext cx="7532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206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574079" y="1961668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 * FROM… WHERE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DELETE FROM… WHERE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105" y="3195251"/>
            <a:ext cx="8603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1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293105" y="4567333"/>
            <a:ext cx="6532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navázané objekty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přítomnost v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contextu</a:t>
            </a: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při práci s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EntityState</a:t>
            </a:r>
            <a:endParaRPr lang="cs-CZ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3253230"/>
            <a:ext cx="7806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Typicky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dropdowns</a:t>
            </a:r>
            <a:r>
              <a:rPr lang="cs-CZ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další data čistě jen pro čtení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Nepotřebujeme, aby EF ztrácel čas detekcí změn na množině dat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464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TRACKING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READ-ONLY DATA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626" y="1809495"/>
            <a:ext cx="860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284625" y="2475406"/>
            <a:ext cx="8395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AsNoTracking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84625" y="4491205"/>
            <a:ext cx="8395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Configuration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AutoDetectChangesEnabled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later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many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changes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</a:t>
            </a:r>
            <a:r>
              <a:rPr lang="cs-CZ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ctx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ChangeTracker.DetectChanges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241069" y="6054819"/>
            <a:ext cx="671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vypnout i na globální úrovni a dle potřeby zapnout</a:t>
            </a:r>
          </a:p>
        </p:txBody>
      </p:sp>
    </p:spTree>
    <p:extLst>
      <p:ext uri="{BB962C8B-B14F-4D97-AF65-F5344CB8AC3E}">
        <p14:creationId xmlns:p14="http://schemas.microsoft.com/office/powerpoint/2010/main" val="72889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792528"/>
            <a:ext cx="42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TRACKING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COLLECTIONS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1" y="1809495"/>
            <a:ext cx="8720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cs-CZ" dirty="0" smtClean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249381" y="4309597"/>
            <a:ext cx="872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RemoveRange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booksToDelete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  <a:endParaRPr lang="cs-CZ" dirty="0" smtClean="0">
              <a:solidFill>
                <a:srgbClr val="8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5308072" y="180310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Change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tracker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pracuje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při každém volání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9406" y="3241379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SQL dotaz se odesílá iterativně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73978" y="2123970"/>
            <a:ext cx="1472493" cy="500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693621" y="3379295"/>
            <a:ext cx="915785" cy="46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40" y="5310154"/>
            <a:ext cx="5844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Pouze jednou proběhne </a:t>
            </a:r>
            <a:r>
              <a:rPr lang="cs-CZ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ChangeTracking</a:t>
            </a:r>
            <a:endParaRPr lang="cs-CZ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Pouze jednou se odešle vše do DB (transakčně)</a:t>
            </a:r>
            <a:endParaRPr lang="cs-CZ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5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296579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Psaní dotazů</a:t>
            </a:r>
            <a:endParaRPr lang="cs-CZ" sz="3000" dirty="0">
              <a:solidFill>
                <a:schemeClr val="accent1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069" y="1801182"/>
            <a:ext cx="8778878" cy="4450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počtu navigačních </a:t>
            </a:r>
            <a:r>
              <a:rPr lang="cs-CZ" sz="2400" dirty="0" err="1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(komplexita modelu)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 menší množství NP je vhodnější načíst vše 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 komplexních modelů použití obojího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znalosti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jaká data budou za běhu potřeba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není zřejmé jaká data budou potřeba, LL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je jasná podoba dotazu, lze se rozhodovat LL/EL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Otázka </a:t>
            </a:r>
            <a:r>
              <a:rPr lang="cs-CZ" sz="2400" dirty="0" smtClean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síťové latence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není latence problém, více LL dotazů není problém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Pokud máme vzdálený zdroj dat, raději volit 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382" y="792528"/>
            <a:ext cx="391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LAZY, EAGER, EXPLICIT (LOADING)</a:t>
            </a:r>
            <a:endParaRPr lang="cs-CZ" sz="20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1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621</TotalTime>
  <Words>1030</Words>
  <Application>Microsoft Office PowerPoint</Application>
  <PresentationFormat>On-screen Show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342</cp:revision>
  <dcterms:created xsi:type="dcterms:W3CDTF">2015-12-01T21:25:58Z</dcterms:created>
  <dcterms:modified xsi:type="dcterms:W3CDTF">2015-12-12T15:28:09Z</dcterms:modified>
</cp:coreProperties>
</file>