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406" r:id="rId2"/>
    <p:sldId id="433" r:id="rId3"/>
    <p:sldId id="388" r:id="rId4"/>
    <p:sldId id="383" r:id="rId5"/>
    <p:sldId id="384" r:id="rId6"/>
    <p:sldId id="385" r:id="rId7"/>
    <p:sldId id="386" r:id="rId8"/>
    <p:sldId id="389" r:id="rId9"/>
    <p:sldId id="390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9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6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6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6DDC-0F8A-4B0B-AEF9-E2022025D4D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 anchor="ctr"/>
          <a:lstStyle/>
          <a:p>
            <a:pPr algn="ctr"/>
            <a:r>
              <a:rPr lang="en-US" dirty="0" smtClean="0"/>
              <a:t>Lecture – 8/29/2018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58184"/>
            <a:ext cx="8458200" cy="14996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SE 461 – Managing Software Development 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…so when/why would we ever really use an inline function in C++???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Let’s say we need a function that returns the cubed value of an specific number. This function is simple yet very important to the execution of our code – yet trivial.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double cube (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side ) {</a:t>
            </a:r>
          </a:p>
          <a:p>
            <a:pPr marL="768096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side * side * side;</a:t>
            </a:r>
          </a:p>
          <a:p>
            <a:pPr marL="50292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2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dirty="0" smtClean="0"/>
              <a:t> Qualifier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4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qualifier can </a:t>
            </a:r>
            <a:r>
              <a:rPr lang="en-US" dirty="0"/>
              <a:t>be applied to the declaration of any variable to specify that its value will not be </a:t>
            </a:r>
            <a:r>
              <a:rPr lang="en-US" dirty="0" smtClean="0"/>
              <a:t>changed.</a:t>
            </a:r>
          </a:p>
          <a:p>
            <a:pPr lvl="1"/>
            <a:r>
              <a:rPr lang="en-US" dirty="0" smtClean="0"/>
              <a:t>Caveat: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may change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variable by using </a:t>
            </a:r>
            <a:r>
              <a:rPr lang="en-US" dirty="0" smtClean="0"/>
              <a:t>pointer.</a:t>
            </a:r>
          </a:p>
          <a:p>
            <a:pPr lvl="2"/>
            <a:endParaRPr lang="en-US" dirty="0"/>
          </a:p>
          <a:p>
            <a:r>
              <a:rPr lang="en-US" dirty="0" smtClean="0"/>
              <a:t>What about when it is used after a function – like in the code you provided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3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use of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function ensures that </a:t>
            </a:r>
            <a:r>
              <a:rPr lang="en-US" dirty="0" smtClean="0"/>
              <a:t>it a </a:t>
            </a:r>
            <a:r>
              <a:rPr lang="en-US" dirty="0"/>
              <a:t>compiler </a:t>
            </a:r>
            <a:r>
              <a:rPr lang="en-US" dirty="0" smtClean="0"/>
              <a:t>error will occur </a:t>
            </a:r>
            <a:r>
              <a:rPr lang="en-US" dirty="0"/>
              <a:t>for this </a:t>
            </a:r>
            <a:r>
              <a:rPr lang="en-US" dirty="0" smtClean="0"/>
              <a:t>function if an attempt to </a:t>
            </a:r>
            <a:r>
              <a:rPr lang="en-US" dirty="0"/>
              <a:t>change a member variable of the </a:t>
            </a:r>
            <a:r>
              <a:rPr lang="en-US" dirty="0" smtClean="0"/>
              <a:t>class is done.</a:t>
            </a:r>
          </a:p>
          <a:p>
            <a:pPr lvl="1"/>
            <a:r>
              <a:rPr lang="en-US" dirty="0" smtClean="0"/>
              <a:t>Essentially this ensures that method will not modify (non-mutable) members of the class itself.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about Mutable?</a:t>
            </a:r>
          </a:p>
          <a:p>
            <a:pPr lvl="1"/>
            <a:r>
              <a:rPr lang="en-US" dirty="0" smtClean="0"/>
              <a:t>Right now – lets not concern ourselves with this possibility…</a:t>
            </a:r>
          </a:p>
          <a:p>
            <a:endParaRPr lang="en-US" dirty="0" smtClean="0"/>
          </a:p>
          <a:p>
            <a:r>
              <a:rPr lang="en-US" dirty="0" smtClean="0"/>
              <a:t>Mutable vs. Immutable</a:t>
            </a:r>
          </a:p>
          <a:p>
            <a:pPr lvl="1"/>
            <a:r>
              <a:rPr lang="en-US" dirty="0" smtClean="0"/>
              <a:t>Can Change – Cannot Change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8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C++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first step in programming is selecting a language.</a:t>
            </a:r>
          </a:p>
          <a:p>
            <a:pPr lvl="1"/>
            <a:r>
              <a:rPr lang="en-US" dirty="0" smtClean="0"/>
              <a:t>Duh! Dr. Ryan, I think we already knew that.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do you select the right language for the job?</a:t>
            </a:r>
          </a:p>
          <a:p>
            <a:pPr lvl="1"/>
            <a:r>
              <a:rPr lang="en-US" dirty="0" smtClean="0"/>
              <a:t>You need to know the languages strengths and weaknesses.</a:t>
            </a:r>
          </a:p>
          <a:p>
            <a:pPr lvl="1"/>
            <a:endParaRPr lang="en-US" dirty="0"/>
          </a:p>
          <a:p>
            <a:r>
              <a:rPr lang="en-US" dirty="0" smtClean="0"/>
              <a:t>Important Keys:</a:t>
            </a:r>
          </a:p>
          <a:p>
            <a:pPr lvl="1"/>
            <a:r>
              <a:rPr lang="en-US" dirty="0" smtClean="0"/>
              <a:t>Syntax &amp; Semantics</a:t>
            </a:r>
            <a:endParaRPr lang="en-US" dirty="0"/>
          </a:p>
          <a:p>
            <a:pPr lvl="1"/>
            <a:r>
              <a:rPr lang="en-US" dirty="0" smtClean="0"/>
              <a:t>Language </a:t>
            </a:r>
            <a:r>
              <a:rPr lang="en-US" dirty="0"/>
              <a:t>extensibility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exception handling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/>
              <a:t>abstract data types (ADTs)</a:t>
            </a:r>
          </a:p>
        </p:txBody>
      </p:sp>
    </p:spTree>
    <p:extLst>
      <p:ext uri="{BB962C8B-B14F-4D97-AF65-F5344CB8AC3E}">
        <p14:creationId xmlns:p14="http://schemas.microsoft.com/office/powerpoint/2010/main" val="123543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we don’t understand the programming language – how do we expect to solve the problem???</a:t>
            </a:r>
          </a:p>
          <a:p>
            <a:pPr lvl="1"/>
            <a:r>
              <a:rPr lang="en-US" dirty="0" smtClean="0"/>
              <a:t>“Problem-Implementation” Gap</a:t>
            </a:r>
          </a:p>
          <a:p>
            <a:pPr lvl="1"/>
            <a:endParaRPr lang="en-US" dirty="0"/>
          </a:p>
          <a:p>
            <a:r>
              <a:rPr lang="en-US" dirty="0" smtClean="0"/>
              <a:t>“We don’t use a sledgehammer to drive a nail.”</a:t>
            </a:r>
          </a:p>
          <a:p>
            <a:pPr lvl="1"/>
            <a:r>
              <a:rPr lang="en-US" dirty="0" smtClean="0"/>
              <a:t>Well we can, but it defeats the purpose…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549" y="2375628"/>
            <a:ext cx="4035902" cy="297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06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C++ was developed by Bjarne </a:t>
            </a:r>
            <a:r>
              <a:rPr lang="en-US" dirty="0" err="1"/>
              <a:t>Stroustrup</a:t>
            </a:r>
            <a:r>
              <a:rPr lang="en-US" dirty="0"/>
              <a:t> starting in 1979 at Bell </a:t>
            </a:r>
            <a:r>
              <a:rPr lang="en-US" dirty="0" smtClean="0"/>
              <a:t>Labs.</a:t>
            </a:r>
          </a:p>
          <a:p>
            <a:endParaRPr lang="en-US" dirty="0"/>
          </a:p>
          <a:p>
            <a:r>
              <a:rPr lang="en-US" dirty="0"/>
              <a:t>C++ is a statically </a:t>
            </a:r>
            <a:r>
              <a:rPr lang="en-US" dirty="0" smtClean="0"/>
              <a:t>typed and compiled programming language.</a:t>
            </a:r>
          </a:p>
          <a:p>
            <a:pPr lvl="1"/>
            <a:r>
              <a:rPr lang="en-US" dirty="0" smtClean="0"/>
              <a:t>Compile time vs. Run time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Supports:</a:t>
            </a:r>
          </a:p>
          <a:p>
            <a:pPr lvl="1"/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Generic programming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47900"/>
            <a:ext cx="2895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of the most popular, and powerful, features of the C++ programming language are </a:t>
            </a:r>
            <a:r>
              <a:rPr lang="en-US" b="1" u="sng" dirty="0" smtClean="0"/>
              <a:t>pointers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Pointers allow for direct access to the physical memory location.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Here we are defining the memory location of the </a:t>
            </a:r>
            <a:r>
              <a:rPr lang="en-US" dirty="0" smtClean="0"/>
              <a:t>“variable”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6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Pointers can point to local variables or a memory location located on the stack.</a:t>
            </a:r>
          </a:p>
          <a:p>
            <a:pPr lvl="1"/>
            <a:r>
              <a:rPr lang="en-US" dirty="0" smtClean="0"/>
              <a:t>This gives us complete control over the access of memory within our program.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char ch = ‘a’;</a:t>
            </a:r>
          </a:p>
          <a:p>
            <a:pPr lvl="1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char * ch_ptr = &amp;ch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sv-SE" dirty="0"/>
              <a:t>Here we define a char and assign it a value ’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v-SE" dirty="0"/>
              <a:t>’, then we assign the memory location value of this variable to a new </a:t>
            </a:r>
            <a:r>
              <a:rPr lang="sv-SE" dirty="0" smtClean="0"/>
              <a:t>pointer using the &amp; (address of).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7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25775"/>
            <a:ext cx="7772400" cy="1470025"/>
          </a:xfrm>
        </p:spPr>
        <p:txBody>
          <a:bodyPr/>
          <a:lstStyle/>
          <a:p>
            <a:r>
              <a:rPr lang="en-US" dirty="0" smtClean="0"/>
              <a:t>Assignment #1 – Q/A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5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Pointers can point to dynamically </a:t>
            </a:r>
            <a:r>
              <a:rPr lang="en-US" dirty="0" smtClean="0"/>
              <a:t>allocated variables </a:t>
            </a:r>
            <a:r>
              <a:rPr lang="en-US" dirty="0"/>
              <a:t>(or memory) on </a:t>
            </a:r>
            <a:r>
              <a:rPr lang="en-US" dirty="0" smtClean="0"/>
              <a:t>the program </a:t>
            </a:r>
            <a:r>
              <a:rPr lang="en-US" dirty="0"/>
              <a:t>heap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data = new char [10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Lets take a closer look at the operators that are used with pointers: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&amp;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2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&amp; = Address of Operator</a:t>
            </a:r>
          </a:p>
          <a:p>
            <a:pPr lvl="1"/>
            <a:r>
              <a:rPr lang="en-US" dirty="0" smtClean="0"/>
              <a:t>This returns the memory address where the pointer is pointing to in memory.</a:t>
            </a:r>
          </a:p>
          <a:p>
            <a:pPr lvl="1"/>
            <a:endParaRPr lang="en-US" dirty="0"/>
          </a:p>
          <a:p>
            <a:r>
              <a:rPr lang="en-US" dirty="0" smtClean="0"/>
              <a:t>* = Dereference Operator</a:t>
            </a:r>
          </a:p>
          <a:p>
            <a:pPr lvl="1"/>
            <a:r>
              <a:rPr lang="en-US" dirty="0" smtClean="0"/>
              <a:t>This returns the value pointed to by the pointer.</a:t>
            </a:r>
          </a:p>
          <a:p>
            <a:pPr lvl="1"/>
            <a:endParaRPr lang="en-US" dirty="0"/>
          </a:p>
          <a:p>
            <a:r>
              <a:rPr lang="en-US" dirty="0" smtClean="0"/>
              <a:t>When initializing a pointer ALWAYS initialize the pointer to NULL (or a known location) – otherwise you can have negative side effects.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58664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pointer can </a:t>
            </a:r>
            <a:r>
              <a:rPr lang="en-US" dirty="0" smtClean="0"/>
              <a:t>reference </a:t>
            </a:r>
            <a:r>
              <a:rPr lang="en-US" dirty="0"/>
              <a:t>any memory location, but its your job to make </a:t>
            </a:r>
            <a:r>
              <a:rPr lang="en-US" dirty="0" smtClean="0"/>
              <a:t>sure the </a:t>
            </a:r>
            <a:r>
              <a:rPr lang="en-US" dirty="0"/>
              <a:t>pointer is not referencing an invalid memory </a:t>
            </a:r>
            <a:r>
              <a:rPr lang="en-US" dirty="0" smtClean="0"/>
              <a:t>location.</a:t>
            </a:r>
          </a:p>
          <a:p>
            <a:pPr lvl="1"/>
            <a:r>
              <a:rPr lang="en-US" dirty="0" smtClean="0"/>
              <a:t>Dangling Pointer Problem</a:t>
            </a:r>
          </a:p>
          <a:p>
            <a:pPr lvl="1"/>
            <a:endParaRPr lang="en-US" dirty="0"/>
          </a:p>
          <a:p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/>
              <a:t>+, +=, -, -=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 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“Rybarczyk”;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5;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equals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2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Dangers of Pointer Arithmetic:</a:t>
            </a:r>
          </a:p>
          <a:p>
            <a:pPr lvl="1"/>
            <a:r>
              <a:rPr lang="en-US" dirty="0" smtClean="0"/>
              <a:t>What happens if we try to reference a position outside the range of values?</a:t>
            </a:r>
          </a:p>
          <a:p>
            <a:pPr lvl="2"/>
            <a:r>
              <a:rPr lang="en-US" dirty="0" smtClean="0"/>
              <a:t>Using the previous example, what happens if I said +=20 instead?</a:t>
            </a:r>
          </a:p>
          <a:p>
            <a:pPr lvl="2"/>
            <a:endParaRPr lang="en-US" dirty="0"/>
          </a:p>
          <a:p>
            <a:r>
              <a:rPr lang="en-US" dirty="0" smtClean="0"/>
              <a:t>We, as the programmer, must ensure that checks are made to make sure that this does not occur within 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Management (Heap):</a:t>
            </a:r>
          </a:p>
          <a:p>
            <a:pPr lvl="1"/>
            <a:r>
              <a:rPr lang="en-US" dirty="0" smtClean="0"/>
              <a:t>Two Operators: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ew()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elete()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In most OO languages we are used to seeing/using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operator but less acquainted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(automatic garbage collection).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17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Management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allocate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and set to 50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lvl="1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delete the pointer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// make sure to set to NULL</a:t>
            </a:r>
          </a:p>
        </p:txBody>
      </p:sp>
    </p:spTree>
    <p:extLst>
      <p:ext uri="{BB962C8B-B14F-4D97-AF65-F5344CB8AC3E}">
        <p14:creationId xmlns:p14="http://schemas.microsoft.com/office/powerpoint/2010/main" val="1714550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arrays using pointers:</a:t>
            </a:r>
          </a:p>
          <a:p>
            <a:pPr lvl="1"/>
            <a:r>
              <a:rPr lang="en-US" dirty="0" smtClean="0"/>
              <a:t>If you know the size of your array you can use the static approach: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array[5]; // array of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Often, however, we do not know the size of the array at development time. In that case we need a more dynamic approach using the heap: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grades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[N];</a:t>
            </a:r>
          </a:p>
        </p:txBody>
      </p:sp>
    </p:spTree>
    <p:extLst>
      <p:ext uri="{BB962C8B-B14F-4D97-AF65-F5344CB8AC3E}">
        <p14:creationId xmlns:p14="http://schemas.microsoft.com/office/powerpoint/2010/main" val="2030159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44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Benefit of Abstract Data Types (ADT):</a:t>
            </a:r>
          </a:p>
          <a:p>
            <a:pPr lvl="1"/>
            <a:r>
              <a:rPr lang="en-US" dirty="0" smtClean="0"/>
              <a:t>Allow programmers </a:t>
            </a:r>
            <a:r>
              <a:rPr lang="en-US" dirty="0"/>
              <a:t>to extend a </a:t>
            </a:r>
            <a:r>
              <a:rPr lang="en-US" dirty="0" smtClean="0"/>
              <a:t>programming languages </a:t>
            </a:r>
            <a:r>
              <a:rPr lang="en-US" dirty="0"/>
              <a:t>with domain-specific </a:t>
            </a:r>
            <a:r>
              <a:rPr lang="en-US" dirty="0" smtClean="0"/>
              <a:t>types.</a:t>
            </a:r>
          </a:p>
          <a:p>
            <a:pPr lvl="2"/>
            <a:r>
              <a:rPr lang="en-US" dirty="0" smtClean="0"/>
              <a:t>Built-in Types: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ADT: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5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ADT Lifecycle: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Construction: </a:t>
            </a:r>
            <a:r>
              <a:rPr lang="en-US" dirty="0" smtClean="0"/>
              <a:t>The </a:t>
            </a:r>
            <a:r>
              <a:rPr lang="en-US" dirty="0"/>
              <a:t>ADT is </a:t>
            </a:r>
            <a:r>
              <a:rPr lang="en-US" dirty="0" smtClean="0"/>
              <a:t>created.</a:t>
            </a:r>
            <a:endParaRPr lang="en-US" dirty="0"/>
          </a:p>
          <a:p>
            <a:pPr marL="1236726" lvl="2" indent="-514350"/>
            <a:r>
              <a:rPr lang="en-US" dirty="0" smtClean="0"/>
              <a:t>Locally </a:t>
            </a:r>
            <a:r>
              <a:rPr lang="en-US" dirty="0"/>
              <a:t>on the </a:t>
            </a:r>
            <a:r>
              <a:rPr lang="en-US" dirty="0" smtClean="0"/>
              <a:t>stack.</a:t>
            </a:r>
            <a:endParaRPr lang="en-US" dirty="0"/>
          </a:p>
          <a:p>
            <a:pPr marL="1236726" lvl="2" indent="-514350"/>
            <a:r>
              <a:rPr lang="en-US" dirty="0" smtClean="0"/>
              <a:t>Dynamically </a:t>
            </a:r>
            <a:r>
              <a:rPr lang="en-US" dirty="0"/>
              <a:t>on the </a:t>
            </a:r>
            <a:r>
              <a:rPr lang="en-US" dirty="0" smtClean="0"/>
              <a:t>heap.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Initialization</a:t>
            </a:r>
            <a:r>
              <a:rPr lang="en-US" dirty="0" smtClean="0"/>
              <a:t>: The </a:t>
            </a:r>
            <a:r>
              <a:rPr lang="en-US" dirty="0"/>
              <a:t>variables of </a:t>
            </a:r>
            <a:r>
              <a:rPr lang="en-US" dirty="0" smtClean="0"/>
              <a:t>the ADT </a:t>
            </a:r>
            <a:r>
              <a:rPr lang="en-US" dirty="0"/>
              <a:t>are set to their initial </a:t>
            </a:r>
            <a:r>
              <a:rPr lang="en-US" dirty="0" smtClean="0"/>
              <a:t>value.</a:t>
            </a:r>
            <a:endParaRPr lang="en-US" dirty="0"/>
          </a:p>
          <a:p>
            <a:pPr lvl="2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the ADT’s initial </a:t>
            </a:r>
            <a:r>
              <a:rPr lang="en-US" dirty="0" smtClean="0"/>
              <a:t>state.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Usage</a:t>
            </a:r>
            <a:r>
              <a:rPr lang="en-US" dirty="0" smtClean="0"/>
              <a:t>: The </a:t>
            </a:r>
            <a:r>
              <a:rPr lang="en-US" dirty="0"/>
              <a:t>ADT is now ready </a:t>
            </a:r>
            <a:r>
              <a:rPr lang="en-US" dirty="0" smtClean="0"/>
              <a:t>for use </a:t>
            </a:r>
            <a:r>
              <a:rPr lang="en-US" dirty="0"/>
              <a:t>in </a:t>
            </a:r>
            <a:r>
              <a:rPr lang="en-US" dirty="0" smtClean="0"/>
              <a:t>program.</a:t>
            </a:r>
            <a:endParaRPr lang="en-US" dirty="0"/>
          </a:p>
          <a:p>
            <a:pPr lvl="2"/>
            <a:r>
              <a:rPr lang="en-US" dirty="0"/>
              <a:t>I</a:t>
            </a:r>
            <a:r>
              <a:rPr lang="en-US" dirty="0" smtClean="0"/>
              <a:t>nvokes </a:t>
            </a:r>
            <a:r>
              <a:rPr lang="en-US" dirty="0"/>
              <a:t>its member </a:t>
            </a:r>
            <a:r>
              <a:rPr lang="en-US" dirty="0" smtClean="0"/>
              <a:t>functions.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Destruction</a:t>
            </a:r>
            <a:r>
              <a:rPr lang="en-US" dirty="0" smtClean="0"/>
              <a:t>: The </a:t>
            </a:r>
            <a:r>
              <a:rPr lang="en-US" dirty="0"/>
              <a:t>ADT and </a:t>
            </a:r>
            <a:r>
              <a:rPr lang="en-US" dirty="0" smtClean="0"/>
              <a:t>it’s memory </a:t>
            </a:r>
            <a:r>
              <a:rPr lang="en-US" dirty="0"/>
              <a:t>is no longer </a:t>
            </a:r>
            <a:r>
              <a:rPr lang="en-US" dirty="0" smtClean="0"/>
              <a:t>usable.</a:t>
            </a:r>
            <a:endParaRPr lang="en-US" dirty="0"/>
          </a:p>
          <a:p>
            <a:pPr lvl="2"/>
            <a:r>
              <a:rPr lang="en-US" dirty="0" smtClean="0"/>
              <a:t>Removed </a:t>
            </a:r>
            <a:r>
              <a:rPr lang="en-US" dirty="0"/>
              <a:t>from the local </a:t>
            </a:r>
            <a:r>
              <a:rPr lang="en-US" dirty="0" smtClean="0"/>
              <a:t>stack. </a:t>
            </a:r>
          </a:p>
          <a:p>
            <a:pPr lvl="2"/>
            <a:r>
              <a:rPr lang="en-US" dirty="0" smtClean="0"/>
              <a:t>Memory released back to heap.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8224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3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Construction:</a:t>
            </a:r>
          </a:p>
          <a:p>
            <a:pPr lvl="1"/>
            <a:r>
              <a:rPr lang="en-US" dirty="0"/>
              <a:t>The constructor is used to create a </a:t>
            </a:r>
            <a:r>
              <a:rPr lang="en-US" dirty="0" smtClean="0"/>
              <a:t>ADT either on the stack or heap.</a:t>
            </a:r>
          </a:p>
          <a:p>
            <a:pPr lvl="1"/>
            <a:endParaRPr lang="en-US" dirty="0"/>
          </a:p>
          <a:p>
            <a:r>
              <a:rPr lang="en-US" dirty="0" smtClean="0"/>
              <a:t>Three types of constructors:</a:t>
            </a:r>
          </a:p>
          <a:p>
            <a:pPr lvl="1"/>
            <a:r>
              <a:rPr lang="en-US" dirty="0" smtClean="0"/>
              <a:t>Default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</a:t>
            </a:r>
            <a:r>
              <a:rPr lang="en-US" dirty="0" smtClean="0"/>
              <a:t>ADT to </a:t>
            </a:r>
            <a:r>
              <a:rPr lang="en-US" dirty="0"/>
              <a:t>its “default” </a:t>
            </a:r>
            <a:r>
              <a:rPr lang="en-US" dirty="0" smtClean="0"/>
              <a:t>state.</a:t>
            </a:r>
          </a:p>
          <a:p>
            <a:pPr lvl="1"/>
            <a:r>
              <a:rPr lang="en-US" dirty="0" smtClean="0"/>
              <a:t>Initializing</a:t>
            </a:r>
          </a:p>
          <a:p>
            <a:pPr lvl="2"/>
            <a:r>
              <a:rPr lang="en-US" dirty="0" smtClean="0"/>
              <a:t>Sets the ADT </a:t>
            </a:r>
            <a:r>
              <a:rPr lang="en-US" dirty="0"/>
              <a:t>to an “user-defined” </a:t>
            </a:r>
            <a:r>
              <a:rPr lang="en-US" dirty="0" smtClean="0"/>
              <a:t>state.</a:t>
            </a:r>
          </a:p>
          <a:p>
            <a:pPr lvl="1"/>
            <a:r>
              <a:rPr lang="en-US" dirty="0" smtClean="0"/>
              <a:t>Copy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state </a:t>
            </a:r>
            <a:r>
              <a:rPr lang="en-US" dirty="0" smtClean="0"/>
              <a:t>to the </a:t>
            </a:r>
            <a:r>
              <a:rPr lang="en-US" dirty="0"/>
              <a:t>state of another ADT of the </a:t>
            </a:r>
            <a:r>
              <a:rPr lang="en-US" dirty="0" smtClean="0"/>
              <a:t>same type.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5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Default: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 p1,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*p2 = new Point ();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Initializing: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 p3 (1, 2),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*p4 = new Point (4, 5);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Copy: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 p5 (p1),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*p6 = new Point (*p2),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*p7 = new Point (p3);</a:t>
            </a:r>
          </a:p>
        </p:txBody>
      </p:sp>
    </p:spTree>
    <p:extLst>
      <p:ext uri="{BB962C8B-B14F-4D97-AF65-F5344CB8AC3E}">
        <p14:creationId xmlns:p14="http://schemas.microsoft.com/office/powerpoint/2010/main" val="316075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Questions:</a:t>
            </a:r>
          </a:p>
          <a:p>
            <a:pPr lvl="1"/>
            <a:r>
              <a:rPr lang="en-US" dirty="0"/>
              <a:t>Why is it critical to define the initial state of an ADT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you do not define the initial state of an ADT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you think it is always necessary to set the initial state of an ADT?</a:t>
            </a:r>
          </a:p>
        </p:txBody>
      </p:sp>
    </p:spTree>
    <p:extLst>
      <p:ext uri="{BB962C8B-B14F-4D97-AF65-F5344CB8AC3E}">
        <p14:creationId xmlns:p14="http://schemas.microsoft.com/office/powerpoint/2010/main" val="517069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Lets take a closer look at some sample code that will help emphasize good design and practices: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Stack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 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900" dirty="0" smtClean="0"/>
              <a:t>Is this code correct or incorrect?</a:t>
            </a:r>
          </a:p>
          <a:p>
            <a:pPr lvl="1"/>
            <a:r>
              <a:rPr lang="en-US" sz="4200" dirty="0" smtClean="0">
                <a:cs typeface="Courier New" panose="02070309020205020404" pitchFamily="49" charset="0"/>
              </a:rPr>
              <a:t>In terms of good software design? Bad software design?</a:t>
            </a:r>
          </a:p>
          <a:p>
            <a:pPr lvl="2"/>
            <a:r>
              <a:rPr lang="en-US" sz="3800" dirty="0" smtClean="0">
                <a:cs typeface="Courier New" panose="02070309020205020404" pitchFamily="49" charset="0"/>
              </a:rPr>
              <a:t>Why?</a:t>
            </a:r>
            <a:endParaRPr lang="en-US" sz="3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Lets take a look at another example: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Stack (void)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 =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y =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variables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Thoughts on this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is the previous code </a:t>
            </a:r>
            <a:r>
              <a:rPr lang="en-US" i="1" dirty="0" smtClean="0"/>
              <a:t>still</a:t>
            </a:r>
            <a:r>
              <a:rPr lang="en-US" dirty="0" smtClean="0"/>
              <a:t> incorrect?</a:t>
            </a:r>
          </a:p>
          <a:p>
            <a:pPr lvl="1"/>
            <a:r>
              <a:rPr lang="en-US" dirty="0" smtClean="0"/>
              <a:t>Because we used the assignment operator in the constructor.</a:t>
            </a:r>
          </a:p>
          <a:p>
            <a:pPr lvl="2"/>
            <a:r>
              <a:rPr lang="en-US" dirty="0" smtClean="0"/>
              <a:t>Why is that incorrect?</a:t>
            </a:r>
          </a:p>
          <a:p>
            <a:pPr lvl="3"/>
            <a:r>
              <a:rPr lang="en-US" dirty="0" smtClean="0"/>
              <a:t>Are we assigning something or initializing it?</a:t>
            </a:r>
          </a:p>
          <a:p>
            <a:pPr lvl="2"/>
            <a:endParaRPr lang="en-US" dirty="0"/>
          </a:p>
          <a:p>
            <a:r>
              <a:rPr lang="en-US" dirty="0" smtClean="0"/>
              <a:t>While perfectly legal it is inefficient to handle your ADT’s in this fashion.</a:t>
            </a:r>
          </a:p>
          <a:p>
            <a:pPr lvl="1"/>
            <a:r>
              <a:rPr lang="en-US" dirty="0" smtClean="0"/>
              <a:t>…but in this case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is a built-in type; that is </a:t>
            </a:r>
            <a:r>
              <a:rPr lang="en-US" dirty="0" smtClean="0"/>
              <a:t>correct – yet </a:t>
            </a:r>
            <a:r>
              <a:rPr lang="en-US" dirty="0" smtClean="0"/>
              <a:t>it is a good practice to get into.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Organizational tool for C++ development.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They provide a way to outline your code </a:t>
            </a:r>
            <a:r>
              <a:rPr lang="en-US" dirty="0"/>
              <a:t>and separate the interface from </a:t>
            </a:r>
            <a:r>
              <a:rPr lang="en-US" dirty="0" smtClean="0"/>
              <a:t>the implementation.</a:t>
            </a:r>
          </a:p>
          <a:p>
            <a:pPr lvl="1"/>
            <a:r>
              <a:rPr lang="en-US" dirty="0" smtClean="0"/>
              <a:t>Reduces code clutter.</a:t>
            </a:r>
          </a:p>
          <a:p>
            <a:endParaRPr lang="en-US" dirty="0"/>
          </a:p>
          <a:p>
            <a:r>
              <a:rPr lang="en-US" dirty="0" smtClean="0"/>
              <a:t>Significant benefits when dealing with large projects and specifically when dealing with many different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0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Header File: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defined here…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Data* memory 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ComplexAlgorithm.inl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8441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900" dirty="0" smtClean="0"/>
              <a:t>CPP File: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ComplexAlgorithm.cpp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SmallerAlgorithmUsedInComplexAlgorithm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Data* memory 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ComplexAlgorithmHelper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Data* memory 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Data* memory 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02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INL File:  </a:t>
            </a:r>
          </a:p>
          <a:p>
            <a:pPr lvl="1"/>
            <a:r>
              <a:rPr lang="en-US" dirty="0" smtClean="0"/>
              <a:t>Can be inline or template functions. </a:t>
            </a:r>
          </a:p>
          <a:p>
            <a:pPr marL="118872" indent="0">
              <a:buNone/>
            </a:pPr>
            <a:endParaRPr lang="en-US" sz="5100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ComplexAlgorithm.inl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AnotherHelper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YetAnotherHelper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3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technique in order to increase the execution time of a program.</a:t>
            </a:r>
          </a:p>
          <a:p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Inline function definitions are replaced at compile time rather than at runtime.</a:t>
            </a:r>
          </a:p>
          <a:p>
            <a:pPr lvl="2"/>
            <a:r>
              <a:rPr lang="en-US" dirty="0" smtClean="0"/>
              <a:t>Essentially, we are offloading some of the unnecessary work to allow our program to be more efficient.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Inline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/>
              <a:t>It speeds up your program by avoiding function calling overhead.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save overhead of variables push/pop on the stack, when function calling happens.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save overhead of return call from a function.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put a function definition in a header </a:t>
            </a:r>
            <a:r>
              <a:rPr lang="en-US" dirty="0" smtClean="0"/>
              <a:t>file.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increases the executable size due to code expansion.</a:t>
            </a:r>
          </a:p>
          <a:p>
            <a:pPr lvl="1"/>
            <a:r>
              <a:rPr lang="en-US" dirty="0" smtClean="0"/>
              <a:t>Recompilation needed.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makes your header file </a:t>
            </a:r>
            <a:r>
              <a:rPr lang="en-US" dirty="0" smtClean="0"/>
              <a:t>larger.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the executable </a:t>
            </a:r>
            <a:r>
              <a:rPr lang="en-US" dirty="0" smtClean="0"/>
              <a:t>size.</a:t>
            </a:r>
          </a:p>
          <a:p>
            <a:pPr lvl="1"/>
            <a:r>
              <a:rPr lang="en-US" dirty="0" smtClean="0"/>
              <a:t>Embedded systems – where memory is vital.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2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6288</TotalTime>
  <Words>1673</Words>
  <Application>Microsoft Office PowerPoint</Application>
  <PresentationFormat>On-screen Show (4:3)</PresentationFormat>
  <Paragraphs>310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Lecture – 8/29/2018</vt:lpstr>
      <vt:lpstr>Assignment #1 – Q/A</vt:lpstr>
      <vt:lpstr>C++ Inline Files</vt:lpstr>
      <vt:lpstr>C++ Inline Files</vt:lpstr>
      <vt:lpstr>C++ Inline Files</vt:lpstr>
      <vt:lpstr>C++ Inline Files</vt:lpstr>
      <vt:lpstr>C++ Inline Files</vt:lpstr>
      <vt:lpstr>C++ Inline Functions</vt:lpstr>
      <vt:lpstr>C++ Inline Functions</vt:lpstr>
      <vt:lpstr>Inline Function Example</vt:lpstr>
      <vt:lpstr>const Qualifier</vt:lpstr>
      <vt:lpstr>const Qualifier</vt:lpstr>
      <vt:lpstr>const Qualifier</vt:lpstr>
      <vt:lpstr>C++ Review</vt:lpstr>
      <vt:lpstr>Programming Languages</vt:lpstr>
      <vt:lpstr>Programming Languages</vt:lpstr>
      <vt:lpstr>C++ Overview</vt:lpstr>
      <vt:lpstr>C++ Review: Pointers</vt:lpstr>
      <vt:lpstr>C++ Review: Pointers</vt:lpstr>
      <vt:lpstr>C++ Review: Pointers</vt:lpstr>
      <vt:lpstr>C++ Review: Pointers</vt:lpstr>
      <vt:lpstr>C++ Review: Pointers</vt:lpstr>
      <vt:lpstr>C++ Review: Pointers</vt:lpstr>
      <vt:lpstr>C++ Review: Pointers</vt:lpstr>
      <vt:lpstr>C++ Review: Pointers</vt:lpstr>
      <vt:lpstr>C++ Review: Pointers</vt:lpstr>
      <vt:lpstr>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665</cp:revision>
  <dcterms:created xsi:type="dcterms:W3CDTF">2011-07-22T18:36:28Z</dcterms:created>
  <dcterms:modified xsi:type="dcterms:W3CDTF">2018-08-29T01:50:25Z</dcterms:modified>
</cp:coreProperties>
</file>