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2"/>
  </p:handoutMasterIdLst>
  <p:sldIdLst>
    <p:sldId id="491" r:id="rId2"/>
    <p:sldId id="497" r:id="rId3"/>
    <p:sldId id="493" r:id="rId4"/>
    <p:sldId id="496" r:id="rId5"/>
    <p:sldId id="477" r:id="rId6"/>
    <p:sldId id="478" r:id="rId7"/>
    <p:sldId id="479" r:id="rId8"/>
    <p:sldId id="480" r:id="rId9"/>
    <p:sldId id="494" r:id="rId10"/>
    <p:sldId id="49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8AB756E3-854A-43FF-9941-B6B97813C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5910C2-3EEA-45E4-AEC3-2B06033EE06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1981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7F22-F405-48FB-A607-4E299BDAC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E849B-A965-4B33-AF0A-3D5528C130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1D10A7-35B1-4B44-8653-D671D80967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49A8EB-9081-40F8-96A7-EFCDB66123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4B3363E-2E1F-4F4F-AEDC-23B366EE4F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3274B-8317-46B0-97FB-6C6967005B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4DF47-949F-4614-8657-84BEAF413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86101-7646-4E01-9202-3A7B0CA12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09C03-53C7-4F80-BCF1-403801DB0E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4546-B4E1-485A-A463-303005C01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607AF-C906-49AA-A0E7-FFFEE5BBD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F1EB3-70BB-4136-B941-441973A244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D9B21-D9C7-42B8-8A60-4790F5B4D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+mn-lt"/>
              </a:defRPr>
            </a:lvl1pPr>
          </a:lstStyle>
          <a:p>
            <a:fld id="{8808F089-BF06-4CF9-9934-D2ADC529C5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b="0">
              <a:latin typeface="Times New Roman" pitchFamily="18" charset="0"/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b="0">
              <a:latin typeface="Times New Roman" pitchFamily="18" charset="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</a:t>
            </a:r>
            <a:r>
              <a:rPr lang="en-US" dirty="0"/>
              <a:t> 1 </a:t>
            </a:r>
            <a:r>
              <a:rPr lang="en-US" dirty="0" smtClean="0"/>
              <a:t>Integral?</a:t>
            </a:r>
            <a:endParaRPr lang="en-US" dirty="0"/>
          </a:p>
        </p:txBody>
      </p:sp>
      <p:graphicFrame>
        <p:nvGraphicFramePr>
          <p:cNvPr id="39526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667000" y="2743200"/>
          <a:ext cx="1828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1" name="Equation" r:id="rId3" imgW="634680" imgH="482400" progId="Equation.3">
                  <p:embed/>
                </p:oleObj>
              </mc:Choice>
              <mc:Fallback>
                <p:oleObj name="Equation" r:id="rId3" imgW="634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18288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Rules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9600" cy="4876800"/>
          </a:xfrm>
        </p:spPr>
        <p:txBody>
          <a:bodyPr/>
          <a:lstStyle/>
          <a:p>
            <a:pPr lvl="1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You may discuss this assignment with others in the class.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work you turn in should represent your knowledge.  The discussion of results should be written by you.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should not turn in code you do not understand.  I may ask you to explain why you did something in a particular way.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Code that is a copy, or slightly modified version, of code available on the internet or from a previous class is not acceptable.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457200" y="37338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800" b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2 Integral?</a:t>
            </a:r>
            <a:endParaRPr lang="en-US" dirty="0"/>
          </a:p>
        </p:txBody>
      </p:sp>
      <p:graphicFrame>
        <p:nvGraphicFramePr>
          <p:cNvPr id="395267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6582622"/>
              </p:ext>
            </p:extLst>
          </p:nvPr>
        </p:nvGraphicFramePr>
        <p:xfrm>
          <a:off x="2667000" y="2886075"/>
          <a:ext cx="1828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2" name="Equation" r:id="rId3" imgW="799920" imgH="482400" progId="Equation.3">
                  <p:embed/>
                </p:oleObj>
              </mc:Choice>
              <mc:Fallback>
                <p:oleObj name="Equation" r:id="rId3" imgW="79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86075"/>
                        <a:ext cx="18288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8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 1 Integral</a:t>
            </a:r>
          </a:p>
        </p:txBody>
      </p:sp>
      <p:graphicFrame>
        <p:nvGraphicFramePr>
          <p:cNvPr id="39731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00" y="2743200"/>
          <a:ext cx="8229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8" name="Equation" r:id="rId3" imgW="3924000" imgH="482400" progId="Equation.3">
                  <p:embed/>
                </p:oleObj>
              </mc:Choice>
              <mc:Fallback>
                <p:oleObj name="Equation" r:id="rId3" imgW="39240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2296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5334000" y="3390900"/>
            <a:ext cx="1371600" cy="1295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Integral</a:t>
            </a:r>
          </a:p>
        </p:txBody>
      </p:sp>
      <p:graphicFrame>
        <p:nvGraphicFramePr>
          <p:cNvPr id="397315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1185134"/>
              </p:ext>
            </p:extLst>
          </p:nvPr>
        </p:nvGraphicFramePr>
        <p:xfrm>
          <a:off x="838200" y="1752600"/>
          <a:ext cx="276274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6" name="Equation" r:id="rId3" imgW="1041120" imgH="482400" progId="Equation.3">
                  <p:embed/>
                </p:oleObj>
              </mc:Choice>
              <mc:Fallback>
                <p:oleObj name="Equation" r:id="rId3" imgW="1041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762740" cy="1281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e 6"/>
          <p:cNvSpPr/>
          <p:nvPr/>
        </p:nvSpPr>
        <p:spPr bwMode="auto">
          <a:xfrm>
            <a:off x="5334000" y="3393722"/>
            <a:ext cx="1339533" cy="1336498"/>
          </a:xfrm>
          <a:prstGeom prst="pie">
            <a:avLst>
              <a:gd name="adj1" fmla="val 0"/>
              <a:gd name="adj2" fmla="val 1619999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600940" y="4038600"/>
            <a:ext cx="45524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Arrow Connector 2"/>
          <p:cNvCxnSpPr/>
          <p:nvPr/>
        </p:nvCxnSpPr>
        <p:spPr bwMode="auto">
          <a:xfrm flipV="1">
            <a:off x="6019800" y="2438400"/>
            <a:ext cx="0" cy="304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1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Assignment </a:t>
            </a:r>
            <a:r>
              <a:rPr lang="en-US" sz="4000" dirty="0" smtClean="0"/>
              <a:t>1: </a:t>
            </a:r>
            <a:r>
              <a:rPr lang="en-US" sz="4000" dirty="0"/>
              <a:t>compute </a:t>
            </a:r>
            <a:r>
              <a:rPr lang="en-US" sz="4000" dirty="0">
                <a:latin typeface="Symbol" pitchFamily="18" charset="2"/>
              </a:rPr>
              <a:t>p</a:t>
            </a:r>
            <a:r>
              <a:rPr lang="en-US" sz="4000" dirty="0"/>
              <a:t> by numerical integration</a:t>
            </a:r>
          </a:p>
        </p:txBody>
      </p:sp>
      <p:sp>
        <p:nvSpPr>
          <p:cNvPr id="377859" name="Line 3"/>
          <p:cNvSpPr>
            <a:spLocks noChangeShapeType="1"/>
          </p:cNvSpPr>
          <p:nvPr/>
        </p:nvSpPr>
        <p:spPr bwMode="auto">
          <a:xfrm flipV="1">
            <a:off x="1676400" y="18288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1371600" y="52578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861" name="Freeform 5"/>
          <p:cNvSpPr>
            <a:spLocks/>
          </p:cNvSpPr>
          <p:nvPr/>
        </p:nvSpPr>
        <p:spPr bwMode="auto">
          <a:xfrm>
            <a:off x="1676400" y="2133600"/>
            <a:ext cx="6235700" cy="311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960" y="816"/>
              </a:cxn>
              <a:cxn ang="0">
                <a:pos x="1584" y="1392"/>
              </a:cxn>
              <a:cxn ang="0">
                <a:pos x="2784" y="1872"/>
              </a:cxn>
              <a:cxn ang="0">
                <a:pos x="3744" y="1920"/>
              </a:cxn>
              <a:cxn ang="0">
                <a:pos x="3888" y="1920"/>
              </a:cxn>
            </a:cxnLst>
            <a:rect l="0" t="0" r="r" b="b"/>
            <a:pathLst>
              <a:path w="3928" h="1960">
                <a:moveTo>
                  <a:pt x="0" y="0"/>
                </a:moveTo>
                <a:cubicBezTo>
                  <a:pt x="184" y="28"/>
                  <a:pt x="368" y="56"/>
                  <a:pt x="528" y="192"/>
                </a:cubicBezTo>
                <a:cubicBezTo>
                  <a:pt x="688" y="328"/>
                  <a:pt x="784" y="616"/>
                  <a:pt x="960" y="816"/>
                </a:cubicBezTo>
                <a:cubicBezTo>
                  <a:pt x="1136" y="1016"/>
                  <a:pt x="1280" y="1216"/>
                  <a:pt x="1584" y="1392"/>
                </a:cubicBezTo>
                <a:cubicBezTo>
                  <a:pt x="1888" y="1568"/>
                  <a:pt x="2424" y="1784"/>
                  <a:pt x="2784" y="1872"/>
                </a:cubicBezTo>
                <a:cubicBezTo>
                  <a:pt x="3144" y="1960"/>
                  <a:pt x="3560" y="1912"/>
                  <a:pt x="3744" y="1920"/>
                </a:cubicBezTo>
                <a:cubicBezTo>
                  <a:pt x="3928" y="1928"/>
                  <a:pt x="3908" y="1924"/>
                  <a:pt x="3888" y="19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778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867400" y="1676400"/>
          <a:ext cx="220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75" name="Equation" r:id="rId3" imgW="736560" imgH="482400" progId="Equation.3">
                  <p:embed/>
                </p:oleObj>
              </mc:Choice>
              <mc:Fallback>
                <p:oleObj name="Equation" r:id="rId3" imgW="73656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2209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Approximate the integral (area under curve) by area of rectangles</a:t>
            </a:r>
          </a:p>
        </p:txBody>
      </p:sp>
      <p:sp>
        <p:nvSpPr>
          <p:cNvPr id="378883" name="Line 3"/>
          <p:cNvSpPr>
            <a:spLocks noChangeShapeType="1"/>
          </p:cNvSpPr>
          <p:nvPr/>
        </p:nvSpPr>
        <p:spPr bwMode="auto">
          <a:xfrm flipV="1">
            <a:off x="1676400" y="18288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1371600" y="52578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885" name="Freeform 5"/>
          <p:cNvSpPr>
            <a:spLocks/>
          </p:cNvSpPr>
          <p:nvPr/>
        </p:nvSpPr>
        <p:spPr bwMode="auto">
          <a:xfrm>
            <a:off x="1676400" y="2133600"/>
            <a:ext cx="6235700" cy="311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960" y="816"/>
              </a:cxn>
              <a:cxn ang="0">
                <a:pos x="1584" y="1392"/>
              </a:cxn>
              <a:cxn ang="0">
                <a:pos x="2784" y="1872"/>
              </a:cxn>
              <a:cxn ang="0">
                <a:pos x="3744" y="1920"/>
              </a:cxn>
              <a:cxn ang="0">
                <a:pos x="3888" y="1920"/>
              </a:cxn>
            </a:cxnLst>
            <a:rect l="0" t="0" r="r" b="b"/>
            <a:pathLst>
              <a:path w="3928" h="1960">
                <a:moveTo>
                  <a:pt x="0" y="0"/>
                </a:moveTo>
                <a:cubicBezTo>
                  <a:pt x="184" y="28"/>
                  <a:pt x="368" y="56"/>
                  <a:pt x="528" y="192"/>
                </a:cubicBezTo>
                <a:cubicBezTo>
                  <a:pt x="688" y="328"/>
                  <a:pt x="784" y="616"/>
                  <a:pt x="960" y="816"/>
                </a:cubicBezTo>
                <a:cubicBezTo>
                  <a:pt x="1136" y="1016"/>
                  <a:pt x="1280" y="1216"/>
                  <a:pt x="1584" y="1392"/>
                </a:cubicBezTo>
                <a:cubicBezTo>
                  <a:pt x="1888" y="1568"/>
                  <a:pt x="2424" y="1784"/>
                  <a:pt x="2784" y="1872"/>
                </a:cubicBezTo>
                <a:cubicBezTo>
                  <a:pt x="3144" y="1960"/>
                  <a:pt x="3560" y="1912"/>
                  <a:pt x="3744" y="1920"/>
                </a:cubicBezTo>
                <a:cubicBezTo>
                  <a:pt x="3928" y="1928"/>
                  <a:pt x="3908" y="1924"/>
                  <a:pt x="3888" y="192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676400" y="2133600"/>
            <a:ext cx="76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752600" y="2133600"/>
            <a:ext cx="76200" cy="3124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8" name="Rectangle 8"/>
          <p:cNvSpPr>
            <a:spLocks noChangeArrowheads="1"/>
          </p:cNvSpPr>
          <p:nvPr/>
        </p:nvSpPr>
        <p:spPr bwMode="auto">
          <a:xfrm>
            <a:off x="1828800" y="2133600"/>
            <a:ext cx="762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1905000" y="2209800"/>
            <a:ext cx="76200" cy="3048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0" name="Rectangle 10"/>
          <p:cNvSpPr>
            <a:spLocks noChangeArrowheads="1"/>
          </p:cNvSpPr>
          <p:nvPr/>
        </p:nvSpPr>
        <p:spPr bwMode="auto">
          <a:xfrm>
            <a:off x="1981200" y="2209800"/>
            <a:ext cx="762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1" name="Rectangle 11"/>
          <p:cNvSpPr>
            <a:spLocks noChangeArrowheads="1"/>
          </p:cNvSpPr>
          <p:nvPr/>
        </p:nvSpPr>
        <p:spPr bwMode="auto">
          <a:xfrm>
            <a:off x="2057400" y="2209800"/>
            <a:ext cx="76200" cy="304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2" name="Rectangle 12"/>
          <p:cNvSpPr>
            <a:spLocks noChangeArrowheads="1"/>
          </p:cNvSpPr>
          <p:nvPr/>
        </p:nvSpPr>
        <p:spPr bwMode="auto">
          <a:xfrm>
            <a:off x="2133600" y="2286000"/>
            <a:ext cx="762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3" name="Rectangle 13"/>
          <p:cNvSpPr>
            <a:spLocks noChangeArrowheads="1"/>
          </p:cNvSpPr>
          <p:nvPr/>
        </p:nvSpPr>
        <p:spPr bwMode="auto">
          <a:xfrm>
            <a:off x="2209800" y="2286000"/>
            <a:ext cx="76200" cy="2971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4" name="Rectangle 14"/>
          <p:cNvSpPr>
            <a:spLocks noChangeArrowheads="1"/>
          </p:cNvSpPr>
          <p:nvPr/>
        </p:nvSpPr>
        <p:spPr bwMode="auto">
          <a:xfrm>
            <a:off x="2286000" y="2286000"/>
            <a:ext cx="762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5" name="Rectangle 15"/>
          <p:cNvSpPr>
            <a:spLocks noChangeArrowheads="1"/>
          </p:cNvSpPr>
          <p:nvPr/>
        </p:nvSpPr>
        <p:spPr bwMode="auto">
          <a:xfrm>
            <a:off x="2362200" y="2362200"/>
            <a:ext cx="76200" cy="2895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6" name="Rectangle 16"/>
          <p:cNvSpPr>
            <a:spLocks noChangeArrowheads="1"/>
          </p:cNvSpPr>
          <p:nvPr/>
        </p:nvSpPr>
        <p:spPr bwMode="auto">
          <a:xfrm>
            <a:off x="2438400" y="2438400"/>
            <a:ext cx="762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97" name="Rectangle 17"/>
          <p:cNvSpPr>
            <a:spLocks noChangeArrowheads="1"/>
          </p:cNvSpPr>
          <p:nvPr/>
        </p:nvSpPr>
        <p:spPr bwMode="auto">
          <a:xfrm>
            <a:off x="2514600" y="2514600"/>
            <a:ext cx="76200" cy="2743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898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4991100" y="1676400"/>
          <a:ext cx="2209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2" name="Equation" r:id="rId3" imgW="736560" imgH="482400" progId="Equation.3">
                  <p:embed/>
                </p:oleObj>
              </mc:Choice>
              <mc:Fallback>
                <p:oleObj name="Equation" r:id="rId3" imgW="736560" imgH="482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676400"/>
                        <a:ext cx="2209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381000" y="1547813"/>
            <a:ext cx="80010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	/* compute width </a:t>
            </a:r>
            <a:r>
              <a:rPr lang="en-US" dirty="0" smtClean="0"/>
              <a:t>of the rectangles </a:t>
            </a:r>
            <a:r>
              <a:rPr lang="en-US" dirty="0"/>
              <a:t>*/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	 /* Loop over rectangles </a:t>
            </a:r>
            <a:r>
              <a:rPr lang="en-US" dirty="0" err="1"/>
              <a:t>i</a:t>
            </a:r>
            <a:r>
              <a:rPr lang="en-US" dirty="0"/>
              <a:t>=1 to n */</a:t>
            </a:r>
          </a:p>
          <a:p>
            <a:r>
              <a:rPr lang="en-US" dirty="0"/>
              <a:t>     	{</a:t>
            </a:r>
          </a:p>
          <a:p>
            <a:r>
              <a:rPr lang="en-US" dirty="0"/>
              <a:t>       		 /* compute </a:t>
            </a:r>
            <a:r>
              <a:rPr lang="en-US" u="sng" dirty="0" smtClean="0">
                <a:solidFill>
                  <a:srgbClr val="FF0000"/>
                </a:solidFill>
              </a:rPr>
              <a:t>midpoint</a:t>
            </a:r>
            <a:r>
              <a:rPr lang="en-US" dirty="0" smtClean="0"/>
              <a:t> </a:t>
            </a:r>
            <a:r>
              <a:rPr lang="en-US" dirty="0"/>
              <a:t>of rectangle */</a:t>
            </a:r>
          </a:p>
          <a:p>
            <a:r>
              <a:rPr lang="en-US" dirty="0"/>
              <a:t>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 /* add area of rectangle: width times </a:t>
            </a:r>
            <a:r>
              <a:rPr lang="en-US" dirty="0" smtClean="0"/>
              <a:t>function height </a:t>
            </a:r>
            <a:r>
              <a:rPr lang="en-US" dirty="0"/>
              <a:t>*/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 	</a:t>
            </a:r>
          </a:p>
          <a:p>
            <a:endParaRPr lang="en-US" dirty="0"/>
          </a:p>
          <a:p>
            <a:r>
              <a:rPr lang="en-US" dirty="0"/>
              <a:t>	}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“Code” fragment</a:t>
            </a:r>
          </a:p>
        </p:txBody>
      </p:sp>
      <p:graphicFrame>
        <p:nvGraphicFramePr>
          <p:cNvPr id="37990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4086432"/>
              </p:ext>
            </p:extLst>
          </p:nvPr>
        </p:nvGraphicFramePr>
        <p:xfrm>
          <a:off x="1722438" y="2090738"/>
          <a:ext cx="10271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7" name="Equation" r:id="rId3" imgW="711000" imgH="177480" progId="Equation.3">
                  <p:embed/>
                </p:oleObj>
              </mc:Choice>
              <mc:Fallback>
                <p:oleObj name="Equation" r:id="rId3" imgW="71100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090738"/>
                        <a:ext cx="1027112" cy="257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46537587"/>
              </p:ext>
            </p:extLst>
          </p:nvPr>
        </p:nvGraphicFramePr>
        <p:xfrm>
          <a:off x="2774950" y="3836988"/>
          <a:ext cx="11874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8" name="Equation" r:id="rId5" imgW="634680" imgH="177480" progId="Equation.3">
                  <p:embed/>
                </p:oleObj>
              </mc:Choice>
              <mc:Fallback>
                <p:oleObj name="Equation" r:id="rId5" imgW="6346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836988"/>
                        <a:ext cx="1187450" cy="331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57576336"/>
              </p:ext>
            </p:extLst>
          </p:nvPr>
        </p:nvGraphicFramePr>
        <p:xfrm>
          <a:off x="2362200" y="5272088"/>
          <a:ext cx="2209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9" name="Equation" r:id="rId7" imgW="1562040" imgH="431640" progId="Equation.3">
                  <p:embed/>
                </p:oleObj>
              </mc:Choice>
              <mc:Fallback>
                <p:oleObj name="Equation" r:id="rId7" imgW="15620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72088"/>
                        <a:ext cx="22098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 </a:t>
            </a:r>
            <a:r>
              <a:rPr lang="en-US" dirty="0"/>
              <a:t>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(due Jan </a:t>
            </a:r>
            <a:r>
              <a:rPr lang="en-US" dirty="0" smtClean="0"/>
              <a:t>28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9600" cy="42672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a code in </a:t>
            </a:r>
            <a:r>
              <a:rPr lang="en-US" dirty="0" smtClean="0"/>
              <a:t>C/C++ </a:t>
            </a:r>
            <a:r>
              <a:rPr lang="en-US" dirty="0"/>
              <a:t>or FORTRAN to compute pi by numerical integration as in the previous slides</a:t>
            </a:r>
            <a:r>
              <a:rPr lang="en-US" dirty="0" smtClean="0"/>
              <a:t>. Use both: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Verify that you get same result with code as you do by hand computation with n=2.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Run your code with various number of rectangles and verify that you do get “good” approximations to </a:t>
            </a:r>
            <a:r>
              <a:rPr lang="en-US" dirty="0" smtClean="0"/>
              <a:t>pi.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Think </a:t>
            </a:r>
            <a:r>
              <a:rPr lang="en-US" sz="2400" dirty="0"/>
              <a:t>about how you would attack this problem in parallel.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457200" y="37338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800" b="0">
              <a:latin typeface="Verdana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51676"/>
              </p:ext>
            </p:extLst>
          </p:nvPr>
        </p:nvGraphicFramePr>
        <p:xfrm>
          <a:off x="1676400" y="2289969"/>
          <a:ext cx="1828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2" name="Equation" r:id="rId3" imgW="634680" imgH="482400" progId="Equation.3">
                  <p:embed/>
                </p:oleObj>
              </mc:Choice>
              <mc:Fallback>
                <p:oleObj name="Equation" r:id="rId3" imgW="634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9969"/>
                        <a:ext cx="18288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57836"/>
              </p:ext>
            </p:extLst>
          </p:nvPr>
        </p:nvGraphicFramePr>
        <p:xfrm>
          <a:off x="5181600" y="2433637"/>
          <a:ext cx="1828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3" name="Equation" r:id="rId5" imgW="799920" imgH="482400" progId="Equation.3">
                  <p:embed/>
                </p:oleObj>
              </mc:Choice>
              <mc:Fallback>
                <p:oleObj name="Equation" r:id="rId5" imgW="799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3637"/>
                        <a:ext cx="18288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 1</a:t>
            </a:r>
            <a:br>
              <a:rPr lang="en-US" dirty="0" smtClean="0"/>
            </a:br>
            <a:r>
              <a:rPr lang="en-US" dirty="0" smtClean="0"/>
              <a:t>(due Jan </a:t>
            </a:r>
            <a:r>
              <a:rPr lang="en-US" dirty="0" smtClean="0"/>
              <a:t>28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229600" cy="4267200"/>
          </a:xfrm>
        </p:spPr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dirty="0" smtClean="0"/>
              <a:t>	Turn in your source code (the .c or .</a:t>
            </a:r>
            <a:r>
              <a:rPr lang="en-US" dirty="0" err="1" smtClean="0"/>
              <a:t>cpp</a:t>
            </a:r>
            <a:r>
              <a:rPr lang="en-US" dirty="0" smtClean="0"/>
              <a:t>) </a:t>
            </a:r>
            <a:r>
              <a:rPr lang="en-US" dirty="0" smtClean="0"/>
              <a:t>and </a:t>
            </a:r>
            <a:r>
              <a:rPr lang="en-US" dirty="0" smtClean="0"/>
              <a:t>a </a:t>
            </a:r>
            <a:r>
              <a:rPr lang="en-US" dirty="0" smtClean="0"/>
              <a:t>single pdf </a:t>
            </a:r>
            <a:r>
              <a:rPr lang="en-US" smtClean="0"/>
              <a:t>file with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Table </a:t>
            </a:r>
            <a:r>
              <a:rPr lang="en-US" dirty="0" smtClean="0"/>
              <a:t>with approximate values of pi (12 decimal places shown) for n=2,20,200,2000,20000,200000 for each of the two integrals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smtClean="0"/>
              <a:t>Discussion of results: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smtClean="0"/>
              <a:t>1) What did you learn?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H</a:t>
            </a:r>
            <a:r>
              <a:rPr lang="en-US" dirty="0" smtClean="0"/>
              <a:t>ow does accuracy depend on n? 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smtClean="0"/>
              <a:t>3) </a:t>
            </a:r>
            <a:r>
              <a:rPr lang="en-US" dirty="0"/>
              <a:t>How does </a:t>
            </a:r>
            <a:r>
              <a:rPr lang="en-US" dirty="0" smtClean="0"/>
              <a:t>runtime </a:t>
            </a:r>
            <a:r>
              <a:rPr lang="en-US" dirty="0"/>
              <a:t>depend on n? 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 smtClean="0"/>
              <a:t>4) How might you divide the work up if the code is to run on multiple processors concurrently?  What coordination or communication would be required between the processors?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457200" y="37338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800" b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7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CC9900"/>
      </a:hlink>
      <a:folHlink>
        <a:srgbClr val="996633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201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Garamond</vt:lpstr>
      <vt:lpstr>Lucida Console</vt:lpstr>
      <vt:lpstr>Symbol</vt:lpstr>
      <vt:lpstr>Times New Roman</vt:lpstr>
      <vt:lpstr>Verdana</vt:lpstr>
      <vt:lpstr>Wingdings</vt:lpstr>
      <vt:lpstr>Level</vt:lpstr>
      <vt:lpstr>Equation</vt:lpstr>
      <vt:lpstr>Calc 1 Integral?</vt:lpstr>
      <vt:lpstr>Calc 2 Integral?</vt:lpstr>
      <vt:lpstr>Calc 1 Integral</vt:lpstr>
      <vt:lpstr>Calc 2 Integral</vt:lpstr>
      <vt:lpstr>Assignment 1: compute p by numerical integration</vt:lpstr>
      <vt:lpstr>Approximate the integral (area under curve) by area of rectangles</vt:lpstr>
      <vt:lpstr>“Code” fragment</vt:lpstr>
      <vt:lpstr>Programming Assignment 1  (due Jan 28)</vt:lpstr>
      <vt:lpstr>Programming Assignment 1 (due Jan 28)</vt:lpstr>
      <vt:lpstr>Assignment Rules</vt:lpstr>
    </vt:vector>
  </TitlesOfParts>
  <Company>Florida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and Scalability</dc:title>
  <dc:creator>jim</dc:creator>
  <cp:lastModifiedBy>Jim Jones</cp:lastModifiedBy>
  <cp:revision>96</cp:revision>
  <dcterms:created xsi:type="dcterms:W3CDTF">2004-11-18T18:11:21Z</dcterms:created>
  <dcterms:modified xsi:type="dcterms:W3CDTF">2020-01-21T21:01:58Z</dcterms:modified>
</cp:coreProperties>
</file>