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23"/>
  </p:handoutMasterIdLst>
  <p:sldIdLst>
    <p:sldId id="344" r:id="rId2"/>
    <p:sldId id="292" r:id="rId3"/>
    <p:sldId id="352" r:id="rId4"/>
    <p:sldId id="362" r:id="rId5"/>
    <p:sldId id="403" r:id="rId6"/>
    <p:sldId id="293" r:id="rId7"/>
    <p:sldId id="357" r:id="rId8"/>
    <p:sldId id="364" r:id="rId9"/>
    <p:sldId id="404" r:id="rId10"/>
    <p:sldId id="349" r:id="rId11"/>
    <p:sldId id="350" r:id="rId12"/>
    <p:sldId id="411" r:id="rId13"/>
    <p:sldId id="359" r:id="rId14"/>
    <p:sldId id="360" r:id="rId15"/>
    <p:sldId id="353" r:id="rId16"/>
    <p:sldId id="361" r:id="rId17"/>
    <p:sldId id="366" r:id="rId18"/>
    <p:sldId id="367" r:id="rId19"/>
    <p:sldId id="368" r:id="rId20"/>
    <p:sldId id="369" r:id="rId21"/>
    <p:sldId id="40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BA5E711-8889-4F0E-BEE3-91ED4501E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1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96F6-2B4C-4452-A336-77A3C227B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77A1-FDA9-43C0-B1E8-7338FB878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96137-0FD7-48D0-B33E-46C8C9BE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2249D-997A-4B47-A3EA-EB6F5191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78F7-5DFF-43EF-AACA-8A9979228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AEB47-A08B-4CC0-BFF1-56B70EB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4CB5-DC52-4C02-AD57-B606A43E7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65A1-6222-42B0-9147-31CB55D50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82990-5131-4B6E-BD3A-1ED69DF72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6643-66DA-401A-9F9D-E57E8E138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C2AE3-72D3-4E9B-9D45-C0DBCE85C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E3565-7169-4425-992A-F25CF16BD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5FED2-D2CE-45C5-8804-6F5E32E8D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+mn-lt"/>
              </a:defRPr>
            </a:lvl1pPr>
          </a:lstStyle>
          <a:p>
            <a:pPr>
              <a:defRPr/>
            </a:pPr>
            <a:fld id="{95F9C39F-7E58-420A-86FD-08E7D7C75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  <p:sldLayoutId id="2147483741" r:id="rId12"/>
    <p:sldLayoutId id="21474837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Assignment #2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Point-to-Point Communication: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/>
              <a:t>MPI_Send/Recv: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51816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Process 10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477000" y="51816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Process 32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33400" y="34290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62000" y="4038600"/>
            <a:ext cx="13208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X[0] = 3.14</a:t>
            </a:r>
          </a:p>
          <a:p>
            <a:r>
              <a:rPr lang="en-US"/>
              <a:t>X[1] = 2.76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172200" y="3429000"/>
            <a:ext cx="190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57200" y="3810000"/>
            <a:ext cx="23622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Freeform 10"/>
          <p:cNvSpPr>
            <a:spLocks/>
          </p:cNvSpPr>
          <p:nvPr/>
        </p:nvSpPr>
        <p:spPr bwMode="auto">
          <a:xfrm>
            <a:off x="2743200" y="3200400"/>
            <a:ext cx="3276600" cy="952500"/>
          </a:xfrm>
          <a:custGeom>
            <a:avLst/>
            <a:gdLst>
              <a:gd name="T0" fmla="*/ 0 w 2064"/>
              <a:gd name="T1" fmla="*/ 952500 h 600"/>
              <a:gd name="T2" fmla="*/ 1447800 w 2064"/>
              <a:gd name="T3" fmla="*/ 38100 h 600"/>
              <a:gd name="T4" fmla="*/ 3276600 w 2064"/>
              <a:gd name="T5" fmla="*/ 723900 h 600"/>
              <a:gd name="T6" fmla="*/ 0 60000 65536"/>
              <a:gd name="T7" fmla="*/ 0 60000 65536"/>
              <a:gd name="T8" fmla="*/ 0 60000 65536"/>
              <a:gd name="T9" fmla="*/ 0 w 2064"/>
              <a:gd name="T10" fmla="*/ 0 h 600"/>
              <a:gd name="T11" fmla="*/ 2064 w 2064"/>
              <a:gd name="T12" fmla="*/ 600 h 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600">
                <a:moveTo>
                  <a:pt x="0" y="600"/>
                </a:moveTo>
                <a:cubicBezTo>
                  <a:pt x="284" y="324"/>
                  <a:pt x="568" y="48"/>
                  <a:pt x="912" y="24"/>
                </a:cubicBezTo>
                <a:cubicBezTo>
                  <a:pt x="1256" y="0"/>
                  <a:pt x="1660" y="228"/>
                  <a:pt x="2064" y="4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400800" y="3962400"/>
            <a:ext cx="11811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Z[0] = 0.0</a:t>
            </a:r>
          </a:p>
          <a:p>
            <a:r>
              <a:rPr lang="en-US"/>
              <a:t>Z[1] = 0.0</a:t>
            </a:r>
          </a:p>
          <a:p>
            <a:r>
              <a:rPr lang="en-US"/>
              <a:t>Z[2] = 0.0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867400" y="3581400"/>
            <a:ext cx="2362200" cy="990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Point-to-Point Communication: Syntax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001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Console" pitchFamily="49" charset="0"/>
              </a:rPr>
              <a:t>MPI_Status 	status;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sender = 10;</a:t>
            </a:r>
          </a:p>
          <a:p>
            <a:r>
              <a:rPr lang="en-US">
                <a:latin typeface="Lucida Console" pitchFamily="49" charset="0"/>
              </a:rPr>
              <a:t>receiver = 32;</a:t>
            </a:r>
          </a:p>
          <a:p>
            <a:r>
              <a:rPr lang="en-US">
                <a:latin typeface="Lucida Console" pitchFamily="49" charset="0"/>
              </a:rPr>
              <a:t>count = 2;</a:t>
            </a:r>
          </a:p>
          <a:p>
            <a:r>
              <a:rPr lang="en-US">
                <a:latin typeface="Lucida Console" pitchFamily="49" charset="0"/>
              </a:rPr>
              <a:t>recv_allocated_size = 3;</a:t>
            </a:r>
          </a:p>
          <a:p>
            <a:r>
              <a:rPr lang="en-US">
                <a:latin typeface="Lucida Console" pitchFamily="49" charset="0"/>
              </a:rPr>
              <a:t>tag = 0;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MPI_Comm_Rank( MPI_COMM_WORLD, &amp;my_rank);</a:t>
            </a:r>
          </a:p>
          <a:p>
            <a:r>
              <a:rPr lang="en-US">
                <a:latin typeface="Lucida Console" pitchFamily="49" charset="0"/>
              </a:rPr>
              <a:t>if (my_rank == sender) </a:t>
            </a:r>
          </a:p>
          <a:p>
            <a:r>
              <a:rPr lang="en-US">
                <a:latin typeface="Lucida Console" pitchFamily="49" charset="0"/>
              </a:rPr>
              <a:t>	MPI_Send( X, count, MPI_DOUBLE, receiver,</a:t>
            </a:r>
          </a:p>
          <a:p>
            <a:r>
              <a:rPr lang="en-US">
                <a:latin typeface="Lucida Console" pitchFamily="49" charset="0"/>
              </a:rPr>
              <a:t>		     tag, MPI_COMM_WORLD);</a:t>
            </a:r>
          </a:p>
          <a:p>
            <a:r>
              <a:rPr lang="en-US">
                <a:latin typeface="Lucida Console" pitchFamily="49" charset="0"/>
              </a:rPr>
              <a:t>if (my_rank == receiver)</a:t>
            </a:r>
          </a:p>
          <a:p>
            <a:r>
              <a:rPr lang="en-US">
                <a:latin typeface="Lucida Console" pitchFamily="49" charset="0"/>
              </a:rPr>
              <a:t>	MPI_Recv( Z, recv_allocated_size, MPI_DOUBLE,</a:t>
            </a:r>
          </a:p>
          <a:p>
            <a:r>
              <a:rPr lang="en-US">
                <a:latin typeface="Lucida Console" pitchFamily="49" charset="0"/>
              </a:rPr>
              <a:t>		    sender, tag, MPI_COMM_WORLD, &amp;status);</a:t>
            </a:r>
          </a:p>
          <a:p>
            <a:endParaRPr lang="en-US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Point-to-Point Communication: Syntax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001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MPI_Status</a:t>
            </a:r>
            <a:r>
              <a:rPr lang="en-US" dirty="0">
                <a:latin typeface="Lucida Console" pitchFamily="49" charset="0"/>
              </a:rPr>
              <a:t> 	status;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en-US" dirty="0">
                <a:latin typeface="Lucida Console" pitchFamily="49" charset="0"/>
              </a:rPr>
              <a:t>sender = 10;</a:t>
            </a:r>
          </a:p>
          <a:p>
            <a:r>
              <a:rPr lang="en-US" dirty="0">
                <a:latin typeface="Lucida Console" pitchFamily="49" charset="0"/>
              </a:rPr>
              <a:t>receiver = 32;</a:t>
            </a:r>
          </a:p>
          <a:p>
            <a:r>
              <a:rPr lang="en-US" dirty="0">
                <a:latin typeface="Lucida Console" pitchFamily="49" charset="0"/>
              </a:rPr>
              <a:t>count = 2;</a:t>
            </a:r>
          </a:p>
          <a:p>
            <a:r>
              <a:rPr lang="en-US" dirty="0" err="1">
                <a:latin typeface="Lucida Console" pitchFamily="49" charset="0"/>
              </a:rPr>
              <a:t>recv_allocated_size</a:t>
            </a:r>
            <a:r>
              <a:rPr lang="en-US" dirty="0">
                <a:latin typeface="Lucida Console" pitchFamily="49" charset="0"/>
              </a:rPr>
              <a:t> = 3;</a:t>
            </a:r>
          </a:p>
          <a:p>
            <a:r>
              <a:rPr lang="en-US" dirty="0">
                <a:latin typeface="Lucida Console" pitchFamily="49" charset="0"/>
              </a:rPr>
              <a:t>tag = 0;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en-US" dirty="0" err="1">
                <a:latin typeface="Lucida Console" pitchFamily="49" charset="0"/>
              </a:rPr>
              <a:t>MPI_Comm_Rank</a:t>
            </a:r>
            <a:r>
              <a:rPr lang="en-US" dirty="0">
                <a:latin typeface="Lucida Console" pitchFamily="49" charset="0"/>
              </a:rPr>
              <a:t>( MPI_COMM_WORLD, &amp;</a:t>
            </a:r>
            <a:r>
              <a:rPr lang="en-US" dirty="0" err="1">
                <a:latin typeface="Lucida Console" pitchFamily="49" charset="0"/>
              </a:rPr>
              <a:t>my_rank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r>
              <a:rPr lang="en-US" dirty="0">
                <a:latin typeface="Lucida Console" pitchFamily="49" charset="0"/>
              </a:rPr>
              <a:t>if (</a:t>
            </a:r>
            <a:r>
              <a:rPr lang="en-US" dirty="0" err="1">
                <a:latin typeface="Lucida Console" pitchFamily="49" charset="0"/>
              </a:rPr>
              <a:t>my_rank</a:t>
            </a:r>
            <a:r>
              <a:rPr lang="en-US" dirty="0">
                <a:latin typeface="Lucida Console" pitchFamily="49" charset="0"/>
              </a:rPr>
              <a:t> == sender) </a:t>
            </a:r>
          </a:p>
          <a:p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MPI_Send</a:t>
            </a:r>
            <a:r>
              <a:rPr lang="en-US" dirty="0">
                <a:latin typeface="Lucida Console" pitchFamily="49" charset="0"/>
              </a:rPr>
              <a:t>( X, count, MPI_DOUBLE, receiver,</a:t>
            </a:r>
          </a:p>
          <a:p>
            <a:r>
              <a:rPr lang="en-US" dirty="0">
                <a:latin typeface="Lucida Console" pitchFamily="49" charset="0"/>
              </a:rPr>
              <a:t>		     tag, MPI_COMM_WORLD);</a:t>
            </a:r>
          </a:p>
          <a:p>
            <a:r>
              <a:rPr lang="en-US" dirty="0">
                <a:latin typeface="Lucida Console" pitchFamily="49" charset="0"/>
              </a:rPr>
              <a:t>if (</a:t>
            </a:r>
            <a:r>
              <a:rPr lang="en-US" dirty="0" err="1">
                <a:latin typeface="Lucida Console" pitchFamily="49" charset="0"/>
              </a:rPr>
              <a:t>my_rank</a:t>
            </a:r>
            <a:r>
              <a:rPr lang="en-US" dirty="0">
                <a:latin typeface="Lucida Console" pitchFamily="49" charset="0"/>
              </a:rPr>
              <a:t> == receiver)</a:t>
            </a:r>
          </a:p>
          <a:p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MPI_Recv</a:t>
            </a:r>
            <a:r>
              <a:rPr lang="en-US" dirty="0">
                <a:latin typeface="Lucida Console" pitchFamily="49" charset="0"/>
              </a:rPr>
              <a:t>( Z, </a:t>
            </a:r>
            <a:r>
              <a:rPr lang="en-US" dirty="0" err="1">
                <a:latin typeface="Lucida Console" pitchFamily="49" charset="0"/>
              </a:rPr>
              <a:t>recv_allocated_size</a:t>
            </a:r>
            <a:r>
              <a:rPr lang="en-US" dirty="0">
                <a:latin typeface="Lucida Console" pitchFamily="49" charset="0"/>
              </a:rPr>
              <a:t>, MPI_DOUBLE,</a:t>
            </a:r>
          </a:p>
          <a:p>
            <a:r>
              <a:rPr lang="en-US" dirty="0">
                <a:latin typeface="Lucida Console" pitchFamily="49" charset="0"/>
              </a:rPr>
              <a:t>		    sender, tag, MPI_COMM_WORLD, &amp;status);</a:t>
            </a:r>
          </a:p>
          <a:p>
            <a:endParaRPr lang="en-US" dirty="0">
              <a:latin typeface="Lucida Console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495800" y="1676400"/>
            <a:ext cx="3562350" cy="149066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First argument is an address</a:t>
            </a:r>
          </a:p>
          <a:p>
            <a:endParaRPr lang="en-US" dirty="0"/>
          </a:p>
          <a:p>
            <a:r>
              <a:rPr lang="en-US" dirty="0"/>
              <a:t>X or &amp;X[0] if X is an array</a:t>
            </a:r>
          </a:p>
          <a:p>
            <a:endParaRPr lang="en-US" dirty="0"/>
          </a:p>
          <a:p>
            <a:r>
              <a:rPr lang="en-US" dirty="0"/>
              <a:t>&amp;sum if sum is a single double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3200400" y="1981200"/>
            <a:ext cx="1295400" cy="2667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MPI_Send syntax: C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46125" y="1717675"/>
            <a:ext cx="41703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MPI_Send(</a:t>
            </a:r>
          </a:p>
          <a:p>
            <a:r>
              <a:rPr lang="en-US">
                <a:latin typeface="Lucida Console" pitchFamily="49" charset="0"/>
              </a:rPr>
              <a:t>	void*		data,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count,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MPI_Datatype	datatype,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dest,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tag,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MPI_Comm	comm)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3519488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of 1</a:t>
            </a:r>
            <a:r>
              <a:rPr lang="en-US" baseline="30000"/>
              <a:t>st</a:t>
            </a:r>
            <a:r>
              <a:rPr lang="en-US"/>
              <a:t> element to send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0" y="2514600"/>
            <a:ext cx="25336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# of elements to send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28765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 of elements to send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495800" y="3657600"/>
            <a:ext cx="36385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 or rank of process to send to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419600" y="4191000"/>
            <a:ext cx="3810000" cy="6540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 # for send: use to identify different sends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MPI_Recv syntax: C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46125" y="1717675"/>
            <a:ext cx="417036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MPI_Recv(</a:t>
            </a:r>
          </a:p>
          <a:p>
            <a:r>
              <a:rPr lang="en-US">
                <a:latin typeface="Lucida Console" pitchFamily="49" charset="0"/>
              </a:rPr>
              <a:t>	void*		data,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count,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MPI_Datatype	datatype,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source,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tag,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MPI_Comm	comm,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MPI_Status*	status)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39560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where received data goes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0" y="2514600"/>
            <a:ext cx="39052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Maximum # of elements to receive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1305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 of elements to receive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72000" y="3657600"/>
            <a:ext cx="39560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 or rank of process sending data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419600" y="4191000"/>
            <a:ext cx="3810000" cy="6540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 # for send: use to identify different sends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Point-to-Point Communication: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/>
              <a:t>MPI_Send/Recv: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" y="51816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Process 10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477000" y="51816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Process 32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33400" y="34290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62000" y="4038600"/>
            <a:ext cx="13208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X[0] = 3.14</a:t>
            </a:r>
          </a:p>
          <a:p>
            <a:r>
              <a:rPr lang="en-US"/>
              <a:t>X[1] = 2.76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172200" y="3429000"/>
            <a:ext cx="190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400800" y="3962400"/>
            <a:ext cx="13081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Z[0] = 3.14</a:t>
            </a:r>
          </a:p>
          <a:p>
            <a:r>
              <a:rPr lang="en-US"/>
              <a:t>Z[1] = 2.76</a:t>
            </a:r>
          </a:p>
          <a:p>
            <a:r>
              <a:rPr lang="en-US"/>
              <a:t>Z[2] = 0.0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Assignment # 2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Logon to </a:t>
            </a:r>
            <a:r>
              <a:rPr lang="en-US" dirty="0" err="1"/>
              <a:t>blueshark</a:t>
            </a:r>
            <a:r>
              <a:rPr lang="en-US" dirty="0"/>
              <a:t> and run codes.</a:t>
            </a:r>
          </a:p>
          <a:p>
            <a:pPr eaLnBrk="1" hangingPunct="1"/>
            <a:r>
              <a:rPr lang="en-US" dirty="0"/>
              <a:t>Programming Assignment #2 is to modify </a:t>
            </a:r>
            <a:r>
              <a:rPr lang="en-US" dirty="0" err="1"/>
              <a:t>cpi</a:t>
            </a:r>
            <a:r>
              <a:rPr lang="en-US" dirty="0"/>
              <a:t> code to replace collective communication with send/</a:t>
            </a:r>
            <a:r>
              <a:rPr lang="en-US" dirty="0" err="1"/>
              <a:t>recv</a:t>
            </a:r>
            <a:r>
              <a:rPr lang="en-US" dirty="0"/>
              <a:t> with root processor.</a:t>
            </a:r>
          </a:p>
          <a:p>
            <a:pPr eaLnBrk="1" hangingPunct="1"/>
            <a:r>
              <a:rPr lang="en-US"/>
              <a:t>Due Feb 6, </a:t>
            </a:r>
            <a:r>
              <a:rPr lang="en-US" dirty="0"/>
              <a:t>full details on CANVAS.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Assignment #2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38600"/>
            <a:ext cx="8001000" cy="1635125"/>
          </a:xfrm>
        </p:spPr>
        <p:txBody>
          <a:bodyPr/>
          <a:lstStyle/>
          <a:p>
            <a:pPr eaLnBrk="1" hangingPunct="1"/>
            <a:r>
              <a:rPr lang="en-US" sz="2400"/>
              <a:t>See Lecture slides (or text or MPI Standard) for details on MPI syntax for MPI_Bcast, MPI_Reduce, MPI_Send, MPI_Recv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3916363" cy="1590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Lucida Console" pitchFamily="49" charset="0"/>
              </a:rPr>
              <a:t>/* broadcast n from P0 */</a:t>
            </a:r>
          </a:p>
          <a:p>
            <a:r>
              <a:rPr lang="en-US" sz="1400" b="0">
                <a:latin typeface="Lucida Console" pitchFamily="49" charset="0"/>
              </a:rPr>
              <a:t>MPI_Bcast</a:t>
            </a:r>
          </a:p>
          <a:p>
            <a:endParaRPr lang="en-US" sz="1400" b="0">
              <a:latin typeface="Lucida Console" pitchFamily="49" charset="0"/>
            </a:endParaRPr>
          </a:p>
          <a:p>
            <a:r>
              <a:rPr lang="en-US" sz="1400" b="0">
                <a:latin typeface="Lucida Console" pitchFamily="49" charset="0"/>
              </a:rPr>
              <a:t>Compute local result sum</a:t>
            </a:r>
          </a:p>
          <a:p>
            <a:endParaRPr lang="en-US" sz="1400" b="0">
              <a:latin typeface="Lucida Console" pitchFamily="49" charset="0"/>
            </a:endParaRPr>
          </a:p>
          <a:p>
            <a:r>
              <a:rPr lang="en-US" sz="1400" b="0">
                <a:latin typeface="Lucida Console" pitchFamily="49" charset="0"/>
              </a:rPr>
              <a:t>/* add sums to produce pi on P0 */ </a:t>
            </a:r>
          </a:p>
          <a:p>
            <a:r>
              <a:rPr lang="en-US" sz="1400" b="0">
                <a:latin typeface="Lucida Console" pitchFamily="49" charset="0"/>
              </a:rPr>
              <a:t>MPI_Reduce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953000" y="1905000"/>
            <a:ext cx="3916363" cy="1590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>
                <a:latin typeface="Lucida Console" pitchFamily="49" charset="0"/>
              </a:rPr>
              <a:t>/* send n from P0 */</a:t>
            </a:r>
          </a:p>
          <a:p>
            <a:r>
              <a:rPr lang="en-US" sz="1400" b="0">
                <a:latin typeface="Lucida Console" pitchFamily="49" charset="0"/>
              </a:rPr>
              <a:t>MPI_Send &amp; MPI_Recv</a:t>
            </a:r>
          </a:p>
          <a:p>
            <a:endParaRPr lang="en-US" sz="1400" b="0">
              <a:latin typeface="Lucida Console" pitchFamily="49" charset="0"/>
            </a:endParaRPr>
          </a:p>
          <a:p>
            <a:r>
              <a:rPr lang="en-US" sz="1400" b="0">
                <a:latin typeface="Lucida Console" pitchFamily="49" charset="0"/>
              </a:rPr>
              <a:t>Compute local result sum</a:t>
            </a:r>
          </a:p>
          <a:p>
            <a:endParaRPr lang="en-US" sz="1400" b="0">
              <a:latin typeface="Lucida Console" pitchFamily="49" charset="0"/>
            </a:endParaRPr>
          </a:p>
          <a:p>
            <a:r>
              <a:rPr lang="en-US" sz="1400" b="0">
                <a:latin typeface="Lucida Console" pitchFamily="49" charset="0"/>
              </a:rPr>
              <a:t>/* add sums to produce pi on P0 */ </a:t>
            </a:r>
          </a:p>
          <a:p>
            <a:r>
              <a:rPr lang="en-US" sz="1400" b="0">
                <a:latin typeface="Lucida Console" pitchFamily="49" charset="0"/>
              </a:rPr>
              <a:t>MPI_Send &amp; MPI_Recv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447800" y="15240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Original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715000" y="15240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Modified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Metrics can be used to measure how well our code uses parallel resources.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T(N,P) be the time to solve a problem of size N using P processors.</a:t>
            </a:r>
          </a:p>
          <a:p>
            <a:pPr eaLnBrk="1" hangingPunct="1"/>
            <a:r>
              <a:rPr lang="en-US"/>
              <a:t>Speedup </a:t>
            </a:r>
            <a:r>
              <a:rPr lang="en-US" sz="1800">
                <a:solidFill>
                  <a:schemeClr val="tx2"/>
                </a:solidFill>
              </a:rPr>
              <a:t>(solve same problem faster)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S(N,P) = T(N,1)/T(N,P)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speedup when S(N,P)=P.</a:t>
            </a:r>
          </a:p>
          <a:p>
            <a:pPr eaLnBrk="1" hangingPunct="1"/>
            <a:r>
              <a:rPr lang="en-US"/>
              <a:t>Scaled Efficiency </a:t>
            </a:r>
            <a:r>
              <a:rPr lang="en-US" sz="1800">
                <a:solidFill>
                  <a:schemeClr val="tx2"/>
                </a:solidFill>
              </a:rPr>
              <a:t>(solve bigger problem in same time)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E(N,P) = T(N,1)/T(PN,P)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scalability when E(N,P)=1.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Metrics can be used to measure how well our code uses parallel resources.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T(N,P) be the time to solve a problem of size N using P processors.</a:t>
            </a:r>
          </a:p>
          <a:p>
            <a:pPr eaLnBrk="1" hangingPunct="1"/>
            <a:r>
              <a:rPr lang="en-US"/>
              <a:t>Speedup </a:t>
            </a:r>
            <a:r>
              <a:rPr lang="en-US" sz="1800">
                <a:solidFill>
                  <a:schemeClr val="tx2"/>
                </a:solidFill>
              </a:rPr>
              <a:t>(solve same problem faster)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S(N,P) = T(N,1)/T(N,P)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speedup when S(N,P)=P.</a:t>
            </a:r>
          </a:p>
          <a:p>
            <a:pPr eaLnBrk="1" hangingPunct="1"/>
            <a:r>
              <a:rPr lang="en-US"/>
              <a:t>Scaled Efficiency </a:t>
            </a:r>
            <a:r>
              <a:rPr lang="en-US" sz="1800">
                <a:solidFill>
                  <a:schemeClr val="tx2"/>
                </a:solidFill>
              </a:rPr>
              <a:t>(solve bigger problem in same time)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E(N,P) = T(N,1)/T(PN,P)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scalability when E(N,P)=1.</a:t>
            </a:r>
          </a:p>
          <a:p>
            <a:pPr eaLnBrk="1" hangingPunct="1"/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590800" y="3048000"/>
            <a:ext cx="609600" cy="6096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38544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Here N denotes global problem size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3200400" y="2971800"/>
            <a:ext cx="1295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Collective Communication: Review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/>
              <a:t>Broadcast: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752600" y="2743200"/>
            <a:ext cx="1524000" cy="1981200"/>
            <a:chOff x="768" y="1728"/>
            <a:chExt cx="960" cy="1248"/>
          </a:xfrm>
        </p:grpSpPr>
        <p:grpSp>
          <p:nvGrpSpPr>
            <p:cNvPr id="15397" name="Group 5"/>
            <p:cNvGrpSpPr>
              <a:grpSpLocks/>
            </p:cNvGrpSpPr>
            <p:nvPr/>
          </p:nvGrpSpPr>
          <p:grpSpPr bwMode="auto">
            <a:xfrm>
              <a:off x="768" y="1728"/>
              <a:ext cx="960" cy="240"/>
              <a:chOff x="768" y="1728"/>
              <a:chExt cx="960" cy="240"/>
            </a:xfrm>
          </p:grpSpPr>
          <p:sp>
            <p:nvSpPr>
              <p:cNvPr id="15412" name="Rectangle 6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Rectangle 7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Rectangle 8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Rectangle 9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98" name="Group 10"/>
            <p:cNvGrpSpPr>
              <a:grpSpLocks/>
            </p:cNvGrpSpPr>
            <p:nvPr/>
          </p:nvGrpSpPr>
          <p:grpSpPr bwMode="auto">
            <a:xfrm>
              <a:off x="768" y="2736"/>
              <a:ext cx="960" cy="240"/>
              <a:chOff x="768" y="1728"/>
              <a:chExt cx="960" cy="240"/>
            </a:xfrm>
          </p:grpSpPr>
          <p:sp>
            <p:nvSpPr>
              <p:cNvPr id="15408" name="Rectangle 11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Rectangle 12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Rectangle 13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Rectangle 1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9" name="Rectangle 15"/>
            <p:cNvSpPr>
              <a:spLocks noChangeArrowheads="1"/>
            </p:cNvSpPr>
            <p:nvPr/>
          </p:nvSpPr>
          <p:spPr bwMode="auto">
            <a:xfrm>
              <a:off x="76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Rectangle 16"/>
            <p:cNvSpPr>
              <a:spLocks noChangeArrowheads="1"/>
            </p:cNvSpPr>
            <p:nvPr/>
          </p:nvSpPr>
          <p:spPr bwMode="auto">
            <a:xfrm>
              <a:off x="100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Rectangle 17"/>
            <p:cNvSpPr>
              <a:spLocks noChangeArrowheads="1"/>
            </p:cNvSpPr>
            <p:nvPr/>
          </p:nvSpPr>
          <p:spPr bwMode="auto">
            <a:xfrm>
              <a:off x="124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Rectangle 18"/>
            <p:cNvSpPr>
              <a:spLocks noChangeArrowheads="1"/>
            </p:cNvSpPr>
            <p:nvPr/>
          </p:nvSpPr>
          <p:spPr bwMode="auto">
            <a:xfrm>
              <a:off x="148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03" name="Group 19"/>
            <p:cNvGrpSpPr>
              <a:grpSpLocks/>
            </p:cNvGrpSpPr>
            <p:nvPr/>
          </p:nvGrpSpPr>
          <p:grpSpPr bwMode="auto">
            <a:xfrm>
              <a:off x="768" y="2400"/>
              <a:ext cx="960" cy="240"/>
              <a:chOff x="768" y="1728"/>
              <a:chExt cx="960" cy="240"/>
            </a:xfrm>
          </p:grpSpPr>
          <p:sp>
            <p:nvSpPr>
              <p:cNvPr id="15404" name="Rectangle 20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Rectangle 21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Rectangle 22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Rectangle 23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65" name="Group 24"/>
          <p:cNvGrpSpPr>
            <a:grpSpLocks/>
          </p:cNvGrpSpPr>
          <p:nvPr/>
        </p:nvGrpSpPr>
        <p:grpSpPr bwMode="auto">
          <a:xfrm>
            <a:off x="5638800" y="2743200"/>
            <a:ext cx="1524000" cy="1981200"/>
            <a:chOff x="768" y="1728"/>
            <a:chExt cx="960" cy="1248"/>
          </a:xfrm>
        </p:grpSpPr>
        <p:grpSp>
          <p:nvGrpSpPr>
            <p:cNvPr id="15378" name="Group 25"/>
            <p:cNvGrpSpPr>
              <a:grpSpLocks/>
            </p:cNvGrpSpPr>
            <p:nvPr/>
          </p:nvGrpSpPr>
          <p:grpSpPr bwMode="auto">
            <a:xfrm>
              <a:off x="768" y="1728"/>
              <a:ext cx="960" cy="240"/>
              <a:chOff x="768" y="1728"/>
              <a:chExt cx="960" cy="240"/>
            </a:xfrm>
          </p:grpSpPr>
          <p:sp>
            <p:nvSpPr>
              <p:cNvPr id="15393" name="Rectangle 26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Rectangle 27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Rectangle 28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Rectangle 29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9" name="Group 30"/>
            <p:cNvGrpSpPr>
              <a:grpSpLocks/>
            </p:cNvGrpSpPr>
            <p:nvPr/>
          </p:nvGrpSpPr>
          <p:grpSpPr bwMode="auto">
            <a:xfrm>
              <a:off x="768" y="2736"/>
              <a:ext cx="960" cy="240"/>
              <a:chOff x="768" y="1728"/>
              <a:chExt cx="960" cy="240"/>
            </a:xfrm>
          </p:grpSpPr>
          <p:sp>
            <p:nvSpPr>
              <p:cNvPr id="15389" name="Rectangle 31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Rectangle 32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Rectangle 33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Rectangle 34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36"/>
            <p:cNvSpPr>
              <a:spLocks noChangeArrowheads="1"/>
            </p:cNvSpPr>
            <p:nvPr/>
          </p:nvSpPr>
          <p:spPr bwMode="auto">
            <a:xfrm>
              <a:off x="100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37"/>
            <p:cNvSpPr>
              <a:spLocks noChangeArrowheads="1"/>
            </p:cNvSpPr>
            <p:nvPr/>
          </p:nvSpPr>
          <p:spPr bwMode="auto">
            <a:xfrm>
              <a:off x="124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Rectangle 38"/>
            <p:cNvSpPr>
              <a:spLocks noChangeArrowheads="1"/>
            </p:cNvSpPr>
            <p:nvPr/>
          </p:nvSpPr>
          <p:spPr bwMode="auto">
            <a:xfrm>
              <a:off x="1488" y="2064"/>
              <a:ext cx="240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4" name="Group 39"/>
            <p:cNvGrpSpPr>
              <a:grpSpLocks/>
            </p:cNvGrpSpPr>
            <p:nvPr/>
          </p:nvGrpSpPr>
          <p:grpSpPr bwMode="auto">
            <a:xfrm>
              <a:off x="768" y="2400"/>
              <a:ext cx="960" cy="240"/>
              <a:chOff x="768" y="1728"/>
              <a:chExt cx="960" cy="240"/>
            </a:xfrm>
          </p:grpSpPr>
          <p:sp>
            <p:nvSpPr>
              <p:cNvPr id="15385" name="Rectangle 40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41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42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Rectangle 43"/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66" name="Group 44"/>
          <p:cNvGrpSpPr>
            <a:grpSpLocks/>
          </p:cNvGrpSpPr>
          <p:nvPr/>
        </p:nvGrpSpPr>
        <p:grpSpPr bwMode="auto">
          <a:xfrm>
            <a:off x="365125" y="2779713"/>
            <a:ext cx="1216025" cy="1930400"/>
            <a:chOff x="230" y="1751"/>
            <a:chExt cx="766" cy="1216"/>
          </a:xfrm>
        </p:grpSpPr>
        <p:sp>
          <p:nvSpPr>
            <p:cNvPr id="15374" name="Text Box 45"/>
            <p:cNvSpPr txBox="1">
              <a:spLocks noChangeArrowheads="1"/>
            </p:cNvSpPr>
            <p:nvPr/>
          </p:nvSpPr>
          <p:spPr bwMode="auto">
            <a:xfrm>
              <a:off x="230" y="1751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0</a:t>
              </a:r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240" y="2064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1</a:t>
              </a:r>
            </a:p>
          </p:txBody>
        </p:sp>
        <p:sp>
          <p:nvSpPr>
            <p:cNvPr id="15376" name="Text Box 47"/>
            <p:cNvSpPr txBox="1">
              <a:spLocks noChangeArrowheads="1"/>
            </p:cNvSpPr>
            <p:nvPr/>
          </p:nvSpPr>
          <p:spPr bwMode="auto">
            <a:xfrm>
              <a:off x="240" y="2400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2</a:t>
              </a:r>
            </a:p>
          </p:txBody>
        </p:sp>
        <p:sp>
          <p:nvSpPr>
            <p:cNvPr id="15377" name="Text Box 48"/>
            <p:cNvSpPr txBox="1">
              <a:spLocks noChangeArrowheads="1"/>
            </p:cNvSpPr>
            <p:nvPr/>
          </p:nvSpPr>
          <p:spPr bwMode="auto">
            <a:xfrm>
              <a:off x="240" y="2736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3</a:t>
              </a:r>
            </a:p>
          </p:txBody>
        </p:sp>
      </p:grpSp>
      <p:sp>
        <p:nvSpPr>
          <p:cNvPr id="15367" name="Text Box 49"/>
          <p:cNvSpPr txBox="1">
            <a:spLocks noChangeArrowheads="1"/>
          </p:cNvSpPr>
          <p:nvPr/>
        </p:nvSpPr>
        <p:spPr bwMode="auto">
          <a:xfrm>
            <a:off x="1752600" y="2743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68" name="Line 50"/>
          <p:cNvSpPr>
            <a:spLocks noChangeShapeType="1"/>
          </p:cNvSpPr>
          <p:nvPr/>
        </p:nvSpPr>
        <p:spPr bwMode="auto">
          <a:xfrm>
            <a:off x="3733800" y="37338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51"/>
          <p:cNvSpPr txBox="1">
            <a:spLocks noChangeArrowheads="1"/>
          </p:cNvSpPr>
          <p:nvPr/>
        </p:nvSpPr>
        <p:spPr bwMode="auto">
          <a:xfrm>
            <a:off x="5638800" y="4343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70" name="Text Box 52"/>
          <p:cNvSpPr txBox="1">
            <a:spLocks noChangeArrowheads="1"/>
          </p:cNvSpPr>
          <p:nvPr/>
        </p:nvSpPr>
        <p:spPr bwMode="auto">
          <a:xfrm>
            <a:off x="56388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71" name="Text Box 53"/>
          <p:cNvSpPr txBox="1">
            <a:spLocks noChangeArrowheads="1"/>
          </p:cNvSpPr>
          <p:nvPr/>
        </p:nvSpPr>
        <p:spPr bwMode="auto">
          <a:xfrm>
            <a:off x="5638800" y="32766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72" name="Text Box 54"/>
          <p:cNvSpPr txBox="1">
            <a:spLocks noChangeArrowheads="1"/>
          </p:cNvSpPr>
          <p:nvPr/>
        </p:nvSpPr>
        <p:spPr bwMode="auto">
          <a:xfrm>
            <a:off x="5638800" y="2743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73" name="Text Box 55"/>
          <p:cNvSpPr txBox="1">
            <a:spLocks noChangeArrowheads="1"/>
          </p:cNvSpPr>
          <p:nvPr/>
        </p:nvSpPr>
        <p:spPr bwMode="auto">
          <a:xfrm>
            <a:off x="822325" y="5146675"/>
            <a:ext cx="7918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root = 0;</a:t>
            </a:r>
          </a:p>
          <a:p>
            <a:r>
              <a:rPr lang="en-US">
                <a:latin typeface="Lucida Console" pitchFamily="49" charset="0"/>
              </a:rPr>
              <a:t>count = 1;</a:t>
            </a:r>
          </a:p>
          <a:p>
            <a:r>
              <a:rPr lang="en-US">
                <a:latin typeface="Lucida Console" pitchFamily="49" charset="0"/>
              </a:rPr>
              <a:t>MPI_Bcast( &amp;A, count, MPI_FLOAT, root, MPI_COMM_WORLD 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Metrics can be used to measure how well our code uses parallel resources.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T(N,P) be the time to solve a problem of size N using P processors.</a:t>
            </a:r>
          </a:p>
          <a:p>
            <a:pPr eaLnBrk="1" hangingPunct="1"/>
            <a:r>
              <a:rPr lang="en-US"/>
              <a:t>Speedup </a:t>
            </a:r>
            <a:r>
              <a:rPr lang="en-US" sz="1800">
                <a:solidFill>
                  <a:schemeClr val="tx2"/>
                </a:solidFill>
              </a:rPr>
              <a:t>(solve same problem faster)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S(N,P) = T(N,1)/T(N,P)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speedup when S(N,P)=P.</a:t>
            </a:r>
          </a:p>
          <a:p>
            <a:pPr eaLnBrk="1" hangingPunct="1"/>
            <a:r>
              <a:rPr lang="en-US"/>
              <a:t>Scaled Efficiency </a:t>
            </a:r>
            <a:r>
              <a:rPr lang="en-US" sz="1800">
                <a:solidFill>
                  <a:schemeClr val="tx2"/>
                </a:solidFill>
              </a:rPr>
              <a:t>(solve bigger problem in same time)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	E(N,P) = T(N,1)/T(PN,P)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perfect scalability when E(N,P)=1.</a:t>
            </a:r>
          </a:p>
          <a:p>
            <a:pPr eaLnBrk="1" hangingPunct="1"/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590800" y="3048000"/>
            <a:ext cx="609600" cy="6096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38544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Here N denotes global problem size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3200400" y="2971800"/>
            <a:ext cx="1295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343400" y="5791200"/>
            <a:ext cx="37147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Here N denotes local problem size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 flipV="1">
            <a:off x="3048000" y="5105400"/>
            <a:ext cx="12954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590800" y="4572000"/>
            <a:ext cx="609600" cy="6096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Assignment #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Logon to </a:t>
            </a:r>
            <a:r>
              <a:rPr lang="en-US" dirty="0" err="1"/>
              <a:t>blueshark</a:t>
            </a:r>
            <a:r>
              <a:rPr lang="en-US" dirty="0"/>
              <a:t> and run codes.</a:t>
            </a:r>
          </a:p>
          <a:p>
            <a:pPr eaLnBrk="1" hangingPunct="1"/>
            <a:r>
              <a:rPr lang="en-US" dirty="0"/>
              <a:t>Programming Assignment #2 is to modify </a:t>
            </a:r>
            <a:r>
              <a:rPr lang="en-US" dirty="0" err="1"/>
              <a:t>cpi</a:t>
            </a:r>
            <a:r>
              <a:rPr lang="en-US" dirty="0"/>
              <a:t> code to replace collective communication with send/</a:t>
            </a:r>
            <a:r>
              <a:rPr lang="en-US" dirty="0" err="1"/>
              <a:t>recv</a:t>
            </a:r>
            <a:r>
              <a:rPr lang="en-US" dirty="0"/>
              <a:t> with root processor.</a:t>
            </a:r>
          </a:p>
          <a:p>
            <a:pPr eaLnBrk="1" hangingPunct="1"/>
            <a:r>
              <a:rPr lang="en-US" dirty="0"/>
              <a:t>Perform speedup and scaled efficiency studies with original and modified codes.</a:t>
            </a:r>
          </a:p>
          <a:p>
            <a:pPr eaLnBrk="1" hangingPunct="1"/>
            <a:r>
              <a:rPr lang="en-US" dirty="0"/>
              <a:t>Due </a:t>
            </a:r>
            <a:r>
              <a:rPr lang="en-US"/>
              <a:t>Feb 6, </a:t>
            </a:r>
            <a:r>
              <a:rPr lang="en-US" dirty="0"/>
              <a:t>full details on CANVAS.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MPI_Bcast syntax: C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46125" y="1717675"/>
            <a:ext cx="417036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MPI_Bcast(</a:t>
            </a:r>
          </a:p>
          <a:p>
            <a:r>
              <a:rPr lang="en-US">
                <a:latin typeface="Lucida Console" pitchFamily="49" charset="0"/>
              </a:rPr>
              <a:t>	void*		data,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count,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MPI_Datatype	datatype,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root,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MPI_Comm	comm)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3798888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of 1</a:t>
            </a:r>
            <a:r>
              <a:rPr lang="en-US" baseline="30000"/>
              <a:t>st</a:t>
            </a:r>
            <a:r>
              <a:rPr lang="en-US"/>
              <a:t> broadcast element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0" y="2514600"/>
            <a:ext cx="30924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# of elements to broadcast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4353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 of elements to broadcast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495800" y="3657600"/>
            <a:ext cx="43878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 or rank of process doing  broadcast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375150" y="4191000"/>
            <a:ext cx="47053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Communicator of processes in broadcast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cpi.c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 0 broadcasts the problem size n to all other processes.</a:t>
            </a:r>
          </a:p>
          <a:p>
            <a:pPr eaLnBrk="1" hangingPunct="1"/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2743200"/>
            <a:ext cx="8001000" cy="284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MPI_Comm_rank(MPI_COMM_WORLD,&amp;myid);</a:t>
            </a:r>
          </a:p>
          <a:p>
            <a:endParaRPr lang="en-US"/>
          </a:p>
          <a:p>
            <a:r>
              <a:rPr lang="en-US"/>
              <a:t>    /* Processor zero sets the number of intervals and starts its clock*/</a:t>
            </a:r>
          </a:p>
          <a:p>
            <a:r>
              <a:rPr lang="en-US"/>
              <a:t>    if (myid==0)</a:t>
            </a:r>
          </a:p>
          <a:p>
            <a:r>
              <a:rPr lang="en-US"/>
              <a:t>    {</a:t>
            </a:r>
          </a:p>
          <a:p>
            <a:r>
              <a:rPr lang="en-US"/>
              <a:t>       n=600000000;</a:t>
            </a:r>
          </a:p>
          <a:p>
            <a:r>
              <a:rPr lang="en-US"/>
              <a:t>       startTime=MPI_Wtime();</a:t>
            </a:r>
          </a:p>
          <a:p>
            <a:r>
              <a:rPr lang="en-US"/>
              <a:t>    }</a:t>
            </a:r>
          </a:p>
          <a:p>
            <a:r>
              <a:rPr lang="en-US"/>
              <a:t>    /* Broadcast number of intervals to all processes */</a:t>
            </a:r>
          </a:p>
          <a:p>
            <a:r>
              <a:rPr lang="en-US"/>
              <a:t>    MPI_Bcast(&amp;n, 1, MPI_INT, 0, MPI_COMM_WORLD);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cpi.c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 0 broadcasts the problem size n to all other processes.</a:t>
            </a:r>
          </a:p>
          <a:p>
            <a:pPr eaLnBrk="1" hangingPunct="1"/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" y="2743200"/>
            <a:ext cx="8001000" cy="284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MPI_Comm_rank(MPI_COMM_WORLD,&amp;myid);</a:t>
            </a:r>
          </a:p>
          <a:p>
            <a:endParaRPr lang="en-US"/>
          </a:p>
          <a:p>
            <a:r>
              <a:rPr lang="en-US"/>
              <a:t>    /* Processor zero sets the number of intervals and starts its clock*/</a:t>
            </a:r>
          </a:p>
          <a:p>
            <a:r>
              <a:rPr lang="en-US"/>
              <a:t>    if (myid==0)</a:t>
            </a:r>
          </a:p>
          <a:p>
            <a:r>
              <a:rPr lang="en-US"/>
              <a:t>    {</a:t>
            </a:r>
          </a:p>
          <a:p>
            <a:r>
              <a:rPr lang="en-US"/>
              <a:t>       n=600000000;</a:t>
            </a:r>
          </a:p>
          <a:p>
            <a:r>
              <a:rPr lang="en-US"/>
              <a:t>       startTime=MPI_Wtime();</a:t>
            </a:r>
          </a:p>
          <a:p>
            <a:r>
              <a:rPr lang="en-US"/>
              <a:t>    }</a:t>
            </a:r>
          </a:p>
          <a:p>
            <a:r>
              <a:rPr lang="en-US"/>
              <a:t>    /* Broadcast number of intervals to all processes */</a:t>
            </a:r>
          </a:p>
          <a:p>
            <a:r>
              <a:rPr lang="en-US"/>
              <a:t>    MPI_Bcast(&amp;n, 1, MPI_INT, 0, MPI_COMM_WORLD);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3181350" cy="39211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Get start time for process 0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838200" y="4267200"/>
            <a:ext cx="3886200" cy="5334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267200" y="3962400"/>
            <a:ext cx="9906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Collective Communication: Review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/>
              <a:t>Reduce: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grpSp>
        <p:nvGrpSpPr>
          <p:cNvPr id="19460" name="Group 44"/>
          <p:cNvGrpSpPr>
            <a:grpSpLocks/>
          </p:cNvGrpSpPr>
          <p:nvPr/>
        </p:nvGrpSpPr>
        <p:grpSpPr bwMode="auto">
          <a:xfrm>
            <a:off x="365125" y="2779713"/>
            <a:ext cx="1216025" cy="1930400"/>
            <a:chOff x="230" y="1751"/>
            <a:chExt cx="766" cy="1216"/>
          </a:xfrm>
        </p:grpSpPr>
        <p:sp>
          <p:nvSpPr>
            <p:cNvPr id="19474" name="Text Box 45"/>
            <p:cNvSpPr txBox="1">
              <a:spLocks noChangeArrowheads="1"/>
            </p:cNvSpPr>
            <p:nvPr/>
          </p:nvSpPr>
          <p:spPr bwMode="auto">
            <a:xfrm>
              <a:off x="230" y="1751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0</a:t>
              </a:r>
            </a:p>
          </p:txBody>
        </p:sp>
        <p:sp>
          <p:nvSpPr>
            <p:cNvPr id="19475" name="Text Box 46"/>
            <p:cNvSpPr txBox="1">
              <a:spLocks noChangeArrowheads="1"/>
            </p:cNvSpPr>
            <p:nvPr/>
          </p:nvSpPr>
          <p:spPr bwMode="auto">
            <a:xfrm>
              <a:off x="240" y="2064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1</a:t>
              </a:r>
            </a:p>
          </p:txBody>
        </p:sp>
        <p:sp>
          <p:nvSpPr>
            <p:cNvPr id="19476" name="Text Box 47"/>
            <p:cNvSpPr txBox="1">
              <a:spLocks noChangeArrowheads="1"/>
            </p:cNvSpPr>
            <p:nvPr/>
          </p:nvSpPr>
          <p:spPr bwMode="auto">
            <a:xfrm>
              <a:off x="240" y="2400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2</a:t>
              </a:r>
            </a:p>
          </p:txBody>
        </p:sp>
        <p:sp>
          <p:nvSpPr>
            <p:cNvPr id="19477" name="Text Box 48"/>
            <p:cNvSpPr txBox="1">
              <a:spLocks noChangeArrowheads="1"/>
            </p:cNvSpPr>
            <p:nvPr/>
          </p:nvSpPr>
          <p:spPr bwMode="auto">
            <a:xfrm>
              <a:off x="240" y="2736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Process 3</a:t>
              </a:r>
            </a:p>
          </p:txBody>
        </p:sp>
      </p:grpSp>
      <p:sp>
        <p:nvSpPr>
          <p:cNvPr id="19461" name="Line 50"/>
          <p:cNvSpPr>
            <a:spLocks noChangeShapeType="1"/>
          </p:cNvSpPr>
          <p:nvPr/>
        </p:nvSpPr>
        <p:spPr bwMode="auto">
          <a:xfrm>
            <a:off x="3733800" y="3733800"/>
            <a:ext cx="1295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Text Box 55"/>
          <p:cNvSpPr txBox="1">
            <a:spLocks noChangeArrowheads="1"/>
          </p:cNvSpPr>
          <p:nvPr/>
        </p:nvSpPr>
        <p:spPr bwMode="auto">
          <a:xfrm>
            <a:off x="822325" y="5146675"/>
            <a:ext cx="7642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root = 0;</a:t>
            </a:r>
          </a:p>
          <a:p>
            <a:r>
              <a:rPr lang="en-US">
                <a:latin typeface="Lucida Console" pitchFamily="49" charset="0"/>
              </a:rPr>
              <a:t>count = 1;</a:t>
            </a:r>
          </a:p>
          <a:p>
            <a:r>
              <a:rPr lang="en-US">
                <a:latin typeface="Lucida Console" pitchFamily="49" charset="0"/>
              </a:rPr>
              <a:t>MPI_Reduce( &amp;A, &amp;A_product_result, count, MPI_DOUBLE, </a:t>
            </a:r>
          </a:p>
          <a:p>
            <a:r>
              <a:rPr lang="en-US">
                <a:latin typeface="Lucida Console" pitchFamily="49" charset="0"/>
              </a:rPr>
              <a:t>             MPI_SUM, root, MPI_COMM_WORLD );</a:t>
            </a:r>
          </a:p>
        </p:txBody>
      </p:sp>
      <p:sp>
        <p:nvSpPr>
          <p:cNvPr id="19463" name="Rectangle 57"/>
          <p:cNvSpPr>
            <a:spLocks noChangeArrowheads="1"/>
          </p:cNvSpPr>
          <p:nvPr/>
        </p:nvSpPr>
        <p:spPr bwMode="auto">
          <a:xfrm>
            <a:off x="18288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A</a:t>
            </a:r>
            <a:r>
              <a:rPr lang="en-US" b="0" baseline="-25000"/>
              <a:t>0</a:t>
            </a:r>
            <a:endParaRPr lang="en-US" b="0"/>
          </a:p>
        </p:txBody>
      </p:sp>
      <p:sp>
        <p:nvSpPr>
          <p:cNvPr id="19464" name="Rectangle 58"/>
          <p:cNvSpPr>
            <a:spLocks noChangeArrowheads="1"/>
          </p:cNvSpPr>
          <p:nvPr/>
        </p:nvSpPr>
        <p:spPr bwMode="auto">
          <a:xfrm>
            <a:off x="1828800" y="3276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9465" name="Rectangle 59"/>
          <p:cNvSpPr>
            <a:spLocks noChangeArrowheads="1"/>
          </p:cNvSpPr>
          <p:nvPr/>
        </p:nvSpPr>
        <p:spPr bwMode="auto">
          <a:xfrm>
            <a:off x="1828800" y="4343400"/>
            <a:ext cx="1066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60"/>
          <p:cNvSpPr>
            <a:spLocks noChangeArrowheads="1"/>
          </p:cNvSpPr>
          <p:nvPr/>
        </p:nvSpPr>
        <p:spPr bwMode="auto">
          <a:xfrm>
            <a:off x="1828800" y="3810000"/>
            <a:ext cx="1066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9467" name="Text Box 64"/>
          <p:cNvSpPr txBox="1">
            <a:spLocks noChangeArrowheads="1"/>
          </p:cNvSpPr>
          <p:nvPr/>
        </p:nvSpPr>
        <p:spPr bwMode="auto">
          <a:xfrm>
            <a:off x="2133600" y="3276600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  <a:r>
              <a:rPr lang="en-US" b="0" baseline="-25000"/>
              <a:t>1</a:t>
            </a:r>
            <a:endParaRPr lang="en-US" b="0"/>
          </a:p>
        </p:txBody>
      </p:sp>
      <p:sp>
        <p:nvSpPr>
          <p:cNvPr id="19468" name="Text Box 65"/>
          <p:cNvSpPr txBox="1">
            <a:spLocks noChangeArrowheads="1"/>
          </p:cNvSpPr>
          <p:nvPr/>
        </p:nvSpPr>
        <p:spPr bwMode="auto">
          <a:xfrm>
            <a:off x="2133600" y="3810000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  <a:r>
              <a:rPr lang="en-US" b="0" baseline="-25000"/>
              <a:t>2</a:t>
            </a:r>
            <a:endParaRPr lang="en-US" b="0"/>
          </a:p>
        </p:txBody>
      </p:sp>
      <p:sp>
        <p:nvSpPr>
          <p:cNvPr id="19469" name="Text Box 66"/>
          <p:cNvSpPr txBox="1">
            <a:spLocks noChangeArrowheads="1"/>
          </p:cNvSpPr>
          <p:nvPr/>
        </p:nvSpPr>
        <p:spPr bwMode="auto">
          <a:xfrm>
            <a:off x="2133600" y="4343400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A</a:t>
            </a:r>
            <a:r>
              <a:rPr lang="en-US" b="0" baseline="-25000"/>
              <a:t>3</a:t>
            </a:r>
            <a:endParaRPr lang="en-US" b="0"/>
          </a:p>
        </p:txBody>
      </p:sp>
      <p:sp>
        <p:nvSpPr>
          <p:cNvPr id="19470" name="Rectangle 69"/>
          <p:cNvSpPr>
            <a:spLocks noChangeArrowheads="1"/>
          </p:cNvSpPr>
          <p:nvPr/>
        </p:nvSpPr>
        <p:spPr bwMode="auto">
          <a:xfrm>
            <a:off x="59436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A</a:t>
            </a:r>
            <a:r>
              <a:rPr lang="en-US" b="0" baseline="-25000"/>
              <a:t>0</a:t>
            </a:r>
            <a:r>
              <a:rPr lang="en-US" b="0"/>
              <a:t>+A</a:t>
            </a:r>
            <a:r>
              <a:rPr lang="en-US" b="0" baseline="-25000"/>
              <a:t>1</a:t>
            </a:r>
            <a:r>
              <a:rPr lang="en-US" b="0"/>
              <a:t>+A</a:t>
            </a:r>
            <a:r>
              <a:rPr lang="en-US" b="0" baseline="-25000"/>
              <a:t>2</a:t>
            </a:r>
            <a:r>
              <a:rPr lang="en-US" b="0"/>
              <a:t>+A</a:t>
            </a:r>
            <a:r>
              <a:rPr lang="en-US" b="0" baseline="-25000"/>
              <a:t>3</a:t>
            </a:r>
            <a:endParaRPr lang="en-US" b="0"/>
          </a:p>
        </p:txBody>
      </p:sp>
      <p:sp>
        <p:nvSpPr>
          <p:cNvPr id="19471" name="Rectangle 70"/>
          <p:cNvSpPr>
            <a:spLocks noChangeArrowheads="1"/>
          </p:cNvSpPr>
          <p:nvPr/>
        </p:nvSpPr>
        <p:spPr bwMode="auto">
          <a:xfrm>
            <a:off x="5943600" y="3276600"/>
            <a:ext cx="1143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9472" name="Rectangle 71"/>
          <p:cNvSpPr>
            <a:spLocks noChangeArrowheads="1"/>
          </p:cNvSpPr>
          <p:nvPr/>
        </p:nvSpPr>
        <p:spPr bwMode="auto">
          <a:xfrm>
            <a:off x="5943600" y="4343400"/>
            <a:ext cx="1143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72"/>
          <p:cNvSpPr>
            <a:spLocks noChangeArrowheads="1"/>
          </p:cNvSpPr>
          <p:nvPr/>
        </p:nvSpPr>
        <p:spPr bwMode="auto">
          <a:xfrm>
            <a:off x="5943600" y="3810000"/>
            <a:ext cx="1143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MPI_Reduce syntax: C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46125" y="1717675"/>
            <a:ext cx="417036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Lucida Console" pitchFamily="49" charset="0"/>
              </a:rPr>
              <a:t>MPI_Reduce(</a:t>
            </a:r>
          </a:p>
          <a:p>
            <a:r>
              <a:rPr lang="en-US">
                <a:latin typeface="Lucida Console" pitchFamily="49" charset="0"/>
              </a:rPr>
              <a:t>	void*		data,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void*        result,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count,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MPI_Datatype	datatype,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MPI_Op       operator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int		root,</a:t>
            </a:r>
          </a:p>
          <a:p>
            <a:endParaRPr lang="en-US">
              <a:latin typeface="Lucida Console" pitchFamily="49" charset="0"/>
            </a:endParaRPr>
          </a:p>
          <a:p>
            <a:r>
              <a:rPr lang="en-US">
                <a:latin typeface="Lucida Console" pitchFamily="49" charset="0"/>
              </a:rPr>
              <a:t>	MPI_Comm	comm)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4014788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of 1</a:t>
            </a:r>
            <a:r>
              <a:rPr lang="en-US" baseline="30000"/>
              <a:t>st</a:t>
            </a:r>
            <a:r>
              <a:rPr lang="en-US"/>
              <a:t> element in reduction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0" y="3048000"/>
            <a:ext cx="30289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# of elements in reduction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876800" y="3657600"/>
            <a:ext cx="33718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 of elements in reduction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19600" y="4724400"/>
            <a:ext cx="39941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 or rank of process getting result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43400" y="5334000"/>
            <a:ext cx="46545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Communicator of processes in reduction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572000" y="2514600"/>
            <a:ext cx="3595688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of 1</a:t>
            </a:r>
            <a:r>
              <a:rPr lang="en-US" baseline="30000"/>
              <a:t>st</a:t>
            </a:r>
            <a:r>
              <a:rPr lang="en-US"/>
              <a:t> element in result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800600" y="4191000"/>
            <a:ext cx="23431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reduction operation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cpi.c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 0 gets the sum of all the pieces of pi.</a:t>
            </a:r>
          </a:p>
          <a:p>
            <a:pPr eaLnBrk="1" hangingPunct="1"/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2743200"/>
            <a:ext cx="8686800" cy="3122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/* Get sum total on processor zero */</a:t>
            </a:r>
          </a:p>
          <a:p>
            <a:r>
              <a:rPr lang="en-US"/>
              <a:t>    MPI_Reduce(&amp;sum,&amp;pi,1,MPI_DOUBLE,MPI_SUM,0,MPI_COMM_WORLD);</a:t>
            </a:r>
          </a:p>
          <a:p>
            <a:endParaRPr lang="en-US"/>
          </a:p>
          <a:p>
            <a:r>
              <a:rPr lang="en-US"/>
              <a:t>    /* Print approximate value of pi and runtime*/</a:t>
            </a:r>
          </a:p>
          <a:p>
            <a:r>
              <a:rPr lang="en-US"/>
              <a:t>    if (myid==0)</a:t>
            </a:r>
          </a:p>
          <a:p>
            <a:r>
              <a:rPr lang="en-US"/>
              <a:t>    {</a:t>
            </a:r>
          </a:p>
          <a:p>
            <a:r>
              <a:rPr lang="en-US"/>
              <a:t>       printf("pi is approximately %.16f, Error is %e\n",</a:t>
            </a:r>
          </a:p>
          <a:p>
            <a:r>
              <a:rPr lang="en-US"/>
              <a:t>                       pi, fabs(pi - PI25DT));</a:t>
            </a:r>
          </a:p>
          <a:p>
            <a:r>
              <a:rPr lang="en-US"/>
              <a:t>       endTime=MPI_Wtime();</a:t>
            </a:r>
          </a:p>
          <a:p>
            <a:r>
              <a:rPr lang="en-US"/>
              <a:t>       printf("runtime is=%.16f",endTime-startTime);</a:t>
            </a:r>
          </a:p>
          <a:p>
            <a:r>
              <a:rPr lang="en-US"/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cpi.c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 0 gets the sum of all the pieces of pi.</a:t>
            </a:r>
          </a:p>
          <a:p>
            <a:pPr eaLnBrk="1" hangingPunct="1"/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" y="2743200"/>
            <a:ext cx="8686800" cy="3122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/* Get sum total on processor zero */</a:t>
            </a:r>
          </a:p>
          <a:p>
            <a:r>
              <a:rPr lang="en-US"/>
              <a:t>    MPI_Reduce(&amp;sum,&amp;pi,1,MPI_DOUBLE,MPI_SUM,0,MPI_COMM_WORLD);</a:t>
            </a:r>
          </a:p>
          <a:p>
            <a:endParaRPr lang="en-US"/>
          </a:p>
          <a:p>
            <a:r>
              <a:rPr lang="en-US"/>
              <a:t>    /* Print approximate value of pi and runtime*/</a:t>
            </a:r>
          </a:p>
          <a:p>
            <a:r>
              <a:rPr lang="en-US"/>
              <a:t>    if (myid==0)</a:t>
            </a:r>
          </a:p>
          <a:p>
            <a:r>
              <a:rPr lang="en-US"/>
              <a:t>    {</a:t>
            </a:r>
          </a:p>
          <a:p>
            <a:r>
              <a:rPr lang="en-US"/>
              <a:t>       printf("pi is approximately %.16f, Error is %e\n",</a:t>
            </a:r>
          </a:p>
          <a:p>
            <a:r>
              <a:rPr lang="en-US"/>
              <a:t>                       pi, fabs(pi - PI25DT));</a:t>
            </a:r>
          </a:p>
          <a:p>
            <a:r>
              <a:rPr lang="en-US"/>
              <a:t>       endTime=MPI_Wtime();</a:t>
            </a:r>
          </a:p>
          <a:p>
            <a:r>
              <a:rPr lang="en-US"/>
              <a:t>       printf("runtime is=%.16f",endTime-startTime);</a:t>
            </a:r>
          </a:p>
          <a:p>
            <a:r>
              <a:rPr lang="en-US"/>
              <a:t>    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52800" y="6248400"/>
            <a:ext cx="5213350" cy="39211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Get process 0 end time and print elapsed time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33400" y="4724400"/>
            <a:ext cx="5867400" cy="1143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3962400" y="5943600"/>
            <a:ext cx="10668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7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CC9900"/>
      </a:hlink>
      <a:folHlink>
        <a:srgbClr val="996633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1815</Words>
  <Application>Microsoft Office PowerPoint</Application>
  <PresentationFormat>On-screen Show (4:3)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Garamond</vt:lpstr>
      <vt:lpstr>Lucida Console</vt:lpstr>
      <vt:lpstr>Times New Roman</vt:lpstr>
      <vt:lpstr>Verdana</vt:lpstr>
      <vt:lpstr>Wingdings</vt:lpstr>
      <vt:lpstr>Level</vt:lpstr>
      <vt:lpstr>Assignment #2</vt:lpstr>
      <vt:lpstr>Collective Communication: Review </vt:lpstr>
      <vt:lpstr>MPI_Bcast syntax: C</vt:lpstr>
      <vt:lpstr>cpi.c</vt:lpstr>
      <vt:lpstr>cpi.c</vt:lpstr>
      <vt:lpstr>Collective Communication: Review </vt:lpstr>
      <vt:lpstr>MPI_Reduce syntax: C</vt:lpstr>
      <vt:lpstr>cpi.c</vt:lpstr>
      <vt:lpstr>cpi.c</vt:lpstr>
      <vt:lpstr>Point-to-Point Communication: </vt:lpstr>
      <vt:lpstr>Point-to-Point Communication: Syntax </vt:lpstr>
      <vt:lpstr>Point-to-Point Communication: Syntax </vt:lpstr>
      <vt:lpstr>MPI_Send syntax: C</vt:lpstr>
      <vt:lpstr>MPI_Recv syntax: C</vt:lpstr>
      <vt:lpstr>Point-to-Point Communication: </vt:lpstr>
      <vt:lpstr>Assignment # 2</vt:lpstr>
      <vt:lpstr>Assignment #2</vt:lpstr>
      <vt:lpstr>Metrics can be used to measure how well our code uses parallel resources.</vt:lpstr>
      <vt:lpstr>Metrics can be used to measure how well our code uses parallel resources.</vt:lpstr>
      <vt:lpstr>Metrics can be used to measure how well our code uses parallel resources.</vt:lpstr>
      <vt:lpstr>Assignment # 2</vt:lpstr>
    </vt:vector>
  </TitlesOfParts>
  <Company>Florida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and Scalability</dc:title>
  <dc:creator>jim</dc:creator>
  <cp:lastModifiedBy>Jimbo</cp:lastModifiedBy>
  <cp:revision>80</cp:revision>
  <dcterms:created xsi:type="dcterms:W3CDTF">2004-11-18T18:11:21Z</dcterms:created>
  <dcterms:modified xsi:type="dcterms:W3CDTF">2020-01-30T17:34:49Z</dcterms:modified>
</cp:coreProperties>
</file>