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8" r:id="rId2"/>
  </p:sldMasterIdLst>
  <p:sldIdLst>
    <p:sldId id="432" r:id="rId3"/>
    <p:sldId id="416" r:id="rId4"/>
    <p:sldId id="427" r:id="rId5"/>
    <p:sldId id="426" r:id="rId6"/>
    <p:sldId id="428" r:id="rId7"/>
    <p:sldId id="429" r:id="rId8"/>
    <p:sldId id="417" r:id="rId9"/>
    <p:sldId id="418" r:id="rId10"/>
    <p:sldId id="430" r:id="rId11"/>
    <p:sldId id="433" r:id="rId12"/>
    <p:sldId id="434" r:id="rId13"/>
    <p:sldId id="435" r:id="rId14"/>
    <p:sldId id="436" r:id="rId15"/>
    <p:sldId id="419" r:id="rId16"/>
    <p:sldId id="437" r:id="rId17"/>
    <p:sldId id="4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0" d="100"/>
          <a:sy n="110" d="100"/>
        </p:scale>
        <p:origin x="142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5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FBEC452-A639-482F-BBC1-462BA0597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03F77D-152A-48A8-88AA-6947A14C6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17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1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5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9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7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1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FBEC452-A639-482F-BBC1-462BA0597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19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03F77D-152A-48A8-88AA-6947A14C6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8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91702B94-DEFF-4837-A0C9-B91DDE8EAB7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CA1CE91-D05B-4DA4-BC4C-5CD5B741B1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darting.com/2013/06/openmp-min-max-reduction-cod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Collatz</a:t>
            </a:r>
            <a:r>
              <a:rPr lang="en-US" dirty="0"/>
              <a:t> conjecture</a:t>
            </a:r>
          </a:p>
        </p:txBody>
      </p:sp>
    </p:spTree>
    <p:extLst>
      <p:ext uri="{BB962C8B-B14F-4D97-AF65-F5344CB8AC3E}">
        <p14:creationId xmlns:p14="http://schemas.microsoft.com/office/powerpoint/2010/main" val="30386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Options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Each process does some of the outer loop.</a:t>
            </a:r>
          </a:p>
          <a:p>
            <a:pPr lvl="1"/>
            <a:r>
              <a:rPr lang="en-US" dirty="0"/>
              <a:t>Some starting seed values will require many inner iterations, some will not.</a:t>
            </a:r>
          </a:p>
          <a:p>
            <a:pPr lvl="1"/>
            <a:r>
              <a:rPr lang="en-US" dirty="0"/>
              <a:t>Run time may be effected by how the outer loop is scheduled.</a:t>
            </a:r>
          </a:p>
          <a:p>
            <a:pPr lvl="1"/>
            <a:r>
              <a:rPr lang="en-US" dirty="0"/>
              <a:t>Good load balance means each thread has similar work load, so all finish at nearly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schedule: usually the default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981201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#pragma 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omp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 parallel for schedule(static)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199" y="2895600"/>
            <a:ext cx="1337749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676" y="331517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32244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</a:t>
            </a:r>
            <a:r>
              <a:rPr lang="en-US" dirty="0" err="1"/>
              <a:t>Nmax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38200" y="4063404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#pragma 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omp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 parallel for schedule(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static,chunk_size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72540" y="4715309"/>
            <a:ext cx="1284409" cy="228600"/>
            <a:chOff x="1272540" y="4715309"/>
            <a:chExt cx="1284409" cy="2286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272540" y="4715309"/>
              <a:ext cx="323584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96123" y="4715309"/>
              <a:ext cx="323584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09782" y="4715309"/>
              <a:ext cx="323584" cy="228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33365" y="4715309"/>
              <a:ext cx="323584" cy="2286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2557653" y="2895600"/>
            <a:ext cx="1337749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03125" y="2896595"/>
            <a:ext cx="1337749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49302" y="2895600"/>
            <a:ext cx="1337749" cy="2286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56948" y="4715309"/>
            <a:ext cx="1284409" cy="228600"/>
            <a:chOff x="1272540" y="4715309"/>
            <a:chExt cx="1284409" cy="2286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272540" y="4715309"/>
              <a:ext cx="323584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596123" y="4715309"/>
              <a:ext cx="323584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09782" y="4715309"/>
              <a:ext cx="323584" cy="228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33365" y="4715309"/>
              <a:ext cx="323584" cy="2286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31432" y="4715309"/>
            <a:ext cx="1284409" cy="228600"/>
            <a:chOff x="1272540" y="4715309"/>
            <a:chExt cx="1284409" cy="228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272540" y="4715309"/>
              <a:ext cx="323584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596123" y="4715309"/>
              <a:ext cx="323584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909782" y="4715309"/>
              <a:ext cx="323584" cy="228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233365" y="4715309"/>
              <a:ext cx="323584" cy="2286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18318" y="4715309"/>
            <a:ext cx="1284409" cy="228600"/>
            <a:chOff x="1272540" y="4715309"/>
            <a:chExt cx="1284409" cy="2286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272540" y="4715309"/>
              <a:ext cx="323584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596123" y="4715309"/>
              <a:ext cx="323584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909782" y="4715309"/>
              <a:ext cx="323584" cy="228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233365" y="4715309"/>
              <a:ext cx="323584" cy="2286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43712" name="Straight Arrow Connector 243711"/>
          <p:cNvCxnSpPr/>
          <p:nvPr/>
        </p:nvCxnSpPr>
        <p:spPr bwMode="auto">
          <a:xfrm>
            <a:off x="3517773" y="5105400"/>
            <a:ext cx="313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917621" y="5215024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chunk_size</a:t>
            </a:r>
            <a:endParaRPr lang="en-US" dirty="0"/>
          </a:p>
        </p:txBody>
      </p:sp>
      <p:sp>
        <p:nvSpPr>
          <p:cNvPr id="243713" name="Rectangle 243712"/>
          <p:cNvSpPr/>
          <p:nvPr/>
        </p:nvSpPr>
        <p:spPr>
          <a:xfrm>
            <a:off x="1272540" y="5669428"/>
            <a:ext cx="6455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 low overhead, but may have poor load balance if </a:t>
            </a:r>
          </a:p>
          <a:p>
            <a:r>
              <a:rPr lang="en-US" dirty="0"/>
              <a:t>individual iterations have widely different run times.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0466" y="5215024"/>
            <a:ext cx="41031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specifying </a:t>
            </a:r>
            <a:r>
              <a:rPr lang="en-US" dirty="0" err="1">
                <a:solidFill>
                  <a:schemeClr val="tx2"/>
                </a:solidFill>
              </a:rPr>
              <a:t>chunk_size</a:t>
            </a:r>
            <a:r>
              <a:rPr lang="en-US" dirty="0">
                <a:solidFill>
                  <a:schemeClr val="tx2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83070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schedule: first thread to finish, gets next chunk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#pragma 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omp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 parallel for schedule(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dynamic,chunk_size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72540" y="4715309"/>
            <a:ext cx="1284409" cy="228600"/>
            <a:chOff x="1272540" y="4715309"/>
            <a:chExt cx="1284409" cy="2286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272540" y="4715309"/>
              <a:ext cx="323584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96123" y="4715309"/>
              <a:ext cx="323584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09782" y="4715309"/>
              <a:ext cx="323584" cy="228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33365" y="4715309"/>
              <a:ext cx="323584" cy="2286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2556948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80531" y="4715309"/>
            <a:ext cx="323584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94190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17773" y="4715309"/>
            <a:ext cx="323584" cy="2286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31432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55015" y="4715309"/>
            <a:ext cx="323584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468674" y="4715309"/>
            <a:ext cx="323584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92257" y="4715309"/>
            <a:ext cx="323584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118318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441901" y="4715309"/>
            <a:ext cx="323584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55560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079143" y="4715309"/>
            <a:ext cx="323584" cy="2286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3712" name="Straight Arrow Connector 243711"/>
          <p:cNvCxnSpPr/>
          <p:nvPr/>
        </p:nvCxnSpPr>
        <p:spPr bwMode="auto">
          <a:xfrm>
            <a:off x="3517773" y="5105400"/>
            <a:ext cx="313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917621" y="5215024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chunk_size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" y="5693979"/>
            <a:ext cx="8354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 higher overhead, especially with small </a:t>
            </a:r>
            <a:r>
              <a:rPr lang="en-US" dirty="0" err="1"/>
              <a:t>chunk_size</a:t>
            </a:r>
            <a:r>
              <a:rPr lang="en-US" dirty="0"/>
              <a:t>,  but may have</a:t>
            </a:r>
          </a:p>
          <a:p>
            <a:r>
              <a:rPr lang="en-US" dirty="0"/>
              <a:t>better load balance if iterations have widely different run times.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30466" y="5215024"/>
            <a:ext cx="41031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specifying </a:t>
            </a:r>
            <a:r>
              <a:rPr lang="en-US" dirty="0" err="1">
                <a:solidFill>
                  <a:schemeClr val="tx2"/>
                </a:solidFill>
              </a:rPr>
              <a:t>chunk_size</a:t>
            </a:r>
            <a:r>
              <a:rPr lang="en-US" dirty="0">
                <a:solidFill>
                  <a:schemeClr val="tx2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75758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schedule: first thread to finish but chunks decrease in size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#pragma 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omp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 parallel for schedule(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guided,chunk_size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72539" y="4715309"/>
            <a:ext cx="634765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09781" y="4715309"/>
            <a:ext cx="644689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556947" y="4715309"/>
            <a:ext cx="634765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94189" y="4715309"/>
            <a:ext cx="634765" cy="2286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31431" y="4715309"/>
            <a:ext cx="520101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354010" y="4715309"/>
            <a:ext cx="438247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92256" y="4715309"/>
            <a:ext cx="497761" cy="2286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90018" y="4715309"/>
            <a:ext cx="475467" cy="228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55560" y="4715309"/>
            <a:ext cx="323584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079143" y="4715309"/>
            <a:ext cx="323584" cy="2286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3712" name="Straight Arrow Connector 243711"/>
          <p:cNvCxnSpPr/>
          <p:nvPr/>
        </p:nvCxnSpPr>
        <p:spPr bwMode="auto">
          <a:xfrm>
            <a:off x="6089068" y="4572000"/>
            <a:ext cx="3136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506471" y="4072815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chunk_size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" y="5693979"/>
            <a:ext cx="8138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Compromise:</a:t>
            </a:r>
          </a:p>
          <a:p>
            <a:r>
              <a:rPr lang="en-US" dirty="0"/>
              <a:t>large chunks (low overhead) with small chunks (good load balance)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30466" y="5215024"/>
            <a:ext cx="41031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specifying </a:t>
            </a:r>
            <a:r>
              <a:rPr lang="en-US" dirty="0" err="1">
                <a:solidFill>
                  <a:schemeClr val="tx2"/>
                </a:solidFill>
              </a:rPr>
              <a:t>chunk_size</a:t>
            </a:r>
            <a:r>
              <a:rPr lang="en-US" dirty="0">
                <a:solidFill>
                  <a:schemeClr val="tx2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98099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requirements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Suppose we want to record the highest n ever reached? </a:t>
            </a:r>
          </a:p>
          <a:p>
            <a:pPr>
              <a:buFont typeface="Wingdings" pitchFamily="2" charset="2"/>
              <a:buNone/>
            </a:pPr>
            <a:endParaRPr lang="en-US" sz="1800" dirty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/>
              <a:t>				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00200" y="3002340"/>
            <a:ext cx="431560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Lucida Console" pitchFamily="49" charset="0"/>
              </a:rPr>
              <a:t>for (j = 1; j &lt; </a:t>
            </a:r>
            <a:r>
              <a:rPr lang="en-US" b="1" dirty="0" err="1">
                <a:latin typeface="Lucida Console" pitchFamily="49" charset="0"/>
              </a:rPr>
              <a:t>Nmax</a:t>
            </a:r>
            <a:r>
              <a:rPr lang="en-US" b="1" dirty="0">
                <a:latin typeface="Lucida Console" pitchFamily="49" charset="0"/>
              </a:rPr>
              <a:t>; j++)</a:t>
            </a:r>
          </a:p>
          <a:p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 n=j;</a:t>
            </a:r>
          </a:p>
          <a:p>
            <a:r>
              <a:rPr lang="en-US" b="1" dirty="0">
                <a:latin typeface="Lucida Console" pitchFamily="49" charset="0"/>
              </a:rPr>
              <a:t>   for (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= 1;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&lt; Imax;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++)</a:t>
            </a:r>
          </a:p>
          <a:p>
            <a:r>
              <a:rPr lang="en-US" b="1" dirty="0">
                <a:latin typeface="Lucida Console" pitchFamily="49" charset="0"/>
              </a:rPr>
              <a:t>   {</a:t>
            </a:r>
          </a:p>
          <a:p>
            <a:r>
              <a:rPr lang="en-US" b="1" dirty="0">
                <a:latin typeface="Lucida Console" pitchFamily="49" charset="0"/>
              </a:rPr>
              <a:t>     replace n by HOTPO(n);</a:t>
            </a:r>
          </a:p>
          <a:p>
            <a:r>
              <a:rPr lang="en-US" b="1" dirty="0">
                <a:latin typeface="Lucida Console" pitchFamily="49" charset="0"/>
              </a:rPr>
              <a:t>     if (n &gt; High) High = n;</a:t>
            </a:r>
          </a:p>
          <a:p>
            <a:r>
              <a:rPr lang="en-US" b="1" dirty="0">
                <a:latin typeface="Lucida Console" pitchFamily="49" charset="0"/>
              </a:rPr>
              <a:t>     if (n==1) break;</a:t>
            </a:r>
          </a:p>
          <a:p>
            <a:r>
              <a:rPr lang="en-US" b="1" dirty="0">
                <a:latin typeface="Lucida Console" pitchFamily="49" charset="0"/>
              </a:rPr>
              <a:t> 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  <a:p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0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requirements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Suppose we want to record the highest n ever reached?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u="sng" dirty="0">
                <a:hlinkClick r:id="rId2"/>
              </a:rPr>
              <a:t>http://www.techdarting.com/2013/06/openmp-min-max-reduction-code.html</a:t>
            </a:r>
            <a:endParaRPr lang="en-US" sz="1400" dirty="0"/>
          </a:p>
          <a:p>
            <a:pPr>
              <a:buNone/>
            </a:pPr>
            <a:r>
              <a:rPr lang="en-US" dirty="0"/>
              <a:t>				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00200" y="3002340"/>
            <a:ext cx="422904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Lucida Console" pitchFamily="49" charset="0"/>
              </a:rPr>
              <a:t>for (j = 1; j &lt; </a:t>
            </a:r>
            <a:r>
              <a:rPr lang="en-US" b="1" dirty="0" err="1">
                <a:latin typeface="Lucida Console" pitchFamily="49" charset="0"/>
              </a:rPr>
              <a:t>Nmax</a:t>
            </a:r>
            <a:r>
              <a:rPr lang="en-US" b="1" dirty="0">
                <a:latin typeface="Lucida Console" pitchFamily="49" charset="0"/>
              </a:rPr>
              <a:t>; j++)</a:t>
            </a:r>
          </a:p>
          <a:p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 n=j;</a:t>
            </a:r>
          </a:p>
          <a:p>
            <a:r>
              <a:rPr lang="en-US" b="1" dirty="0">
                <a:latin typeface="Lucida Console" pitchFamily="49" charset="0"/>
              </a:rPr>
              <a:t>   for (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= 1;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&lt; Imax;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++)</a:t>
            </a:r>
          </a:p>
          <a:p>
            <a:r>
              <a:rPr lang="en-US" b="1" dirty="0">
                <a:latin typeface="Lucida Console" pitchFamily="49" charset="0"/>
              </a:rPr>
              <a:t>   {</a:t>
            </a:r>
          </a:p>
          <a:p>
            <a:r>
              <a:rPr lang="en-US" b="1" dirty="0">
                <a:latin typeface="Lucida Console" pitchFamily="49" charset="0"/>
              </a:rPr>
              <a:t>     replace n by HOTPO(n);</a:t>
            </a:r>
          </a:p>
          <a:p>
            <a:r>
              <a:rPr lang="en-US" b="1" dirty="0">
                <a:latin typeface="Lucida Console" pitchFamily="49" charset="0"/>
              </a:rPr>
              <a:t>     if (n &gt; High) High = n;</a:t>
            </a:r>
          </a:p>
          <a:p>
            <a:r>
              <a:rPr lang="en-US" b="1" dirty="0">
                <a:latin typeface="Lucida Console" pitchFamily="49" charset="0"/>
              </a:rPr>
              <a:t>     if (n==1) break;</a:t>
            </a:r>
          </a:p>
          <a:p>
            <a:r>
              <a:rPr lang="en-US" b="1" dirty="0">
                <a:latin typeface="Lucida Console" pitchFamily="49" charset="0"/>
              </a:rPr>
              <a:t> 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  <a:p>
            <a:endParaRPr lang="en-US" b="1" dirty="0">
              <a:latin typeface="Lucida Consol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5257800"/>
            <a:ext cx="41701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High </a:t>
            </a:r>
            <a:r>
              <a:rPr lang="en-US" dirty="0"/>
              <a:t>is a reduction variable,</a:t>
            </a:r>
          </a:p>
          <a:p>
            <a:r>
              <a:rPr lang="en-US" dirty="0"/>
              <a:t>we want the max over all threads.</a:t>
            </a:r>
          </a:p>
        </p:txBody>
      </p:sp>
    </p:spTree>
    <p:extLst>
      <p:ext uri="{BB962C8B-B14F-4D97-AF65-F5344CB8AC3E}">
        <p14:creationId xmlns:p14="http://schemas.microsoft.com/office/powerpoint/2010/main" val="50514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4: </a:t>
            </a:r>
            <a:r>
              <a:rPr lang="en-US" dirty="0" err="1"/>
              <a:t>OpenMP</a:t>
            </a:r>
            <a:r>
              <a:rPr lang="en-US" dirty="0"/>
              <a:t> implementation of HOTPO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I’ve posted details in CANVAS</a:t>
            </a:r>
          </a:p>
          <a:p>
            <a:r>
              <a:rPr lang="en-US" dirty="0"/>
              <a:t>Assignment will be due May 1.</a:t>
            </a:r>
          </a:p>
          <a:p>
            <a:r>
              <a:rPr lang="en-US" dirty="0"/>
              <a:t>Lowest of </a:t>
            </a:r>
            <a:r>
              <a:rPr lang="en-US"/>
              <a:t>the four programming assignment grades </a:t>
            </a:r>
            <a:r>
              <a:rPr lang="en-US" dirty="0"/>
              <a:t>will be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HOTPO (halve or triple plus one)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6697"/>
            <a:ext cx="8229600" cy="32766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Start with an initial seed integer 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n, is even, replace it by n/2.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Else If n is odd, replace it by 3n+1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Continue …</a:t>
            </a:r>
          </a:p>
        </p:txBody>
      </p:sp>
    </p:spTree>
    <p:extLst>
      <p:ext uri="{BB962C8B-B14F-4D97-AF65-F5344CB8AC3E}">
        <p14:creationId xmlns:p14="http://schemas.microsoft.com/office/powerpoint/2010/main" val="12296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HOTPO (halve or triple plus one)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6697"/>
            <a:ext cx="8229600" cy="32766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Start with an initial seed integer 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n, is even, replace it by n/2.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Else If n is odd, replace it by 3n+1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Continue … one repeating cycle 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" y="4942558"/>
            <a:ext cx="251222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4,2,1,4,2,1,4,2,1,…</a:t>
            </a:r>
          </a:p>
        </p:txBody>
      </p:sp>
    </p:spTree>
    <p:extLst>
      <p:ext uri="{BB962C8B-B14F-4D97-AF65-F5344CB8AC3E}">
        <p14:creationId xmlns:p14="http://schemas.microsoft.com/office/powerpoint/2010/main" val="409482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HOTPO (halve or triple plus one)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6696"/>
            <a:ext cx="8229600" cy="366490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Start with an initial seed integer 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n, is even, replace it by n/2.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Else If n is odd, replace it by 3n+1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 all integers eventually reach this same cycle?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4440" y="5381641"/>
            <a:ext cx="24737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6,3,10,5,16,8,4,2,1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820724"/>
            <a:ext cx="321113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256,128,64,32,16,8,4,2,1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266255"/>
            <a:ext cx="730841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19,58,29,88,44,22,11,34,17,52,26,13,40,20,10,5,16,8,4,2,1</a:t>
            </a:r>
          </a:p>
        </p:txBody>
      </p:sp>
    </p:spTree>
    <p:extLst>
      <p:ext uri="{BB962C8B-B14F-4D97-AF65-F5344CB8AC3E}">
        <p14:creationId xmlns:p14="http://schemas.microsoft.com/office/powerpoint/2010/main" val="96387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HOTPO (halve or triple plus one)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7389"/>
            <a:ext cx="8229600" cy="366490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Start with an initial seed integer n.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n, is even, replace it by n/2.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Else If n is odd, replace it by 3n+1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 all integers eventually reach this same cycle?  </a:t>
            </a:r>
            <a:r>
              <a:rPr lang="en-US" dirty="0" err="1"/>
              <a:t>Collatz</a:t>
            </a:r>
            <a:r>
              <a:rPr lang="en-US" dirty="0"/>
              <a:t> conjecture, says yes.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4440" y="5381641"/>
            <a:ext cx="24737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6,3,10,5,16,8,4,2,1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820724"/>
            <a:ext cx="321113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256,128,64,32,16,8,4,2,1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266255"/>
            <a:ext cx="730841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19,58,29,88,44,22,11,34,17,52,26,13,40,20,10,5,16,8,4,2,1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5375271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https://www.dcode.fr/collatz-conjecture</a:t>
            </a:r>
          </a:p>
        </p:txBody>
      </p:sp>
    </p:spTree>
    <p:extLst>
      <p:ext uri="{BB962C8B-B14F-4D97-AF65-F5344CB8AC3E}">
        <p14:creationId xmlns:p14="http://schemas.microsoft.com/office/powerpoint/2010/main" val="23701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sketch of algorithm to explore </a:t>
            </a:r>
            <a:r>
              <a:rPr lang="en-US" dirty="0" err="1"/>
              <a:t>Collatz</a:t>
            </a:r>
            <a:r>
              <a:rPr lang="en-US" dirty="0"/>
              <a:t> conjecture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Loop over all seed integers n up to </a:t>
            </a:r>
            <a:r>
              <a:rPr lang="en-US" dirty="0" err="1"/>
              <a:t>Nmax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Apply HOTPO to n repeatedly until reach 1, or exceed some max number of iterations.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422904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Lucida Console" pitchFamily="49" charset="0"/>
              </a:rPr>
              <a:t>for (j = 1; j &lt; </a:t>
            </a:r>
            <a:r>
              <a:rPr lang="en-US" b="1" dirty="0" err="1">
                <a:latin typeface="Lucida Console" pitchFamily="49" charset="0"/>
              </a:rPr>
              <a:t>Nmax</a:t>
            </a:r>
            <a:r>
              <a:rPr lang="en-US" b="1" dirty="0">
                <a:latin typeface="Lucida Console" pitchFamily="49" charset="0"/>
              </a:rPr>
              <a:t>; j++)</a:t>
            </a:r>
          </a:p>
          <a:p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 n=j;</a:t>
            </a:r>
          </a:p>
          <a:p>
            <a:r>
              <a:rPr lang="en-US" b="1" dirty="0">
                <a:latin typeface="Lucida Console" pitchFamily="49" charset="0"/>
              </a:rPr>
              <a:t>   for (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= 1;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&lt; Imax;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++)</a:t>
            </a:r>
          </a:p>
          <a:p>
            <a:r>
              <a:rPr lang="en-US" b="1" dirty="0">
                <a:latin typeface="Lucida Console" pitchFamily="49" charset="0"/>
              </a:rPr>
              <a:t>   {</a:t>
            </a:r>
          </a:p>
          <a:p>
            <a:r>
              <a:rPr lang="en-US" b="1" dirty="0">
                <a:latin typeface="Lucida Console" pitchFamily="49" charset="0"/>
              </a:rPr>
              <a:t>     replace n by HOTPO(n);</a:t>
            </a:r>
          </a:p>
          <a:p>
            <a:r>
              <a:rPr lang="en-US" b="1" dirty="0">
                <a:latin typeface="Lucida Console" pitchFamily="49" charset="0"/>
              </a:rPr>
              <a:t>     if (n==1) break;</a:t>
            </a:r>
          </a:p>
          <a:p>
            <a:r>
              <a:rPr lang="en-US" b="1" dirty="0">
                <a:latin typeface="Lucida Console" pitchFamily="49" charset="0"/>
              </a:rPr>
              <a:t> 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  <a:p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to explore </a:t>
            </a:r>
            <a:r>
              <a:rPr lang="en-US" dirty="0" err="1"/>
              <a:t>Collatz</a:t>
            </a:r>
            <a:r>
              <a:rPr lang="en-US" dirty="0"/>
              <a:t> conjecture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Loop over all seed integers n up to </a:t>
            </a:r>
            <a:r>
              <a:rPr lang="en-US" dirty="0" err="1"/>
              <a:t>Nmax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Apply HOTPO to n repeatedly until reach 1, or exceed some max number of iterations.</a:t>
            </a:r>
          </a:p>
          <a:p>
            <a:pPr>
              <a:lnSpc>
                <a:spcPct val="90000"/>
              </a:lnSpc>
            </a:pPr>
            <a:r>
              <a:rPr lang="en-US" dirty="0"/>
              <a:t>Outer iterations may have widely different  runtimes.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422904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Lucida Console" pitchFamily="49" charset="0"/>
              </a:rPr>
              <a:t>for (j = 1; j &lt; </a:t>
            </a:r>
            <a:r>
              <a:rPr lang="en-US" b="1" dirty="0" err="1">
                <a:latin typeface="Lucida Console" pitchFamily="49" charset="0"/>
              </a:rPr>
              <a:t>Nmax</a:t>
            </a:r>
            <a:r>
              <a:rPr lang="en-US" b="1" dirty="0">
                <a:latin typeface="Lucida Console" pitchFamily="49" charset="0"/>
              </a:rPr>
              <a:t>; j++)</a:t>
            </a:r>
          </a:p>
          <a:p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 n=j;</a:t>
            </a:r>
          </a:p>
          <a:p>
            <a:r>
              <a:rPr lang="en-US" b="1" dirty="0">
                <a:latin typeface="Lucida Console" pitchFamily="49" charset="0"/>
              </a:rPr>
              <a:t>   for (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= 1;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&lt; Imax;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++)</a:t>
            </a:r>
          </a:p>
          <a:p>
            <a:r>
              <a:rPr lang="en-US" b="1" dirty="0">
                <a:latin typeface="Lucida Console" pitchFamily="49" charset="0"/>
              </a:rPr>
              <a:t>   {</a:t>
            </a:r>
          </a:p>
          <a:p>
            <a:r>
              <a:rPr lang="en-US" b="1" dirty="0">
                <a:latin typeface="Lucida Console" pitchFamily="49" charset="0"/>
              </a:rPr>
              <a:t>     replace n by HOTPO(n);</a:t>
            </a:r>
          </a:p>
          <a:p>
            <a:r>
              <a:rPr lang="en-US" b="1" dirty="0">
                <a:latin typeface="Lucida Console" pitchFamily="49" charset="0"/>
              </a:rPr>
              <a:t>     if (n==1) break;</a:t>
            </a:r>
          </a:p>
          <a:p>
            <a:r>
              <a:rPr lang="en-US" b="1" dirty="0">
                <a:latin typeface="Lucida Console" pitchFamily="49" charset="0"/>
              </a:rPr>
              <a:t> 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  <a:p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Options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Each process does some of the outer loop.</a:t>
            </a:r>
          </a:p>
          <a:p>
            <a:pPr lvl="1"/>
            <a:r>
              <a:rPr lang="en-US" dirty="0"/>
              <a:t>Divide up interval [1,Nmax] by chunks (like HW3 part C)</a:t>
            </a:r>
          </a:p>
          <a:p>
            <a:pPr lvl="1"/>
            <a:r>
              <a:rPr lang="en-US" dirty="0"/>
              <a:t>Divide up interval round robin (like HW2)</a:t>
            </a:r>
          </a:p>
          <a:p>
            <a:pPr lvl="1"/>
            <a:r>
              <a:rPr lang="en-US" dirty="0"/>
              <a:t>Worker/Manager with manager giving out a single n value at a time</a:t>
            </a:r>
          </a:p>
          <a:p>
            <a:pPr lvl="1"/>
            <a:r>
              <a:rPr lang="en-US" dirty="0"/>
              <a:t>Worker/Manager with manager giving out a block of n values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Options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Each process does some of the outer loop.</a:t>
            </a:r>
          </a:p>
          <a:p>
            <a:pPr lvl="1"/>
            <a:r>
              <a:rPr lang="en-US" dirty="0"/>
              <a:t>Need to carefully think through which variables inside the loop should be private.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2600" y="3505200"/>
            <a:ext cx="422904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#pragma </a:t>
            </a:r>
            <a:r>
              <a:rPr lang="en-US" b="1" dirty="0" err="1">
                <a:solidFill>
                  <a:schemeClr val="tx2"/>
                </a:solidFill>
                <a:latin typeface="Lucida Console" pitchFamily="49" charset="0"/>
              </a:rPr>
              <a:t>omp</a:t>
            </a:r>
            <a:r>
              <a:rPr lang="en-US" b="1" dirty="0">
                <a:solidFill>
                  <a:schemeClr val="tx2"/>
                </a:solidFill>
                <a:latin typeface="Lucida Console" pitchFamily="49" charset="0"/>
              </a:rPr>
              <a:t> parallel for</a:t>
            </a:r>
          </a:p>
          <a:p>
            <a:r>
              <a:rPr lang="en-US" b="1" dirty="0">
                <a:latin typeface="Lucida Console" pitchFamily="49" charset="0"/>
              </a:rPr>
              <a:t>for (j = 1; j &lt; </a:t>
            </a:r>
            <a:r>
              <a:rPr lang="en-US" b="1" dirty="0" err="1">
                <a:latin typeface="Lucida Console" pitchFamily="49" charset="0"/>
              </a:rPr>
              <a:t>Nmax</a:t>
            </a:r>
            <a:r>
              <a:rPr lang="en-US" b="1" dirty="0">
                <a:latin typeface="Lucida Console" pitchFamily="49" charset="0"/>
              </a:rPr>
              <a:t>; j++)</a:t>
            </a:r>
          </a:p>
          <a:p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 n=j;</a:t>
            </a:r>
          </a:p>
          <a:p>
            <a:r>
              <a:rPr lang="en-US" b="1" dirty="0">
                <a:latin typeface="Lucida Console" pitchFamily="49" charset="0"/>
              </a:rPr>
              <a:t>   for (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= 1;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 &lt; Imax; </a:t>
            </a:r>
            <a:r>
              <a:rPr lang="en-US" b="1" dirty="0" err="1">
                <a:latin typeface="Lucida Console" pitchFamily="49" charset="0"/>
              </a:rPr>
              <a:t>i</a:t>
            </a:r>
            <a:r>
              <a:rPr lang="en-US" b="1" dirty="0">
                <a:latin typeface="Lucida Console" pitchFamily="49" charset="0"/>
              </a:rPr>
              <a:t>++)</a:t>
            </a:r>
          </a:p>
          <a:p>
            <a:r>
              <a:rPr lang="en-US" b="1" dirty="0">
                <a:latin typeface="Lucida Console" pitchFamily="49" charset="0"/>
              </a:rPr>
              <a:t>   {</a:t>
            </a:r>
          </a:p>
          <a:p>
            <a:r>
              <a:rPr lang="en-US" b="1" dirty="0">
                <a:latin typeface="Lucida Console" pitchFamily="49" charset="0"/>
              </a:rPr>
              <a:t>     replace n by HOTPO(n);</a:t>
            </a:r>
          </a:p>
          <a:p>
            <a:r>
              <a:rPr lang="en-US" b="1" dirty="0">
                <a:latin typeface="Lucida Console" pitchFamily="49" charset="0"/>
              </a:rPr>
              <a:t>     if (n==1) break;</a:t>
            </a:r>
          </a:p>
          <a:p>
            <a:r>
              <a:rPr lang="en-US" b="1" dirty="0">
                <a:latin typeface="Lucida Console" pitchFamily="49" charset="0"/>
              </a:rPr>
              <a:t> 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  <a:p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364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Parallel">
  <a:themeElements>
    <a:clrScheme name="Level 7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CC9900"/>
      </a:hlink>
      <a:folHlink>
        <a:srgbClr val="996633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Parallel" id="{06F8C38E-3EC5-4D5C-98F9-020B82A835B9}" vid="{56EA1C59-B493-4686-993D-73DE1DFCAEA7}"/>
    </a:ext>
  </a:extLst>
</a:theme>
</file>

<file path=ppt/theme/theme2.xml><?xml version="1.0" encoding="utf-8"?>
<a:theme xmlns:a="http://schemas.openxmlformats.org/drawingml/2006/main" name="1_ThemeParallel">
  <a:themeElements>
    <a:clrScheme name="Level 7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CC9900"/>
      </a:hlink>
      <a:folHlink>
        <a:srgbClr val="996633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Parallel" id="{06F8C38E-3EC5-4D5C-98F9-020B82A835B9}" vid="{56EA1C59-B493-4686-993D-73DE1DFCAE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998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Garamond</vt:lpstr>
      <vt:lpstr>Lucida Console</vt:lpstr>
      <vt:lpstr>Times New Roman</vt:lpstr>
      <vt:lpstr>Verdana</vt:lpstr>
      <vt:lpstr>Wingdings</vt:lpstr>
      <vt:lpstr>ThemeParallel</vt:lpstr>
      <vt:lpstr>1_ThemeParallel</vt:lpstr>
      <vt:lpstr>Programming Assignment 4</vt:lpstr>
      <vt:lpstr>HOTPO (halve or triple plus one)</vt:lpstr>
      <vt:lpstr>HOTPO (halve or triple plus one)</vt:lpstr>
      <vt:lpstr>HOTPO (halve or triple plus one)</vt:lpstr>
      <vt:lpstr>HOTPO (halve or triple plus one)</vt:lpstr>
      <vt:lpstr>Simple sketch of algorithm to explore Collatz conjecture</vt:lpstr>
      <vt:lpstr>Simple code to explore Collatz conjecture</vt:lpstr>
      <vt:lpstr>MPI Options</vt:lpstr>
      <vt:lpstr>OpenMP Options</vt:lpstr>
      <vt:lpstr>OpenMP Options</vt:lpstr>
      <vt:lpstr>Static schedule: usually the default</vt:lpstr>
      <vt:lpstr>Dynamic schedule: first thread to finish, gets next chunk</vt:lpstr>
      <vt:lpstr>Guided schedule: first thread to finish but chunks decrease in size</vt:lpstr>
      <vt:lpstr>Added requirements</vt:lpstr>
      <vt:lpstr>Added requirements</vt:lpstr>
      <vt:lpstr>Assignment 4: OpenMP implementation of HOTPO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Jimbo</cp:lastModifiedBy>
  <cp:revision>122</cp:revision>
  <dcterms:created xsi:type="dcterms:W3CDTF">2013-02-13T22:25:57Z</dcterms:created>
  <dcterms:modified xsi:type="dcterms:W3CDTF">2020-03-31T13:25:02Z</dcterms:modified>
</cp:coreProperties>
</file>