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96" r:id="rId5"/>
    <p:sldId id="297" r:id="rId6"/>
    <p:sldId id="299" r:id="rId7"/>
    <p:sldId id="303" r:id="rId8"/>
    <p:sldId id="304" r:id="rId9"/>
    <p:sldId id="319" r:id="rId10"/>
    <p:sldId id="320" r:id="rId11"/>
    <p:sldId id="301" r:id="rId12"/>
    <p:sldId id="321" r:id="rId13"/>
    <p:sldId id="305" r:id="rId14"/>
    <p:sldId id="318" r:id="rId15"/>
    <p:sldId id="322" r:id="rId16"/>
    <p:sldId id="323" r:id="rId17"/>
    <p:sldId id="324" r:id="rId18"/>
    <p:sldId id="325" r:id="rId19"/>
    <p:sldId id="326" r:id="rId20"/>
    <p:sldId id="334" r:id="rId21"/>
    <p:sldId id="329" r:id="rId22"/>
    <p:sldId id="330" r:id="rId23"/>
    <p:sldId id="331" r:id="rId24"/>
    <p:sldId id="332" r:id="rId25"/>
    <p:sldId id="335" r:id="rId26"/>
    <p:sldId id="307" r:id="rId27"/>
    <p:sldId id="328" r:id="rId28"/>
    <p:sldId id="300" r:id="rId29"/>
    <p:sldId id="308" r:id="rId30"/>
    <p:sldId id="309" r:id="rId31"/>
    <p:sldId id="31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/>
    <p:restoredTop sz="94650"/>
  </p:normalViewPr>
  <p:slideViewPr>
    <p:cSldViewPr snapToGrid="0" snapToObjects="1">
      <p:cViewPr>
        <p:scale>
          <a:sx n="120" d="100"/>
          <a:sy n="120" d="100"/>
        </p:scale>
        <p:origin x="16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6DBF-D301-1E4B-8829-8093EF5304D7}" type="datetimeFigureOut">
              <a:rPr lang="en-US" smtClean="0"/>
              <a:t>1/29/19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4A866-4121-524F-A204-BF9E0D9C85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58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3331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682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7108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06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449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30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7799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4754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511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6506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70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035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0050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0152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.fit.edu/~kgallagh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956" y="262652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Program Slicing:</a:t>
            </a:r>
            <a:br>
              <a:rPr lang="en-US" dirty="0" smtClean="0"/>
            </a:br>
            <a:r>
              <a:rPr lang="en-US" dirty="0" smtClean="0"/>
              <a:t>concepts and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29" y="3726074"/>
            <a:ext cx="8637072" cy="20168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Keith Gallagher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52600" y="563526"/>
            <a:ext cx="8305800" cy="925032"/>
          </a:xfrm>
          <a:ln/>
        </p:spPr>
        <p:txBody>
          <a:bodyPr vert="horz" lIns="9144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/>
              <a:t>reference variables…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7373" y="1996041"/>
            <a:ext cx="7417501" cy="3915661"/>
          </a:xfrm>
          <a:ln/>
        </p:spPr>
        <p:txBody>
          <a:bodyPr vert="horz" lIns="91440" tIns="46800" rIns="90000" bIns="46800" rtlCol="0" anchor="t">
            <a:normAutofit/>
          </a:bodyPr>
          <a:lstStyle/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int cond();  //  something that returns T   F  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main  (  ) {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int w, x, y, z;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int *e, *f, *g, *h, *i, *j ;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int **b, **c, **d;  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int ***a;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a = cond ( ) ?  (cond ( ) ? &amp;b : &amp;c ) : &amp;d;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b = cond ( ) ? &amp;e : &amp;f;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c = cond ( ) ? &amp;g : &amp;h;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d = cond ( ) ? &amp;i : &amp;j;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e = cond ( ) ? &amp;i : &amp;j;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f = &amp;x;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g = &amp;y;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h = &amp;z;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i = &amp;w;  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j = cond ( ) ? &amp;w : &amp;z;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  /* now assign to w, x, y or z */ </a:t>
            </a:r>
          </a:p>
          <a:p>
            <a:pPr marL="2206625" lvl="4" indent="-377825" hangingPunct="0">
              <a:lnSpc>
                <a:spcPct val="80000"/>
              </a:lnSpc>
              <a:spcBef>
                <a:spcPts val="400"/>
              </a:spcBef>
              <a:buFont typeface="Times New Roman" charset="0"/>
              <a:buChar char="»"/>
              <a:tabLst>
                <a:tab pos="22066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  <a:tab pos="10207625" algn="l"/>
                <a:tab pos="10664825" algn="l"/>
              </a:tabLst>
            </a:pPr>
            <a:r>
              <a:rPr lang="en-GB" altLang="x-none" b="1" dirty="0">
                <a:latin typeface="Times New Roman" charset="0"/>
                <a:ea typeface="DejaVu Sans" charset="0"/>
                <a:cs typeface="DejaVu Sans" charset="0"/>
              </a:rPr>
              <a:t>   }  </a:t>
            </a:r>
          </a:p>
        </p:txBody>
      </p:sp>
    </p:spTree>
    <p:extLst>
      <p:ext uri="{BB962C8B-B14F-4D97-AF65-F5344CB8AC3E}">
        <p14:creationId xmlns:p14="http://schemas.microsoft.com/office/powerpoint/2010/main" val="883936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The Little </a:t>
            </a:r>
            <a:r>
              <a:rPr lang="en-GB" altLang="x-none" dirty="0" smtClean="0"/>
              <a:t>Slicer: Other </a:t>
            </a:r>
            <a:r>
              <a:rPr lang="en-GB" altLang="x-none" dirty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3109788" cy="3450613"/>
          </a:xfrm>
        </p:spPr>
        <p:txBody>
          <a:bodyPr/>
          <a:lstStyle/>
          <a:p>
            <a:r>
              <a:rPr lang="en-US" dirty="0" smtClean="0"/>
              <a:t>Compilable</a:t>
            </a:r>
            <a:endParaRPr lang="en-US" dirty="0" smtClean="0"/>
          </a:p>
          <a:p>
            <a:r>
              <a:rPr lang="en-US" dirty="0" smtClean="0"/>
              <a:t>Forward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Conditioned</a:t>
            </a:r>
          </a:p>
          <a:p>
            <a:r>
              <a:rPr lang="en-US" dirty="0" smtClean="0"/>
              <a:t>Amorphous</a:t>
            </a:r>
          </a:p>
          <a:p>
            <a:r>
              <a:rPr lang="en-US" dirty="0" smtClean="0"/>
              <a:t>Dicing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H="1">
            <a:off x="4903315" y="2016889"/>
            <a:ext cx="4252421" cy="3864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Chopping	</a:t>
            </a:r>
          </a:p>
          <a:p>
            <a:r>
              <a:rPr lang="en-US" dirty="0" smtClean="0"/>
              <a:t>Barrier</a:t>
            </a:r>
          </a:p>
          <a:p>
            <a:r>
              <a:rPr lang="en-US" dirty="0" smtClean="0"/>
              <a:t>Decomposition &lt;&lt;&lt;&lt;&lt;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 smtClean="0"/>
              <a:t>Decomposition </a:t>
            </a:r>
            <a:r>
              <a:rPr lang="en-GB" altLang="x-none" dirty="0"/>
              <a:t>Slice:	D(v)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254641"/>
            <a:ext cx="8077200" cy="4051005"/>
          </a:xfrm>
        </p:spPr>
        <p:txBody>
          <a:bodyPr>
            <a:normAutofit fontScale="92500" lnSpcReduction="20000"/>
          </a:bodyPr>
          <a:lstStyle/>
          <a:p>
            <a:endParaRPr lang="en-GB" altLang="x-none" dirty="0" smtClean="0"/>
          </a:p>
          <a:p>
            <a:endParaRPr lang="en-GB" altLang="x-none" dirty="0"/>
          </a:p>
          <a:p>
            <a:r>
              <a:rPr lang="en-GB" altLang="x-none" dirty="0" smtClean="0"/>
              <a:t>Independent </a:t>
            </a:r>
            <a:r>
              <a:rPr lang="en-GB" altLang="x-none" dirty="0"/>
              <a:t>of line number, reference </a:t>
            </a:r>
            <a:r>
              <a:rPr lang="en-GB" altLang="x-none" i="1" dirty="0"/>
              <a:t>variable </a:t>
            </a:r>
            <a:r>
              <a:rPr lang="en-GB" altLang="x-none" dirty="0"/>
              <a:t>only</a:t>
            </a:r>
          </a:p>
          <a:p>
            <a:pPr lvl="1"/>
            <a:r>
              <a:rPr lang="en-GB" altLang="x-none" dirty="0"/>
              <a:t>a = b + c</a:t>
            </a:r>
          </a:p>
          <a:p>
            <a:pPr lvl="1"/>
            <a:r>
              <a:rPr lang="en-GB" altLang="x-none" dirty="0"/>
              <a:t>print a</a:t>
            </a:r>
          </a:p>
          <a:p>
            <a:pPr lvl="1"/>
            <a:r>
              <a:rPr lang="en-GB" altLang="x-none" dirty="0"/>
              <a:t>a = b - c</a:t>
            </a:r>
          </a:p>
          <a:p>
            <a:pPr lvl="1"/>
            <a:r>
              <a:rPr lang="en-GB" altLang="x-none" dirty="0"/>
              <a:t>print a</a:t>
            </a:r>
          </a:p>
          <a:p>
            <a:r>
              <a:rPr lang="en-GB" altLang="x-none" dirty="0"/>
              <a:t>Find “critical” instructions on a particular variable</a:t>
            </a:r>
          </a:p>
          <a:p>
            <a:pPr lvl="1"/>
            <a:r>
              <a:rPr lang="en-GB" altLang="x-none" dirty="0"/>
              <a:t>slice at these points</a:t>
            </a:r>
          </a:p>
          <a:p>
            <a:pPr lvl="1"/>
            <a:r>
              <a:rPr lang="en-GB" altLang="x-none" dirty="0"/>
              <a:t>union results</a:t>
            </a:r>
          </a:p>
          <a:p>
            <a:r>
              <a:rPr lang="en-GB" altLang="x-none" dirty="0"/>
              <a:t>Oftentimes: D(v) == S(</a:t>
            </a:r>
            <a:r>
              <a:rPr lang="en-GB" altLang="x-none" dirty="0"/>
              <a:t>v,</a:t>
            </a:r>
            <a:r>
              <a:rPr lang="en-GB" altLang="x-none" i="1" dirty="0"/>
              <a:t>last</a:t>
            </a:r>
            <a:r>
              <a:rPr lang="en-GB" altLang="x-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620713"/>
          </a:xfrm>
          <a:ln/>
        </p:spPr>
        <p:txBody>
          <a:bodyPr vert="horz" lIns="91440" tIns="46800" rIns="90000" bIns="46800" rtlCol="0" anchor="t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2400" dirty="0" smtClean="0"/>
              <a:t/>
            </a:r>
            <a:br>
              <a:rPr lang="en-US" altLang="x-none" sz="2400" dirty="0" smtClean="0"/>
            </a:br>
            <a:r>
              <a:rPr lang="en-US" altLang="x-none" sz="2400" dirty="0"/>
              <a:t/>
            </a:r>
            <a:br>
              <a:rPr lang="en-US" altLang="x-none" sz="2400" dirty="0"/>
            </a:br>
            <a:r>
              <a:rPr lang="en-US" altLang="x-none" sz="2400" dirty="0" smtClean="0"/>
              <a:t/>
            </a:r>
            <a:br>
              <a:rPr lang="en-US" altLang="x-none" sz="2400" dirty="0" smtClean="0"/>
            </a:br>
            <a:r>
              <a:rPr lang="en-US" altLang="x-none" sz="2400" dirty="0"/>
              <a:t/>
            </a:r>
            <a:br>
              <a:rPr lang="en-US" altLang="x-none" sz="2400" dirty="0"/>
            </a:br>
            <a:r>
              <a:rPr lang="en-US" altLang="x-none" sz="2400" dirty="0" smtClean="0"/>
              <a:t>“</a:t>
            </a:r>
            <a:r>
              <a:rPr lang="en-US" altLang="x-none" sz="2400" dirty="0"/>
              <a:t>The Classic”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73" y="1903228"/>
            <a:ext cx="9871039" cy="4222936"/>
          </a:xfrm>
          <a:ln/>
        </p:spPr>
        <p:txBody>
          <a:bodyPr vert="horz" lIns="91440" tIns="46800" rIns="90000" bIns="46800" rtlCol="0" anchor="t">
            <a:normAutofit fontScale="92500" lnSpcReduction="10000"/>
          </a:bodyPr>
          <a:lstStyle/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#define YES 1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#define NO 0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#include &lt;stdio.h&gt;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main() {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int c, nl, nw, nc, inword;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inword = NO;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nl = 0;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nw = 0;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nc = 0;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c = getchar();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while ( c != EOF ) {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nc = nc + 1;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if ( c == '\n') nl = nl + 1;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if ( c == ' ' || c == '\n' || c == '\t')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          inword = NO;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else if ( inword == NO )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      { inword = YES;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        nw = nw + 1; }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      c = getchar();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}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printf("%d \n", nl);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printf("%d \n", nw);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       printf("%d \n", nc); </a:t>
            </a:r>
          </a:p>
          <a:p>
            <a:pPr marL="2054225" lvl="4" indent="-225425" hangingPunct="0">
              <a:lnSpc>
                <a:spcPct val="80000"/>
              </a:lnSpc>
              <a:spcBef>
                <a:spcPts val="350"/>
              </a:spcBef>
              <a:buFont typeface="Times New Roman" charset="0"/>
              <a:buChar char="»"/>
              <a:tabLst>
                <a:tab pos="20542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575" y="7951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4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8229600" cy="620713"/>
          </a:xfrm>
          <a:ln/>
        </p:spPr>
        <p:txBody>
          <a:bodyPr vert="horz" lIns="9144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2400" dirty="0"/>
              <a:t>Sub-Classic </a:t>
            </a:r>
            <a:r>
              <a:rPr lang="en-US" altLang="x-none" sz="2400" dirty="0" smtClean="0"/>
              <a:t>1:  D(NC)</a:t>
            </a:r>
            <a:endParaRPr lang="en-US" altLang="x-none" sz="24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0688" y="2010588"/>
            <a:ext cx="7981507" cy="4687924"/>
          </a:xfrm>
          <a:ln/>
        </p:spPr>
        <p:txBody>
          <a:bodyPr vert="horz" lIns="91440" tIns="46800" rIns="90000" bIns="46800" rtlCol="0" anchor="t">
            <a:normAutofit/>
          </a:bodyPr>
          <a:lstStyle/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#include &lt;stdio.h&gt;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main() {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int c, nl, nw, nc, inword; /* !! ?? */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nc = 0;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c = getchar();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while ( c != EOF ) {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      nc = nc + 1;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      c = getchar();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   } 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000" dirty="0">
                <a:latin typeface="Times New Roman" charset="0"/>
                <a:ea typeface="DejaVu Sans" charset="0"/>
                <a:cs typeface="DejaVu Sans" charset="0"/>
              </a:rPr>
              <a:t>        printf("%d \n", nc); </a:t>
            </a:r>
          </a:p>
          <a:p>
            <a:pPr marL="1597025" lvl="3" indent="-225425" hangingPunct="0">
              <a:lnSpc>
                <a:spcPct val="90000"/>
              </a:lnSpc>
              <a:spcBef>
                <a:spcPts val="600"/>
              </a:spcBef>
              <a:buFont typeface="Times New Roman" charset="0"/>
              <a:buChar char="–"/>
              <a:tabLst>
                <a:tab pos="15970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GB" altLang="x-none" sz="2400" dirty="0">
                <a:latin typeface="Times New Roman" charset="0"/>
                <a:ea typeface="DejaVu Sans" charset="0"/>
                <a:cs typeface="DejaVu Sans" charset="0"/>
              </a:rPr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50948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en-GB" altLang="x-none" sz="2400" dirty="0" smtClean="0"/>
              <a:t/>
            </a:r>
            <a:br>
              <a:rPr lang="en-GB" altLang="x-none" sz="2400" dirty="0" smtClean="0"/>
            </a:br>
            <a:r>
              <a:rPr lang="en-GB" altLang="x-none" sz="2400" dirty="0" smtClean="0"/>
              <a:t>Sub-Classic 2: D(NL)</a:t>
            </a:r>
            <a:endParaRPr lang="en-GB" altLang="x-none" sz="24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41450"/>
            <a:ext cx="8218488" cy="3908499"/>
          </a:xfrm>
        </p:spPr>
        <p:txBody>
          <a:bodyPr>
            <a:normAutofit lnSpcReduction="10000"/>
          </a:bodyPr>
          <a:lstStyle/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3200" dirty="0"/>
              <a:t> </a:t>
            </a:r>
            <a:r>
              <a:rPr lang="en-GB" altLang="x-none" sz="2000" dirty="0"/>
              <a:t>#include &lt;stdio.h&gt;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main() {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int c, nl, nw, nc, inword;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nl = 0;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c = getchar();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while ( c != EOF ) {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    if ( c == '\n') nl = nl + 1;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   c = getchar();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  }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    printf("%d \n", nl); </a:t>
            </a:r>
          </a:p>
          <a:p>
            <a:pPr marL="1714500" lvl="3" indent="-342900">
              <a:lnSpc>
                <a:spcPct val="90000"/>
              </a:lnSpc>
              <a:buNone/>
            </a:pPr>
            <a:r>
              <a:rPr lang="en-GB" altLang="x-none" sz="20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8705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en-GB" altLang="x-none" sz="2400" dirty="0" smtClean="0"/>
              <a:t/>
            </a:r>
            <a:br>
              <a:rPr lang="en-GB" altLang="x-none" sz="2400" dirty="0" smtClean="0"/>
            </a:br>
            <a:r>
              <a:rPr lang="en-GB" altLang="x-none" sz="2400" dirty="0"/>
              <a:t/>
            </a:r>
            <a:br>
              <a:rPr lang="en-GB" altLang="x-none" sz="2400" dirty="0"/>
            </a:br>
            <a:r>
              <a:rPr lang="en-GB" altLang="x-none" sz="2400" dirty="0" smtClean="0"/>
              <a:t>Sub-Classic 3: D(NW)</a:t>
            </a:r>
            <a:br>
              <a:rPr lang="en-GB" altLang="x-none" sz="2400" dirty="0" smtClean="0"/>
            </a:br>
            <a:endParaRPr lang="en-GB" altLang="x-none" sz="2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850064"/>
            <a:ext cx="8229600" cy="4614531"/>
          </a:xfrm>
        </p:spPr>
        <p:txBody>
          <a:bodyPr>
            <a:normAutofit lnSpcReduction="10000"/>
          </a:bodyPr>
          <a:lstStyle/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#include &lt;stdio.h&gt;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#define YES 1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#define NO 0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main() {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int c, nl, nw, nc, inword;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inword = NO;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nw = 0;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c = getchar();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while ( c != EOF ) {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if ( c == ' ' || c == '\n' || c == '\t')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    inword = NO;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else if ( inword == NO 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{ inword = YES;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  nw = nw + 1; }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c = getchar();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 }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     printf("%d \n", nw);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GB" altLang="x-none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672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222744"/>
          </a:xfrm>
        </p:spPr>
        <p:txBody>
          <a:bodyPr>
            <a:normAutofit/>
          </a:bodyPr>
          <a:lstStyle/>
          <a:p>
            <a:r>
              <a:rPr lang="en-GB" altLang="x-none" sz="2400" dirty="0" smtClean="0"/>
              <a:t/>
            </a:r>
            <a:br>
              <a:rPr lang="en-GB" altLang="x-none" sz="2400" dirty="0" smtClean="0"/>
            </a:br>
            <a:r>
              <a:rPr lang="en-GB" altLang="x-none" sz="2400" dirty="0"/>
              <a:t/>
            </a:r>
            <a:br>
              <a:rPr lang="en-GB" altLang="x-none" sz="2400" dirty="0"/>
            </a:br>
            <a:r>
              <a:rPr lang="en-GB" altLang="x-none" sz="2400" dirty="0" smtClean="0"/>
              <a:t>Sub-Classic 4: D(INWORD)</a:t>
            </a:r>
            <a:endParaRPr lang="en-GB" altLang="x-none" sz="2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98921"/>
            <a:ext cx="8229600" cy="4127243"/>
          </a:xfrm>
        </p:spPr>
        <p:txBody>
          <a:bodyPr>
            <a:normAutofit/>
          </a:bodyPr>
          <a:lstStyle/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#include &lt;stdio.h&gt;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#define YES 1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#define NO 0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main() {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int c, nl, nw, nc, inword;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inword = NO;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c = getchar();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while ( c != EOF ) {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if ( c == ' ' || c == '\n' || c == '\t')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    inword = NO;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else if ( inword == NO ) 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  inword = YES;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      }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 c = getchar();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    }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GB" altLang="x-none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548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371599"/>
          </a:xfrm>
        </p:spPr>
        <p:txBody>
          <a:bodyPr>
            <a:normAutofit/>
          </a:bodyPr>
          <a:lstStyle/>
          <a:p>
            <a:r>
              <a:rPr lang="en-GB" altLang="x-none" sz="2400" dirty="0" smtClean="0"/>
              <a:t/>
            </a:r>
            <a:br>
              <a:rPr lang="en-GB" altLang="x-none" sz="2400" dirty="0" smtClean="0"/>
            </a:br>
            <a:r>
              <a:rPr lang="en-GB" altLang="x-none" sz="2400" dirty="0"/>
              <a:t/>
            </a:r>
            <a:br>
              <a:rPr lang="en-GB" altLang="x-none" sz="2400" dirty="0"/>
            </a:br>
            <a:r>
              <a:rPr lang="en-GB" altLang="x-none" sz="2400" dirty="0" smtClean="0"/>
              <a:t>Sub-Classic 5: D</a:t>
            </a:r>
            <a:r>
              <a:rPr lang="de-DE" altLang="x-none" sz="2400" dirty="0" smtClean="0"/>
              <a:t>(C)</a:t>
            </a:r>
            <a:endParaRPr lang="en-GB" altLang="x-none" sz="2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25" y="914400"/>
            <a:ext cx="7503043" cy="505046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</a:t>
            </a:r>
            <a:endParaRPr lang="en-GB" altLang="x-none" dirty="0" smtClean="0"/>
          </a:p>
          <a:p>
            <a:pPr>
              <a:lnSpc>
                <a:spcPct val="90000"/>
              </a:lnSpc>
              <a:buFontTx/>
              <a:buNone/>
            </a:pPr>
            <a:endParaRPr lang="en-GB" altLang="x-none" dirty="0"/>
          </a:p>
          <a:p>
            <a:pPr>
              <a:lnSpc>
                <a:spcPct val="90000"/>
              </a:lnSpc>
              <a:buFontTx/>
              <a:buNone/>
            </a:pPr>
            <a:endParaRPr lang="en-GB" altLang="x-none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 smtClean="0"/>
              <a:t> </a:t>
            </a:r>
            <a:r>
              <a:rPr lang="en-GB" altLang="x-none" dirty="0"/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#define YES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#define NO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main()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     int c, nl, nw, nc, inword;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     c = getchar();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     while ( c != EOF 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           c = getchar();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x-none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952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z="2400" dirty="0"/>
              <a:t>Look at (is-contained-in) </a:t>
            </a:r>
            <a:r>
              <a:rPr lang="en-GB" altLang="x-none" sz="2400" u="sng" dirty="0"/>
              <a:t>Relationship</a:t>
            </a:r>
            <a:r>
              <a:rPr lang="en-GB" altLang="x-none" sz="2400" dirty="0"/>
              <a:t> and </a:t>
            </a:r>
            <a:r>
              <a:rPr lang="en-GB" altLang="x-none" sz="2400" u="sng" dirty="0"/>
              <a:t>Complement</a:t>
            </a:r>
            <a:endParaRPr lang="en-GB" altLang="x-none" sz="2400" dirty="0"/>
          </a:p>
        </p:txBody>
      </p:sp>
      <p:pic>
        <p:nvPicPr>
          <p:cNvPr id="56325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1268413"/>
            <a:ext cx="7573963" cy="4368800"/>
          </a:xfrm>
        </p:spPr>
      </p:pic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927350" y="2186663"/>
            <a:ext cx="259766" cy="51935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808663" y="2905800"/>
            <a:ext cx="259766" cy="51935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3958" y="3195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2300" dirty="0" smtClean="0"/>
          </a:p>
          <a:p>
            <a:r>
              <a:rPr lang="en-US" sz="2300" dirty="0" smtClean="0"/>
              <a:t>Associate professor of software engineering at Florida </a:t>
            </a:r>
            <a:r>
              <a:rPr lang="en-US" sz="2300" dirty="0" smtClean="0"/>
              <a:t>Tech (8 May 2020)</a:t>
            </a:r>
            <a:endParaRPr lang="en-US" sz="2300" dirty="0" smtClean="0"/>
          </a:p>
          <a:p>
            <a:pPr lvl="1"/>
            <a:r>
              <a:rPr lang="en-US" sz="2300" dirty="0" smtClean="0"/>
              <a:t>Durham University</a:t>
            </a:r>
          </a:p>
          <a:p>
            <a:pPr lvl="1"/>
            <a:r>
              <a:rPr lang="en-US" sz="2300" dirty="0" smtClean="0"/>
              <a:t>Loyola University Maryland</a:t>
            </a:r>
          </a:p>
          <a:p>
            <a:r>
              <a:rPr lang="en-US" sz="2300" dirty="0" smtClean="0"/>
              <a:t>Maryland, Michigan, Bucknell</a:t>
            </a:r>
          </a:p>
          <a:p>
            <a:r>
              <a:rPr lang="en-US" sz="2300" dirty="0" smtClean="0"/>
              <a:t>Software maintenance and evolution</a:t>
            </a:r>
          </a:p>
          <a:p>
            <a:pPr lvl="1"/>
            <a:r>
              <a:rPr lang="en-US" sz="2300" dirty="0" smtClean="0"/>
              <a:t>“Kill That Code!”</a:t>
            </a:r>
          </a:p>
          <a:p>
            <a:pPr lvl="1"/>
            <a:r>
              <a:rPr lang="en-US" sz="2300" dirty="0" smtClean="0"/>
              <a:t>Program slicing</a:t>
            </a:r>
          </a:p>
          <a:p>
            <a:pPr lvl="1"/>
            <a:r>
              <a:rPr lang="en-US" sz="2300" dirty="0" smtClean="0"/>
              <a:t>Impact Analysis</a:t>
            </a:r>
          </a:p>
          <a:p>
            <a:pPr lvl="1"/>
            <a:r>
              <a:rPr lang="en-US" sz="2300" dirty="0"/>
              <a:t>Regression </a:t>
            </a:r>
            <a:r>
              <a:rPr lang="en-US" sz="2300" dirty="0" smtClean="0"/>
              <a:t>testing</a:t>
            </a:r>
            <a:endParaRPr lang="en-US" sz="2300" dirty="0" smtClean="0"/>
          </a:p>
          <a:p>
            <a:r>
              <a:rPr lang="en-US" sz="2300" dirty="0" smtClean="0"/>
              <a:t>Software Sonification</a:t>
            </a:r>
          </a:p>
          <a:p>
            <a:r>
              <a:rPr lang="en-US" sz="2300" dirty="0">
                <a:hlinkClick r:id="rId2"/>
              </a:rPr>
              <a:t>https://cs.fit.edu/~</a:t>
            </a:r>
            <a:r>
              <a:rPr lang="en-US" sz="2300" dirty="0" smtClean="0">
                <a:hlinkClick r:id="rId2"/>
              </a:rPr>
              <a:t>kgallagher</a:t>
            </a:r>
            <a:endParaRPr lang="en-US" sz="2300" dirty="0" smtClean="0"/>
          </a:p>
          <a:p>
            <a:r>
              <a:rPr lang="en-US" sz="2300" dirty="0" smtClean="0"/>
              <a:t>Grandpap, Ballets, Triathlons, Open-mike nights, BMW [no more]</a:t>
            </a:r>
            <a:r>
              <a:rPr lang="mr-IN" sz="2300" dirty="0" smtClean="0"/>
              <a:t>…</a:t>
            </a:r>
            <a:endParaRPr lang="en-US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 smtClean="0"/>
              <a:t>Decomposition </a:t>
            </a:r>
            <a:r>
              <a:rPr lang="en-GB" altLang="x-none" dirty="0"/>
              <a:t>Slice:	</a:t>
            </a:r>
            <a:r>
              <a:rPr lang="en-GB" altLang="x-none" dirty="0" smtClean="0"/>
              <a:t>Terms</a:t>
            </a:r>
            <a:endParaRPr lang="en-GB" altLang="x-non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2062716"/>
            <a:ext cx="8077200" cy="3242930"/>
          </a:xfrm>
        </p:spPr>
        <p:txBody>
          <a:bodyPr>
            <a:normAutofit/>
          </a:bodyPr>
          <a:lstStyle/>
          <a:p>
            <a:endParaRPr lang="en-GB" altLang="x-none" dirty="0"/>
          </a:p>
          <a:p>
            <a:r>
              <a:rPr lang="en-GB" altLang="x-none" sz="1800" dirty="0" smtClean="0"/>
              <a:t>Changeable statements: in D(v) that are not in any other D(w)</a:t>
            </a:r>
            <a:endParaRPr lang="en-GB" altLang="x-none" sz="1800" dirty="0"/>
          </a:p>
          <a:p>
            <a:r>
              <a:rPr lang="en-GB" altLang="x-none" sz="1800" dirty="0" smtClean="0"/>
              <a:t>Unchangeable Statements: In D(v) that are in some other D(w)</a:t>
            </a:r>
          </a:p>
          <a:p>
            <a:r>
              <a:rPr lang="en-GB" altLang="x-none" sz="1800" dirty="0" smtClean="0"/>
              <a:t>Complement (not independent): in some D(W), but not D(v)</a:t>
            </a:r>
            <a:endParaRPr lang="en-GB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1396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 smtClean="0"/>
              <a:t>INDEPENDENT AND DEPENDENT STATEMENTS</a:t>
            </a:r>
            <a:endParaRPr lang="en-GB" altLang="x-none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0000" lnSpcReduction="2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#include &lt;stdio.h&gt;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main() {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int c, nl, nw, nc, inword;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</a:t>
            </a:r>
            <a:r>
              <a:rPr lang="en-GB" altLang="x-none" b="1" dirty="0"/>
              <a:t>nl = 0;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b="1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c = getchar();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while ( c != EOF ) {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   </a:t>
            </a:r>
            <a:r>
              <a:rPr lang="en-GB" altLang="x-none" b="1" dirty="0"/>
              <a:t>if ( c == '\n') nl = nl + 1;</a:t>
            </a:r>
            <a:r>
              <a:rPr lang="en-GB" altLang="x-none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  c = getchar();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}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printf("%d \n", nl);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}</a:t>
            </a:r>
            <a:r>
              <a:rPr lang="en-GB" altLang="x-none" sz="1200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sz="14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main()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int c, nl, nw, nc, inword;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x-none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</a:t>
            </a:r>
            <a:r>
              <a:rPr lang="en-GB" altLang="x-none" b="1" dirty="0"/>
              <a:t>nc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c = getchar();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while ( c != EOF ) {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x-none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</a:t>
            </a:r>
            <a:r>
              <a:rPr lang="en-GB" altLang="x-none" b="1" dirty="0"/>
              <a:t>nc = nc + 1;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c = getchar();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}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printf("%d \n", nc);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} </a:t>
            </a:r>
            <a:endParaRPr lang="en-GB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13533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Changeable and Unchangeable VARIABLES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0000" lnSpcReduction="20000"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#include &lt;stdio.h&gt;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main() {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int c, nl, nw, nc, inword;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</a:t>
            </a:r>
            <a:r>
              <a:rPr lang="en-GB" altLang="x-none" b="1" dirty="0"/>
              <a:t>nl = 0;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b="1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c = getchar();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while ( c != EOF ) {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   </a:t>
            </a:r>
            <a:r>
              <a:rPr lang="en-GB" altLang="x-none" b="1" dirty="0"/>
              <a:t>if ( c == '\n') nl = nl + 1;</a:t>
            </a:r>
            <a:r>
              <a:rPr lang="en-GB" altLang="x-none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  c = getchar();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  }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    printf("%d \n", nl);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GB" altLang="x-none" dirty="0"/>
              <a:t>    }</a:t>
            </a:r>
            <a:r>
              <a:rPr lang="en-GB" altLang="x-none" sz="1200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GB" altLang="x-none" sz="1400" dirty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main()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int c, nl, nw, nc, inword;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x-none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</a:t>
            </a:r>
            <a:r>
              <a:rPr lang="en-GB" altLang="x-none" b="1" dirty="0"/>
              <a:t>nc = 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c = getchar();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while ( c != EOF ) {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x-none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</a:t>
            </a:r>
            <a:r>
              <a:rPr lang="en-GB" altLang="x-none" b="1" dirty="0"/>
              <a:t>nc = nc + 1;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    c = getchar();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   }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   printf("%d \n", nc);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x-none" dirty="0"/>
              <a:t>     } </a:t>
            </a:r>
            <a:endParaRPr lang="en-GB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9876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Principles of Software Surgery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2344" y="2101703"/>
            <a:ext cx="8077200" cy="451485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GB" altLang="x-none" dirty="0"/>
              <a:t>Use source and graph to find locale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Decompose</a:t>
            </a:r>
          </a:p>
          <a:p>
            <a:pPr marL="838200" lvl="1" indent="-381000">
              <a:buFontTx/>
              <a:buAutoNum type="arabicPeriod"/>
            </a:pPr>
            <a:r>
              <a:rPr lang="en-GB" altLang="x-none" dirty="0"/>
              <a:t>Get changeable/unchangeable statements/variables</a:t>
            </a:r>
          </a:p>
          <a:p>
            <a:pPr marL="838200" lvl="1" indent="-381000">
              <a:buFontTx/>
              <a:buAutoNum type="arabicPeriod"/>
            </a:pPr>
            <a:r>
              <a:rPr lang="en-GB" altLang="x-none" dirty="0"/>
              <a:t>Other ones are important, too.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Make changes so that </a:t>
            </a:r>
            <a:r>
              <a:rPr lang="en-GB" altLang="x-none" i="1" dirty="0"/>
              <a:t>all</a:t>
            </a:r>
            <a:r>
              <a:rPr lang="en-GB" altLang="x-none" dirty="0"/>
              <a:t> effects are in one DS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Test change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Integrate back == Linear merge</a:t>
            </a:r>
          </a:p>
        </p:txBody>
      </p:sp>
    </p:spTree>
    <p:extLst>
      <p:ext uri="{BB962C8B-B14F-4D97-AF65-F5344CB8AC3E}">
        <p14:creationId xmlns:p14="http://schemas.microsoft.com/office/powerpoint/2010/main" val="8764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Example: change way to mark words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83981"/>
            <a:ext cx="8077200" cy="278488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GB" altLang="x-none" dirty="0"/>
              <a:t>Decompose on inword 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inword </a:t>
            </a:r>
            <a:r>
              <a:rPr lang="en-GB" altLang="x-none" dirty="0" smtClean="0"/>
              <a:t>is unchangeable </a:t>
            </a:r>
            <a:endParaRPr lang="en-GB" altLang="x-none" dirty="0"/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Follow graph to top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Decompose on nw (then inword becomes changeable)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Make changes that do not affect complement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Test</a:t>
            </a:r>
          </a:p>
          <a:p>
            <a:pPr marL="457200" indent="-457200">
              <a:buFontTx/>
              <a:buAutoNum type="arabicPeriod"/>
            </a:pPr>
            <a:r>
              <a:rPr lang="en-GB" altLang="x-none" dirty="0"/>
              <a:t>Merge back</a:t>
            </a:r>
          </a:p>
        </p:txBody>
      </p:sp>
    </p:spTree>
    <p:extLst>
      <p:ext uri="{BB962C8B-B14F-4D97-AF65-F5344CB8AC3E}">
        <p14:creationId xmlns:p14="http://schemas.microsoft.com/office/powerpoint/2010/main" val="3116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sz="2400" dirty="0"/>
              <a:t>Look at (is-contained-in) </a:t>
            </a:r>
            <a:r>
              <a:rPr lang="en-GB" altLang="x-none" sz="2400" u="sng" dirty="0"/>
              <a:t>Relationship</a:t>
            </a:r>
            <a:r>
              <a:rPr lang="en-GB" altLang="x-none" sz="2400" dirty="0"/>
              <a:t> and </a:t>
            </a:r>
            <a:r>
              <a:rPr lang="en-GB" altLang="x-none" sz="2400" u="sng" dirty="0"/>
              <a:t>Complement</a:t>
            </a:r>
            <a:endParaRPr lang="en-GB" altLang="x-none" sz="2400" dirty="0"/>
          </a:p>
        </p:txBody>
      </p:sp>
      <p:pic>
        <p:nvPicPr>
          <p:cNvPr id="56325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1268413"/>
            <a:ext cx="7573963" cy="4368800"/>
          </a:xfrm>
        </p:spPr>
      </p:pic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927350" y="2186663"/>
            <a:ext cx="259766" cy="51935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5808663" y="2905800"/>
            <a:ext cx="259766" cy="51935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3958" y="3195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365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60698"/>
            <a:ext cx="9603275" cy="4657060"/>
          </a:xfrm>
        </p:spPr>
        <p:txBody>
          <a:bodyPr>
            <a:normAutofit fontScale="92500" lnSpcReduction="10000"/>
          </a:bodyPr>
          <a:lstStyle/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#</a:t>
            </a:r>
            <a:r>
              <a:rPr lang="en-GB" altLang="x-none" sz="1600" b="1" dirty="0"/>
              <a:t>include &lt;ctype.h&gt;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#include &lt;stdio.h&gt;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main() {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int c, nl, nw, nc;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</a:t>
            </a:r>
            <a:r>
              <a:rPr lang="en-GB" altLang="x-none" sz="1600" b="1" dirty="0"/>
              <a:t>int ch;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nl = 0;  nw = 0; nc = 0; 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</a:t>
            </a:r>
            <a:r>
              <a:rPr lang="en-GB" altLang="x-none" sz="1600" b="1" dirty="0"/>
              <a:t>ch = ‘ ‘;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c = getchar();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while ( c != EOF ) {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     nc = nc + 1;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     if ( c == '\n') nl = nl + 1;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     </a:t>
            </a:r>
            <a:r>
              <a:rPr lang="en-GB" altLang="x-none" sz="1600" b="1" dirty="0"/>
              <a:t>if (!isspace(ch) &amp;&amp;  isspace(c)) nw = nw + 1;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     </a:t>
            </a:r>
            <a:r>
              <a:rPr lang="en-GB" altLang="x-none" sz="1600" b="1" dirty="0"/>
              <a:t>ch = c;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     c = getchar();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}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printf("%d \n", nl);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printf("%d \n", nw);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          printf("%d \n", nc);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GB" altLang="x-none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3" y="-701749"/>
            <a:ext cx="6335214" cy="8420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1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Inclusiveness</a:t>
            </a:r>
          </a:p>
          <a:p>
            <a:pPr lvl="1"/>
            <a:r>
              <a:rPr lang="en-US" dirty="0" smtClean="0"/>
              <a:t>Choosing tests that will cause the modified program to produce different output</a:t>
            </a:r>
          </a:p>
          <a:p>
            <a:pPr lvl="1"/>
            <a:r>
              <a:rPr lang="en-US" b="1" i="1" dirty="0" smtClean="0"/>
              <a:t>Safety </a:t>
            </a:r>
            <a:r>
              <a:rPr lang="en-US" dirty="0" smtClean="0"/>
              <a:t>measures inclusiveness</a:t>
            </a:r>
          </a:p>
          <a:p>
            <a:r>
              <a:rPr lang="en-US" dirty="0" smtClean="0"/>
              <a:t>Exclusiveness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ability of a technique to avoid choosing tests that will not cause differing outputs</a:t>
            </a:r>
          </a:p>
          <a:p>
            <a:pPr lvl="1"/>
            <a:r>
              <a:rPr lang="en-US" b="1" i="1" dirty="0" smtClean="0"/>
              <a:t>Precision</a:t>
            </a:r>
            <a:r>
              <a:rPr lang="en-US" dirty="0" smtClean="0"/>
              <a:t> measures exclusiveness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516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06993" y="2828260"/>
            <a:ext cx="7347099" cy="25987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MRNMR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32754" y="2828260"/>
            <a:ext cx="30632" cy="259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09953" y="3484672"/>
            <a:ext cx="4391247" cy="1649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nmr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xcluded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y technique N</a:t>
            </a:r>
          </a:p>
        </p:txBody>
      </p:sp>
      <p:sp>
        <p:nvSpPr>
          <p:cNvPr id="10" name="Oval 9"/>
          <p:cNvSpPr/>
          <p:nvPr/>
        </p:nvSpPr>
        <p:spPr>
          <a:xfrm>
            <a:off x="2961236" y="3623447"/>
            <a:ext cx="1543224" cy="1637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mr</a:t>
            </a:r>
            <a:r>
              <a:rPr lang="en-US" dirty="0" smtClean="0"/>
              <a:t> tests</a:t>
            </a:r>
          </a:p>
          <a:p>
            <a:pPr algn="ctr"/>
            <a:r>
              <a:rPr lang="en-US" dirty="0"/>
              <a:t>i</a:t>
            </a:r>
            <a:r>
              <a:rPr lang="en-US" dirty="0" smtClean="0"/>
              <a:t>ncluded</a:t>
            </a:r>
          </a:p>
          <a:p>
            <a:pPr algn="ctr"/>
            <a:r>
              <a:rPr lang="en-US" dirty="0" smtClean="0"/>
              <a:t>by technique</a:t>
            </a:r>
          </a:p>
          <a:p>
            <a:pPr algn="ctr"/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61098" y="3115340"/>
            <a:ext cx="276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Non-modification Revealing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03114" y="2977116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Modification </a:t>
            </a:r>
          </a:p>
          <a:p>
            <a:r>
              <a:rPr lang="en-US" dirty="0" smtClean="0"/>
              <a:t>Revealing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81978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x-none" sz="44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Little Slicer:</a:t>
            </a:r>
            <a:br>
              <a:rPr lang="en-GB" altLang="x-none" sz="44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GB" altLang="x-none" sz="4400" cap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</a:t>
            </a:r>
            <a:endParaRPr lang="en-US" sz="2000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451579" y="2015732"/>
            <a:ext cx="3800043" cy="2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45000"/>
              <a:buFontTx/>
              <a:buNone/>
            </a:pPr>
            <a:r>
              <a:rPr lang="en-GB" altLang="x-none" sz="3200" dirty="0"/>
              <a:t>x = 42		</a:t>
            </a:r>
          </a:p>
          <a:p>
            <a:pPr lvl="1">
              <a:spcBef>
                <a:spcPts val="700"/>
              </a:spcBef>
              <a:buClrTx/>
              <a:buSzPct val="45000"/>
              <a:buFontTx/>
              <a:buNone/>
            </a:pPr>
            <a:r>
              <a:rPr lang="en-GB" altLang="x-none" sz="3200" dirty="0"/>
              <a:t>d = 23	 		</a:t>
            </a:r>
            <a:r>
              <a:rPr lang="en-GB" altLang="x-none" sz="3200" dirty="0">
                <a:solidFill>
                  <a:srgbClr val="FF3333"/>
                </a:solidFill>
              </a:rPr>
              <a:t>d	</a:t>
            </a:r>
            <a:r>
              <a:rPr lang="en-GB" altLang="x-none" sz="3200" dirty="0"/>
              <a:t>		</a:t>
            </a:r>
            <a:r>
              <a:rPr lang="en-GB" altLang="x-none" sz="3200" dirty="0" smtClean="0"/>
              <a:t>*</a:t>
            </a:r>
            <a:endParaRPr lang="en-GB" altLang="x-none" sz="3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43351" y="2015732"/>
            <a:ext cx="2851751" cy="151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45000"/>
              <a:buFontTx/>
              <a:buNone/>
            </a:pPr>
            <a:r>
              <a:rPr lang="en-GB" altLang="x-none" sz="3200" dirty="0">
                <a:solidFill>
                  <a:srgbClr val="33CC66"/>
                </a:solidFill>
              </a:rPr>
              <a:t>x = 42	 // !!	</a:t>
            </a:r>
          </a:p>
          <a:p>
            <a:pPr lvl="1">
              <a:spcBef>
                <a:spcPts val="700"/>
              </a:spcBef>
              <a:buClrTx/>
              <a:buSzPct val="45000"/>
              <a:buFontTx/>
              <a:buNone/>
            </a:pPr>
            <a:r>
              <a:rPr lang="en-GB" altLang="x-none" sz="3200" dirty="0">
                <a:solidFill>
                  <a:srgbClr val="33CC66"/>
                </a:solidFill>
              </a:rPr>
              <a:t>d = 23	 </a:t>
            </a:r>
            <a:r>
              <a:rPr lang="en-GB" altLang="x-none" sz="32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2007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: number of tests</a:t>
            </a:r>
          </a:p>
          <a:p>
            <a:r>
              <a:rPr lang="en-US" dirty="0" smtClean="0"/>
              <a:t>Safety of </a:t>
            </a:r>
            <a:r>
              <a:rPr lang="en-US" b="1" dirty="0" smtClean="0"/>
              <a:t>inclusive </a:t>
            </a:r>
            <a:r>
              <a:rPr lang="en-US" dirty="0" smtClean="0"/>
              <a:t>technique 	</a:t>
            </a:r>
          </a:p>
          <a:p>
            <a:pPr lvl="1"/>
            <a:r>
              <a:rPr lang="en-US" dirty="0" smtClean="0"/>
              <a:t>Found by M / ( T </a:t>
            </a:r>
            <a:r>
              <a:rPr lang="mr-IN" dirty="0" smtClean="0"/>
              <a:t>–</a:t>
            </a:r>
            <a:r>
              <a:rPr lang="en-US" dirty="0" smtClean="0"/>
              <a:t> found by N)</a:t>
            </a:r>
          </a:p>
          <a:p>
            <a:r>
              <a:rPr lang="en-US" dirty="0" smtClean="0"/>
              <a:t>Precision of </a:t>
            </a:r>
            <a:r>
              <a:rPr lang="en-US" b="1" dirty="0" smtClean="0"/>
              <a:t>exclusive</a:t>
            </a:r>
            <a:r>
              <a:rPr lang="en-US" dirty="0" smtClean="0"/>
              <a:t> technique </a:t>
            </a:r>
          </a:p>
          <a:p>
            <a:pPr lvl="1"/>
            <a:r>
              <a:rPr lang="en-US" dirty="0" smtClean="0"/>
              <a:t>Found by N / (T </a:t>
            </a:r>
            <a:r>
              <a:rPr lang="mr-IN" dirty="0" smtClean="0"/>
              <a:t>–</a:t>
            </a:r>
            <a:r>
              <a:rPr lang="en-US" dirty="0" smtClean="0"/>
              <a:t> found by 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and reduce version n</a:t>
            </a:r>
          </a:p>
          <a:p>
            <a:r>
              <a:rPr lang="en-US" dirty="0" smtClean="0"/>
              <a:t>Match tests to code </a:t>
            </a:r>
          </a:p>
          <a:p>
            <a:r>
              <a:rPr lang="en-US" dirty="0" smtClean="0"/>
              <a:t>Decompose and reduce version n + 1</a:t>
            </a:r>
          </a:p>
          <a:p>
            <a:r>
              <a:rPr lang="en-US" dirty="0" smtClean="0"/>
              <a:t>Use decomposition to exclude tests</a:t>
            </a:r>
          </a:p>
          <a:p>
            <a:r>
              <a:rPr lang="en-US" dirty="0" smtClean="0"/>
              <a:t>Use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07" y="2033712"/>
            <a:ext cx="9603275" cy="30629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Thanks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Listening!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25426"/>
            <a:ext cx="8229600" cy="1247775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x-none" dirty="0"/>
              <a:t>The Little Slicer:</a:t>
            </a:r>
            <a:br>
              <a:rPr lang="en-GB" altLang="x-none" dirty="0"/>
            </a:br>
            <a:r>
              <a:rPr lang="en-GB" altLang="x-none" dirty="0"/>
              <a:t>Data Dependence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7000"/>
              </a:lnSpc>
              <a:spcBef>
                <a:spcPts val="800"/>
              </a:spcBef>
            </a:pPr>
            <a:r>
              <a:rPr lang="en-GB" altLang="x-none" sz="3200" dirty="0"/>
              <a:t>	</a:t>
            </a:r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044208" y="1433514"/>
            <a:ext cx="4719423" cy="407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3">
              <a:spcBef>
                <a:spcPts val="500"/>
              </a:spcBef>
              <a:buSzPct val="45000"/>
            </a:pPr>
            <a:endParaRPr lang="en-GB" altLang="x-none" sz="2800" dirty="0" smtClean="0"/>
          </a:p>
          <a:p>
            <a:pPr lvl="3">
              <a:spcBef>
                <a:spcPts val="5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 smtClean="0">
                <a:solidFill>
                  <a:srgbClr val="33CC66"/>
                </a:solidFill>
              </a:rPr>
              <a:t>a </a:t>
            </a:r>
            <a:r>
              <a:rPr lang="en-GB" altLang="x-none" sz="3200" dirty="0">
                <a:solidFill>
                  <a:srgbClr val="33CC66"/>
                </a:solidFill>
              </a:rPr>
              <a:t>= 42				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>
                <a:solidFill>
                  <a:srgbClr val="FF0000"/>
                </a:solidFill>
              </a:rPr>
              <a:t>x = 2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>
                <a:solidFill>
                  <a:srgbClr val="33CC66"/>
                </a:solidFill>
              </a:rPr>
              <a:t>b = 23 + a		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>
                <a:solidFill>
                  <a:srgbClr val="FF0000"/>
                </a:solidFill>
              </a:rPr>
              <a:t>y = 3 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>
                <a:solidFill>
                  <a:srgbClr val="33CC66"/>
                </a:solidFill>
              </a:rPr>
              <a:t>c = </a:t>
            </a:r>
            <a:r>
              <a:rPr lang="en-GB" altLang="x-none" sz="3200" dirty="0" smtClean="0">
                <a:solidFill>
                  <a:srgbClr val="33CC66"/>
                </a:solidFill>
              </a:rPr>
              <a:t>b* 2</a:t>
            </a:r>
            <a:r>
              <a:rPr lang="en-GB" altLang="x-none" sz="3200" dirty="0">
                <a:solidFill>
                  <a:srgbClr val="33CC66"/>
                </a:solidFill>
              </a:rPr>
              <a:t>	</a:t>
            </a:r>
            <a:r>
              <a:rPr lang="en-GB" altLang="x-none" sz="3200" dirty="0"/>
              <a:t>		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01814" y="1433514"/>
            <a:ext cx="5483225" cy="497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endParaRPr lang="en-GB" altLang="x-none" sz="2800" dirty="0"/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/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/>
              <a:t>a = 42				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/>
              <a:t>x = 2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/>
              <a:t>b = 23 + a		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/>
              <a:t>y = 3 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3200" dirty="0"/>
              <a:t>c = b </a:t>
            </a:r>
            <a:r>
              <a:rPr lang="en-GB" altLang="x-none" sz="3200" dirty="0" smtClean="0"/>
              <a:t>* </a:t>
            </a:r>
            <a:r>
              <a:rPr lang="en-GB" altLang="x-none" sz="3200" dirty="0"/>
              <a:t>2			</a:t>
            </a:r>
            <a:r>
              <a:rPr lang="en-GB" altLang="x-none" sz="3200" dirty="0">
                <a:solidFill>
                  <a:srgbClr val="FF6633"/>
                </a:solidFill>
              </a:rPr>
              <a:t>c</a:t>
            </a:r>
            <a:r>
              <a:rPr lang="en-GB" altLang="x-none" sz="3200" dirty="0"/>
              <a:t>	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211502841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35163" y="193676"/>
            <a:ext cx="8229600" cy="1247775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x-none" dirty="0"/>
              <a:t>The Little Slicer:</a:t>
            </a:r>
            <a:br>
              <a:rPr lang="en-GB" altLang="x-none" dirty="0"/>
            </a:br>
            <a:r>
              <a:rPr lang="en-GB" altLang="x-none" dirty="0"/>
              <a:t>Control Dependence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7000"/>
              </a:lnSpc>
              <a:spcBef>
                <a:spcPts val="800"/>
              </a:spcBef>
            </a:pPr>
            <a:r>
              <a:rPr lang="en-GB" altLang="x-none" sz="3200" dirty="0"/>
              <a:t>	</a:t>
            </a:r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203950" y="1800226"/>
            <a:ext cx="4464050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9424988" algn="l"/>
                <a:tab pos="9428163" algn="l"/>
                <a:tab pos="9882188" algn="l"/>
                <a:tab pos="10326688" algn="l"/>
                <a:tab pos="10775950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a = 42				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0000FF"/>
                </a:solidFill>
              </a:rPr>
              <a:t>while (B)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{</a:t>
            </a: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a = b - 2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2800" dirty="0">
              <a:solidFill>
                <a:srgbClr val="FF0000"/>
              </a:solidFill>
            </a:endParaRPr>
          </a:p>
          <a:p>
            <a:pPr lvl="3">
              <a:spcBef>
                <a:spcPts val="5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b = 64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}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c = a + 2</a:t>
            </a:r>
            <a:r>
              <a:rPr lang="en-GB" altLang="x-none" sz="3200" dirty="0">
                <a:solidFill>
                  <a:srgbClr val="33CC66"/>
                </a:solidFill>
              </a:rPr>
              <a:t>	</a:t>
            </a:r>
            <a:r>
              <a:rPr lang="en-GB" altLang="x-none" sz="3200" dirty="0"/>
              <a:t>			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01814" y="1433513"/>
            <a:ext cx="5483225" cy="49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endParaRPr lang="en-GB" altLang="x-none" sz="2800" dirty="0"/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a = 42				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while (B)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{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/>
              <a:t>a = b - 2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/>
              <a:t>x = 10 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/>
              <a:t>b = 64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}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c = a + 2		</a:t>
            </a:r>
            <a:r>
              <a:rPr lang="en-GB" altLang="x-none" sz="3200" dirty="0"/>
              <a:t>	</a:t>
            </a:r>
            <a:r>
              <a:rPr lang="en-GB" altLang="x-none" sz="3200" dirty="0">
                <a:solidFill>
                  <a:srgbClr val="FFDD00"/>
                </a:solidFill>
              </a:rPr>
              <a:t>c	</a:t>
            </a:r>
            <a:r>
              <a:rPr lang="en-GB" altLang="x-none" sz="3200" dirty="0"/>
              <a:t>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80143366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981201" y="241300"/>
            <a:ext cx="82264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87000"/>
              </a:lnSpc>
              <a:buClrTx/>
              <a:buFontTx/>
              <a:buNone/>
            </a:pPr>
            <a:r>
              <a:rPr lang="en-GB" altLang="x-none" sz="4400" dirty="0"/>
              <a:t>The Little Slicer:</a:t>
            </a:r>
            <a:br>
              <a:rPr lang="en-GB" altLang="x-none" sz="4400" dirty="0"/>
            </a:br>
            <a:r>
              <a:rPr lang="en-GB" altLang="x-none" sz="4400" dirty="0"/>
              <a:t>Meaningful Semantics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7000"/>
              </a:lnSpc>
              <a:spcBef>
                <a:spcPts val="800"/>
              </a:spcBef>
            </a:pPr>
            <a:r>
              <a:rPr lang="en-GB" altLang="x-none" sz="3200" dirty="0"/>
              <a:t>	</a:t>
            </a:r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203950" y="1800225"/>
            <a:ext cx="446405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</a:pPr>
            <a:r>
              <a:rPr lang="en-GB" altLang="x-none" sz="2200" dirty="0">
                <a:solidFill>
                  <a:srgbClr val="33CC66"/>
                </a:solidFill>
              </a:rPr>
              <a:t>sum = 0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prod = 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i = 1				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while ( i &lt; 11)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{</a:t>
            </a:r>
          </a:p>
          <a:p>
            <a:pPr lvl="1">
              <a:spcBef>
                <a:spcPts val="700"/>
              </a:spcBef>
              <a:buSzPct val="45000"/>
            </a:pPr>
            <a:endParaRPr lang="en-GB" altLang="x-none" sz="2200" dirty="0">
              <a:solidFill>
                <a:srgbClr val="33CC66"/>
              </a:solidFill>
            </a:endParaRP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prod  = prod * i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i = i + 1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>
                <a:solidFill>
                  <a:srgbClr val="33CC66"/>
                </a:solidFill>
              </a:rPr>
              <a:t>}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			</a:t>
            </a: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29069" y="1458433"/>
            <a:ext cx="3870251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5425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5425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5425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5425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sum = 0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prod = 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i = 1				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while ( i &lt; 11)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{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200" dirty="0"/>
              <a:t>sum = sum + i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200" dirty="0"/>
              <a:t>prod  = prod * i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200" dirty="0"/>
              <a:t>i = i + 1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200" dirty="0"/>
              <a:t>}</a:t>
            </a:r>
          </a:p>
          <a:p>
            <a:pPr lvl="4">
              <a:spcBef>
                <a:spcPts val="500"/>
              </a:spcBef>
              <a:buSzPct val="45000"/>
            </a:pPr>
            <a:r>
              <a:rPr lang="en-GB" altLang="x-none" sz="2200" dirty="0"/>
              <a:t>              </a:t>
            </a:r>
            <a:r>
              <a:rPr lang="en-GB" altLang="x-none" sz="2200" dirty="0">
                <a:solidFill>
                  <a:srgbClr val="FFCC99"/>
                </a:solidFill>
              </a:rPr>
              <a:t> </a:t>
            </a:r>
            <a:r>
              <a:rPr lang="en-GB" altLang="x-none" sz="2200" dirty="0">
                <a:solidFill>
                  <a:srgbClr val="FF6633"/>
                </a:solidFill>
              </a:rPr>
              <a:t> prod</a:t>
            </a:r>
            <a:r>
              <a:rPr lang="en-GB" altLang="x-none" sz="2200" dirty="0"/>
              <a:t>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57765639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35163" y="193676"/>
            <a:ext cx="8229600" cy="1247775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x-none" dirty="0"/>
              <a:t>The Little Slicer:</a:t>
            </a:r>
            <a:br>
              <a:rPr lang="en-GB" altLang="x-none" dirty="0"/>
            </a:br>
            <a:r>
              <a:rPr lang="en-GB" altLang="x-none" dirty="0"/>
              <a:t>hmmm....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7000"/>
              </a:lnSpc>
              <a:spcBef>
                <a:spcPts val="800"/>
              </a:spcBef>
            </a:pPr>
            <a:r>
              <a:rPr lang="en-GB" altLang="x-none" sz="3200" dirty="0"/>
              <a:t>	</a:t>
            </a:r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03950" y="1649413"/>
            <a:ext cx="44640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	</a:t>
            </a: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y = 2   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>
                <a:solidFill>
                  <a:srgbClr val="33CC66"/>
                </a:solidFill>
              </a:rPr>
              <a:t>			</a:t>
            </a:r>
          </a:p>
          <a:p>
            <a:pPr lvl="1">
              <a:spcBef>
                <a:spcPts val="700"/>
              </a:spcBef>
              <a:buSzPct val="45000"/>
            </a:pPr>
            <a:endParaRPr lang="en-GB" altLang="x-none" sz="2800" dirty="0">
              <a:solidFill>
                <a:srgbClr val="33CC66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01814" y="1619250"/>
            <a:ext cx="5483225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endParaRPr lang="en-GB" altLang="x-none" sz="2800" dirty="0"/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				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while ( </a:t>
            </a:r>
            <a:r>
              <a:rPr lang="en-GB" altLang="x-none" sz="2800" i="1" dirty="0"/>
              <a:t>true</a:t>
            </a:r>
            <a:r>
              <a:rPr lang="en-GB" altLang="x-none" sz="2800" dirty="0"/>
              <a:t>)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{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800" dirty="0"/>
              <a:t>x = 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}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800" dirty="0"/>
              <a:t>y = 2              </a:t>
            </a:r>
            <a:r>
              <a:rPr lang="en-GB" altLang="x-none" sz="2800" dirty="0">
                <a:solidFill>
                  <a:srgbClr val="FFCC99"/>
                </a:solidFill>
              </a:rPr>
              <a:t>        y</a:t>
            </a:r>
            <a:r>
              <a:rPr lang="en-GB" altLang="x-none" sz="3200" dirty="0"/>
              <a:t>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891815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35163" y="193676"/>
            <a:ext cx="8229600" cy="1247775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x-none" dirty="0"/>
              <a:t>The Little </a:t>
            </a:r>
            <a:r>
              <a:rPr lang="en-GB" altLang="x-none" dirty="0" smtClean="0"/>
              <a:t>Slicer: OOOWWW</a:t>
            </a:r>
            <a:r>
              <a:rPr lang="en-GB" altLang="x-none" dirty="0"/>
              <a:t>!!!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6688" algn="l"/>
                <a:tab pos="10779125" algn="l"/>
                <a:tab pos="107791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7000"/>
              </a:lnSpc>
              <a:spcBef>
                <a:spcPts val="800"/>
              </a:spcBef>
            </a:pPr>
            <a:r>
              <a:rPr lang="en-GB" altLang="x-none" sz="3200" dirty="0"/>
              <a:t>	</a:t>
            </a:r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  <a:p>
            <a:pPr>
              <a:lnSpc>
                <a:spcPct val="87000"/>
              </a:lnSpc>
              <a:spcBef>
                <a:spcPts val="800"/>
              </a:spcBef>
            </a:pPr>
            <a:endParaRPr lang="en-GB" altLang="x-none" sz="3200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257113" y="1872457"/>
            <a:ext cx="446405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38188" algn="l"/>
                <a:tab pos="1195388" algn="l"/>
                <a:tab pos="1652588" algn="l"/>
                <a:tab pos="2109788" algn="l"/>
                <a:tab pos="2566988" algn="l"/>
                <a:tab pos="3024188" algn="l"/>
                <a:tab pos="3481388" algn="l"/>
                <a:tab pos="3938588" algn="l"/>
                <a:tab pos="4395788" algn="l"/>
                <a:tab pos="4852988" algn="l"/>
                <a:tab pos="5310188" algn="l"/>
                <a:tab pos="5767388" algn="l"/>
                <a:tab pos="6224588" algn="l"/>
                <a:tab pos="6681788" algn="l"/>
                <a:tab pos="7138988" algn="l"/>
                <a:tab pos="7596188" algn="l"/>
                <a:tab pos="8053388" algn="l"/>
                <a:tab pos="8510588" algn="l"/>
                <a:tab pos="8967788" algn="l"/>
                <a:tab pos="9424988" algn="l"/>
                <a:tab pos="9882188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SzPct val="45000"/>
            </a:pPr>
            <a:endParaRPr lang="en-GB" altLang="x-none" sz="2000" dirty="0" smtClean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 smtClean="0">
                <a:solidFill>
                  <a:srgbClr val="33CC66"/>
                </a:solidFill>
              </a:rPr>
              <a:t>L1</a:t>
            </a:r>
            <a:r>
              <a:rPr lang="en-GB" altLang="x-none" sz="2000" dirty="0">
                <a:solidFill>
                  <a:srgbClr val="33CC66"/>
                </a:solidFill>
              </a:rPr>
              <a:t>: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>
                <a:solidFill>
                  <a:srgbClr val="33CC66"/>
                </a:solidFill>
              </a:rPr>
              <a:t>y = 1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>
                <a:solidFill>
                  <a:srgbClr val="33CC66"/>
                </a:solidFill>
              </a:rPr>
              <a:t>goto L3</a:t>
            </a:r>
          </a:p>
          <a:p>
            <a:pPr lvl="2">
              <a:spcBef>
                <a:spcPts val="600"/>
              </a:spcBef>
              <a:buSzPct val="45000"/>
            </a:pPr>
            <a:endParaRPr lang="en-GB" altLang="x-none" sz="20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endParaRPr lang="en-GB" altLang="x-none" sz="2000" dirty="0">
              <a:solidFill>
                <a:srgbClr val="33CC66"/>
              </a:solidFill>
            </a:endParaRPr>
          </a:p>
          <a:p>
            <a:pPr lvl="2">
              <a:spcBef>
                <a:spcPts val="600"/>
              </a:spcBef>
              <a:buSzPct val="45000"/>
            </a:pPr>
            <a:endParaRPr lang="en-GB" altLang="x-none" sz="2000" dirty="0">
              <a:solidFill>
                <a:srgbClr val="33CC66"/>
              </a:solidFill>
            </a:endParaRP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 smtClean="0">
                <a:solidFill>
                  <a:srgbClr val="33CC66"/>
                </a:solidFill>
              </a:rPr>
              <a:t>L3</a:t>
            </a:r>
            <a:r>
              <a:rPr lang="en-GB" altLang="x-none" sz="2000" dirty="0">
                <a:solidFill>
                  <a:srgbClr val="33CC66"/>
                </a:solidFill>
              </a:rPr>
              <a:t>: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 smtClean="0">
                <a:solidFill>
                  <a:srgbClr val="33CC66"/>
                </a:solidFill>
              </a:rPr>
              <a:t>print </a:t>
            </a:r>
            <a:r>
              <a:rPr lang="en-GB" altLang="x-none" sz="2000" dirty="0">
                <a:solidFill>
                  <a:srgbClr val="33CC66"/>
                </a:solidFill>
              </a:rPr>
              <a:t>y</a:t>
            </a:r>
            <a:r>
              <a:rPr lang="en-GB" altLang="x-none" sz="2400" dirty="0">
                <a:solidFill>
                  <a:srgbClr val="33CC66"/>
                </a:solidFill>
              </a:rPr>
              <a:t> </a:t>
            </a:r>
            <a:r>
              <a:rPr lang="en-GB" altLang="x-none" sz="2400" dirty="0">
                <a:solidFill>
                  <a:srgbClr val="FFCC99"/>
                </a:solidFill>
              </a:rPr>
              <a:t>  	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833712" y="1872457"/>
            <a:ext cx="5332633" cy="502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38188" indent="-2778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if (</a:t>
            </a:r>
            <a:r>
              <a:rPr lang="en-GB" altLang="x-none" sz="2000" dirty="0" smtClean="0"/>
              <a:t>b). goto </a:t>
            </a:r>
            <a:r>
              <a:rPr lang="en-GB" altLang="x-none" sz="2000" dirty="0"/>
              <a:t>L2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/>
              <a:t>L1: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y = 1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goto L3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z = 2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/>
              <a:t>L2: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x = 3</a:t>
            </a:r>
          </a:p>
          <a:p>
            <a:pPr lvl="2">
              <a:spcBef>
                <a:spcPts val="600"/>
              </a:spcBef>
              <a:buSzPct val="45000"/>
            </a:pPr>
            <a:r>
              <a:rPr lang="en-GB" altLang="x-none" sz="2000" dirty="0"/>
              <a:t>goto L1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/>
              <a:t>L3: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/>
              <a:t>print x</a:t>
            </a:r>
          </a:p>
          <a:p>
            <a:pPr lvl="1">
              <a:spcBef>
                <a:spcPts val="700"/>
              </a:spcBef>
              <a:buSzPct val="45000"/>
            </a:pPr>
            <a:r>
              <a:rPr lang="en-GB" altLang="x-none" sz="2000" dirty="0"/>
              <a:t>print y </a:t>
            </a:r>
            <a:r>
              <a:rPr lang="en-GB" altLang="x-none" sz="2000" dirty="0">
                <a:solidFill>
                  <a:srgbClr val="FFCC99"/>
                </a:solidFill>
              </a:rPr>
              <a:t>  					y</a:t>
            </a:r>
            <a:r>
              <a:rPr lang="en-GB" altLang="x-none" sz="2000" dirty="0"/>
              <a:t>		</a:t>
            </a:r>
          </a:p>
          <a:p>
            <a:pPr lvl="3">
              <a:spcBef>
                <a:spcPts val="500"/>
              </a:spcBef>
              <a:buSzPct val="45000"/>
            </a:pPr>
            <a:endParaRPr lang="en-GB" altLang="x-none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901070" y="435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633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8362950" cy="1157288"/>
          </a:xfrm>
          <a:ln/>
        </p:spPr>
        <p:txBody>
          <a:bodyPr vert="horz" lIns="9144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2400" dirty="0"/>
              <a:t>Files and Functions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276" y="1910317"/>
            <a:ext cx="3963988" cy="4109484"/>
          </a:xfrm>
          <a:ln/>
        </p:spPr>
        <p:txBody>
          <a:bodyPr vert="horz" lIns="91440" tIns="46800" rIns="90000" bIns="46800" rtlCol="0">
            <a:normAutofit/>
          </a:bodyPr>
          <a:lstStyle/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int rufus,toby;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main ( )  {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int polar,watergate;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polar = 1;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rufus = 2;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toby = 3;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watergate = 4;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ride (toby );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}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print (int critter) {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 printf ("%d",critter );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}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6094414" y="1988288"/>
            <a:ext cx="3963987" cy="4031512"/>
          </a:xfrm>
          <a:ln/>
        </p:spPr>
        <p:txBody>
          <a:bodyPr vert="horz" lIns="91440" tIns="46800" rIns="90000" bIns="46800" rtlCol="0">
            <a:normAutofit/>
          </a:bodyPr>
          <a:lstStyle/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 smtClean="0">
                <a:latin typeface="Times New Roman" charset="0"/>
                <a:ea typeface="DejaVu Sans" charset="0"/>
                <a:cs typeface="DejaVu Sans" charset="0"/>
              </a:rPr>
              <a:t>extern int rufus, toby ;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 smtClean="0">
                <a:latin typeface="Times New Roman" charset="0"/>
                <a:ea typeface="DejaVu Sans" charset="0"/>
                <a:cs typeface="DejaVu Sans" charset="0"/>
              </a:rPr>
              <a:t>ride  (int horse) {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 smtClean="0">
                <a:latin typeface="Times New Roman" charset="0"/>
                <a:ea typeface="DejaVu Sans" charset="0"/>
                <a:cs typeface="DejaVu Sans" charset="0"/>
              </a:rPr>
              <a:t>  int mule,donkey;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 smtClean="0">
                <a:latin typeface="Times New Roman" charset="0"/>
                <a:ea typeface="DejaVu Sans" charset="0"/>
                <a:cs typeface="DejaVu Sans" charset="0"/>
              </a:rPr>
              <a:t>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 smtClean="0">
                <a:latin typeface="Times New Roman" charset="0"/>
                <a:ea typeface="DejaVu Sans" charset="0"/>
                <a:cs typeface="DejaVu Sans" charset="0"/>
              </a:rPr>
              <a:t>  </a:t>
            </a: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mule = horse;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print (rufus );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donkey = toby + horse;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print (horse );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horse++;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rufus = donkey;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  toby = mule; </a:t>
            </a:r>
          </a:p>
          <a:p>
            <a:pPr indent="-339725" hangingPunct="0">
              <a:lnSpc>
                <a:spcPct val="80000"/>
              </a:lnSpc>
              <a:spcBef>
                <a:spcPts val="600"/>
              </a:spcBef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x-none" dirty="0">
                <a:latin typeface="Times New Roman" charset="0"/>
                <a:ea typeface="DejaVu Sans" charset="0"/>
                <a:cs typeface="DejaVu San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4156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3510</TotalTime>
  <Words>1738</Words>
  <Application>Microsoft Macintosh PowerPoint</Application>
  <PresentationFormat>Widescreen</PresentationFormat>
  <Paragraphs>425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Gill Sans MT</vt:lpstr>
      <vt:lpstr>Mangal</vt:lpstr>
      <vt:lpstr>Arial</vt:lpstr>
      <vt:lpstr>DejaVu Sans</vt:lpstr>
      <vt:lpstr>Times New Roman</vt:lpstr>
      <vt:lpstr>Gallery</vt:lpstr>
      <vt:lpstr>Program Slicing: concepts and applications</vt:lpstr>
      <vt:lpstr>Who is this Guy?</vt:lpstr>
      <vt:lpstr>The Little Slicer: Definition</vt:lpstr>
      <vt:lpstr>The Little Slicer: Data Dependence</vt:lpstr>
      <vt:lpstr>The Little Slicer: Control Dependence</vt:lpstr>
      <vt:lpstr>PowerPoint Presentation</vt:lpstr>
      <vt:lpstr>The Little Slicer: hmmm....</vt:lpstr>
      <vt:lpstr>The Little Slicer: OOOWWW!!!</vt:lpstr>
      <vt:lpstr>Files and Functions</vt:lpstr>
      <vt:lpstr>reference variables…</vt:lpstr>
      <vt:lpstr>The Little Slicer: Other Techniques</vt:lpstr>
      <vt:lpstr>Decomposition Slice: D(v)</vt:lpstr>
      <vt:lpstr>    “The Classic”</vt:lpstr>
      <vt:lpstr>Sub-Classic 1:  D(NC)</vt:lpstr>
      <vt:lpstr> Sub-Classic 2: D(NL)</vt:lpstr>
      <vt:lpstr>  Sub-Classic 3: D(NW) </vt:lpstr>
      <vt:lpstr>  Sub-Classic 4: D(INWORD)</vt:lpstr>
      <vt:lpstr>  Sub-Classic 5: D(C)</vt:lpstr>
      <vt:lpstr>Look at (is-contained-in) Relationship and Complement</vt:lpstr>
      <vt:lpstr>Decomposition Slice: Terms</vt:lpstr>
      <vt:lpstr>INDEPENDENT AND DEPENDENT STATEMENTS</vt:lpstr>
      <vt:lpstr>Changeable and Unchangeable VARIABLES</vt:lpstr>
      <vt:lpstr>Principles of Software Surgery</vt:lpstr>
      <vt:lpstr>Example: change way to mark words</vt:lpstr>
      <vt:lpstr>Look at (is-contained-in) Relationship and Complement</vt:lpstr>
      <vt:lpstr>GET </vt:lpstr>
      <vt:lpstr>PowerPoint Presentation</vt:lpstr>
      <vt:lpstr>Regression TEsting</vt:lpstr>
      <vt:lpstr>PowerPoint Presentation</vt:lpstr>
      <vt:lpstr>Precision and Safety</vt:lpstr>
      <vt:lpstr>How to use it</vt:lpstr>
      <vt:lpstr>Thanks  For  Listening!  Questions?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volume automated testing</dc:title>
  <dc:creator>Microsoft Office User</dc:creator>
  <cp:lastModifiedBy>Microsoft Office User</cp:lastModifiedBy>
  <cp:revision>67</cp:revision>
  <dcterms:created xsi:type="dcterms:W3CDTF">2017-04-12T14:57:48Z</dcterms:created>
  <dcterms:modified xsi:type="dcterms:W3CDTF">2019-01-30T22:12:30Z</dcterms:modified>
</cp:coreProperties>
</file>